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m4a" ContentType="audio/mp4"/>
  <Default Extension="png" ContentType="image/png"/>
  <Default Extension="rels" ContentType="application/vnd.openxmlformats-package.relationships+xml"/>
  <Default Extension="svg" ContentType="image/svg+xml"/>
  <Default Extension="tiff" ContentType="image/tiff"/>
  <Default Extension="vml" ContentType="application/vnd.openxmlformats-officedocument.vmlDrawing"/>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10.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1.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14.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15.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6.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7.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8.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21.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2.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25.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2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27.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28.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30.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theme/theme31.xml" ContentType="application/vnd.openxmlformats-officedocument.theme+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32.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theme/theme33.xml" ContentType="application/vnd.openxmlformats-officedocument.theme+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theme/theme34.xml" ContentType="application/vnd.openxmlformats-officedocument.theme+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theme/theme35.xml" ContentType="application/vnd.openxmlformats-officedocument.theme+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theme/theme36.xml" ContentType="application/vnd.openxmlformats-officedocument.theme+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theme/theme37.xml" ContentType="application/vnd.openxmlformats-officedocument.theme+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theme/theme38.xml" ContentType="application/vnd.openxmlformats-officedocument.theme+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theme/theme39.xml" ContentType="application/vnd.openxmlformats-officedocument.theme+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theme/theme40.xml" ContentType="application/vnd.openxmlformats-officedocument.theme+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theme/theme41.xml" ContentType="application/vnd.openxmlformats-officedocument.theme+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theme/theme42.xml" ContentType="application/vnd.openxmlformats-officedocument.theme+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theme/theme43.xml" ContentType="application/vnd.openxmlformats-officedocument.theme+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theme/theme44.xml" ContentType="application/vnd.openxmlformats-officedocument.theme+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45.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theme/theme46.xml" ContentType="application/vnd.openxmlformats-officedocument.theme+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theme/theme47.xml" ContentType="application/vnd.openxmlformats-officedocument.theme+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48.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49.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theme/theme50.xml" ContentType="application/vnd.openxmlformats-officedocument.theme+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theme/theme51.xml" ContentType="application/vnd.openxmlformats-officedocument.theme+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theme/theme52.xml" ContentType="application/vnd.openxmlformats-officedocument.theme+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theme/theme53.xml" ContentType="application/vnd.openxmlformats-officedocument.theme+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theme/theme54.xml" ContentType="application/vnd.openxmlformats-officedocument.theme+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theme/theme55.xml" ContentType="application/vnd.openxmlformats-officedocument.theme+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56.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57.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theme/theme58.xml" ContentType="application/vnd.openxmlformats-officedocument.theme+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theme/theme59.xml" ContentType="application/vnd.openxmlformats-officedocument.theme+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theme/theme60.xml" ContentType="application/vnd.openxmlformats-officedocument.theme+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theme/theme61.xml" ContentType="application/vnd.openxmlformats-officedocument.theme+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theme/theme62.xml" ContentType="application/vnd.openxmlformats-officedocument.theme+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theme/theme63.xml" ContentType="application/vnd.openxmlformats-officedocument.theme+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theme/theme64.xml" ContentType="application/vnd.openxmlformats-officedocument.theme+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theme/theme65.xml" ContentType="application/vnd.openxmlformats-officedocument.theme+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theme/theme66.xml" ContentType="application/vnd.openxmlformats-officedocument.theme+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theme/theme67.xml" ContentType="application/vnd.openxmlformats-officedocument.theme+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theme/theme68.xml" ContentType="application/vnd.openxmlformats-officedocument.theme+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theme/theme69.xml" ContentType="application/vnd.openxmlformats-officedocument.theme+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theme/theme70.xml" ContentType="application/vnd.openxmlformats-officedocument.theme+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theme/theme71.xml" ContentType="application/vnd.openxmlformats-officedocument.theme+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theme/theme72.xml" ContentType="application/vnd.openxmlformats-officedocument.theme+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theme/theme73.xml" ContentType="application/vnd.openxmlformats-officedocument.theme+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theme/theme74.xml" ContentType="application/vnd.openxmlformats-officedocument.theme+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theme/theme75.xml" ContentType="application/vnd.openxmlformats-officedocument.theme+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theme/theme76.xml" ContentType="application/vnd.openxmlformats-officedocument.theme+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theme/theme77.xml" ContentType="application/vnd.openxmlformats-officedocument.theme+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theme/theme78.xml" ContentType="application/vnd.openxmlformats-officedocument.theme+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theme/theme79.xml" ContentType="application/vnd.openxmlformats-officedocument.theme+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theme/theme80.xml" ContentType="application/vnd.openxmlformats-officedocument.theme+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theme/theme81.xml" ContentType="application/vnd.openxmlformats-officedocument.theme+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theme/theme82.xml" ContentType="application/vnd.openxmlformats-officedocument.theme+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83.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84.xml" ContentType="application/vnd.openxmlformats-officedocument.theme+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theme/theme85.xml" ContentType="application/vnd.openxmlformats-officedocument.theme+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theme/theme86.xml" ContentType="application/vnd.openxmlformats-officedocument.theme+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theme/theme87.xml" ContentType="application/vnd.openxmlformats-officedocument.theme+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theme/theme88.xml" ContentType="application/vnd.openxmlformats-officedocument.theme+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theme/theme89.xml" ContentType="application/vnd.openxmlformats-officedocument.theme+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theme/theme90.xml" ContentType="application/vnd.openxmlformats-officedocument.theme+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theme/theme91.xml" ContentType="application/vnd.openxmlformats-officedocument.theme+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theme/theme92.xml" ContentType="application/vnd.openxmlformats-officedocument.theme+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theme/theme93.xml" ContentType="application/vnd.openxmlformats-officedocument.theme+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theme/theme94.xml" ContentType="application/vnd.openxmlformats-officedocument.theme+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theme/theme95.xml" ContentType="application/vnd.openxmlformats-officedocument.theme+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theme/theme96.xml" ContentType="application/vnd.openxmlformats-officedocument.theme+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theme/theme97.xml" ContentType="application/vnd.openxmlformats-officedocument.theme+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theme/theme98.xml" ContentType="application/vnd.openxmlformats-officedocument.theme+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theme/theme99.xml" ContentType="application/vnd.openxmlformats-officedocument.theme+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theme/theme100.xml" ContentType="application/vnd.openxmlformats-officedocument.theme+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theme/theme101.xml" ContentType="application/vnd.openxmlformats-officedocument.theme+xml"/>
  <Override PartName="/ppt/theme/theme102.xml" ContentType="application/vnd.openxmlformats-officedocument.theme+xml"/>
  <Override PartName="/ppt/theme/theme10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tags/tag1.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theme/themeOverride1.xml" ContentType="application/vnd.openxmlformats-officedocument.themeOverride+xml"/>
  <Override PartName="/ppt/charts/chart5.xml" ContentType="application/vnd.openxmlformats-officedocument.drawingml.chart+xml"/>
  <Override PartName="/ppt/theme/themeOverride2.xml" ContentType="application/vnd.openxmlformats-officedocument.themeOverride+xml"/>
  <Override PartName="/ppt/charts/chart6.xml" ContentType="application/vnd.openxmlformats-officedocument.drawingml.chart+xml"/>
  <Override PartName="/ppt/theme/themeOverride3.xml" ContentType="application/vnd.openxmlformats-officedocument.themeOverride+xml"/>
  <Override PartName="/ppt/charts/chart7.xml" ContentType="application/vnd.openxmlformats-officedocument.drawingml.chart+xml"/>
  <Override PartName="/ppt/theme/themeOverride4.xml" ContentType="application/vnd.openxmlformats-officedocument.themeOverr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8.xml" ContentType="application/vnd.openxmlformats-officedocument.drawingml.chart+xml"/>
  <Override PartName="/ppt/notesSlides/notesSlide40.xml" ContentType="application/vnd.openxmlformats-officedocument.presentationml.notesSlide+xml"/>
  <Override PartName="/ppt/charts/chart9.xml" ContentType="application/vnd.openxmlformats-officedocument.drawingml.chart+xml"/>
  <Override PartName="/ppt/theme/themeOverride5.xml" ContentType="application/vnd.openxmlformats-officedocument.themeOverr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charts/chart10.xml" ContentType="application/vnd.openxmlformats-officedocument.drawingml.chart+xml"/>
  <Override PartName="/ppt/theme/themeOverride6.xml" ContentType="application/vnd.openxmlformats-officedocument.themeOverride+xml"/>
  <Override PartName="/ppt/charts/chart11.xml" ContentType="application/vnd.openxmlformats-officedocument.drawingml.chart+xml"/>
  <Override PartName="/ppt/theme/themeOverride7.xml" ContentType="application/vnd.openxmlformats-officedocument.themeOverr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charts/chart12.xml" ContentType="application/vnd.openxmlformats-officedocument.drawingml.chart+xml"/>
  <Override PartName="/ppt/drawings/drawing1.xml" ContentType="application/vnd.openxmlformats-officedocument.drawingml.chartshapes+xml"/>
  <Override PartName="/ppt/charts/chart13.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2.xml" ContentType="application/vnd.openxmlformats-officedocument.drawingml.chartshapes+xml"/>
  <Override PartName="/ppt/charts/chart14.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3.xml" ContentType="application/vnd.openxmlformats-officedocument.drawingml.chartshapes+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charts/chart15.xml" ContentType="application/vnd.openxmlformats-officedocument.drawingml.chart+xml"/>
  <Override PartName="/ppt/charts/style4.xml" ContentType="application/vnd.ms-office.chartstyle+xml"/>
  <Override PartName="/ppt/charts/colors4.xml" ContentType="application/vnd.ms-office.chartcolorstyle+xml"/>
  <Override PartName="/ppt/charts/chart16.xml" ContentType="application/vnd.openxmlformats-officedocument.drawingml.chart+xml"/>
  <Override PartName="/ppt/charts/style5.xml" ContentType="application/vnd.ms-office.chartstyle+xml"/>
  <Override PartName="/ppt/charts/colors5.xml" ContentType="application/vnd.ms-office.chartcolorstyle+xml"/>
  <Override PartName="/ppt/charts/chart17.xml" ContentType="application/vnd.openxmlformats-officedocument.drawingml.chart+xml"/>
  <Override PartName="/ppt/charts/style6.xml" ContentType="application/vnd.ms-office.chartstyle+xml"/>
  <Override PartName="/ppt/charts/colors6.xml" ContentType="application/vnd.ms-office.chartcolorstyle+xml"/>
  <Override PartName="/ppt/charts/chart18.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harts/chart19.xml" ContentType="application/vnd.openxmlformats-officedocument.drawingml.chart+xml"/>
  <Override PartName="/ppt/theme/themeOverride8.xml" ContentType="application/vnd.openxmlformats-officedocument.themeOverr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charts/chart20.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4.xml" ContentType="application/vnd.openxmlformats-officedocument.drawingml.chartshapes+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21.xml" ContentType="application/vnd.openxmlformats-officedocument.drawingml.chart+xml"/>
  <Override PartName="/ppt/theme/themeOverride9.xml" ContentType="application/vnd.openxmlformats-officedocument.themeOverride+xml"/>
  <Override PartName="/ppt/drawings/drawing5.xml" ContentType="application/vnd.openxmlformats-officedocument.drawingml.chartshapes+xml"/>
  <Override PartName="/ppt/charts/chart22.xml" ContentType="application/vnd.openxmlformats-officedocument.drawingml.chart+xml"/>
  <Override PartName="/ppt/theme/themeOverride10.xml" ContentType="application/vnd.openxmlformats-officedocument.themeOverride+xml"/>
  <Override PartName="/ppt/charts/chart23.xml" ContentType="application/vnd.openxmlformats-officedocument.drawingml.chart+xml"/>
  <Override PartName="/ppt/theme/themeOverride11.xml" ContentType="application/vnd.openxmlformats-officedocument.themeOverride+xml"/>
  <Override PartName="/ppt/charts/chart24.xml" ContentType="application/vnd.openxmlformats-officedocument.drawingml.chart+xml"/>
  <Override PartName="/ppt/theme/themeOverride12.xml" ContentType="application/vnd.openxmlformats-officedocument.themeOverride+xml"/>
  <Override PartName="/ppt/tags/tag2.xml" ContentType="application/vnd.openxmlformats-officedocument.presentationml.tags+xml"/>
  <Override PartName="/ppt/notesSlides/notesSlide73.xml" ContentType="application/vnd.openxmlformats-officedocument.presentationml.notesSlide+xml"/>
  <Override PartName="/ppt/tags/tag3.xml" ContentType="application/vnd.openxmlformats-officedocument.presentationml.tags+xml"/>
  <Override PartName="/ppt/notesSlides/notesSlide74.xml" ContentType="application/vnd.openxmlformats-officedocument.presentationml.notesSlide+xml"/>
  <Override PartName="/ppt/tags/tag4.xml" ContentType="application/vnd.openxmlformats-officedocument.presentationml.tags+xml"/>
  <Override PartName="/ppt/notesSlides/notesSlide75.xml" ContentType="application/vnd.openxmlformats-officedocument.presentationml.notesSlide+xml"/>
  <Override PartName="/ppt/tags/tag5.xml" ContentType="application/vnd.openxmlformats-officedocument.presentationml.tags+xml"/>
  <Override PartName="/ppt/notesSlides/notesSlide76.xml" ContentType="application/vnd.openxmlformats-officedocument.presentationml.notesSlide+xml"/>
  <Override PartName="/ppt/tags/tag6.xml" ContentType="application/vnd.openxmlformats-officedocument.presentationml.tags+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87" r:id="rId9"/>
    <p:sldMasterId id="2147484099" r:id="rId10"/>
    <p:sldMasterId id="2147484281" r:id="rId11"/>
    <p:sldMasterId id="2147484522" r:id="rId12"/>
    <p:sldMasterId id="2147484571" r:id="rId13"/>
    <p:sldMasterId id="2147484777" r:id="rId14"/>
    <p:sldMasterId id="2147484837" r:id="rId15"/>
    <p:sldMasterId id="2147484849" r:id="rId16"/>
    <p:sldMasterId id="2147484861" r:id="rId17"/>
    <p:sldMasterId id="2147484873" r:id="rId18"/>
    <p:sldMasterId id="2147484969" r:id="rId19"/>
    <p:sldMasterId id="2147485410" r:id="rId20"/>
    <p:sldMasterId id="2147485520" r:id="rId21"/>
    <p:sldMasterId id="2147485532" r:id="rId22"/>
    <p:sldMasterId id="2147485652" r:id="rId23"/>
    <p:sldMasterId id="2147485665" r:id="rId24"/>
    <p:sldMasterId id="2147485714" r:id="rId25"/>
    <p:sldMasterId id="2147486472" r:id="rId26"/>
    <p:sldMasterId id="2147486594" r:id="rId27"/>
    <p:sldMasterId id="2147486871" r:id="rId28"/>
    <p:sldMasterId id="2147487120" r:id="rId29"/>
    <p:sldMasterId id="2147487144" r:id="rId30"/>
    <p:sldMasterId id="2147487194" r:id="rId31"/>
    <p:sldMasterId id="2147487206" r:id="rId32"/>
    <p:sldMasterId id="2147487258" r:id="rId33"/>
    <p:sldMasterId id="2147487459" r:id="rId34"/>
    <p:sldMasterId id="2147487471" r:id="rId35"/>
    <p:sldMasterId id="2147487483" r:id="rId36"/>
    <p:sldMasterId id="2147487574" r:id="rId37"/>
    <p:sldMasterId id="2147487623" r:id="rId38"/>
    <p:sldMasterId id="2147487743" r:id="rId39"/>
    <p:sldMasterId id="2147487948" r:id="rId40"/>
    <p:sldMasterId id="2147488072" r:id="rId41"/>
    <p:sldMasterId id="2147488085" r:id="rId42"/>
    <p:sldMasterId id="2147488097" r:id="rId43"/>
    <p:sldMasterId id="2147488134" r:id="rId44"/>
    <p:sldMasterId id="2147488265" r:id="rId45"/>
    <p:sldMasterId id="2147488316" r:id="rId46"/>
    <p:sldMasterId id="2147488340" r:id="rId47"/>
    <p:sldMasterId id="2147488352" r:id="rId48"/>
    <p:sldMasterId id="2147488365" r:id="rId49"/>
    <p:sldMasterId id="2147488378" r:id="rId50"/>
    <p:sldMasterId id="2147488390" r:id="rId51"/>
    <p:sldMasterId id="2147488559" r:id="rId52"/>
    <p:sldMasterId id="2147488624" r:id="rId53"/>
    <p:sldMasterId id="2147488637" r:id="rId54"/>
    <p:sldMasterId id="2147488722" r:id="rId55"/>
    <p:sldMasterId id="2147488747" r:id="rId56"/>
    <p:sldMasterId id="2147488785" r:id="rId57"/>
    <p:sldMasterId id="2147488892" r:id="rId58"/>
    <p:sldMasterId id="2147488975" r:id="rId59"/>
    <p:sldMasterId id="2147488978" r:id="rId60"/>
    <p:sldMasterId id="2147488991" r:id="rId61"/>
    <p:sldMasterId id="2147489016" r:id="rId62"/>
    <p:sldMasterId id="2147489028" r:id="rId63"/>
    <p:sldMasterId id="2147489066" r:id="rId64"/>
    <p:sldMasterId id="2147489084" r:id="rId65"/>
    <p:sldMasterId id="2147489228" r:id="rId66"/>
    <p:sldMasterId id="2147489240" r:id="rId67"/>
    <p:sldMasterId id="2147489265" r:id="rId68"/>
    <p:sldMasterId id="2147489277" r:id="rId69"/>
    <p:sldMasterId id="2147489289" r:id="rId70"/>
    <p:sldMasterId id="2147489339" r:id="rId71"/>
    <p:sldMasterId id="2147489351" r:id="rId72"/>
    <p:sldMasterId id="2147489365" r:id="rId73"/>
    <p:sldMasterId id="2147489377" r:id="rId74"/>
    <p:sldMasterId id="2147489384" r:id="rId75"/>
    <p:sldMasterId id="2147489397" r:id="rId76"/>
    <p:sldMasterId id="2147489409" r:id="rId77"/>
    <p:sldMasterId id="2147489421" r:id="rId78"/>
    <p:sldMasterId id="2147489452" r:id="rId79"/>
    <p:sldMasterId id="2147489477" r:id="rId80"/>
    <p:sldMasterId id="2147489489" r:id="rId81"/>
    <p:sldMasterId id="2147489501" r:id="rId82"/>
    <p:sldMasterId id="2147489513" r:id="rId83"/>
    <p:sldMasterId id="2147489526" r:id="rId84"/>
    <p:sldMasterId id="2147489538" r:id="rId85"/>
    <p:sldMasterId id="2147489551" r:id="rId86"/>
    <p:sldMasterId id="2147489564" r:id="rId87"/>
    <p:sldMasterId id="2147489577" r:id="rId88"/>
    <p:sldMasterId id="2147489590" r:id="rId89"/>
    <p:sldMasterId id="2147489602" r:id="rId90"/>
    <p:sldMasterId id="2147489615" r:id="rId91"/>
    <p:sldMasterId id="2147489628" r:id="rId92"/>
    <p:sldMasterId id="2147489631" r:id="rId93"/>
    <p:sldMasterId id="2147489643" r:id="rId94"/>
    <p:sldMasterId id="2147489655" r:id="rId95"/>
    <p:sldMasterId id="2147489658" r:id="rId96"/>
    <p:sldMasterId id="2147489661" r:id="rId97"/>
    <p:sldMasterId id="2147489664" r:id="rId98"/>
    <p:sldMasterId id="2147489677" r:id="rId99"/>
    <p:sldMasterId id="2147489682" r:id="rId100"/>
    <p:sldMasterId id="2147489695" r:id="rId101"/>
  </p:sldMasterIdLst>
  <p:notesMasterIdLst>
    <p:notesMasterId r:id="rId583"/>
  </p:notesMasterIdLst>
  <p:handoutMasterIdLst>
    <p:handoutMasterId r:id="rId584"/>
  </p:handoutMasterIdLst>
  <p:sldIdLst>
    <p:sldId id="5881" r:id="rId102"/>
    <p:sldId id="5206" r:id="rId103"/>
    <p:sldId id="5814" r:id="rId104"/>
    <p:sldId id="5847" r:id="rId105"/>
    <p:sldId id="2711" r:id="rId106"/>
    <p:sldId id="5813" r:id="rId107"/>
    <p:sldId id="5701" r:id="rId108"/>
    <p:sldId id="5848" r:id="rId109"/>
    <p:sldId id="6079" r:id="rId110"/>
    <p:sldId id="6286" r:id="rId111"/>
    <p:sldId id="5849" r:id="rId112"/>
    <p:sldId id="5381" r:id="rId113"/>
    <p:sldId id="5378" r:id="rId114"/>
    <p:sldId id="6484" r:id="rId115"/>
    <p:sldId id="6092" r:id="rId116"/>
    <p:sldId id="6091" r:id="rId117"/>
    <p:sldId id="6284" r:id="rId118"/>
    <p:sldId id="6285" r:id="rId119"/>
    <p:sldId id="6574" r:id="rId120"/>
    <p:sldId id="6481" r:id="rId121"/>
    <p:sldId id="6575" r:id="rId122"/>
    <p:sldId id="6480" r:id="rId123"/>
    <p:sldId id="359" r:id="rId124"/>
    <p:sldId id="6081" r:id="rId125"/>
    <p:sldId id="6295" r:id="rId126"/>
    <p:sldId id="6306" r:id="rId127"/>
    <p:sldId id="6083" r:id="rId128"/>
    <p:sldId id="5914" r:id="rId129"/>
    <p:sldId id="5915" r:id="rId130"/>
    <p:sldId id="6013" r:id="rId131"/>
    <p:sldId id="6485" r:id="rId132"/>
    <p:sldId id="6523" r:id="rId133"/>
    <p:sldId id="6525" r:id="rId134"/>
    <p:sldId id="5067" r:id="rId135"/>
    <p:sldId id="5219" r:id="rId136"/>
    <p:sldId id="5218" r:id="rId137"/>
    <p:sldId id="5220" r:id="rId138"/>
    <p:sldId id="5221" r:id="rId139"/>
    <p:sldId id="5222" r:id="rId140"/>
    <p:sldId id="5223" r:id="rId141"/>
    <p:sldId id="4457" r:id="rId142"/>
    <p:sldId id="4436" r:id="rId143"/>
    <p:sldId id="4696" r:id="rId144"/>
    <p:sldId id="5742" r:id="rId145"/>
    <p:sldId id="5835" r:id="rId146"/>
    <p:sldId id="5715" r:id="rId147"/>
    <p:sldId id="6511" r:id="rId148"/>
    <p:sldId id="5992" r:id="rId149"/>
    <p:sldId id="6042" r:id="rId150"/>
    <p:sldId id="5224" r:id="rId151"/>
    <p:sldId id="5225" r:id="rId152"/>
    <p:sldId id="5232" r:id="rId153"/>
    <p:sldId id="5227" r:id="rId154"/>
    <p:sldId id="5226" r:id="rId155"/>
    <p:sldId id="5228" r:id="rId156"/>
    <p:sldId id="5229" r:id="rId157"/>
    <p:sldId id="6526" r:id="rId158"/>
    <p:sldId id="6304" r:id="rId159"/>
    <p:sldId id="6303" r:id="rId160"/>
    <p:sldId id="5374" r:id="rId161"/>
    <p:sldId id="5388" r:id="rId162"/>
    <p:sldId id="6582" r:id="rId163"/>
    <p:sldId id="6583" r:id="rId164"/>
    <p:sldId id="6584" r:id="rId165"/>
    <p:sldId id="5233" r:id="rId166"/>
    <p:sldId id="5895" r:id="rId167"/>
    <p:sldId id="5743" r:id="rId168"/>
    <p:sldId id="5744" r:id="rId169"/>
    <p:sldId id="5745" r:id="rId170"/>
    <p:sldId id="6527" r:id="rId171"/>
    <p:sldId id="6528" r:id="rId172"/>
    <p:sldId id="6529" r:id="rId173"/>
    <p:sldId id="4145" r:id="rId174"/>
    <p:sldId id="5577" r:id="rId175"/>
    <p:sldId id="6530" r:id="rId176"/>
    <p:sldId id="6531" r:id="rId177"/>
    <p:sldId id="3584" r:id="rId178"/>
    <p:sldId id="5748" r:id="rId179"/>
    <p:sldId id="3586" r:id="rId180"/>
    <p:sldId id="3848" r:id="rId181"/>
    <p:sldId id="5749" r:id="rId182"/>
    <p:sldId id="5750" r:id="rId183"/>
    <p:sldId id="3721" r:id="rId184"/>
    <p:sldId id="3722" r:id="rId185"/>
    <p:sldId id="5924" r:id="rId186"/>
    <p:sldId id="5923" r:id="rId187"/>
    <p:sldId id="6043" r:id="rId188"/>
    <p:sldId id="5972" r:id="rId189"/>
    <p:sldId id="6532" r:id="rId190"/>
    <p:sldId id="6045" r:id="rId191"/>
    <p:sldId id="5995" r:id="rId192"/>
    <p:sldId id="5997" r:id="rId193"/>
    <p:sldId id="6046" r:id="rId194"/>
    <p:sldId id="6047" r:id="rId195"/>
    <p:sldId id="6490" r:id="rId196"/>
    <p:sldId id="6301" r:id="rId197"/>
    <p:sldId id="6034" r:id="rId198"/>
    <p:sldId id="6048" r:id="rId199"/>
    <p:sldId id="6049" r:id="rId200"/>
    <p:sldId id="6050" r:id="rId201"/>
    <p:sldId id="5691" r:id="rId202"/>
    <p:sldId id="5179" r:id="rId203"/>
    <p:sldId id="5041" r:id="rId204"/>
    <p:sldId id="5058" r:id="rId205"/>
    <p:sldId id="5059" r:id="rId206"/>
    <p:sldId id="5060" r:id="rId207"/>
    <p:sldId id="5181" r:id="rId208"/>
    <p:sldId id="2690" r:id="rId209"/>
    <p:sldId id="5197" r:id="rId210"/>
    <p:sldId id="5198" r:id="rId211"/>
    <p:sldId id="6533" r:id="rId212"/>
    <p:sldId id="5215" r:id="rId213"/>
    <p:sldId id="4146" r:id="rId214"/>
    <p:sldId id="5061" r:id="rId215"/>
    <p:sldId id="5162" r:id="rId216"/>
    <p:sldId id="5063" r:id="rId217"/>
    <p:sldId id="5066" r:id="rId218"/>
    <p:sldId id="5071" r:id="rId219"/>
    <p:sldId id="5072" r:id="rId220"/>
    <p:sldId id="5084" r:id="rId221"/>
    <p:sldId id="5689" r:id="rId222"/>
    <p:sldId id="5833" r:id="rId223"/>
    <p:sldId id="6534" r:id="rId224"/>
    <p:sldId id="6576" r:id="rId225"/>
    <p:sldId id="5753" r:id="rId226"/>
    <p:sldId id="5879" r:id="rId227"/>
    <p:sldId id="3983" r:id="rId228"/>
    <p:sldId id="3604" r:id="rId229"/>
    <p:sldId id="1014" r:id="rId230"/>
    <p:sldId id="5851" r:id="rId231"/>
    <p:sldId id="5754" r:id="rId232"/>
    <p:sldId id="5234" r:id="rId233"/>
    <p:sldId id="5235" r:id="rId234"/>
    <p:sldId id="5236" r:id="rId235"/>
    <p:sldId id="5237" r:id="rId236"/>
    <p:sldId id="5238" r:id="rId237"/>
    <p:sldId id="5239" r:id="rId238"/>
    <p:sldId id="5240" r:id="rId239"/>
    <p:sldId id="5241" r:id="rId240"/>
    <p:sldId id="5242" r:id="rId241"/>
    <p:sldId id="5400" r:id="rId242"/>
    <p:sldId id="5205" r:id="rId243"/>
    <p:sldId id="5245" r:id="rId244"/>
    <p:sldId id="5246" r:id="rId245"/>
    <p:sldId id="5247" r:id="rId246"/>
    <p:sldId id="5248" r:id="rId247"/>
    <p:sldId id="5249" r:id="rId248"/>
    <p:sldId id="5509" r:id="rId249"/>
    <p:sldId id="5251" r:id="rId250"/>
    <p:sldId id="5252" r:id="rId251"/>
    <p:sldId id="5253" r:id="rId252"/>
    <p:sldId id="5254" r:id="rId253"/>
    <p:sldId id="5540" r:id="rId254"/>
    <p:sldId id="6029" r:id="rId255"/>
    <p:sldId id="6369" r:id="rId256"/>
    <p:sldId id="6370" r:id="rId257"/>
    <p:sldId id="6052" r:id="rId258"/>
    <p:sldId id="5260" r:id="rId259"/>
    <p:sldId id="5261" r:id="rId260"/>
    <p:sldId id="5262" r:id="rId261"/>
    <p:sldId id="5263" r:id="rId262"/>
    <p:sldId id="6535" r:id="rId263"/>
    <p:sldId id="5265" r:id="rId264"/>
    <p:sldId id="6054" r:id="rId265"/>
    <p:sldId id="6577" r:id="rId266"/>
    <p:sldId id="5182" r:id="rId267"/>
    <p:sldId id="5011" r:id="rId268"/>
    <p:sldId id="5594" r:id="rId269"/>
    <p:sldId id="5595" r:id="rId270"/>
    <p:sldId id="5267" r:id="rId271"/>
    <p:sldId id="5976" r:id="rId272"/>
    <p:sldId id="5269" r:id="rId273"/>
    <p:sldId id="1331" r:id="rId274"/>
    <p:sldId id="5270" r:id="rId275"/>
    <p:sldId id="5273" r:id="rId276"/>
    <p:sldId id="5274" r:id="rId277"/>
    <p:sldId id="5413" r:id="rId278"/>
    <p:sldId id="5277" r:id="rId279"/>
    <p:sldId id="6536" r:id="rId280"/>
    <p:sldId id="3790" r:id="rId281"/>
    <p:sldId id="6537" r:id="rId282"/>
    <p:sldId id="6055" r:id="rId283"/>
    <p:sldId id="783" r:id="rId284"/>
    <p:sldId id="552" r:id="rId285"/>
    <p:sldId id="754" r:id="rId286"/>
    <p:sldId id="756" r:id="rId287"/>
    <p:sldId id="753" r:id="rId288"/>
    <p:sldId id="6056" r:id="rId289"/>
    <p:sldId id="6057" r:id="rId290"/>
    <p:sldId id="6491" r:id="rId291"/>
    <p:sldId id="5755" r:id="rId292"/>
    <p:sldId id="5756" r:id="rId293"/>
    <p:sldId id="5852" r:id="rId294"/>
    <p:sldId id="5868" r:id="rId295"/>
    <p:sldId id="5870" r:id="rId296"/>
    <p:sldId id="922" r:id="rId297"/>
    <p:sldId id="923" r:id="rId298"/>
    <p:sldId id="926" r:id="rId299"/>
    <p:sldId id="924" r:id="rId300"/>
    <p:sldId id="925" r:id="rId301"/>
    <p:sldId id="5869" r:id="rId302"/>
    <p:sldId id="6053" r:id="rId303"/>
    <p:sldId id="5281" r:id="rId304"/>
    <p:sldId id="5282" r:id="rId305"/>
    <p:sldId id="5283" r:id="rId306"/>
    <p:sldId id="5284" r:id="rId307"/>
    <p:sldId id="5285" r:id="rId308"/>
    <p:sldId id="5286" r:id="rId309"/>
    <p:sldId id="5287" r:id="rId310"/>
    <p:sldId id="5288" r:id="rId311"/>
    <p:sldId id="5289" r:id="rId312"/>
    <p:sldId id="5290" r:id="rId313"/>
    <p:sldId id="5291" r:id="rId314"/>
    <p:sldId id="5292" r:id="rId315"/>
    <p:sldId id="6538" r:id="rId316"/>
    <p:sldId id="5295" r:id="rId317"/>
    <p:sldId id="6024" r:id="rId318"/>
    <p:sldId id="6017" r:id="rId319"/>
    <p:sldId id="5298" r:id="rId320"/>
    <p:sldId id="5468" r:id="rId321"/>
    <p:sldId id="5532" r:id="rId322"/>
    <p:sldId id="6021" r:id="rId323"/>
    <p:sldId id="5302" r:id="rId324"/>
    <p:sldId id="5303" r:id="rId325"/>
    <p:sldId id="5304" r:id="rId326"/>
    <p:sldId id="5305" r:id="rId327"/>
    <p:sldId id="5533" r:id="rId328"/>
    <p:sldId id="5534" r:id="rId329"/>
    <p:sldId id="6539" r:id="rId330"/>
    <p:sldId id="5312" r:id="rId331"/>
    <p:sldId id="6058" r:id="rId332"/>
    <p:sldId id="6059" r:id="rId333"/>
    <p:sldId id="6060" r:id="rId334"/>
    <p:sldId id="6540" r:id="rId335"/>
    <p:sldId id="6541" r:id="rId336"/>
    <p:sldId id="6542" r:id="rId337"/>
    <p:sldId id="6543" r:id="rId338"/>
    <p:sldId id="6061" r:id="rId339"/>
    <p:sldId id="6544" r:id="rId340"/>
    <p:sldId id="1317" r:id="rId341"/>
    <p:sldId id="1303" r:id="rId342"/>
    <p:sldId id="6493" r:id="rId343"/>
    <p:sldId id="6028" r:id="rId344"/>
    <p:sldId id="5208" r:id="rId345"/>
    <p:sldId id="6500" r:id="rId346"/>
    <p:sldId id="5760" r:id="rId347"/>
    <p:sldId id="5761" r:id="rId348"/>
    <p:sldId id="3381" r:id="rId349"/>
    <p:sldId id="5762" r:id="rId350"/>
    <p:sldId id="5763" r:id="rId351"/>
    <p:sldId id="6545" r:id="rId352"/>
    <p:sldId id="6578" r:id="rId353"/>
    <p:sldId id="6546" r:id="rId354"/>
    <p:sldId id="6547" r:id="rId355"/>
    <p:sldId id="6548" r:id="rId356"/>
    <p:sldId id="6549" r:id="rId357"/>
    <p:sldId id="6579" r:id="rId358"/>
    <p:sldId id="6580" r:id="rId359"/>
    <p:sldId id="6030" r:id="rId360"/>
    <p:sldId id="6031" r:id="rId361"/>
    <p:sldId id="6550" r:id="rId362"/>
    <p:sldId id="6495" r:id="rId363"/>
    <p:sldId id="6225" r:id="rId364"/>
    <p:sldId id="6065" r:id="rId365"/>
    <p:sldId id="5968" r:id="rId366"/>
    <p:sldId id="6502" r:id="rId367"/>
    <p:sldId id="5877" r:id="rId368"/>
    <p:sldId id="6008" r:id="rId369"/>
    <p:sldId id="6011" r:id="rId370"/>
    <p:sldId id="6010" r:id="rId371"/>
    <p:sldId id="6573" r:id="rId372"/>
    <p:sldId id="6016" r:id="rId373"/>
    <p:sldId id="6496" r:id="rId374"/>
    <p:sldId id="6497" r:id="rId375"/>
    <p:sldId id="6292" r:id="rId376"/>
    <p:sldId id="6062" r:id="rId377"/>
    <p:sldId id="586" r:id="rId378"/>
    <p:sldId id="658" r:id="rId379"/>
    <p:sldId id="643" r:id="rId380"/>
    <p:sldId id="575" r:id="rId381"/>
    <p:sldId id="683" r:id="rId382"/>
    <p:sldId id="6361" r:id="rId383"/>
    <p:sldId id="6581" r:id="rId384"/>
    <p:sldId id="6296" r:id="rId385"/>
    <p:sldId id="6359" r:id="rId386"/>
    <p:sldId id="5918" r:id="rId387"/>
    <p:sldId id="5919" r:id="rId388"/>
    <p:sldId id="6002" r:id="rId389"/>
    <p:sldId id="6003" r:id="rId390"/>
    <p:sldId id="5920" r:id="rId391"/>
    <p:sldId id="6498" r:id="rId392"/>
    <p:sldId id="5982" r:id="rId393"/>
    <p:sldId id="5983" r:id="rId394"/>
    <p:sldId id="6032" r:id="rId395"/>
    <p:sldId id="6297" r:id="rId396"/>
    <p:sldId id="6604" r:id="rId397"/>
    <p:sldId id="6063" r:id="rId398"/>
    <p:sldId id="6064" r:id="rId399"/>
    <p:sldId id="6551" r:id="rId400"/>
    <p:sldId id="3781" r:id="rId401"/>
    <p:sldId id="3782" r:id="rId402"/>
    <p:sldId id="3908" r:id="rId403"/>
    <p:sldId id="5765" r:id="rId404"/>
    <p:sldId id="5766" r:id="rId405"/>
    <p:sldId id="5767" r:id="rId406"/>
    <p:sldId id="5768" r:id="rId407"/>
    <p:sldId id="5769" r:id="rId408"/>
    <p:sldId id="5856" r:id="rId409"/>
    <p:sldId id="3910" r:id="rId410"/>
    <p:sldId id="3796" r:id="rId411"/>
    <p:sldId id="5597" r:id="rId412"/>
    <p:sldId id="5558" r:id="rId413"/>
    <p:sldId id="6552" r:id="rId414"/>
    <p:sldId id="6553" r:id="rId415"/>
    <p:sldId id="6554" r:id="rId416"/>
    <p:sldId id="6229" r:id="rId417"/>
    <p:sldId id="6555" r:id="rId418"/>
    <p:sldId id="6556" r:id="rId419"/>
    <p:sldId id="6230" r:id="rId420"/>
    <p:sldId id="6231" r:id="rId421"/>
    <p:sldId id="6605" r:id="rId422"/>
    <p:sldId id="6309" r:id="rId423"/>
    <p:sldId id="6310" r:id="rId424"/>
    <p:sldId id="6311" r:id="rId425"/>
    <p:sldId id="6312" r:id="rId426"/>
    <p:sldId id="6313" r:id="rId427"/>
    <p:sldId id="6314" r:id="rId428"/>
    <p:sldId id="6315" r:id="rId429"/>
    <p:sldId id="6316" r:id="rId430"/>
    <p:sldId id="6317" r:id="rId431"/>
    <p:sldId id="6318" r:id="rId432"/>
    <p:sldId id="6319" r:id="rId433"/>
    <p:sldId id="6320" r:id="rId434"/>
    <p:sldId id="6321" r:id="rId435"/>
    <p:sldId id="6322" r:id="rId436"/>
    <p:sldId id="6323" r:id="rId437"/>
    <p:sldId id="6324" r:id="rId438"/>
    <p:sldId id="6325" r:id="rId439"/>
    <p:sldId id="6326" r:id="rId440"/>
    <p:sldId id="6327" r:id="rId441"/>
    <p:sldId id="6328" r:id="rId442"/>
    <p:sldId id="6503" r:id="rId443"/>
    <p:sldId id="397" r:id="rId444"/>
    <p:sldId id="6585" r:id="rId445"/>
    <p:sldId id="345" r:id="rId446"/>
    <p:sldId id="6586" r:id="rId447"/>
    <p:sldId id="6587" r:id="rId448"/>
    <p:sldId id="6588" r:id="rId449"/>
    <p:sldId id="317" r:id="rId450"/>
    <p:sldId id="6590" r:id="rId451"/>
    <p:sldId id="353" r:id="rId452"/>
    <p:sldId id="320" r:id="rId453"/>
    <p:sldId id="321" r:id="rId454"/>
    <p:sldId id="373" r:id="rId455"/>
    <p:sldId id="391" r:id="rId456"/>
    <p:sldId id="6591" r:id="rId457"/>
    <p:sldId id="401" r:id="rId458"/>
    <p:sldId id="6592" r:id="rId459"/>
    <p:sldId id="6329" r:id="rId460"/>
    <p:sldId id="6330" r:id="rId461"/>
    <p:sldId id="6331" r:id="rId462"/>
    <p:sldId id="6332" r:id="rId463"/>
    <p:sldId id="6333" r:id="rId464"/>
    <p:sldId id="6334" r:id="rId465"/>
    <p:sldId id="6335" r:id="rId466"/>
    <p:sldId id="6336" r:id="rId467"/>
    <p:sldId id="6337" r:id="rId468"/>
    <p:sldId id="6338" r:id="rId469"/>
    <p:sldId id="6339" r:id="rId470"/>
    <p:sldId id="6340" r:id="rId471"/>
    <p:sldId id="6341" r:id="rId472"/>
    <p:sldId id="6342" r:id="rId473"/>
    <p:sldId id="6343" r:id="rId474"/>
    <p:sldId id="6344" r:id="rId475"/>
    <p:sldId id="6345" r:id="rId476"/>
    <p:sldId id="6346" r:id="rId477"/>
    <p:sldId id="6347" r:id="rId478"/>
    <p:sldId id="6348" r:id="rId479"/>
    <p:sldId id="6593" r:id="rId480"/>
    <p:sldId id="6594" r:id="rId481"/>
    <p:sldId id="6595" r:id="rId482"/>
    <p:sldId id="6596" r:id="rId483"/>
    <p:sldId id="6589" r:id="rId484"/>
    <p:sldId id="6597" r:id="rId485"/>
    <p:sldId id="6349" r:id="rId486"/>
    <p:sldId id="5614" r:id="rId487"/>
    <p:sldId id="6557" r:id="rId488"/>
    <p:sldId id="6558" r:id="rId489"/>
    <p:sldId id="6559" r:id="rId490"/>
    <p:sldId id="6560" r:id="rId491"/>
    <p:sldId id="6561" r:id="rId492"/>
    <p:sldId id="6562" r:id="rId493"/>
    <p:sldId id="6563" r:id="rId494"/>
    <p:sldId id="6598" r:id="rId495"/>
    <p:sldId id="6599" r:id="rId496"/>
    <p:sldId id="6564" r:id="rId497"/>
    <p:sldId id="6039" r:id="rId498"/>
    <p:sldId id="6298" r:id="rId499"/>
    <p:sldId id="6603" r:id="rId500"/>
    <p:sldId id="6571" r:id="rId501"/>
    <p:sldId id="6572" r:id="rId502"/>
    <p:sldId id="6565" r:id="rId503"/>
    <p:sldId id="6566" r:id="rId504"/>
    <p:sldId id="6567" r:id="rId505"/>
    <p:sldId id="5855" r:id="rId506"/>
    <p:sldId id="6568" r:id="rId507"/>
    <p:sldId id="6038" r:id="rId508"/>
    <p:sldId id="6606" r:id="rId509"/>
    <p:sldId id="6569" r:id="rId510"/>
    <p:sldId id="5790" r:id="rId511"/>
    <p:sldId id="5791" r:id="rId512"/>
    <p:sldId id="5792" r:id="rId513"/>
    <p:sldId id="5793" r:id="rId514"/>
    <p:sldId id="5794" r:id="rId515"/>
    <p:sldId id="5795" r:id="rId516"/>
    <p:sldId id="5796" r:id="rId517"/>
    <p:sldId id="5797" r:id="rId518"/>
    <p:sldId id="5798" r:id="rId519"/>
    <p:sldId id="5799" r:id="rId520"/>
    <p:sldId id="5800" r:id="rId521"/>
    <p:sldId id="5801" r:id="rId522"/>
    <p:sldId id="6570" r:id="rId523"/>
    <p:sldId id="5872" r:id="rId524"/>
    <p:sldId id="5874" r:id="rId525"/>
    <p:sldId id="5873" r:id="rId526"/>
    <p:sldId id="5875" r:id="rId527"/>
    <p:sldId id="5057" r:id="rId528"/>
    <p:sldId id="5537" r:id="rId529"/>
    <p:sldId id="5876" r:id="rId530"/>
    <p:sldId id="5648" r:id="rId531"/>
    <p:sldId id="5649" r:id="rId532"/>
    <p:sldId id="679" r:id="rId533"/>
    <p:sldId id="716" r:id="rId534"/>
    <p:sldId id="712" r:id="rId535"/>
    <p:sldId id="688" r:id="rId536"/>
    <p:sldId id="710" r:id="rId537"/>
    <p:sldId id="2535" r:id="rId538"/>
    <p:sldId id="2532" r:id="rId539"/>
    <p:sldId id="5389" r:id="rId540"/>
    <p:sldId id="5391" r:id="rId541"/>
    <p:sldId id="5384" r:id="rId542"/>
    <p:sldId id="3583" r:id="rId543"/>
    <p:sldId id="3614" r:id="rId544"/>
    <p:sldId id="3615" r:id="rId545"/>
    <p:sldId id="5385" r:id="rId546"/>
    <p:sldId id="5394" r:id="rId547"/>
    <p:sldId id="5395" r:id="rId548"/>
    <p:sldId id="5386" r:id="rId549"/>
    <p:sldId id="5390" r:id="rId550"/>
    <p:sldId id="5392" r:id="rId551"/>
    <p:sldId id="3835" r:id="rId552"/>
    <p:sldId id="1413" r:id="rId553"/>
    <p:sldId id="4827" r:id="rId554"/>
    <p:sldId id="3602" r:id="rId555"/>
    <p:sldId id="5505" r:id="rId556"/>
    <p:sldId id="5507" r:id="rId557"/>
    <p:sldId id="1201" r:id="rId558"/>
    <p:sldId id="3156" r:id="rId559"/>
    <p:sldId id="5379" r:id="rId560"/>
    <p:sldId id="5377" r:id="rId561"/>
    <p:sldId id="1089" r:id="rId562"/>
    <p:sldId id="1098" r:id="rId563"/>
    <p:sldId id="1099" r:id="rId564"/>
    <p:sldId id="1096" r:id="rId565"/>
    <p:sldId id="1097" r:id="rId566"/>
    <p:sldId id="5646" r:id="rId567"/>
    <p:sldId id="5784" r:id="rId568"/>
    <p:sldId id="5786" r:id="rId569"/>
    <p:sldId id="256" r:id="rId570"/>
    <p:sldId id="257" r:id="rId571"/>
    <p:sldId id="258" r:id="rId572"/>
    <p:sldId id="259" r:id="rId573"/>
    <p:sldId id="260" r:id="rId574"/>
    <p:sldId id="5785" r:id="rId575"/>
    <p:sldId id="5506" r:id="rId576"/>
    <p:sldId id="4907" r:id="rId577"/>
    <p:sldId id="4918" r:id="rId578"/>
    <p:sldId id="5393" r:id="rId579"/>
    <p:sldId id="4906" r:id="rId580"/>
    <p:sldId id="5508" r:id="rId581"/>
    <p:sldId id="4914" r:id="rId582"/>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0432FF"/>
    <a:srgbClr val="8C0000"/>
    <a:srgbClr val="1A5712"/>
    <a:srgbClr val="FF00C4"/>
    <a:srgbClr val="948A54"/>
    <a:srgbClr val="2A55D6"/>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7317" autoAdjust="0"/>
    <p:restoredTop sz="93224" autoAdjust="0"/>
  </p:normalViewPr>
  <p:slideViewPr>
    <p:cSldViewPr>
      <p:cViewPr varScale="1">
        <p:scale>
          <a:sx n="103" d="100"/>
          <a:sy n="103" d="100"/>
        </p:scale>
        <p:origin x="2360" y="176"/>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6.xml"/><Relationship Id="rId21" Type="http://schemas.openxmlformats.org/officeDocument/2006/relationships/slideMaster" Target="slideMasters/slideMaster21.xml"/><Relationship Id="rId324" Type="http://schemas.openxmlformats.org/officeDocument/2006/relationships/slide" Target="slides/slide223.xml"/><Relationship Id="rId531" Type="http://schemas.openxmlformats.org/officeDocument/2006/relationships/slide" Target="slides/slide430.xml"/><Relationship Id="rId170" Type="http://schemas.openxmlformats.org/officeDocument/2006/relationships/slide" Target="slides/slide69.xml"/><Relationship Id="rId268" Type="http://schemas.openxmlformats.org/officeDocument/2006/relationships/slide" Target="slides/slide167.xml"/><Relationship Id="rId475" Type="http://schemas.openxmlformats.org/officeDocument/2006/relationships/slide" Target="slides/slide374.xml"/><Relationship Id="rId32" Type="http://schemas.openxmlformats.org/officeDocument/2006/relationships/slideMaster" Target="slideMasters/slideMaster32.xml"/><Relationship Id="rId128" Type="http://schemas.openxmlformats.org/officeDocument/2006/relationships/slide" Target="slides/slide27.xml"/><Relationship Id="rId335" Type="http://schemas.openxmlformats.org/officeDocument/2006/relationships/slide" Target="slides/slide234.xml"/><Relationship Id="rId542" Type="http://schemas.openxmlformats.org/officeDocument/2006/relationships/slide" Target="slides/slide441.xml"/><Relationship Id="rId181" Type="http://schemas.openxmlformats.org/officeDocument/2006/relationships/slide" Target="slides/slide80.xml"/><Relationship Id="rId402" Type="http://schemas.openxmlformats.org/officeDocument/2006/relationships/slide" Target="slides/slide301.xml"/><Relationship Id="rId279" Type="http://schemas.openxmlformats.org/officeDocument/2006/relationships/slide" Target="slides/slide178.xml"/><Relationship Id="rId486" Type="http://schemas.openxmlformats.org/officeDocument/2006/relationships/slide" Target="slides/slide385.xml"/><Relationship Id="rId43" Type="http://schemas.openxmlformats.org/officeDocument/2006/relationships/slideMaster" Target="slideMasters/slideMaster43.xml"/><Relationship Id="rId139" Type="http://schemas.openxmlformats.org/officeDocument/2006/relationships/slide" Target="slides/slide38.xml"/><Relationship Id="rId346" Type="http://schemas.openxmlformats.org/officeDocument/2006/relationships/slide" Target="slides/slide245.xml"/><Relationship Id="rId553" Type="http://schemas.openxmlformats.org/officeDocument/2006/relationships/slide" Target="slides/slide452.xml"/><Relationship Id="rId192" Type="http://schemas.openxmlformats.org/officeDocument/2006/relationships/slide" Target="slides/slide91.xml"/><Relationship Id="rId206" Type="http://schemas.openxmlformats.org/officeDocument/2006/relationships/slide" Target="slides/slide105.xml"/><Relationship Id="rId413" Type="http://schemas.openxmlformats.org/officeDocument/2006/relationships/slide" Target="slides/slide312.xml"/><Relationship Id="rId497" Type="http://schemas.openxmlformats.org/officeDocument/2006/relationships/slide" Target="slides/slide396.xml"/><Relationship Id="rId357" Type="http://schemas.openxmlformats.org/officeDocument/2006/relationships/slide" Target="slides/slide256.xml"/><Relationship Id="rId54" Type="http://schemas.openxmlformats.org/officeDocument/2006/relationships/slideMaster" Target="slideMasters/slideMaster54.xml"/><Relationship Id="rId217" Type="http://schemas.openxmlformats.org/officeDocument/2006/relationships/slide" Target="slides/slide116.xml"/><Relationship Id="rId564" Type="http://schemas.openxmlformats.org/officeDocument/2006/relationships/slide" Target="slides/slide463.xml"/><Relationship Id="rId424" Type="http://schemas.openxmlformats.org/officeDocument/2006/relationships/slide" Target="slides/slide323.xml"/><Relationship Id="rId270" Type="http://schemas.openxmlformats.org/officeDocument/2006/relationships/slide" Target="slides/slide169.xml"/><Relationship Id="rId65" Type="http://schemas.openxmlformats.org/officeDocument/2006/relationships/slideMaster" Target="slideMasters/slideMaster65.xml"/><Relationship Id="rId130" Type="http://schemas.openxmlformats.org/officeDocument/2006/relationships/slide" Target="slides/slide29.xml"/><Relationship Id="rId368" Type="http://schemas.openxmlformats.org/officeDocument/2006/relationships/slide" Target="slides/slide267.xml"/><Relationship Id="rId575" Type="http://schemas.openxmlformats.org/officeDocument/2006/relationships/slide" Target="slides/slide474.xml"/><Relationship Id="rId228" Type="http://schemas.openxmlformats.org/officeDocument/2006/relationships/slide" Target="slides/slide127.xml"/><Relationship Id="rId435" Type="http://schemas.openxmlformats.org/officeDocument/2006/relationships/slide" Target="slides/slide334.xml"/><Relationship Id="rId281" Type="http://schemas.openxmlformats.org/officeDocument/2006/relationships/slide" Target="slides/slide180.xml"/><Relationship Id="rId502" Type="http://schemas.openxmlformats.org/officeDocument/2006/relationships/slide" Target="slides/slide401.xml"/><Relationship Id="rId76" Type="http://schemas.openxmlformats.org/officeDocument/2006/relationships/slideMaster" Target="slideMasters/slideMaster76.xml"/><Relationship Id="rId141" Type="http://schemas.openxmlformats.org/officeDocument/2006/relationships/slide" Target="slides/slide40.xml"/><Relationship Id="rId379" Type="http://schemas.openxmlformats.org/officeDocument/2006/relationships/slide" Target="slides/slide278.xml"/><Relationship Id="rId586" Type="http://schemas.openxmlformats.org/officeDocument/2006/relationships/viewProps" Target="viewProps.xml"/><Relationship Id="rId7" Type="http://schemas.openxmlformats.org/officeDocument/2006/relationships/slideMaster" Target="slideMasters/slideMaster7.xml"/><Relationship Id="rId239" Type="http://schemas.openxmlformats.org/officeDocument/2006/relationships/slide" Target="slides/slide138.xml"/><Relationship Id="rId446" Type="http://schemas.openxmlformats.org/officeDocument/2006/relationships/slide" Target="slides/slide345.xml"/><Relationship Id="rId250" Type="http://schemas.openxmlformats.org/officeDocument/2006/relationships/slide" Target="slides/slide149.xml"/><Relationship Id="rId292" Type="http://schemas.openxmlformats.org/officeDocument/2006/relationships/slide" Target="slides/slide191.xml"/><Relationship Id="rId306" Type="http://schemas.openxmlformats.org/officeDocument/2006/relationships/slide" Target="slides/slide205.xml"/><Relationship Id="rId488" Type="http://schemas.openxmlformats.org/officeDocument/2006/relationships/slide" Target="slides/slide387.xml"/><Relationship Id="rId45" Type="http://schemas.openxmlformats.org/officeDocument/2006/relationships/slideMaster" Target="slideMasters/slideMaster45.xml"/><Relationship Id="rId87" Type="http://schemas.openxmlformats.org/officeDocument/2006/relationships/slideMaster" Target="slideMasters/slideMaster87.xml"/><Relationship Id="rId110" Type="http://schemas.openxmlformats.org/officeDocument/2006/relationships/slide" Target="slides/slide9.xml"/><Relationship Id="rId348" Type="http://schemas.openxmlformats.org/officeDocument/2006/relationships/slide" Target="slides/slide247.xml"/><Relationship Id="rId513" Type="http://schemas.openxmlformats.org/officeDocument/2006/relationships/slide" Target="slides/slide412.xml"/><Relationship Id="rId555" Type="http://schemas.openxmlformats.org/officeDocument/2006/relationships/slide" Target="slides/slide454.xml"/><Relationship Id="rId152" Type="http://schemas.openxmlformats.org/officeDocument/2006/relationships/slide" Target="slides/slide51.xml"/><Relationship Id="rId194" Type="http://schemas.openxmlformats.org/officeDocument/2006/relationships/slide" Target="slides/slide93.xml"/><Relationship Id="rId208" Type="http://schemas.openxmlformats.org/officeDocument/2006/relationships/slide" Target="slides/slide107.xml"/><Relationship Id="rId415" Type="http://schemas.openxmlformats.org/officeDocument/2006/relationships/slide" Target="slides/slide314.xml"/><Relationship Id="rId457" Type="http://schemas.openxmlformats.org/officeDocument/2006/relationships/slide" Target="slides/slide356.xml"/><Relationship Id="rId261" Type="http://schemas.openxmlformats.org/officeDocument/2006/relationships/slide" Target="slides/slide160.xml"/><Relationship Id="rId499" Type="http://schemas.openxmlformats.org/officeDocument/2006/relationships/slide" Target="slides/slide398.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16.xml"/><Relationship Id="rId359" Type="http://schemas.openxmlformats.org/officeDocument/2006/relationships/slide" Target="slides/slide258.xml"/><Relationship Id="rId524" Type="http://schemas.openxmlformats.org/officeDocument/2006/relationships/slide" Target="slides/slide423.xml"/><Relationship Id="rId566" Type="http://schemas.openxmlformats.org/officeDocument/2006/relationships/slide" Target="slides/slide465.xml"/><Relationship Id="rId98" Type="http://schemas.openxmlformats.org/officeDocument/2006/relationships/slideMaster" Target="slideMasters/slideMaster98.xml"/><Relationship Id="rId121" Type="http://schemas.openxmlformats.org/officeDocument/2006/relationships/slide" Target="slides/slide20.xml"/><Relationship Id="rId163" Type="http://schemas.openxmlformats.org/officeDocument/2006/relationships/slide" Target="slides/slide62.xml"/><Relationship Id="rId219" Type="http://schemas.openxmlformats.org/officeDocument/2006/relationships/slide" Target="slides/slide118.xml"/><Relationship Id="rId370" Type="http://schemas.openxmlformats.org/officeDocument/2006/relationships/slide" Target="slides/slide269.xml"/><Relationship Id="rId426" Type="http://schemas.openxmlformats.org/officeDocument/2006/relationships/slide" Target="slides/slide325.xml"/><Relationship Id="rId230" Type="http://schemas.openxmlformats.org/officeDocument/2006/relationships/slide" Target="slides/slide129.xml"/><Relationship Id="rId468" Type="http://schemas.openxmlformats.org/officeDocument/2006/relationships/slide" Target="slides/slide367.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71.xml"/><Relationship Id="rId328" Type="http://schemas.openxmlformats.org/officeDocument/2006/relationships/slide" Target="slides/slide227.xml"/><Relationship Id="rId535" Type="http://schemas.openxmlformats.org/officeDocument/2006/relationships/slide" Target="slides/slide434.xml"/><Relationship Id="rId577" Type="http://schemas.openxmlformats.org/officeDocument/2006/relationships/slide" Target="slides/slide476.xml"/><Relationship Id="rId132" Type="http://schemas.openxmlformats.org/officeDocument/2006/relationships/slide" Target="slides/slide31.xml"/><Relationship Id="rId174" Type="http://schemas.openxmlformats.org/officeDocument/2006/relationships/slide" Target="slides/slide73.xml"/><Relationship Id="rId381" Type="http://schemas.openxmlformats.org/officeDocument/2006/relationships/slide" Target="slides/slide280.xml"/><Relationship Id="rId241" Type="http://schemas.openxmlformats.org/officeDocument/2006/relationships/slide" Target="slides/slide140.xml"/><Relationship Id="rId437" Type="http://schemas.openxmlformats.org/officeDocument/2006/relationships/slide" Target="slides/slide336.xml"/><Relationship Id="rId479" Type="http://schemas.openxmlformats.org/officeDocument/2006/relationships/slide" Target="slides/slide378.xml"/><Relationship Id="rId36" Type="http://schemas.openxmlformats.org/officeDocument/2006/relationships/slideMaster" Target="slideMasters/slideMaster36.xml"/><Relationship Id="rId283" Type="http://schemas.openxmlformats.org/officeDocument/2006/relationships/slide" Target="slides/slide182.xml"/><Relationship Id="rId339" Type="http://schemas.openxmlformats.org/officeDocument/2006/relationships/slide" Target="slides/slide238.xml"/><Relationship Id="rId490" Type="http://schemas.openxmlformats.org/officeDocument/2006/relationships/slide" Target="slides/slide389.xml"/><Relationship Id="rId504" Type="http://schemas.openxmlformats.org/officeDocument/2006/relationships/slide" Target="slides/slide403.xml"/><Relationship Id="rId546" Type="http://schemas.openxmlformats.org/officeDocument/2006/relationships/slide" Target="slides/slide445.xml"/><Relationship Id="rId78" Type="http://schemas.openxmlformats.org/officeDocument/2006/relationships/slideMaster" Target="slideMasters/slideMaster78.xml"/><Relationship Id="rId101" Type="http://schemas.openxmlformats.org/officeDocument/2006/relationships/slideMaster" Target="slideMasters/slideMaster101.xml"/><Relationship Id="rId143" Type="http://schemas.openxmlformats.org/officeDocument/2006/relationships/slide" Target="slides/slide42.xml"/><Relationship Id="rId185" Type="http://schemas.openxmlformats.org/officeDocument/2006/relationships/slide" Target="slides/slide84.xml"/><Relationship Id="rId350" Type="http://schemas.openxmlformats.org/officeDocument/2006/relationships/slide" Target="slides/slide249.xml"/><Relationship Id="rId406" Type="http://schemas.openxmlformats.org/officeDocument/2006/relationships/slide" Target="slides/slide305.xml"/><Relationship Id="rId588" Type="http://schemas.openxmlformats.org/officeDocument/2006/relationships/tableStyles" Target="tableStyles.xml"/><Relationship Id="rId9" Type="http://schemas.openxmlformats.org/officeDocument/2006/relationships/slideMaster" Target="slideMasters/slideMaster9.xml"/><Relationship Id="rId210" Type="http://schemas.openxmlformats.org/officeDocument/2006/relationships/slide" Target="slides/slide109.xml"/><Relationship Id="rId392" Type="http://schemas.openxmlformats.org/officeDocument/2006/relationships/slide" Target="slides/slide291.xml"/><Relationship Id="rId448" Type="http://schemas.openxmlformats.org/officeDocument/2006/relationships/slide" Target="slides/slide347.xml"/><Relationship Id="rId252" Type="http://schemas.openxmlformats.org/officeDocument/2006/relationships/slide" Target="slides/slide151.xml"/><Relationship Id="rId294" Type="http://schemas.openxmlformats.org/officeDocument/2006/relationships/slide" Target="slides/slide193.xml"/><Relationship Id="rId308" Type="http://schemas.openxmlformats.org/officeDocument/2006/relationships/slide" Target="slides/slide207.xml"/><Relationship Id="rId515" Type="http://schemas.openxmlformats.org/officeDocument/2006/relationships/slide" Target="slides/slide414.xml"/><Relationship Id="rId47" Type="http://schemas.openxmlformats.org/officeDocument/2006/relationships/slideMaster" Target="slideMasters/slideMaster47.xml"/><Relationship Id="rId89" Type="http://schemas.openxmlformats.org/officeDocument/2006/relationships/slideMaster" Target="slideMasters/slideMaster89.xml"/><Relationship Id="rId112" Type="http://schemas.openxmlformats.org/officeDocument/2006/relationships/slide" Target="slides/slide11.xml"/><Relationship Id="rId154" Type="http://schemas.openxmlformats.org/officeDocument/2006/relationships/slide" Target="slides/slide53.xml"/><Relationship Id="rId361" Type="http://schemas.openxmlformats.org/officeDocument/2006/relationships/slide" Target="slides/slide260.xml"/><Relationship Id="rId557" Type="http://schemas.openxmlformats.org/officeDocument/2006/relationships/slide" Target="slides/slide456.xml"/><Relationship Id="rId196" Type="http://schemas.openxmlformats.org/officeDocument/2006/relationships/slide" Target="slides/slide95.xml"/><Relationship Id="rId417" Type="http://schemas.openxmlformats.org/officeDocument/2006/relationships/slide" Target="slides/slide316.xml"/><Relationship Id="rId459" Type="http://schemas.openxmlformats.org/officeDocument/2006/relationships/slide" Target="slides/slide358.xml"/><Relationship Id="rId16" Type="http://schemas.openxmlformats.org/officeDocument/2006/relationships/slideMaster" Target="slideMasters/slideMaster16.xml"/><Relationship Id="rId221" Type="http://schemas.openxmlformats.org/officeDocument/2006/relationships/slide" Target="slides/slide120.xml"/><Relationship Id="rId263" Type="http://schemas.openxmlformats.org/officeDocument/2006/relationships/slide" Target="slides/slide162.xml"/><Relationship Id="rId319" Type="http://schemas.openxmlformats.org/officeDocument/2006/relationships/slide" Target="slides/slide218.xml"/><Relationship Id="rId470" Type="http://schemas.openxmlformats.org/officeDocument/2006/relationships/slide" Target="slides/slide369.xml"/><Relationship Id="rId526" Type="http://schemas.openxmlformats.org/officeDocument/2006/relationships/slide" Target="slides/slide425.xml"/><Relationship Id="rId58" Type="http://schemas.openxmlformats.org/officeDocument/2006/relationships/slideMaster" Target="slideMasters/slideMaster58.xml"/><Relationship Id="rId123" Type="http://schemas.openxmlformats.org/officeDocument/2006/relationships/slide" Target="slides/slide22.xml"/><Relationship Id="rId330" Type="http://schemas.openxmlformats.org/officeDocument/2006/relationships/slide" Target="slides/slide229.xml"/><Relationship Id="rId568" Type="http://schemas.openxmlformats.org/officeDocument/2006/relationships/slide" Target="slides/slide467.xml"/><Relationship Id="rId165" Type="http://schemas.openxmlformats.org/officeDocument/2006/relationships/slide" Target="slides/slide64.xml"/><Relationship Id="rId372" Type="http://schemas.openxmlformats.org/officeDocument/2006/relationships/slide" Target="slides/slide271.xml"/><Relationship Id="rId428" Type="http://schemas.openxmlformats.org/officeDocument/2006/relationships/slide" Target="slides/slide327.xml"/><Relationship Id="rId232" Type="http://schemas.openxmlformats.org/officeDocument/2006/relationships/slide" Target="slides/slide131.xml"/><Relationship Id="rId274" Type="http://schemas.openxmlformats.org/officeDocument/2006/relationships/slide" Target="slides/slide173.xml"/><Relationship Id="rId481" Type="http://schemas.openxmlformats.org/officeDocument/2006/relationships/slide" Target="slides/slide380.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33.xml"/><Relationship Id="rId537" Type="http://schemas.openxmlformats.org/officeDocument/2006/relationships/slide" Target="slides/slide436.xml"/><Relationship Id="rId579" Type="http://schemas.openxmlformats.org/officeDocument/2006/relationships/slide" Target="slides/slide478.xml"/><Relationship Id="rId80" Type="http://schemas.openxmlformats.org/officeDocument/2006/relationships/slideMaster" Target="slideMasters/slideMaster80.xml"/><Relationship Id="rId176" Type="http://schemas.openxmlformats.org/officeDocument/2006/relationships/slide" Target="slides/slide75.xml"/><Relationship Id="rId341" Type="http://schemas.openxmlformats.org/officeDocument/2006/relationships/slide" Target="slides/slide240.xml"/><Relationship Id="rId383" Type="http://schemas.openxmlformats.org/officeDocument/2006/relationships/slide" Target="slides/slide282.xml"/><Relationship Id="rId439" Type="http://schemas.openxmlformats.org/officeDocument/2006/relationships/slide" Target="slides/slide338.xml"/><Relationship Id="rId201" Type="http://schemas.openxmlformats.org/officeDocument/2006/relationships/slide" Target="slides/slide100.xml"/><Relationship Id="rId243" Type="http://schemas.openxmlformats.org/officeDocument/2006/relationships/slide" Target="slides/slide142.xml"/><Relationship Id="rId285" Type="http://schemas.openxmlformats.org/officeDocument/2006/relationships/slide" Target="slides/slide184.xml"/><Relationship Id="rId450" Type="http://schemas.openxmlformats.org/officeDocument/2006/relationships/slide" Target="slides/slide349.xml"/><Relationship Id="rId506" Type="http://schemas.openxmlformats.org/officeDocument/2006/relationships/slide" Target="slides/slide405.xml"/><Relationship Id="rId38" Type="http://schemas.openxmlformats.org/officeDocument/2006/relationships/slideMaster" Target="slideMasters/slideMaster38.xml"/><Relationship Id="rId103" Type="http://schemas.openxmlformats.org/officeDocument/2006/relationships/slide" Target="slides/slide2.xml"/><Relationship Id="rId310" Type="http://schemas.openxmlformats.org/officeDocument/2006/relationships/slide" Target="slides/slide209.xml"/><Relationship Id="rId492" Type="http://schemas.openxmlformats.org/officeDocument/2006/relationships/slide" Target="slides/slide391.xml"/><Relationship Id="rId548" Type="http://schemas.openxmlformats.org/officeDocument/2006/relationships/slide" Target="slides/slide447.xml"/><Relationship Id="rId91" Type="http://schemas.openxmlformats.org/officeDocument/2006/relationships/slideMaster" Target="slideMasters/slideMaster91.xml"/><Relationship Id="rId145" Type="http://schemas.openxmlformats.org/officeDocument/2006/relationships/slide" Target="slides/slide44.xml"/><Relationship Id="rId187" Type="http://schemas.openxmlformats.org/officeDocument/2006/relationships/slide" Target="slides/slide86.xml"/><Relationship Id="rId352" Type="http://schemas.openxmlformats.org/officeDocument/2006/relationships/slide" Target="slides/slide251.xml"/><Relationship Id="rId394" Type="http://schemas.openxmlformats.org/officeDocument/2006/relationships/slide" Target="slides/slide293.xml"/><Relationship Id="rId408" Type="http://schemas.openxmlformats.org/officeDocument/2006/relationships/slide" Target="slides/slide307.xml"/><Relationship Id="rId212" Type="http://schemas.openxmlformats.org/officeDocument/2006/relationships/slide" Target="slides/slide111.xml"/><Relationship Id="rId254" Type="http://schemas.openxmlformats.org/officeDocument/2006/relationships/slide" Target="slides/slide153.xml"/><Relationship Id="rId49" Type="http://schemas.openxmlformats.org/officeDocument/2006/relationships/slideMaster" Target="slideMasters/slideMaster49.xml"/><Relationship Id="rId114" Type="http://schemas.openxmlformats.org/officeDocument/2006/relationships/slide" Target="slides/slide13.xml"/><Relationship Id="rId296" Type="http://schemas.openxmlformats.org/officeDocument/2006/relationships/slide" Target="slides/slide195.xml"/><Relationship Id="rId461" Type="http://schemas.openxmlformats.org/officeDocument/2006/relationships/slide" Target="slides/slide360.xml"/><Relationship Id="rId517" Type="http://schemas.openxmlformats.org/officeDocument/2006/relationships/slide" Target="slides/slide416.xml"/><Relationship Id="rId559" Type="http://schemas.openxmlformats.org/officeDocument/2006/relationships/slide" Target="slides/slide458.xml"/><Relationship Id="rId60" Type="http://schemas.openxmlformats.org/officeDocument/2006/relationships/slideMaster" Target="slideMasters/slideMaster60.xml"/><Relationship Id="rId156" Type="http://schemas.openxmlformats.org/officeDocument/2006/relationships/slide" Target="slides/slide55.xml"/><Relationship Id="rId198" Type="http://schemas.openxmlformats.org/officeDocument/2006/relationships/slide" Target="slides/slide97.xml"/><Relationship Id="rId321" Type="http://schemas.openxmlformats.org/officeDocument/2006/relationships/slide" Target="slides/slide220.xml"/><Relationship Id="rId363" Type="http://schemas.openxmlformats.org/officeDocument/2006/relationships/slide" Target="slides/slide262.xml"/><Relationship Id="rId419" Type="http://schemas.openxmlformats.org/officeDocument/2006/relationships/slide" Target="slides/slide318.xml"/><Relationship Id="rId570" Type="http://schemas.openxmlformats.org/officeDocument/2006/relationships/slide" Target="slides/slide469.xml"/><Relationship Id="rId223" Type="http://schemas.openxmlformats.org/officeDocument/2006/relationships/slide" Target="slides/slide122.xml"/><Relationship Id="rId430" Type="http://schemas.openxmlformats.org/officeDocument/2006/relationships/slide" Target="slides/slide329.xml"/><Relationship Id="rId18" Type="http://schemas.openxmlformats.org/officeDocument/2006/relationships/slideMaster" Target="slideMasters/slideMaster18.xml"/><Relationship Id="rId265" Type="http://schemas.openxmlformats.org/officeDocument/2006/relationships/slide" Target="slides/slide164.xml"/><Relationship Id="rId472" Type="http://schemas.openxmlformats.org/officeDocument/2006/relationships/slide" Target="slides/slide371.xml"/><Relationship Id="rId528" Type="http://schemas.openxmlformats.org/officeDocument/2006/relationships/slide" Target="slides/slide427.xml"/><Relationship Id="rId125" Type="http://schemas.openxmlformats.org/officeDocument/2006/relationships/slide" Target="slides/slide24.xml"/><Relationship Id="rId167" Type="http://schemas.openxmlformats.org/officeDocument/2006/relationships/slide" Target="slides/slide66.xml"/><Relationship Id="rId332" Type="http://schemas.openxmlformats.org/officeDocument/2006/relationships/slide" Target="slides/slide231.xml"/><Relationship Id="rId374" Type="http://schemas.openxmlformats.org/officeDocument/2006/relationships/slide" Target="slides/slide273.xml"/><Relationship Id="rId581" Type="http://schemas.openxmlformats.org/officeDocument/2006/relationships/slide" Target="slides/slide480.xml"/><Relationship Id="rId71" Type="http://schemas.openxmlformats.org/officeDocument/2006/relationships/slideMaster" Target="slideMasters/slideMaster71.xml"/><Relationship Id="rId234" Type="http://schemas.openxmlformats.org/officeDocument/2006/relationships/slide" Target="slides/slide133.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75.xml"/><Relationship Id="rId441" Type="http://schemas.openxmlformats.org/officeDocument/2006/relationships/slide" Target="slides/slide340.xml"/><Relationship Id="rId483" Type="http://schemas.openxmlformats.org/officeDocument/2006/relationships/slide" Target="slides/slide382.xml"/><Relationship Id="rId539" Type="http://schemas.openxmlformats.org/officeDocument/2006/relationships/slide" Target="slides/slide438.xml"/><Relationship Id="rId40" Type="http://schemas.openxmlformats.org/officeDocument/2006/relationships/slideMaster" Target="slideMasters/slideMaster40.xml"/><Relationship Id="rId136" Type="http://schemas.openxmlformats.org/officeDocument/2006/relationships/slide" Target="slides/slide35.xml"/><Relationship Id="rId178" Type="http://schemas.openxmlformats.org/officeDocument/2006/relationships/slide" Target="slides/slide77.xml"/><Relationship Id="rId301" Type="http://schemas.openxmlformats.org/officeDocument/2006/relationships/slide" Target="slides/slide200.xml"/><Relationship Id="rId343" Type="http://schemas.openxmlformats.org/officeDocument/2006/relationships/slide" Target="slides/slide242.xml"/><Relationship Id="rId550" Type="http://schemas.openxmlformats.org/officeDocument/2006/relationships/slide" Target="slides/slide449.xml"/><Relationship Id="rId82" Type="http://schemas.openxmlformats.org/officeDocument/2006/relationships/slideMaster" Target="slideMasters/slideMaster82.xml"/><Relationship Id="rId203" Type="http://schemas.openxmlformats.org/officeDocument/2006/relationships/slide" Target="slides/slide102.xml"/><Relationship Id="rId385" Type="http://schemas.openxmlformats.org/officeDocument/2006/relationships/slide" Target="slides/slide284.xml"/><Relationship Id="rId245" Type="http://schemas.openxmlformats.org/officeDocument/2006/relationships/slide" Target="slides/slide144.xml"/><Relationship Id="rId287" Type="http://schemas.openxmlformats.org/officeDocument/2006/relationships/slide" Target="slides/slide186.xml"/><Relationship Id="rId410" Type="http://schemas.openxmlformats.org/officeDocument/2006/relationships/slide" Target="slides/slide309.xml"/><Relationship Id="rId452" Type="http://schemas.openxmlformats.org/officeDocument/2006/relationships/slide" Target="slides/slide351.xml"/><Relationship Id="rId494" Type="http://schemas.openxmlformats.org/officeDocument/2006/relationships/slide" Target="slides/slide393.xml"/><Relationship Id="rId508" Type="http://schemas.openxmlformats.org/officeDocument/2006/relationships/slide" Target="slides/slide407.xml"/><Relationship Id="rId105" Type="http://schemas.openxmlformats.org/officeDocument/2006/relationships/slide" Target="slides/slide4.xml"/><Relationship Id="rId147" Type="http://schemas.openxmlformats.org/officeDocument/2006/relationships/slide" Target="slides/slide46.xml"/><Relationship Id="rId312" Type="http://schemas.openxmlformats.org/officeDocument/2006/relationships/slide" Target="slides/slide211.xml"/><Relationship Id="rId354" Type="http://schemas.openxmlformats.org/officeDocument/2006/relationships/slide" Target="slides/slide253.xml"/><Relationship Id="rId51" Type="http://schemas.openxmlformats.org/officeDocument/2006/relationships/slideMaster" Target="slideMasters/slideMaster51.xml"/><Relationship Id="rId93" Type="http://schemas.openxmlformats.org/officeDocument/2006/relationships/slideMaster" Target="slideMasters/slideMaster93.xml"/><Relationship Id="rId189" Type="http://schemas.openxmlformats.org/officeDocument/2006/relationships/slide" Target="slides/slide88.xml"/><Relationship Id="rId396" Type="http://schemas.openxmlformats.org/officeDocument/2006/relationships/slide" Target="slides/slide295.xml"/><Relationship Id="rId561" Type="http://schemas.openxmlformats.org/officeDocument/2006/relationships/slide" Target="slides/slide460.xml"/><Relationship Id="rId214" Type="http://schemas.openxmlformats.org/officeDocument/2006/relationships/slide" Target="slides/slide113.xml"/><Relationship Id="rId256" Type="http://schemas.openxmlformats.org/officeDocument/2006/relationships/slide" Target="slides/slide155.xml"/><Relationship Id="rId298" Type="http://schemas.openxmlformats.org/officeDocument/2006/relationships/slide" Target="slides/slide197.xml"/><Relationship Id="rId421" Type="http://schemas.openxmlformats.org/officeDocument/2006/relationships/slide" Target="slides/slide320.xml"/><Relationship Id="rId463" Type="http://schemas.openxmlformats.org/officeDocument/2006/relationships/slide" Target="slides/slide362.xml"/><Relationship Id="rId519" Type="http://schemas.openxmlformats.org/officeDocument/2006/relationships/slide" Target="slides/slide418.xml"/><Relationship Id="rId116" Type="http://schemas.openxmlformats.org/officeDocument/2006/relationships/slide" Target="slides/slide15.xml"/><Relationship Id="rId158" Type="http://schemas.openxmlformats.org/officeDocument/2006/relationships/slide" Target="slides/slide57.xml"/><Relationship Id="rId323" Type="http://schemas.openxmlformats.org/officeDocument/2006/relationships/slide" Target="slides/slide222.xml"/><Relationship Id="rId530" Type="http://schemas.openxmlformats.org/officeDocument/2006/relationships/slide" Target="slides/slide429.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64.xml"/><Relationship Id="rId572" Type="http://schemas.openxmlformats.org/officeDocument/2006/relationships/slide" Target="slides/slide471.xml"/><Relationship Id="rId225" Type="http://schemas.openxmlformats.org/officeDocument/2006/relationships/slide" Target="slides/slide124.xml"/><Relationship Id="rId267" Type="http://schemas.openxmlformats.org/officeDocument/2006/relationships/slide" Target="slides/slide166.xml"/><Relationship Id="rId432" Type="http://schemas.openxmlformats.org/officeDocument/2006/relationships/slide" Target="slides/slide331.xml"/><Relationship Id="rId474" Type="http://schemas.openxmlformats.org/officeDocument/2006/relationships/slide" Target="slides/slide373.xml"/><Relationship Id="rId127" Type="http://schemas.openxmlformats.org/officeDocument/2006/relationships/slide" Target="slides/slide26.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68.xml"/><Relationship Id="rId334" Type="http://schemas.openxmlformats.org/officeDocument/2006/relationships/slide" Target="slides/slide233.xml"/><Relationship Id="rId376" Type="http://schemas.openxmlformats.org/officeDocument/2006/relationships/slide" Target="slides/slide275.xml"/><Relationship Id="rId541" Type="http://schemas.openxmlformats.org/officeDocument/2006/relationships/slide" Target="slides/slide440.xml"/><Relationship Id="rId583" Type="http://schemas.openxmlformats.org/officeDocument/2006/relationships/notesMaster" Target="notesMasters/notesMaster1.xml"/><Relationship Id="rId4" Type="http://schemas.openxmlformats.org/officeDocument/2006/relationships/slideMaster" Target="slideMasters/slideMaster4.xml"/><Relationship Id="rId180" Type="http://schemas.openxmlformats.org/officeDocument/2006/relationships/slide" Target="slides/slide79.xml"/><Relationship Id="rId236" Type="http://schemas.openxmlformats.org/officeDocument/2006/relationships/slide" Target="slides/slide135.xml"/><Relationship Id="rId278" Type="http://schemas.openxmlformats.org/officeDocument/2006/relationships/slide" Target="slides/slide177.xml"/><Relationship Id="rId401" Type="http://schemas.openxmlformats.org/officeDocument/2006/relationships/slide" Target="slides/slide300.xml"/><Relationship Id="rId443" Type="http://schemas.openxmlformats.org/officeDocument/2006/relationships/slide" Target="slides/slide342.xml"/><Relationship Id="rId303" Type="http://schemas.openxmlformats.org/officeDocument/2006/relationships/slide" Target="slides/slide202.xml"/><Relationship Id="rId485" Type="http://schemas.openxmlformats.org/officeDocument/2006/relationships/slide" Target="slides/slide384.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 Target="slides/slide37.xml"/><Relationship Id="rId345" Type="http://schemas.openxmlformats.org/officeDocument/2006/relationships/slide" Target="slides/slide244.xml"/><Relationship Id="rId387" Type="http://schemas.openxmlformats.org/officeDocument/2006/relationships/slide" Target="slides/slide286.xml"/><Relationship Id="rId510" Type="http://schemas.openxmlformats.org/officeDocument/2006/relationships/slide" Target="slides/slide409.xml"/><Relationship Id="rId552" Type="http://schemas.openxmlformats.org/officeDocument/2006/relationships/slide" Target="slides/slide451.xml"/><Relationship Id="rId191" Type="http://schemas.openxmlformats.org/officeDocument/2006/relationships/slide" Target="slides/slide90.xml"/><Relationship Id="rId205" Type="http://schemas.openxmlformats.org/officeDocument/2006/relationships/slide" Target="slides/slide104.xml"/><Relationship Id="rId247" Type="http://schemas.openxmlformats.org/officeDocument/2006/relationships/slide" Target="slides/slide146.xml"/><Relationship Id="rId412" Type="http://schemas.openxmlformats.org/officeDocument/2006/relationships/slide" Target="slides/slide311.xml"/><Relationship Id="rId107" Type="http://schemas.openxmlformats.org/officeDocument/2006/relationships/slide" Target="slides/slide6.xml"/><Relationship Id="rId289" Type="http://schemas.openxmlformats.org/officeDocument/2006/relationships/slide" Target="slides/slide188.xml"/><Relationship Id="rId454" Type="http://schemas.openxmlformats.org/officeDocument/2006/relationships/slide" Target="slides/slide353.xml"/><Relationship Id="rId496" Type="http://schemas.openxmlformats.org/officeDocument/2006/relationships/slide" Target="slides/slide395.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48.xml"/><Relationship Id="rId314" Type="http://schemas.openxmlformats.org/officeDocument/2006/relationships/slide" Target="slides/slide213.xml"/><Relationship Id="rId356" Type="http://schemas.openxmlformats.org/officeDocument/2006/relationships/slide" Target="slides/slide255.xml"/><Relationship Id="rId398" Type="http://schemas.openxmlformats.org/officeDocument/2006/relationships/slide" Target="slides/slide297.xml"/><Relationship Id="rId521" Type="http://schemas.openxmlformats.org/officeDocument/2006/relationships/slide" Target="slides/slide420.xml"/><Relationship Id="rId563" Type="http://schemas.openxmlformats.org/officeDocument/2006/relationships/slide" Target="slides/slide462.xml"/><Relationship Id="rId95" Type="http://schemas.openxmlformats.org/officeDocument/2006/relationships/slideMaster" Target="slideMasters/slideMaster95.xml"/><Relationship Id="rId160" Type="http://schemas.openxmlformats.org/officeDocument/2006/relationships/slide" Target="slides/slide59.xml"/><Relationship Id="rId216" Type="http://schemas.openxmlformats.org/officeDocument/2006/relationships/slide" Target="slides/slide115.xml"/><Relationship Id="rId423" Type="http://schemas.openxmlformats.org/officeDocument/2006/relationships/slide" Target="slides/slide322.xml"/><Relationship Id="rId258" Type="http://schemas.openxmlformats.org/officeDocument/2006/relationships/slide" Target="slides/slide157.xml"/><Relationship Id="rId465" Type="http://schemas.openxmlformats.org/officeDocument/2006/relationships/slide" Target="slides/slide364.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17.xml"/><Relationship Id="rId325" Type="http://schemas.openxmlformats.org/officeDocument/2006/relationships/slide" Target="slides/slide224.xml"/><Relationship Id="rId367" Type="http://schemas.openxmlformats.org/officeDocument/2006/relationships/slide" Target="slides/slide266.xml"/><Relationship Id="rId532" Type="http://schemas.openxmlformats.org/officeDocument/2006/relationships/slide" Target="slides/slide431.xml"/><Relationship Id="rId574" Type="http://schemas.openxmlformats.org/officeDocument/2006/relationships/slide" Target="slides/slide473.xml"/><Relationship Id="rId171" Type="http://schemas.openxmlformats.org/officeDocument/2006/relationships/slide" Target="slides/slide70.xml"/><Relationship Id="rId227" Type="http://schemas.openxmlformats.org/officeDocument/2006/relationships/slide" Target="slides/slide126.xml"/><Relationship Id="rId269" Type="http://schemas.openxmlformats.org/officeDocument/2006/relationships/slide" Target="slides/slide168.xml"/><Relationship Id="rId434" Type="http://schemas.openxmlformats.org/officeDocument/2006/relationships/slide" Target="slides/slide333.xml"/><Relationship Id="rId476" Type="http://schemas.openxmlformats.org/officeDocument/2006/relationships/slide" Target="slides/slide375.xml"/><Relationship Id="rId33" Type="http://schemas.openxmlformats.org/officeDocument/2006/relationships/slideMaster" Target="slideMasters/slideMaster33.xml"/><Relationship Id="rId129" Type="http://schemas.openxmlformats.org/officeDocument/2006/relationships/slide" Target="slides/slide28.xml"/><Relationship Id="rId280" Type="http://schemas.openxmlformats.org/officeDocument/2006/relationships/slide" Target="slides/slide179.xml"/><Relationship Id="rId336" Type="http://schemas.openxmlformats.org/officeDocument/2006/relationships/slide" Target="slides/slide235.xml"/><Relationship Id="rId501" Type="http://schemas.openxmlformats.org/officeDocument/2006/relationships/slide" Target="slides/slide400.xml"/><Relationship Id="rId543" Type="http://schemas.openxmlformats.org/officeDocument/2006/relationships/slide" Target="slides/slide442.xml"/><Relationship Id="rId75" Type="http://schemas.openxmlformats.org/officeDocument/2006/relationships/slideMaster" Target="slideMasters/slideMaster75.xml"/><Relationship Id="rId140" Type="http://schemas.openxmlformats.org/officeDocument/2006/relationships/slide" Target="slides/slide39.xml"/><Relationship Id="rId182" Type="http://schemas.openxmlformats.org/officeDocument/2006/relationships/slide" Target="slides/slide81.xml"/><Relationship Id="rId378" Type="http://schemas.openxmlformats.org/officeDocument/2006/relationships/slide" Target="slides/slide277.xml"/><Relationship Id="rId403" Type="http://schemas.openxmlformats.org/officeDocument/2006/relationships/slide" Target="slides/slide302.xml"/><Relationship Id="rId585" Type="http://schemas.openxmlformats.org/officeDocument/2006/relationships/presProps" Target="presProps.xml"/><Relationship Id="rId6" Type="http://schemas.openxmlformats.org/officeDocument/2006/relationships/slideMaster" Target="slideMasters/slideMaster6.xml"/><Relationship Id="rId238" Type="http://schemas.openxmlformats.org/officeDocument/2006/relationships/slide" Target="slides/slide137.xml"/><Relationship Id="rId445" Type="http://schemas.openxmlformats.org/officeDocument/2006/relationships/slide" Target="slides/slide344.xml"/><Relationship Id="rId487" Type="http://schemas.openxmlformats.org/officeDocument/2006/relationships/slide" Target="slides/slide386.xml"/><Relationship Id="rId291" Type="http://schemas.openxmlformats.org/officeDocument/2006/relationships/slide" Target="slides/slide190.xml"/><Relationship Id="rId305" Type="http://schemas.openxmlformats.org/officeDocument/2006/relationships/slide" Target="slides/slide204.xml"/><Relationship Id="rId347" Type="http://schemas.openxmlformats.org/officeDocument/2006/relationships/slide" Target="slides/slide246.xml"/><Relationship Id="rId512" Type="http://schemas.openxmlformats.org/officeDocument/2006/relationships/slide" Target="slides/slide411.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50.xml"/><Relationship Id="rId389" Type="http://schemas.openxmlformats.org/officeDocument/2006/relationships/slide" Target="slides/slide288.xml"/><Relationship Id="rId554" Type="http://schemas.openxmlformats.org/officeDocument/2006/relationships/slide" Target="slides/slide453.xml"/><Relationship Id="rId193" Type="http://schemas.openxmlformats.org/officeDocument/2006/relationships/slide" Target="slides/slide92.xml"/><Relationship Id="rId207" Type="http://schemas.openxmlformats.org/officeDocument/2006/relationships/slide" Target="slides/slide106.xml"/><Relationship Id="rId249" Type="http://schemas.openxmlformats.org/officeDocument/2006/relationships/slide" Target="slides/slide148.xml"/><Relationship Id="rId414" Type="http://schemas.openxmlformats.org/officeDocument/2006/relationships/slide" Target="slides/slide313.xml"/><Relationship Id="rId456" Type="http://schemas.openxmlformats.org/officeDocument/2006/relationships/slide" Target="slides/slide355.xml"/><Relationship Id="rId498" Type="http://schemas.openxmlformats.org/officeDocument/2006/relationships/slide" Target="slides/slide397.xml"/><Relationship Id="rId13" Type="http://schemas.openxmlformats.org/officeDocument/2006/relationships/slideMaster" Target="slideMasters/slideMaster13.xml"/><Relationship Id="rId109" Type="http://schemas.openxmlformats.org/officeDocument/2006/relationships/slide" Target="slides/slide8.xml"/><Relationship Id="rId260" Type="http://schemas.openxmlformats.org/officeDocument/2006/relationships/slide" Target="slides/slide159.xml"/><Relationship Id="rId316" Type="http://schemas.openxmlformats.org/officeDocument/2006/relationships/slide" Target="slides/slide215.xml"/><Relationship Id="rId523" Type="http://schemas.openxmlformats.org/officeDocument/2006/relationships/slide" Target="slides/slide422.xml"/><Relationship Id="rId55" Type="http://schemas.openxmlformats.org/officeDocument/2006/relationships/slideMaster" Target="slideMasters/slideMaster55.xml"/><Relationship Id="rId97" Type="http://schemas.openxmlformats.org/officeDocument/2006/relationships/slideMaster" Target="slideMasters/slideMaster97.xml"/><Relationship Id="rId120" Type="http://schemas.openxmlformats.org/officeDocument/2006/relationships/slide" Target="slides/slide19.xml"/><Relationship Id="rId358" Type="http://schemas.openxmlformats.org/officeDocument/2006/relationships/slide" Target="slides/slide257.xml"/><Relationship Id="rId565" Type="http://schemas.openxmlformats.org/officeDocument/2006/relationships/slide" Target="slides/slide464.xml"/><Relationship Id="rId162" Type="http://schemas.openxmlformats.org/officeDocument/2006/relationships/slide" Target="slides/slide61.xml"/><Relationship Id="rId218" Type="http://schemas.openxmlformats.org/officeDocument/2006/relationships/slide" Target="slides/slide117.xml"/><Relationship Id="rId425" Type="http://schemas.openxmlformats.org/officeDocument/2006/relationships/slide" Target="slides/slide324.xml"/><Relationship Id="rId467" Type="http://schemas.openxmlformats.org/officeDocument/2006/relationships/slide" Target="slides/slide366.xml"/><Relationship Id="rId271" Type="http://schemas.openxmlformats.org/officeDocument/2006/relationships/slide" Target="slides/slide170.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30.xml"/><Relationship Id="rId327" Type="http://schemas.openxmlformats.org/officeDocument/2006/relationships/slide" Target="slides/slide226.xml"/><Relationship Id="rId369" Type="http://schemas.openxmlformats.org/officeDocument/2006/relationships/slide" Target="slides/slide268.xml"/><Relationship Id="rId534" Type="http://schemas.openxmlformats.org/officeDocument/2006/relationships/slide" Target="slides/slide433.xml"/><Relationship Id="rId576" Type="http://schemas.openxmlformats.org/officeDocument/2006/relationships/slide" Target="slides/slide475.xml"/><Relationship Id="rId173" Type="http://schemas.openxmlformats.org/officeDocument/2006/relationships/slide" Target="slides/slide72.xml"/><Relationship Id="rId229" Type="http://schemas.openxmlformats.org/officeDocument/2006/relationships/slide" Target="slides/slide128.xml"/><Relationship Id="rId380" Type="http://schemas.openxmlformats.org/officeDocument/2006/relationships/slide" Target="slides/slide279.xml"/><Relationship Id="rId436" Type="http://schemas.openxmlformats.org/officeDocument/2006/relationships/slide" Target="slides/slide335.xml"/><Relationship Id="rId240" Type="http://schemas.openxmlformats.org/officeDocument/2006/relationships/slide" Target="slides/slide139.xml"/><Relationship Id="rId478" Type="http://schemas.openxmlformats.org/officeDocument/2006/relationships/slide" Target="slides/slide377.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Master" Target="slideMasters/slideMaster100.xml"/><Relationship Id="rId282" Type="http://schemas.openxmlformats.org/officeDocument/2006/relationships/slide" Target="slides/slide181.xml"/><Relationship Id="rId338" Type="http://schemas.openxmlformats.org/officeDocument/2006/relationships/slide" Target="slides/slide237.xml"/><Relationship Id="rId503" Type="http://schemas.openxmlformats.org/officeDocument/2006/relationships/slide" Target="slides/slide402.xml"/><Relationship Id="rId545" Type="http://schemas.openxmlformats.org/officeDocument/2006/relationships/slide" Target="slides/slide444.xml"/><Relationship Id="rId587" Type="http://schemas.openxmlformats.org/officeDocument/2006/relationships/theme" Target="theme/theme1.xml"/><Relationship Id="rId8" Type="http://schemas.openxmlformats.org/officeDocument/2006/relationships/slideMaster" Target="slideMasters/slideMaster8.xml"/><Relationship Id="rId142" Type="http://schemas.openxmlformats.org/officeDocument/2006/relationships/slide" Target="slides/slide41.xml"/><Relationship Id="rId184" Type="http://schemas.openxmlformats.org/officeDocument/2006/relationships/slide" Target="slides/slide83.xml"/><Relationship Id="rId391" Type="http://schemas.openxmlformats.org/officeDocument/2006/relationships/slide" Target="slides/slide290.xml"/><Relationship Id="rId405" Type="http://schemas.openxmlformats.org/officeDocument/2006/relationships/slide" Target="slides/slide304.xml"/><Relationship Id="rId447" Type="http://schemas.openxmlformats.org/officeDocument/2006/relationships/slide" Target="slides/slide346.xml"/><Relationship Id="rId251" Type="http://schemas.openxmlformats.org/officeDocument/2006/relationships/slide" Target="slides/slide150.xml"/><Relationship Id="rId489" Type="http://schemas.openxmlformats.org/officeDocument/2006/relationships/slide" Target="slides/slide388.xml"/><Relationship Id="rId46" Type="http://schemas.openxmlformats.org/officeDocument/2006/relationships/slideMaster" Target="slideMasters/slideMaster46.xml"/><Relationship Id="rId293" Type="http://schemas.openxmlformats.org/officeDocument/2006/relationships/slide" Target="slides/slide192.xml"/><Relationship Id="rId307" Type="http://schemas.openxmlformats.org/officeDocument/2006/relationships/slide" Target="slides/slide206.xml"/><Relationship Id="rId349" Type="http://schemas.openxmlformats.org/officeDocument/2006/relationships/slide" Target="slides/slide248.xml"/><Relationship Id="rId514" Type="http://schemas.openxmlformats.org/officeDocument/2006/relationships/slide" Target="slides/slide413.xml"/><Relationship Id="rId556" Type="http://schemas.openxmlformats.org/officeDocument/2006/relationships/slide" Target="slides/slide455.xml"/><Relationship Id="rId88" Type="http://schemas.openxmlformats.org/officeDocument/2006/relationships/slideMaster" Target="slideMasters/slideMaster88.xml"/><Relationship Id="rId111" Type="http://schemas.openxmlformats.org/officeDocument/2006/relationships/slide" Target="slides/slide10.xml"/><Relationship Id="rId153" Type="http://schemas.openxmlformats.org/officeDocument/2006/relationships/slide" Target="slides/slide52.xml"/><Relationship Id="rId195" Type="http://schemas.openxmlformats.org/officeDocument/2006/relationships/slide" Target="slides/slide94.xml"/><Relationship Id="rId209" Type="http://schemas.openxmlformats.org/officeDocument/2006/relationships/slide" Target="slides/slide108.xml"/><Relationship Id="rId360" Type="http://schemas.openxmlformats.org/officeDocument/2006/relationships/slide" Target="slides/slide259.xml"/><Relationship Id="rId416" Type="http://schemas.openxmlformats.org/officeDocument/2006/relationships/slide" Target="slides/slide315.xml"/><Relationship Id="rId220" Type="http://schemas.openxmlformats.org/officeDocument/2006/relationships/slide" Target="slides/slide119.xml"/><Relationship Id="rId458" Type="http://schemas.openxmlformats.org/officeDocument/2006/relationships/slide" Target="slides/slide357.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61.xml"/><Relationship Id="rId318" Type="http://schemas.openxmlformats.org/officeDocument/2006/relationships/slide" Target="slides/slide217.xml"/><Relationship Id="rId525" Type="http://schemas.openxmlformats.org/officeDocument/2006/relationships/slide" Target="slides/slide424.xml"/><Relationship Id="rId567" Type="http://schemas.openxmlformats.org/officeDocument/2006/relationships/slide" Target="slides/slide466.xml"/><Relationship Id="rId99" Type="http://schemas.openxmlformats.org/officeDocument/2006/relationships/slideMaster" Target="slideMasters/slideMaster99.xml"/><Relationship Id="rId122" Type="http://schemas.openxmlformats.org/officeDocument/2006/relationships/slide" Target="slides/slide21.xml"/><Relationship Id="rId164" Type="http://schemas.openxmlformats.org/officeDocument/2006/relationships/slide" Target="slides/slide63.xml"/><Relationship Id="rId371" Type="http://schemas.openxmlformats.org/officeDocument/2006/relationships/slide" Target="slides/slide270.xml"/><Relationship Id="rId427" Type="http://schemas.openxmlformats.org/officeDocument/2006/relationships/slide" Target="slides/slide326.xml"/><Relationship Id="rId469" Type="http://schemas.openxmlformats.org/officeDocument/2006/relationships/slide" Target="slides/slide368.xml"/><Relationship Id="rId26" Type="http://schemas.openxmlformats.org/officeDocument/2006/relationships/slideMaster" Target="slideMasters/slideMaster26.xml"/><Relationship Id="rId231" Type="http://schemas.openxmlformats.org/officeDocument/2006/relationships/slide" Target="slides/slide130.xml"/><Relationship Id="rId273" Type="http://schemas.openxmlformats.org/officeDocument/2006/relationships/slide" Target="slides/slide172.xml"/><Relationship Id="rId329" Type="http://schemas.openxmlformats.org/officeDocument/2006/relationships/slide" Target="slides/slide228.xml"/><Relationship Id="rId480" Type="http://schemas.openxmlformats.org/officeDocument/2006/relationships/slide" Target="slides/slide379.xml"/><Relationship Id="rId536" Type="http://schemas.openxmlformats.org/officeDocument/2006/relationships/slide" Target="slides/slide435.xml"/><Relationship Id="rId68" Type="http://schemas.openxmlformats.org/officeDocument/2006/relationships/slideMaster" Target="slideMasters/slideMaster68.xml"/><Relationship Id="rId133" Type="http://schemas.openxmlformats.org/officeDocument/2006/relationships/slide" Target="slides/slide32.xml"/><Relationship Id="rId175" Type="http://schemas.openxmlformats.org/officeDocument/2006/relationships/slide" Target="slides/slide74.xml"/><Relationship Id="rId340" Type="http://schemas.openxmlformats.org/officeDocument/2006/relationships/slide" Target="slides/slide239.xml"/><Relationship Id="rId578" Type="http://schemas.openxmlformats.org/officeDocument/2006/relationships/slide" Target="slides/slide477.xml"/><Relationship Id="rId200" Type="http://schemas.openxmlformats.org/officeDocument/2006/relationships/slide" Target="slides/slide99.xml"/><Relationship Id="rId382" Type="http://schemas.openxmlformats.org/officeDocument/2006/relationships/slide" Target="slides/slide281.xml"/><Relationship Id="rId438" Type="http://schemas.openxmlformats.org/officeDocument/2006/relationships/slide" Target="slides/slide337.xml"/><Relationship Id="rId242" Type="http://schemas.openxmlformats.org/officeDocument/2006/relationships/slide" Target="slides/slide141.xml"/><Relationship Id="rId284" Type="http://schemas.openxmlformats.org/officeDocument/2006/relationships/slide" Target="slides/slide183.xml"/><Relationship Id="rId491" Type="http://schemas.openxmlformats.org/officeDocument/2006/relationships/slide" Target="slides/slide390.xml"/><Relationship Id="rId505" Type="http://schemas.openxmlformats.org/officeDocument/2006/relationships/slide" Target="slides/slide404.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1.xml"/><Relationship Id="rId144" Type="http://schemas.openxmlformats.org/officeDocument/2006/relationships/slide" Target="slides/slide43.xml"/><Relationship Id="rId547" Type="http://schemas.openxmlformats.org/officeDocument/2006/relationships/slide" Target="slides/slide446.xml"/><Relationship Id="rId90" Type="http://schemas.openxmlformats.org/officeDocument/2006/relationships/slideMaster" Target="slideMasters/slideMaster90.xml"/><Relationship Id="rId186" Type="http://schemas.openxmlformats.org/officeDocument/2006/relationships/slide" Target="slides/slide85.xml"/><Relationship Id="rId351" Type="http://schemas.openxmlformats.org/officeDocument/2006/relationships/slide" Target="slides/slide250.xml"/><Relationship Id="rId393" Type="http://schemas.openxmlformats.org/officeDocument/2006/relationships/slide" Target="slides/slide292.xml"/><Relationship Id="rId407" Type="http://schemas.openxmlformats.org/officeDocument/2006/relationships/slide" Target="slides/slide306.xml"/><Relationship Id="rId449" Type="http://schemas.openxmlformats.org/officeDocument/2006/relationships/slide" Target="slides/slide348.xml"/><Relationship Id="rId211" Type="http://schemas.openxmlformats.org/officeDocument/2006/relationships/slide" Target="slides/slide110.xml"/><Relationship Id="rId253" Type="http://schemas.openxmlformats.org/officeDocument/2006/relationships/slide" Target="slides/slide152.xml"/><Relationship Id="rId295" Type="http://schemas.openxmlformats.org/officeDocument/2006/relationships/slide" Target="slides/slide194.xml"/><Relationship Id="rId309" Type="http://schemas.openxmlformats.org/officeDocument/2006/relationships/slide" Target="slides/slide208.xml"/><Relationship Id="rId460" Type="http://schemas.openxmlformats.org/officeDocument/2006/relationships/slide" Target="slides/slide359.xml"/><Relationship Id="rId516" Type="http://schemas.openxmlformats.org/officeDocument/2006/relationships/slide" Target="slides/slide415.xml"/><Relationship Id="rId48" Type="http://schemas.openxmlformats.org/officeDocument/2006/relationships/slideMaster" Target="slideMasters/slideMaster48.xml"/><Relationship Id="rId113" Type="http://schemas.openxmlformats.org/officeDocument/2006/relationships/slide" Target="slides/slide12.xml"/><Relationship Id="rId320" Type="http://schemas.openxmlformats.org/officeDocument/2006/relationships/slide" Target="slides/slide219.xml"/><Relationship Id="rId558" Type="http://schemas.openxmlformats.org/officeDocument/2006/relationships/slide" Target="slides/slide457.xml"/><Relationship Id="rId155" Type="http://schemas.openxmlformats.org/officeDocument/2006/relationships/slide" Target="slides/slide54.xml"/><Relationship Id="rId197" Type="http://schemas.openxmlformats.org/officeDocument/2006/relationships/slide" Target="slides/slide96.xml"/><Relationship Id="rId362" Type="http://schemas.openxmlformats.org/officeDocument/2006/relationships/slide" Target="slides/slide261.xml"/><Relationship Id="rId418" Type="http://schemas.openxmlformats.org/officeDocument/2006/relationships/slide" Target="slides/slide317.xml"/><Relationship Id="rId222" Type="http://schemas.openxmlformats.org/officeDocument/2006/relationships/slide" Target="slides/slide121.xml"/><Relationship Id="rId264" Type="http://schemas.openxmlformats.org/officeDocument/2006/relationships/slide" Target="slides/slide163.xml"/><Relationship Id="rId471" Type="http://schemas.openxmlformats.org/officeDocument/2006/relationships/slide" Target="slides/slide370.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23.xml"/><Relationship Id="rId527" Type="http://schemas.openxmlformats.org/officeDocument/2006/relationships/slide" Target="slides/slide426.xml"/><Relationship Id="rId569" Type="http://schemas.openxmlformats.org/officeDocument/2006/relationships/slide" Target="slides/slide468.xml"/><Relationship Id="rId70" Type="http://schemas.openxmlformats.org/officeDocument/2006/relationships/slideMaster" Target="slideMasters/slideMaster70.xml"/><Relationship Id="rId166" Type="http://schemas.openxmlformats.org/officeDocument/2006/relationships/slide" Target="slides/slide65.xml"/><Relationship Id="rId331" Type="http://schemas.openxmlformats.org/officeDocument/2006/relationships/slide" Target="slides/slide230.xml"/><Relationship Id="rId373" Type="http://schemas.openxmlformats.org/officeDocument/2006/relationships/slide" Target="slides/slide272.xml"/><Relationship Id="rId429" Type="http://schemas.openxmlformats.org/officeDocument/2006/relationships/slide" Target="slides/slide328.xml"/><Relationship Id="rId580" Type="http://schemas.openxmlformats.org/officeDocument/2006/relationships/slide" Target="slides/slide479.xml"/><Relationship Id="rId1" Type="http://schemas.openxmlformats.org/officeDocument/2006/relationships/slideMaster" Target="slideMasters/slideMaster1.xml"/><Relationship Id="rId233" Type="http://schemas.openxmlformats.org/officeDocument/2006/relationships/slide" Target="slides/slide132.xml"/><Relationship Id="rId440" Type="http://schemas.openxmlformats.org/officeDocument/2006/relationships/slide" Target="slides/slide339.xml"/><Relationship Id="rId28" Type="http://schemas.openxmlformats.org/officeDocument/2006/relationships/slideMaster" Target="slideMasters/slideMaster28.xml"/><Relationship Id="rId275" Type="http://schemas.openxmlformats.org/officeDocument/2006/relationships/slide" Target="slides/slide174.xml"/><Relationship Id="rId300" Type="http://schemas.openxmlformats.org/officeDocument/2006/relationships/slide" Target="slides/slide199.xml"/><Relationship Id="rId482" Type="http://schemas.openxmlformats.org/officeDocument/2006/relationships/slide" Target="slides/slide381.xml"/><Relationship Id="rId538" Type="http://schemas.openxmlformats.org/officeDocument/2006/relationships/slide" Target="slides/slide437.xml"/><Relationship Id="rId81" Type="http://schemas.openxmlformats.org/officeDocument/2006/relationships/slideMaster" Target="slideMasters/slideMaster81.xml"/><Relationship Id="rId135" Type="http://schemas.openxmlformats.org/officeDocument/2006/relationships/slide" Target="slides/slide34.xml"/><Relationship Id="rId177" Type="http://schemas.openxmlformats.org/officeDocument/2006/relationships/slide" Target="slides/slide76.xml"/><Relationship Id="rId342" Type="http://schemas.openxmlformats.org/officeDocument/2006/relationships/slide" Target="slides/slide241.xml"/><Relationship Id="rId384" Type="http://schemas.openxmlformats.org/officeDocument/2006/relationships/slide" Target="slides/slide283.xml"/><Relationship Id="rId202" Type="http://schemas.openxmlformats.org/officeDocument/2006/relationships/slide" Target="slides/slide101.xml"/><Relationship Id="rId244" Type="http://schemas.openxmlformats.org/officeDocument/2006/relationships/slide" Target="slides/slide143.xml"/><Relationship Id="rId39" Type="http://schemas.openxmlformats.org/officeDocument/2006/relationships/slideMaster" Target="slideMasters/slideMaster39.xml"/><Relationship Id="rId286" Type="http://schemas.openxmlformats.org/officeDocument/2006/relationships/slide" Target="slides/slide185.xml"/><Relationship Id="rId451" Type="http://schemas.openxmlformats.org/officeDocument/2006/relationships/slide" Target="slides/slide350.xml"/><Relationship Id="rId493" Type="http://schemas.openxmlformats.org/officeDocument/2006/relationships/slide" Target="slides/slide392.xml"/><Relationship Id="rId507" Type="http://schemas.openxmlformats.org/officeDocument/2006/relationships/slide" Target="slides/slide406.xml"/><Relationship Id="rId549" Type="http://schemas.openxmlformats.org/officeDocument/2006/relationships/slide" Target="slides/slide448.xml"/><Relationship Id="rId50" Type="http://schemas.openxmlformats.org/officeDocument/2006/relationships/slideMaster" Target="slideMasters/slideMaster50.xml"/><Relationship Id="rId104" Type="http://schemas.openxmlformats.org/officeDocument/2006/relationships/slide" Target="slides/slide3.xml"/><Relationship Id="rId146" Type="http://schemas.openxmlformats.org/officeDocument/2006/relationships/slide" Target="slides/slide45.xml"/><Relationship Id="rId188" Type="http://schemas.openxmlformats.org/officeDocument/2006/relationships/slide" Target="slides/slide87.xml"/><Relationship Id="rId311" Type="http://schemas.openxmlformats.org/officeDocument/2006/relationships/slide" Target="slides/slide210.xml"/><Relationship Id="rId353" Type="http://schemas.openxmlformats.org/officeDocument/2006/relationships/slide" Target="slides/slide252.xml"/><Relationship Id="rId395" Type="http://schemas.openxmlformats.org/officeDocument/2006/relationships/slide" Target="slides/slide294.xml"/><Relationship Id="rId409" Type="http://schemas.openxmlformats.org/officeDocument/2006/relationships/slide" Target="slides/slide308.xml"/><Relationship Id="rId560" Type="http://schemas.openxmlformats.org/officeDocument/2006/relationships/slide" Target="slides/slide459.xml"/><Relationship Id="rId92" Type="http://schemas.openxmlformats.org/officeDocument/2006/relationships/slideMaster" Target="slideMasters/slideMaster92.xml"/><Relationship Id="rId213" Type="http://schemas.openxmlformats.org/officeDocument/2006/relationships/slide" Target="slides/slide112.xml"/><Relationship Id="rId420" Type="http://schemas.openxmlformats.org/officeDocument/2006/relationships/slide" Target="slides/slide319.xml"/><Relationship Id="rId255" Type="http://schemas.openxmlformats.org/officeDocument/2006/relationships/slide" Target="slides/slide154.xml"/><Relationship Id="rId297" Type="http://schemas.openxmlformats.org/officeDocument/2006/relationships/slide" Target="slides/slide196.xml"/><Relationship Id="rId462" Type="http://schemas.openxmlformats.org/officeDocument/2006/relationships/slide" Target="slides/slide361.xml"/><Relationship Id="rId518" Type="http://schemas.openxmlformats.org/officeDocument/2006/relationships/slide" Target="slides/slide417.xml"/><Relationship Id="rId115" Type="http://schemas.openxmlformats.org/officeDocument/2006/relationships/slide" Target="slides/slide14.xml"/><Relationship Id="rId157" Type="http://schemas.openxmlformats.org/officeDocument/2006/relationships/slide" Target="slides/slide56.xml"/><Relationship Id="rId322" Type="http://schemas.openxmlformats.org/officeDocument/2006/relationships/slide" Target="slides/slide221.xml"/><Relationship Id="rId364" Type="http://schemas.openxmlformats.org/officeDocument/2006/relationships/slide" Target="slides/slide263.xml"/><Relationship Id="rId61" Type="http://schemas.openxmlformats.org/officeDocument/2006/relationships/slideMaster" Target="slideMasters/slideMaster61.xml"/><Relationship Id="rId199" Type="http://schemas.openxmlformats.org/officeDocument/2006/relationships/slide" Target="slides/slide98.xml"/><Relationship Id="rId571" Type="http://schemas.openxmlformats.org/officeDocument/2006/relationships/slide" Target="slides/slide470.xml"/><Relationship Id="rId19" Type="http://schemas.openxmlformats.org/officeDocument/2006/relationships/slideMaster" Target="slideMasters/slideMaster19.xml"/><Relationship Id="rId224" Type="http://schemas.openxmlformats.org/officeDocument/2006/relationships/slide" Target="slides/slide123.xml"/><Relationship Id="rId266" Type="http://schemas.openxmlformats.org/officeDocument/2006/relationships/slide" Target="slides/slide165.xml"/><Relationship Id="rId431" Type="http://schemas.openxmlformats.org/officeDocument/2006/relationships/slide" Target="slides/slide330.xml"/><Relationship Id="rId473" Type="http://schemas.openxmlformats.org/officeDocument/2006/relationships/slide" Target="slides/slide372.xml"/><Relationship Id="rId529" Type="http://schemas.openxmlformats.org/officeDocument/2006/relationships/slide" Target="slides/slide428.xml"/><Relationship Id="rId30" Type="http://schemas.openxmlformats.org/officeDocument/2006/relationships/slideMaster" Target="slideMasters/slideMaster30.xml"/><Relationship Id="rId126" Type="http://schemas.openxmlformats.org/officeDocument/2006/relationships/slide" Target="slides/slide25.xml"/><Relationship Id="rId168" Type="http://schemas.openxmlformats.org/officeDocument/2006/relationships/slide" Target="slides/slide67.xml"/><Relationship Id="rId333" Type="http://schemas.openxmlformats.org/officeDocument/2006/relationships/slide" Target="slides/slide232.xml"/><Relationship Id="rId540" Type="http://schemas.openxmlformats.org/officeDocument/2006/relationships/slide" Target="slides/slide439.xml"/><Relationship Id="rId72" Type="http://schemas.openxmlformats.org/officeDocument/2006/relationships/slideMaster" Target="slideMasters/slideMaster72.xml"/><Relationship Id="rId375" Type="http://schemas.openxmlformats.org/officeDocument/2006/relationships/slide" Target="slides/slide274.xml"/><Relationship Id="rId582" Type="http://schemas.openxmlformats.org/officeDocument/2006/relationships/slide" Target="slides/slide481.xml"/><Relationship Id="rId3" Type="http://schemas.openxmlformats.org/officeDocument/2006/relationships/slideMaster" Target="slideMasters/slideMaster3.xml"/><Relationship Id="rId235" Type="http://schemas.openxmlformats.org/officeDocument/2006/relationships/slide" Target="slides/slide134.xml"/><Relationship Id="rId277" Type="http://schemas.openxmlformats.org/officeDocument/2006/relationships/slide" Target="slides/slide176.xml"/><Relationship Id="rId400" Type="http://schemas.openxmlformats.org/officeDocument/2006/relationships/slide" Target="slides/slide299.xml"/><Relationship Id="rId442" Type="http://schemas.openxmlformats.org/officeDocument/2006/relationships/slide" Target="slides/slide341.xml"/><Relationship Id="rId484" Type="http://schemas.openxmlformats.org/officeDocument/2006/relationships/slide" Target="slides/slide383.xml"/><Relationship Id="rId137" Type="http://schemas.openxmlformats.org/officeDocument/2006/relationships/slide" Target="slides/slide36.xml"/><Relationship Id="rId302" Type="http://schemas.openxmlformats.org/officeDocument/2006/relationships/slide" Target="slides/slide201.xml"/><Relationship Id="rId344" Type="http://schemas.openxmlformats.org/officeDocument/2006/relationships/slide" Target="slides/slide243.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78.xml"/><Relationship Id="rId386" Type="http://schemas.openxmlformats.org/officeDocument/2006/relationships/slide" Target="slides/slide285.xml"/><Relationship Id="rId551" Type="http://schemas.openxmlformats.org/officeDocument/2006/relationships/slide" Target="slides/slide450.xml"/><Relationship Id="rId190" Type="http://schemas.openxmlformats.org/officeDocument/2006/relationships/slide" Target="slides/slide89.xml"/><Relationship Id="rId204" Type="http://schemas.openxmlformats.org/officeDocument/2006/relationships/slide" Target="slides/slide103.xml"/><Relationship Id="rId246" Type="http://schemas.openxmlformats.org/officeDocument/2006/relationships/slide" Target="slides/slide145.xml"/><Relationship Id="rId288" Type="http://schemas.openxmlformats.org/officeDocument/2006/relationships/slide" Target="slides/slide187.xml"/><Relationship Id="rId411" Type="http://schemas.openxmlformats.org/officeDocument/2006/relationships/slide" Target="slides/slide310.xml"/><Relationship Id="rId453" Type="http://schemas.openxmlformats.org/officeDocument/2006/relationships/slide" Target="slides/slide352.xml"/><Relationship Id="rId509" Type="http://schemas.openxmlformats.org/officeDocument/2006/relationships/slide" Target="slides/slide408.xml"/><Relationship Id="rId106" Type="http://schemas.openxmlformats.org/officeDocument/2006/relationships/slide" Target="slides/slide5.xml"/><Relationship Id="rId313" Type="http://schemas.openxmlformats.org/officeDocument/2006/relationships/slide" Target="slides/slide212.xml"/><Relationship Id="rId495" Type="http://schemas.openxmlformats.org/officeDocument/2006/relationships/slide" Target="slides/slide394.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Master" Target="slideMasters/slideMaster94.xml"/><Relationship Id="rId148" Type="http://schemas.openxmlformats.org/officeDocument/2006/relationships/slide" Target="slides/slide47.xml"/><Relationship Id="rId355" Type="http://schemas.openxmlformats.org/officeDocument/2006/relationships/slide" Target="slides/slide254.xml"/><Relationship Id="rId397" Type="http://schemas.openxmlformats.org/officeDocument/2006/relationships/slide" Target="slides/slide296.xml"/><Relationship Id="rId520" Type="http://schemas.openxmlformats.org/officeDocument/2006/relationships/slide" Target="slides/slide419.xml"/><Relationship Id="rId562" Type="http://schemas.openxmlformats.org/officeDocument/2006/relationships/slide" Target="slides/slide461.xml"/><Relationship Id="rId215" Type="http://schemas.openxmlformats.org/officeDocument/2006/relationships/slide" Target="slides/slide114.xml"/><Relationship Id="rId257" Type="http://schemas.openxmlformats.org/officeDocument/2006/relationships/slide" Target="slides/slide156.xml"/><Relationship Id="rId422" Type="http://schemas.openxmlformats.org/officeDocument/2006/relationships/slide" Target="slides/slide321.xml"/><Relationship Id="rId464" Type="http://schemas.openxmlformats.org/officeDocument/2006/relationships/slide" Target="slides/slide363.xml"/><Relationship Id="rId299" Type="http://schemas.openxmlformats.org/officeDocument/2006/relationships/slide" Target="slides/slide198.xml"/><Relationship Id="rId63" Type="http://schemas.openxmlformats.org/officeDocument/2006/relationships/slideMaster" Target="slideMasters/slideMaster63.xml"/><Relationship Id="rId159" Type="http://schemas.openxmlformats.org/officeDocument/2006/relationships/slide" Target="slides/slide58.xml"/><Relationship Id="rId366" Type="http://schemas.openxmlformats.org/officeDocument/2006/relationships/slide" Target="slides/slide265.xml"/><Relationship Id="rId573" Type="http://schemas.openxmlformats.org/officeDocument/2006/relationships/slide" Target="slides/slide472.xml"/><Relationship Id="rId226" Type="http://schemas.openxmlformats.org/officeDocument/2006/relationships/slide" Target="slides/slide125.xml"/><Relationship Id="rId433" Type="http://schemas.openxmlformats.org/officeDocument/2006/relationships/slide" Target="slides/slide332.xml"/><Relationship Id="rId74" Type="http://schemas.openxmlformats.org/officeDocument/2006/relationships/slideMaster" Target="slideMasters/slideMaster74.xml"/><Relationship Id="rId377" Type="http://schemas.openxmlformats.org/officeDocument/2006/relationships/slide" Target="slides/slide276.xml"/><Relationship Id="rId500" Type="http://schemas.openxmlformats.org/officeDocument/2006/relationships/slide" Target="slides/slide399.xml"/><Relationship Id="rId584" Type="http://schemas.openxmlformats.org/officeDocument/2006/relationships/handoutMaster" Target="handoutMasters/handoutMaster1.xml"/><Relationship Id="rId5" Type="http://schemas.openxmlformats.org/officeDocument/2006/relationships/slideMaster" Target="slideMasters/slideMaster5.xml"/><Relationship Id="rId237" Type="http://schemas.openxmlformats.org/officeDocument/2006/relationships/slide" Target="slides/slide136.xml"/><Relationship Id="rId444" Type="http://schemas.openxmlformats.org/officeDocument/2006/relationships/slide" Target="slides/slide343.xml"/><Relationship Id="rId290" Type="http://schemas.openxmlformats.org/officeDocument/2006/relationships/slide" Target="slides/slide189.xml"/><Relationship Id="rId304" Type="http://schemas.openxmlformats.org/officeDocument/2006/relationships/slide" Target="slides/slide203.xml"/><Relationship Id="rId388" Type="http://schemas.openxmlformats.org/officeDocument/2006/relationships/slide" Target="slides/slide287.xml"/><Relationship Id="rId511" Type="http://schemas.openxmlformats.org/officeDocument/2006/relationships/slide" Target="slides/slide410.xml"/><Relationship Id="rId85" Type="http://schemas.openxmlformats.org/officeDocument/2006/relationships/slideMaster" Target="slideMasters/slideMaster85.xml"/><Relationship Id="rId150" Type="http://schemas.openxmlformats.org/officeDocument/2006/relationships/slide" Target="slides/slide49.xml"/><Relationship Id="rId248" Type="http://schemas.openxmlformats.org/officeDocument/2006/relationships/slide" Target="slides/slide147.xml"/><Relationship Id="rId455" Type="http://schemas.openxmlformats.org/officeDocument/2006/relationships/slide" Target="slides/slide354.xml"/><Relationship Id="rId12" Type="http://schemas.openxmlformats.org/officeDocument/2006/relationships/slideMaster" Target="slideMasters/slideMaster12.xml"/><Relationship Id="rId108" Type="http://schemas.openxmlformats.org/officeDocument/2006/relationships/slide" Target="slides/slide7.xml"/><Relationship Id="rId315" Type="http://schemas.openxmlformats.org/officeDocument/2006/relationships/slide" Target="slides/slide214.xml"/><Relationship Id="rId522" Type="http://schemas.openxmlformats.org/officeDocument/2006/relationships/slide" Target="slides/slide421.xml"/><Relationship Id="rId96" Type="http://schemas.openxmlformats.org/officeDocument/2006/relationships/slideMaster" Target="slideMasters/slideMaster96.xml"/><Relationship Id="rId161" Type="http://schemas.openxmlformats.org/officeDocument/2006/relationships/slide" Target="slides/slide60.xml"/><Relationship Id="rId399" Type="http://schemas.openxmlformats.org/officeDocument/2006/relationships/slide" Target="slides/slide298.xml"/><Relationship Id="rId259" Type="http://schemas.openxmlformats.org/officeDocument/2006/relationships/slide" Target="slides/slide158.xml"/><Relationship Id="rId466" Type="http://schemas.openxmlformats.org/officeDocument/2006/relationships/slide" Target="slides/slide365.xml"/><Relationship Id="rId23" Type="http://schemas.openxmlformats.org/officeDocument/2006/relationships/slideMaster" Target="slideMasters/slideMaster23.xml"/><Relationship Id="rId119" Type="http://schemas.openxmlformats.org/officeDocument/2006/relationships/slide" Target="slides/slide18.xml"/><Relationship Id="rId326" Type="http://schemas.openxmlformats.org/officeDocument/2006/relationships/slide" Target="slides/slide225.xml"/><Relationship Id="rId533" Type="http://schemas.openxmlformats.org/officeDocument/2006/relationships/slide" Target="slides/slide432.xml"/><Relationship Id="rId172" Type="http://schemas.openxmlformats.org/officeDocument/2006/relationships/slide" Target="slides/slide71.xml"/><Relationship Id="rId477" Type="http://schemas.openxmlformats.org/officeDocument/2006/relationships/slide" Target="slides/slide376.xml"/><Relationship Id="rId337" Type="http://schemas.openxmlformats.org/officeDocument/2006/relationships/slide" Target="slides/slide236.xml"/><Relationship Id="rId34" Type="http://schemas.openxmlformats.org/officeDocument/2006/relationships/slideMaster" Target="slideMasters/slideMaster34.xml"/><Relationship Id="rId544" Type="http://schemas.openxmlformats.org/officeDocument/2006/relationships/slide" Target="slides/slide443.xml"/><Relationship Id="rId183" Type="http://schemas.openxmlformats.org/officeDocument/2006/relationships/slide" Target="slides/slide82.xml"/><Relationship Id="rId390" Type="http://schemas.openxmlformats.org/officeDocument/2006/relationships/slide" Target="slides/slide289.xml"/><Relationship Id="rId404" Type="http://schemas.openxmlformats.org/officeDocument/2006/relationships/slide" Target="slides/slide303.xml"/></Relationships>
</file>

<file path=ppt/charts/_rels/chart1.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2.xml.rels><?xml version="1.0" encoding="UTF-8" standalone="yes"?>
<Relationships xmlns="http://schemas.openxmlformats.org/package/2006/relationships"><Relationship Id="rId3" Type="http://schemas.openxmlformats.org/officeDocument/2006/relationships/oleObject" Target="https://microsoft-my.sharepoint.com/personal/visesha_microsoft_com/Documents/PPTs/Conferences/MICRO%202017/cgma-throughput-log.xlsx" TargetMode="External"/><Relationship Id="rId2" Type="http://schemas.microsoft.com/office/2011/relationships/chartColorStyle" Target="colors1.xml"/><Relationship Id="rId1" Type="http://schemas.microsoft.com/office/2011/relationships/chartStyle" Target="style1.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8.xml.rels><?xml version="1.0" encoding="UTF-8" standalone="yes"?>
<Relationships xmlns="http://schemas.openxmlformats.org/package/2006/relationships"><Relationship Id="rId1" Type="http://schemas.openxmlformats.org/officeDocument/2006/relationships/oleObject" Target="Macintosh%20HD:Users:amiraliboroumand:cmu:Google-internship:Amirali-Internship-data:all-data-final.xls" TargetMode="Externa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6.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7.xml"/></Relationships>
</file>

<file path=ppt/charts/_rels/chart12.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Users/el1goluj/Documents/ZURICH/PROJECTS/UPMEM/upmem-workloads/Microbenchmarks/AI/ai_output-2021-03.xlsx" TargetMode="External"/></Relationships>
</file>

<file path=ppt/charts/_rels/chart13.xml.rels><?xml version="1.0" encoding="UTF-8" standalone="yes"?>
<Relationships xmlns="http://schemas.openxmlformats.org/package/2006/relationships"><Relationship Id="rId3" Type="http://schemas.openxmlformats.org/officeDocument/2006/relationships/oleObject" Target="file:////Users/el1goluj/Documents/ZURICH/PROJECTS/UPMEM/upmem-workloads/Comparison-results-2021-06.xlsx"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2.xml"/></Relationships>
</file>

<file path=ppt/charts/_rels/chart14.xml.rels><?xml version="1.0" encoding="UTF-8" standalone="yes"?>
<Relationships xmlns="http://schemas.openxmlformats.org/package/2006/relationships"><Relationship Id="rId3" Type="http://schemas.openxmlformats.org/officeDocument/2006/relationships/oleObject" Target="file:////Users/el1goluj/Documents/ZURICH/PROJECTS/UPMEM/upmem-workloads/Comparison-results-2021-06.xlsx" TargetMode="Externa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3.xml"/></Relationships>
</file>

<file path=ppt/charts/_rels/chart15.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4.xml"/><Relationship Id="rId1" Type="http://schemas.microsoft.com/office/2011/relationships/chartStyle" Target="style4.xml"/></Relationships>
</file>

<file path=ppt/charts/_rels/chart16.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5.xml"/><Relationship Id="rId1" Type="http://schemas.microsoft.com/office/2011/relationships/chartStyle" Target="style5.xml"/></Relationships>
</file>

<file path=ppt/charts/_rels/chart17.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6.xml"/><Relationship Id="rId1" Type="http://schemas.microsoft.com/office/2011/relationships/chartStyle" Target="style6.xml"/></Relationships>
</file>

<file path=ppt/charts/_rels/chart18.xml.rels><?xml version="1.0" encoding="UTF-8" standalone="yes"?>
<Relationships xmlns="http://schemas.openxmlformats.org/package/2006/relationships"><Relationship Id="rId3" Type="http://schemas.openxmlformats.org/officeDocument/2006/relationships/oleObject" Target="file:////Users/rbera/Documents/work/Pythia/pythia_MICRO21.xlsx" TargetMode="External"/><Relationship Id="rId2" Type="http://schemas.microsoft.com/office/2011/relationships/chartColorStyle" Target="colors7.xml"/><Relationship Id="rId1" Type="http://schemas.microsoft.com/office/2011/relationships/chartStyle" Target="style7.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8.xlsx"/><Relationship Id="rId1" Type="http://schemas.openxmlformats.org/officeDocument/2006/relationships/themeOverride" Target="../theme/themeOverride8.xml"/></Relationships>
</file>

<file path=ppt/charts/_rels/chart20.xml.rels><?xml version="1.0" encoding="UTF-8" standalone="yes"?>
<Relationships xmlns="http://schemas.openxmlformats.org/package/2006/relationships"><Relationship Id="rId3" Type="http://schemas.openxmlformats.org/officeDocument/2006/relationships/oleObject" Target="file:///D:\Users\Saugata\Documents\Postdoc\Papers\Repositories\dramcharacterizationpaper\camera-2019-sigmetrics\figures\graphs.xlsx" TargetMode="Externa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4.xml"/></Relationships>
</file>

<file path=ppt/charts/_rels/chart21.xml.rels><?xml version="1.0" encoding="UTF-8" standalone="yes"?>
<Relationships xmlns="http://schemas.openxmlformats.org/package/2006/relationships"><Relationship Id="rId3" Type="http://schemas.openxmlformats.org/officeDocument/2006/relationships/chartUserShapes" Target="../drawings/drawing5.xml"/><Relationship Id="rId2" Type="http://schemas.openxmlformats.org/officeDocument/2006/relationships/package" Target="../embeddings/Microsoft_Excel_Worksheet9.xlsx"/><Relationship Id="rId1" Type="http://schemas.openxmlformats.org/officeDocument/2006/relationships/themeOverride" Target="../theme/themeOverride9.xml"/></Relationships>
</file>

<file path=ppt/charts/_rels/chart22.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10.xml"/></Relationships>
</file>

<file path=ppt/charts/_rels/chart23.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1.xml"/></Relationships>
</file>

<file path=ppt/charts/_rels/chart24.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1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Performance Improvement</c:v>
                </c:pt>
              </c:strCache>
            </c:strRef>
          </c:tx>
          <c:spPr>
            <a:solidFill>
              <a:schemeClr val="accent1"/>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Sheet1!$B$2:$B$6</c:f>
              <c:numCache>
                <c:formatCode>0.0</c:formatCode>
                <c:ptCount val="5"/>
                <c:pt idx="0">
                  <c:v>51.625072590216071</c:v>
                </c:pt>
                <c:pt idx="1">
                  <c:v>38.3193185478057</c:v>
                </c:pt>
                <c:pt idx="2">
                  <c:v>30.696451818408459</c:v>
                </c:pt>
                <c:pt idx="3">
                  <c:v>21.856644108070331</c:v>
                </c:pt>
                <c:pt idx="4" formatCode="General">
                  <c:v>32</c:v>
                </c:pt>
              </c:numCache>
            </c:numRef>
          </c:val>
          <c:extLst>
            <c:ext xmlns:c16="http://schemas.microsoft.com/office/drawing/2014/chart" uri="{C3380CC4-5D6E-409C-BE32-E72D297353CC}">
              <c16:uniqueId val="{00000000-EEE6-4FB8-B3DF-268ECDE22FDB}"/>
            </c:ext>
          </c:extLst>
        </c:ser>
        <c:ser>
          <c:idx val="1"/>
          <c:order val="1"/>
          <c:tx>
            <c:strRef>
              <c:f>Sheet1!$C$1</c:f>
              <c:strCache>
                <c:ptCount val="1"/>
                <c:pt idx="0">
                  <c:v>Energy Reduction</c:v>
                </c:pt>
              </c:strCache>
            </c:strRef>
          </c:tx>
          <c:spPr>
            <a:solidFill>
              <a:schemeClr val="accent2"/>
            </a:solidFill>
            <a:ln>
              <a:noFill/>
            </a:ln>
            <a:effectLst/>
          </c:spPr>
          <c:invertIfNegative val="0"/>
          <c:cat>
            <c:strRef>
              <c:f>Sheet1!$A$2:$A$6</c:f>
              <c:strCache>
                <c:ptCount val="5"/>
                <c:pt idx="0">
                  <c:v>not</c:v>
                </c:pt>
                <c:pt idx="1">
                  <c:v>and/or</c:v>
                </c:pt>
                <c:pt idx="2">
                  <c:v>nand/nor</c:v>
                </c:pt>
                <c:pt idx="3">
                  <c:v>xor/xnor</c:v>
                </c:pt>
                <c:pt idx="4">
                  <c:v>mean</c:v>
                </c:pt>
              </c:strCache>
            </c:strRef>
          </c:cat>
          <c:val>
            <c:numRef>
              <c:f>Sheet1!$C$2:$C$6</c:f>
              <c:numCache>
                <c:formatCode>General</c:formatCode>
                <c:ptCount val="5"/>
                <c:pt idx="0">
                  <c:v>59.5</c:v>
                </c:pt>
                <c:pt idx="1">
                  <c:v>43.9</c:v>
                </c:pt>
                <c:pt idx="2">
                  <c:v>35.1</c:v>
                </c:pt>
                <c:pt idx="3">
                  <c:v>25.1</c:v>
                </c:pt>
                <c:pt idx="4">
                  <c:v>35</c:v>
                </c:pt>
              </c:numCache>
            </c:numRef>
          </c:val>
          <c:extLst>
            <c:ext xmlns:c16="http://schemas.microsoft.com/office/drawing/2014/chart" uri="{C3380CC4-5D6E-409C-BE32-E72D297353CC}">
              <c16:uniqueId val="{00000001-EEE6-4FB8-B3DF-268ECDE22FDB}"/>
            </c:ext>
          </c:extLst>
        </c:ser>
        <c:dLbls>
          <c:showLegendKey val="0"/>
          <c:showVal val="0"/>
          <c:showCatName val="0"/>
          <c:showSerName val="0"/>
          <c:showPercent val="0"/>
          <c:showBubbleSize val="0"/>
        </c:dLbls>
        <c:gapWidth val="199"/>
        <c:axId val="1732682496"/>
        <c:axId val="1746189936"/>
      </c:barChart>
      <c:catAx>
        <c:axId val="1732682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cap="none" spc="0" normalizeH="0" baseline="0">
                <a:solidFill>
                  <a:schemeClr val="tx1">
                    <a:lumMod val="65000"/>
                    <a:lumOff val="35000"/>
                  </a:schemeClr>
                </a:solidFill>
                <a:latin typeface="+mn-lt"/>
                <a:ea typeface="+mn-ea"/>
                <a:cs typeface="+mn-cs"/>
              </a:defRPr>
            </a:pPr>
            <a:endParaRPr lang="en-US"/>
          </a:p>
        </c:txPr>
        <c:crossAx val="1746189936"/>
        <c:crosses val="autoZero"/>
        <c:auto val="1"/>
        <c:lblAlgn val="ctr"/>
        <c:lblOffset val="100"/>
        <c:noMultiLvlLbl val="0"/>
      </c:catAx>
      <c:valAx>
        <c:axId val="1746189936"/>
        <c:scaling>
          <c:orientation val="minMax"/>
          <c:max val="7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732682496"/>
        <c:crosses val="autoZero"/>
        <c:crossBetween val="between"/>
        <c:majorUnit val="10"/>
      </c:valAx>
      <c:spPr>
        <a:noFill/>
        <a:ln>
          <a:noFill/>
        </a:ln>
        <a:effectLst/>
      </c:spPr>
    </c:plotArea>
    <c:legend>
      <c:legendPos val="t"/>
      <c:overlay val="0"/>
      <c:spPr>
        <a:noFill/>
        <a:ln>
          <a:noFill/>
        </a:ln>
        <a:effectLst/>
      </c:spPr>
      <c:txPr>
        <a:bodyPr rot="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2800"/>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3481578691552"/>
          <c:y val="7.03358448482896E-2"/>
          <c:w val="0.81172292699523696"/>
          <c:h val="0.54584290990013495"/>
        </c:manualLayout>
      </c:layout>
      <c:barChart>
        <c:barDir val="bar"/>
        <c:grouping val="clustered"/>
        <c:varyColors val="0"/>
        <c:ser>
          <c:idx val="0"/>
          <c:order val="0"/>
          <c:tx>
            <c:strRef>
              <c:f>Sheet1!$B$1</c:f>
              <c:strCache>
                <c:ptCount val="1"/>
                <c:pt idx="0">
                  <c:v>열3</c:v>
                </c:pt>
              </c:strCache>
            </c:strRef>
          </c:tx>
          <c:spPr>
            <a:solidFill>
              <a:schemeClr val="accent1"/>
            </a:solidFill>
            <a:ln>
              <a:solidFill>
                <a:schemeClr val="accent1">
                  <a:lumMod val="50000"/>
                </a:schemeClr>
              </a:solidFill>
            </a:ln>
            <a:effectLst/>
          </c:spPr>
          <c:invertIfNegative val="0"/>
          <c:dLbls>
            <c:dLbl>
              <c:idx val="0"/>
              <c:tx>
                <c:rich>
                  <a:bodyPr/>
                  <a:lstStyle/>
                  <a:p>
                    <a:r>
                      <a:rPr lang="en-US" altLang="ko-KR" dirty="0"/>
                      <a:t>+42%</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AB27-C347-8B5B-AE6A954B93C1}"/>
                </c:ext>
              </c:extLst>
            </c:dLbl>
            <c:dLbl>
              <c:idx val="1"/>
              <c:delete val="1"/>
              <c:extLst>
                <c:ext xmlns:c15="http://schemas.microsoft.com/office/drawing/2012/chart" uri="{CE6537A1-D6FC-4f65-9D91-7224C49458BB}"/>
                <c:ext xmlns:c16="http://schemas.microsoft.com/office/drawing/2014/chart" uri="{C3380CC4-5D6E-409C-BE32-E72D297353CC}">
                  <c16:uniqueId val="{00000001-AB27-C347-8B5B-AE6A954B93C1}"/>
                </c:ext>
              </c:extLst>
            </c:dLbl>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128 Cores</c:v>
                </c:pt>
                <c:pt idx="1">
                  <c:v>32 Cores</c:v>
                </c:pt>
              </c:strCache>
            </c:strRef>
          </c:cat>
          <c:val>
            <c:numRef>
              <c:f>Sheet1!$B$2:$B$3</c:f>
              <c:numCache>
                <c:formatCode>General</c:formatCode>
                <c:ptCount val="2"/>
                <c:pt idx="0">
                  <c:v>1.420607344</c:v>
                </c:pt>
                <c:pt idx="1">
                  <c:v>1</c:v>
                </c:pt>
              </c:numCache>
            </c:numRef>
          </c:val>
          <c:extLst>
            <c:ext xmlns:c16="http://schemas.microsoft.com/office/drawing/2014/chart" uri="{C3380CC4-5D6E-409C-BE32-E72D297353CC}">
              <c16:uniqueId val="{00000002-AB27-C347-8B5B-AE6A954B93C1}"/>
            </c:ext>
          </c:extLst>
        </c:ser>
        <c:dLbls>
          <c:showLegendKey val="0"/>
          <c:showVal val="0"/>
          <c:showCatName val="0"/>
          <c:showSerName val="0"/>
          <c:showPercent val="0"/>
          <c:showBubbleSize val="0"/>
        </c:dLbls>
        <c:gapWidth val="50"/>
        <c:axId val="1745349648"/>
        <c:axId val="1718590384"/>
      </c:barChart>
      <c:catAx>
        <c:axId val="174534964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8590384"/>
        <c:crosses val="autoZero"/>
        <c:auto val="1"/>
        <c:lblAlgn val="ctr"/>
        <c:lblOffset val="100"/>
        <c:noMultiLvlLbl val="0"/>
      </c:catAx>
      <c:valAx>
        <c:axId val="1718590384"/>
        <c:scaling>
          <c:orientation val="minMax"/>
          <c:max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dirty="0"/>
                  <a:t>Speedup</a:t>
                </a:r>
                <a:endParaRPr lang="ko-KR" altLang="en-US" dirty="0"/>
              </a:p>
            </c:rich>
          </c:tx>
          <c:layout>
            <c:manualLayout>
              <c:xMode val="edge"/>
              <c:yMode val="edge"/>
              <c:x val="0.509829153300282"/>
              <c:y val="0.82470364039603605"/>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4534964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latin typeface="+mn-lt"/>
        </a:defRPr>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CEFA-1E43-994B-B6D98FA7C8D3}"/>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CEFA-1E43-994B-B6D98FA7C8D3}"/>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CEFA-1E43-994B-B6D98FA7C8D3}"/>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CEFA-1E43-994B-B6D98FA7C8D3}"/>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CEFA-1E43-994B-B6D98FA7C8D3}"/>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CEFA-1E43-994B-B6D98FA7C8D3}"/>
              </c:ext>
            </c:extLst>
          </c:dPt>
          <c:dLbls>
            <c:dLbl>
              <c:idx val="0"/>
              <c:delete val="1"/>
              <c:extLst>
                <c:ext xmlns:c15="http://schemas.microsoft.com/office/drawing/2012/chart" uri="{CE6537A1-D6FC-4f65-9D91-7224C49458BB}"/>
                <c:ext xmlns:c16="http://schemas.microsoft.com/office/drawing/2014/chart" uri="{C3380CC4-5D6E-409C-BE32-E72D297353CC}">
                  <c16:uniqueId val="{00000001-CEFA-1E43-994B-B6D98FA7C8D3}"/>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CEFA-1E43-994B-B6D98FA7C8D3}"/>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CEFA-1E43-994B-B6D98FA7C8D3}"/>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CEFA-1E43-994B-B6D98FA7C8D3}"/>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CEFA-1E43-994B-B6D98FA7C8D3}"/>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CEFA-1E43-994B-B6D98FA7C8D3}"/>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CEFA-1E43-994B-B6D98FA7C8D3}"/>
            </c:ext>
          </c:extLst>
        </c:ser>
        <c:dLbls>
          <c:showLegendKey val="0"/>
          <c:showVal val="0"/>
          <c:showCatName val="0"/>
          <c:showSerName val="0"/>
          <c:showPercent val="0"/>
          <c:showBubbleSize val="0"/>
        </c:dLbls>
        <c:gapWidth val="80"/>
        <c:overlap val="-27"/>
        <c:axId val="1734719568"/>
        <c:axId val="1714371296"/>
      </c:barChart>
      <c:catAx>
        <c:axId val="173471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14371296"/>
        <c:crosses val="autoZero"/>
        <c:auto val="1"/>
        <c:lblAlgn val="ctr"/>
        <c:lblOffset val="100"/>
        <c:noMultiLvlLbl val="0"/>
      </c:catAx>
      <c:valAx>
        <c:axId val="17143712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734719568"/>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115C-3D45-A46B-2EEE9BCABE6F}"/>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115C-3D45-A46B-2EEE9BCABE6F}"/>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115C-3D45-A46B-2EEE9BCABE6F}"/>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115C-3D45-A46B-2EEE9BCABE6F}"/>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115C-3D45-A46B-2EEE9BCABE6F}"/>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115C-3D45-A46B-2EEE9BCABE6F}"/>
              </c:ext>
            </c:extLst>
          </c:dPt>
          <c:dLbls>
            <c:dLbl>
              <c:idx val="0"/>
              <c:delete val="1"/>
              <c:extLst>
                <c:ext xmlns:c15="http://schemas.microsoft.com/office/drawing/2012/chart" uri="{CE6537A1-D6FC-4f65-9D91-7224C49458BB}"/>
                <c:ext xmlns:c16="http://schemas.microsoft.com/office/drawing/2014/chart" uri="{C3380CC4-5D6E-409C-BE32-E72D297353CC}">
                  <c16:uniqueId val="{00000001-115C-3D45-A46B-2EEE9BCABE6F}"/>
                </c:ext>
              </c:extLst>
            </c:dLbl>
            <c:dLbl>
              <c:idx val="1"/>
              <c:tx>
                <c:rich>
                  <a:bodyPr/>
                  <a:lstStyle/>
                  <a:p>
                    <a:r>
                      <a:rPr lang="en-US" altLang="ko-KR"/>
                      <a:t>+56%</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115C-3D45-A46B-2EEE9BCABE6F}"/>
                </c:ext>
              </c:extLst>
            </c:dLbl>
            <c:dLbl>
              <c:idx val="2"/>
              <c:tx>
                <c:rich>
                  <a:bodyPr/>
                  <a:lstStyle/>
                  <a:p>
                    <a:r>
                      <a:rPr lang="en-US" altLang="ko-KR"/>
                      <a:t>+25%</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115C-3D45-A46B-2EEE9BCABE6F}"/>
                </c:ext>
              </c:extLst>
            </c:dLbl>
            <c:dLbl>
              <c:idx val="3"/>
              <c:tx>
                <c:rich>
                  <a:bodyPr/>
                  <a:lstStyle/>
                  <a:p>
                    <a:r>
                      <a:rPr lang="en-US" altLang="ko-KR"/>
                      <a:t>9.0x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115C-3D45-A46B-2EEE9BCABE6F}"/>
                </c:ext>
              </c:extLst>
            </c:dLbl>
            <c:dLbl>
              <c:idx val="4"/>
              <c:tx>
                <c:rich>
                  <a:bodyPr/>
                  <a:lstStyle/>
                  <a:p>
                    <a:r>
                      <a:rPr lang="en-US" altLang="ko-KR"/>
                      <a:t>11.6x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115C-3D45-A46B-2EEE9BCABE6F}"/>
                </c:ext>
              </c:extLst>
            </c:dLbl>
            <c:dLbl>
              <c:idx val="5"/>
              <c:tx>
                <c:rich>
                  <a:bodyPr/>
                  <a:lstStyle/>
                  <a:p>
                    <a:r>
                      <a:rPr lang="en-US" altLang="ko-KR"/>
                      <a:t>13.8x</a:t>
                    </a:r>
                    <a:endParaRPr lang="en-US" altLang="ko-KR"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115C-3D45-A46B-2EEE9BCABE6F}"/>
                </c:ext>
              </c:extLst>
            </c:dLbl>
            <c:spPr>
              <a:noFill/>
              <a:ln>
                <a:noFill/>
              </a:ln>
              <a:effectLst/>
            </c:spPr>
            <c:txPr>
              <a:bodyPr rot="0" spcFirstLastPara="1" vertOverflow="ellipsis" vert="horz" wrap="square" lIns="38100" tIns="19050" rIns="38100" bIns="19050" anchor="ctr" anchorCtr="1">
                <a:spAutoFit/>
              </a:bodyPr>
              <a:lstStyle/>
              <a:p>
                <a:pPr>
                  <a:defRPr sz="2400" b="0" i="0" u="none" strike="noStrike" kern="1200" baseline="0">
                    <a:solidFill>
                      <a:schemeClr val="tx1"/>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1</c:v>
                </c:pt>
                <c:pt idx="1">
                  <c:v>1.559151435</c:v>
                </c:pt>
                <c:pt idx="2">
                  <c:v>1.252544595</c:v>
                </c:pt>
                <c:pt idx="3">
                  <c:v>9.0241128310000001</c:v>
                </c:pt>
                <c:pt idx="4">
                  <c:v>11.6257351</c:v>
                </c:pt>
                <c:pt idx="5">
                  <c:v>13.781443319999999</c:v>
                </c:pt>
              </c:numCache>
            </c:numRef>
          </c:val>
          <c:extLst>
            <c:ext xmlns:c16="http://schemas.microsoft.com/office/drawing/2014/chart" uri="{C3380CC4-5D6E-409C-BE32-E72D297353CC}">
              <c16:uniqueId val="{0000000C-115C-3D45-A46B-2EEE9BCABE6F}"/>
            </c:ext>
          </c:extLst>
        </c:ser>
        <c:dLbls>
          <c:showLegendKey val="0"/>
          <c:showVal val="0"/>
          <c:showCatName val="0"/>
          <c:showSerName val="0"/>
          <c:showPercent val="0"/>
          <c:showBubbleSize val="0"/>
        </c:dLbls>
        <c:gapWidth val="80"/>
        <c:overlap val="-27"/>
        <c:axId val="1235585376"/>
        <c:axId val="1235589440"/>
      </c:barChart>
      <c:catAx>
        <c:axId val="1235585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9440"/>
        <c:crosses val="autoZero"/>
        <c:auto val="1"/>
        <c:lblAlgn val="ctr"/>
        <c:lblOffset val="100"/>
        <c:noMultiLvlLbl val="0"/>
      </c:catAx>
      <c:valAx>
        <c:axId val="123558944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mn-lt"/>
                    <a:ea typeface="+mn-ea"/>
                    <a:cs typeface="+mn-cs"/>
                  </a:defRPr>
                </a:pPr>
                <a:r>
                  <a:rPr lang="en-US" altLang="ko-KR"/>
                  <a:t>Speedup</a:t>
                </a:r>
                <a:endParaRPr lang="ko-KR" altLang="en-US" dirty="0"/>
              </a:p>
            </c:rich>
          </c:tx>
          <c:layout>
            <c:manualLayout>
              <c:xMode val="edge"/>
              <c:yMode val="edge"/>
              <c:x val="4.6296296296296302E-3"/>
              <c:y val="0.336434154096592"/>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585376"/>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2400" b="1" i="0" u="none" strike="noStrike" kern="1200" spc="0" baseline="0">
                <a:solidFill>
                  <a:schemeClr val="tx1"/>
                </a:solidFill>
                <a:latin typeface="+mn-lt"/>
                <a:ea typeface="+mn-ea"/>
                <a:cs typeface="+mn-cs"/>
              </a:defRPr>
            </a:pPr>
            <a:r>
              <a:rPr lang="en-US" altLang="ko-KR" b="1" dirty="0"/>
              <a:t>Memory </a:t>
            </a:r>
            <a:r>
              <a:rPr lang="en-US" altLang="ko-KR" b="1"/>
              <a:t>Bandwidth Consumption</a:t>
            </a:r>
            <a:endParaRPr lang="en-US" altLang="ko-KR" b="1" dirty="0"/>
          </a:p>
        </c:rich>
      </c:tx>
      <c:overlay val="0"/>
      <c:spPr>
        <a:noFill/>
        <a:ln>
          <a:noFill/>
        </a:ln>
        <a:effectLst/>
      </c:spPr>
    </c:title>
    <c:autoTitleDeleted val="0"/>
    <c:plotArea>
      <c:layout/>
      <c:barChart>
        <c:barDir val="col"/>
        <c:grouping val="clustered"/>
        <c:varyColors val="0"/>
        <c:ser>
          <c:idx val="0"/>
          <c:order val="0"/>
          <c:tx>
            <c:strRef>
              <c:f>Sheet1!$B$1</c:f>
              <c:strCache>
                <c:ptCount val="1"/>
                <c:pt idx="0">
                  <c:v>계열 1</c:v>
                </c:pt>
              </c:strCache>
            </c:strRef>
          </c:tx>
          <c:spPr>
            <a:solidFill>
              <a:schemeClr val="accent1"/>
            </a:solidFill>
            <a:ln>
              <a:noFill/>
            </a:ln>
            <a:effectLst/>
          </c:spPr>
          <c:invertIfNegative val="0"/>
          <c:dPt>
            <c:idx val="0"/>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1-B2E7-F342-9C6A-BC9A260D59A6}"/>
              </c:ext>
            </c:extLst>
          </c:dPt>
          <c:dPt>
            <c:idx val="1"/>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3-B2E7-F342-9C6A-BC9A260D59A6}"/>
              </c:ext>
            </c:extLst>
          </c:dPt>
          <c:dPt>
            <c:idx val="2"/>
            <c:invertIfNegative val="0"/>
            <c:bubble3D val="0"/>
            <c:spPr>
              <a:solidFill>
                <a:schemeClr val="accent1"/>
              </a:solidFill>
              <a:ln>
                <a:solidFill>
                  <a:schemeClr val="accent1">
                    <a:lumMod val="50000"/>
                  </a:schemeClr>
                </a:solidFill>
              </a:ln>
              <a:effectLst/>
            </c:spPr>
            <c:extLst>
              <c:ext xmlns:c16="http://schemas.microsoft.com/office/drawing/2014/chart" uri="{C3380CC4-5D6E-409C-BE32-E72D297353CC}">
                <c16:uniqueId val="{00000005-B2E7-F342-9C6A-BC9A260D59A6}"/>
              </c:ext>
            </c:extLst>
          </c:dPt>
          <c:dPt>
            <c:idx val="3"/>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7-B2E7-F342-9C6A-BC9A260D59A6}"/>
              </c:ext>
            </c:extLst>
          </c:dPt>
          <c:dPt>
            <c:idx val="4"/>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9-B2E7-F342-9C6A-BC9A260D59A6}"/>
              </c:ext>
            </c:extLst>
          </c:dPt>
          <c:dPt>
            <c:idx val="5"/>
            <c:invertIfNegative val="0"/>
            <c:bubble3D val="0"/>
            <c:spPr>
              <a:solidFill>
                <a:schemeClr val="accent3"/>
              </a:solidFill>
              <a:ln>
                <a:solidFill>
                  <a:schemeClr val="accent3">
                    <a:lumMod val="50000"/>
                  </a:schemeClr>
                </a:solidFill>
              </a:ln>
              <a:effectLst/>
            </c:spPr>
            <c:extLst>
              <c:ext xmlns:c16="http://schemas.microsoft.com/office/drawing/2014/chart" uri="{C3380CC4-5D6E-409C-BE32-E72D297353CC}">
                <c16:uniqueId val="{0000000B-B2E7-F342-9C6A-BC9A260D59A6}"/>
              </c:ext>
            </c:extLst>
          </c:dPt>
          <c:dLbls>
            <c:dLbl>
              <c:idx val="0"/>
              <c:tx>
                <c:rich>
                  <a:bodyPr/>
                  <a:lstStyle/>
                  <a:p>
                    <a:r>
                      <a:rPr lang="en-US" altLang="ko-KR" sz="1800" dirty="0"/>
                      <a:t>80GB/s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B2E7-F342-9C6A-BC9A260D59A6}"/>
                </c:ext>
              </c:extLst>
            </c:dLbl>
            <c:dLbl>
              <c:idx val="1"/>
              <c:tx>
                <c:rich>
                  <a:bodyPr/>
                  <a:lstStyle/>
                  <a:p>
                    <a:r>
                      <a:rPr lang="en-US" altLang="ko-KR" sz="1800" dirty="0"/>
                      <a:t>190GB/s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B2E7-F342-9C6A-BC9A260D59A6}"/>
                </c:ext>
              </c:extLst>
            </c:dLbl>
            <c:dLbl>
              <c:idx val="2"/>
              <c:tx>
                <c:rich>
                  <a:bodyPr/>
                  <a:lstStyle/>
                  <a:p>
                    <a:r>
                      <a:rPr lang="en-US" altLang="ko-KR" sz="1800" dirty="0"/>
                      <a:t>243GB/s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5-B2E7-F342-9C6A-BC9A260D59A6}"/>
                </c:ext>
              </c:extLst>
            </c:dLbl>
            <c:dLbl>
              <c:idx val="3"/>
              <c:tx>
                <c:rich>
                  <a:bodyPr/>
                  <a:lstStyle/>
                  <a:p>
                    <a:r>
                      <a:rPr lang="en-US" altLang="ko-KR" b="1" dirty="0"/>
                      <a:t>1.3TB/s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7-B2E7-F342-9C6A-BC9A260D59A6}"/>
                </c:ext>
              </c:extLst>
            </c:dLbl>
            <c:dLbl>
              <c:idx val="4"/>
              <c:tx>
                <c:rich>
                  <a:bodyPr/>
                  <a:lstStyle/>
                  <a:p>
                    <a:r>
                      <a:rPr lang="en-US" altLang="ko-KR" b="1" dirty="0"/>
                      <a:t>2.2TB/s</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9-B2E7-F342-9C6A-BC9A260D59A6}"/>
                </c:ext>
              </c:extLst>
            </c:dLbl>
            <c:dLbl>
              <c:idx val="5"/>
              <c:tx>
                <c:rich>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r>
                      <a:rPr lang="en-US" altLang="ko-KR" b="1" dirty="0"/>
                      <a:t>2.9TB/s</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B2E7-F342-9C6A-BC9A260D59A6}"/>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DDR3-OoO</c:v>
                </c:pt>
                <c:pt idx="1">
                  <c:v>HMC-OoO</c:v>
                </c:pt>
                <c:pt idx="2">
                  <c:v>HMC-MC</c:v>
                </c:pt>
                <c:pt idx="3">
                  <c:v>Tesseract</c:v>
                </c:pt>
                <c:pt idx="4">
                  <c:v>Tesseract-
LP</c:v>
                </c:pt>
                <c:pt idx="5">
                  <c:v>Tesseract-
LP-MTP</c:v>
                </c:pt>
              </c:strCache>
            </c:strRef>
          </c:cat>
          <c:val>
            <c:numRef>
              <c:f>Sheet1!$B$2:$B$7</c:f>
              <c:numCache>
                <c:formatCode>General</c:formatCode>
                <c:ptCount val="6"/>
                <c:pt idx="0">
                  <c:v>7.9545171498E-2</c:v>
                </c:pt>
                <c:pt idx="1">
                  <c:v>0.19040264943999999</c:v>
                </c:pt>
                <c:pt idx="2">
                  <c:v>0.24288608168</c:v>
                </c:pt>
                <c:pt idx="3">
                  <c:v>1.2943036050600001</c:v>
                </c:pt>
                <c:pt idx="4">
                  <c:v>2.2439987488000002</c:v>
                </c:pt>
                <c:pt idx="5">
                  <c:v>2.9196510961999991</c:v>
                </c:pt>
              </c:numCache>
            </c:numRef>
          </c:val>
          <c:extLst>
            <c:ext xmlns:c16="http://schemas.microsoft.com/office/drawing/2014/chart" uri="{C3380CC4-5D6E-409C-BE32-E72D297353CC}">
              <c16:uniqueId val="{0000000C-B2E7-F342-9C6A-BC9A260D59A6}"/>
            </c:ext>
          </c:extLst>
        </c:ser>
        <c:dLbls>
          <c:showLegendKey val="0"/>
          <c:showVal val="0"/>
          <c:showCatName val="0"/>
          <c:showSerName val="0"/>
          <c:showPercent val="0"/>
          <c:showBubbleSize val="0"/>
        </c:dLbls>
        <c:gapWidth val="80"/>
        <c:overlap val="-27"/>
        <c:axId val="1216099712"/>
        <c:axId val="1216103472"/>
      </c:barChart>
      <c:catAx>
        <c:axId val="12160997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103472"/>
        <c:crosses val="autoZero"/>
        <c:auto val="1"/>
        <c:lblAlgn val="ctr"/>
        <c:lblOffset val="100"/>
        <c:noMultiLvlLbl val="0"/>
      </c:catAx>
      <c:valAx>
        <c:axId val="1216103472"/>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0" i="0" u="none" strike="noStrike" kern="1200" baseline="0">
                    <a:solidFill>
                      <a:schemeClr val="tx1"/>
                    </a:solidFill>
                    <a:latin typeface="+mn-lt"/>
                    <a:ea typeface="+mn-ea"/>
                    <a:cs typeface="+mn-cs"/>
                  </a:defRPr>
                </a:pPr>
                <a:r>
                  <a:rPr lang="en-US" altLang="ko-KR" sz="1800" dirty="0"/>
                  <a:t>Memory Bandwidth</a:t>
                </a:r>
                <a:r>
                  <a:rPr lang="en-US" altLang="ko-KR" sz="1800" baseline="0" dirty="0"/>
                  <a:t> (TB/s)</a:t>
                </a:r>
              </a:p>
            </c:rich>
          </c:tx>
          <c:layout>
            <c:manualLayout>
              <c:xMode val="edge"/>
              <c:yMode val="edge"/>
              <c:x val="0"/>
              <c:y val="0.14917297913327701"/>
            </c:manualLayout>
          </c:layout>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216099712"/>
        <c:crosses val="autoZero"/>
        <c:crossBetween val="between"/>
      </c:valAx>
      <c:spPr>
        <a:noFill/>
        <a:ln>
          <a:noFill/>
        </a:ln>
        <a:effectLst/>
      </c:spPr>
    </c:plotArea>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Sheet1!$B$1</c:f>
              <c:strCache>
                <c:ptCount val="1"/>
                <c:pt idx="0">
                  <c:v>Memory Layers</c:v>
                </c:pt>
              </c:strCache>
            </c:strRef>
          </c:tx>
          <c:spPr>
            <a:solidFill>
              <a:schemeClr val="accent1">
                <a:shade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Sheet1!$B$2:$B$3</c:f>
              <c:numCache>
                <c:formatCode>General</c:formatCode>
                <c:ptCount val="2"/>
                <c:pt idx="0">
                  <c:v>6.3750664600000007E-2</c:v>
                </c:pt>
                <c:pt idx="1">
                  <c:v>2.4336080491188499E-2</c:v>
                </c:pt>
              </c:numCache>
            </c:numRef>
          </c:val>
          <c:extLst>
            <c:ext xmlns:c16="http://schemas.microsoft.com/office/drawing/2014/chart" uri="{C3380CC4-5D6E-409C-BE32-E72D297353CC}">
              <c16:uniqueId val="{00000000-21E2-A34E-A0AB-C0BCD6FD406E}"/>
            </c:ext>
          </c:extLst>
        </c:ser>
        <c:ser>
          <c:idx val="1"/>
          <c:order val="1"/>
          <c:tx>
            <c:strRef>
              <c:f>Sheet1!$C$1</c:f>
              <c:strCache>
                <c:ptCount val="1"/>
                <c:pt idx="0">
                  <c:v>Logic Layers</c:v>
                </c:pt>
              </c:strCache>
            </c:strRef>
          </c:tx>
          <c:spPr>
            <a:solidFill>
              <a:schemeClr val="accent1"/>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Sheet1!$C$2:$C$3</c:f>
              <c:numCache>
                <c:formatCode>General</c:formatCode>
                <c:ptCount val="2"/>
                <c:pt idx="0">
                  <c:v>0.93624933539999999</c:v>
                </c:pt>
                <c:pt idx="1">
                  <c:v>8.9919873647840196E-2</c:v>
                </c:pt>
              </c:numCache>
            </c:numRef>
          </c:val>
          <c:extLst>
            <c:ext xmlns:c16="http://schemas.microsoft.com/office/drawing/2014/chart" uri="{C3380CC4-5D6E-409C-BE32-E72D297353CC}">
              <c16:uniqueId val="{00000001-21E2-A34E-A0AB-C0BCD6FD406E}"/>
            </c:ext>
          </c:extLst>
        </c:ser>
        <c:ser>
          <c:idx val="2"/>
          <c:order val="2"/>
          <c:tx>
            <c:strRef>
              <c:f>Sheet1!$D$1</c:f>
              <c:strCache>
                <c:ptCount val="1"/>
                <c:pt idx="0">
                  <c:v>Cores</c:v>
                </c:pt>
              </c:strCache>
            </c:strRef>
          </c:tx>
          <c:spPr>
            <a:solidFill>
              <a:schemeClr val="accent1">
                <a:tint val="65000"/>
              </a:schemeClr>
            </a:solidFill>
            <a:ln>
              <a:solidFill>
                <a:schemeClr val="accent1">
                  <a:lumMod val="50000"/>
                </a:schemeClr>
              </a:solidFill>
            </a:ln>
            <a:effectLst/>
          </c:spPr>
          <c:invertIfNegative val="0"/>
          <c:cat>
            <c:strRef>
              <c:f>Sheet1!$A$2:$A$3</c:f>
              <c:strCache>
                <c:ptCount val="2"/>
                <c:pt idx="0">
                  <c:v>HMC-OoO</c:v>
                </c:pt>
                <c:pt idx="1">
                  <c:v>Tesseract with Prefetching</c:v>
                </c:pt>
              </c:strCache>
            </c:strRef>
          </c:cat>
          <c:val>
            <c:numRef>
              <c:f>Sheet1!$D$2:$D$3</c:f>
              <c:numCache>
                <c:formatCode>General</c:formatCode>
                <c:ptCount val="2"/>
                <c:pt idx="0">
                  <c:v>0</c:v>
                </c:pt>
                <c:pt idx="1">
                  <c:v>2.0218882855307301E-2</c:v>
                </c:pt>
              </c:numCache>
            </c:numRef>
          </c:val>
          <c:extLst>
            <c:ext xmlns:c16="http://schemas.microsoft.com/office/drawing/2014/chart" uri="{C3380CC4-5D6E-409C-BE32-E72D297353CC}">
              <c16:uniqueId val="{00000002-21E2-A34E-A0AB-C0BCD6FD406E}"/>
            </c:ext>
          </c:extLst>
        </c:ser>
        <c:dLbls>
          <c:showLegendKey val="0"/>
          <c:showVal val="0"/>
          <c:showCatName val="0"/>
          <c:showSerName val="0"/>
          <c:showPercent val="0"/>
          <c:showBubbleSize val="0"/>
        </c:dLbls>
        <c:gapWidth val="80"/>
        <c:overlap val="100"/>
        <c:axId val="1235739568"/>
        <c:axId val="1235744384"/>
      </c:barChart>
      <c:catAx>
        <c:axId val="1235739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44384"/>
        <c:crosses val="autoZero"/>
        <c:auto val="1"/>
        <c:lblAlgn val="ctr"/>
        <c:lblOffset val="100"/>
        <c:noMultiLvlLbl val="0"/>
      </c:catAx>
      <c:valAx>
        <c:axId val="1235744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1235739568"/>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9.89094488188976E-2"/>
          <c:y val="0.157407518030899"/>
          <c:w val="0.89136832895887996"/>
          <c:h val="0.56280839895013102"/>
        </c:manualLayout>
      </c:layout>
      <c:barChart>
        <c:barDir val="col"/>
        <c:grouping val="clustered"/>
        <c:varyColors val="0"/>
        <c:ser>
          <c:idx val="0"/>
          <c:order val="0"/>
          <c:tx>
            <c:strRef>
              <c:f>Browser!$C$79</c:f>
              <c:strCache>
                <c:ptCount val="1"/>
                <c:pt idx="0">
                  <c:v>CPU-Only</c:v>
                </c:pt>
              </c:strCache>
            </c:strRef>
          </c:tx>
          <c:spPr>
            <a:pattFill prst="wdDnDiag">
              <a:fgClr>
                <a:schemeClr val="tx2">
                  <a:lumMod val="40000"/>
                  <a:lumOff val="60000"/>
                </a:schemeClr>
              </a:fgClr>
              <a:bgClr>
                <a:schemeClr val="tx1"/>
              </a:bgClr>
            </a:pattFill>
            <a:ln>
              <a:solidFill>
                <a:schemeClr val="tx1"/>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Browser!$C$80:$C$88</c:f>
              <c:numCache>
                <c:formatCode>General</c:formatCode>
                <c:ptCount val="9"/>
                <c:pt idx="0">
                  <c:v>1</c:v>
                </c:pt>
                <c:pt idx="1">
                  <c:v>1</c:v>
                </c:pt>
                <c:pt idx="2">
                  <c:v>1</c:v>
                </c:pt>
                <c:pt idx="3">
                  <c:v>1</c:v>
                </c:pt>
                <c:pt idx="4">
                  <c:v>1</c:v>
                </c:pt>
                <c:pt idx="5">
                  <c:v>1</c:v>
                </c:pt>
                <c:pt idx="6">
                  <c:v>1</c:v>
                </c:pt>
                <c:pt idx="7">
                  <c:v>1</c:v>
                </c:pt>
                <c:pt idx="8">
                  <c:v>1</c:v>
                </c:pt>
              </c:numCache>
            </c:numRef>
          </c:val>
          <c:extLst>
            <c:ext xmlns:c16="http://schemas.microsoft.com/office/drawing/2014/chart" uri="{C3380CC4-5D6E-409C-BE32-E72D297353CC}">
              <c16:uniqueId val="{00000000-ABE2-41F6-8046-EDE793FCF2A6}"/>
            </c:ext>
          </c:extLst>
        </c:ser>
        <c:ser>
          <c:idx val="1"/>
          <c:order val="1"/>
          <c:tx>
            <c:strRef>
              <c:f>Browser!$D$79</c:f>
              <c:strCache>
                <c:ptCount val="1"/>
                <c:pt idx="0">
                  <c:v>PIM-Core</c:v>
                </c:pt>
              </c:strCache>
            </c:strRef>
          </c:tx>
          <c:spPr>
            <a:solidFill>
              <a:srgbClr val="4A8861"/>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Browser!$D$80:$D$88</c:f>
              <c:numCache>
                <c:formatCode>General</c:formatCode>
                <c:ptCount val="9"/>
                <c:pt idx="0">
                  <c:v>0.41637715800000002</c:v>
                </c:pt>
                <c:pt idx="1">
                  <c:v>0.531000429</c:v>
                </c:pt>
                <c:pt idx="2">
                  <c:v>0.59396378400000005</c:v>
                </c:pt>
                <c:pt idx="3">
                  <c:v>0.40527101500000001</c:v>
                </c:pt>
                <c:pt idx="4">
                  <c:v>0.50870371400000003</c:v>
                </c:pt>
                <c:pt idx="5">
                  <c:v>0.50461625300000001</c:v>
                </c:pt>
                <c:pt idx="6">
                  <c:v>0.50061163066835501</c:v>
                </c:pt>
                <c:pt idx="7">
                  <c:v>0.49893281561268099</c:v>
                </c:pt>
                <c:pt idx="8">
                  <c:v>0.59594186319049902</c:v>
                </c:pt>
              </c:numCache>
            </c:numRef>
          </c:val>
          <c:extLst>
            <c:ext xmlns:c16="http://schemas.microsoft.com/office/drawing/2014/chart" uri="{C3380CC4-5D6E-409C-BE32-E72D297353CC}">
              <c16:uniqueId val="{00000001-ABE2-41F6-8046-EDE793FCF2A6}"/>
            </c:ext>
          </c:extLst>
        </c:ser>
        <c:ser>
          <c:idx val="2"/>
          <c:order val="2"/>
          <c:tx>
            <c:strRef>
              <c:f>Browser!$E$79</c:f>
              <c:strCache>
                <c:ptCount val="1"/>
                <c:pt idx="0">
                  <c:v>PIM-Acc</c:v>
                </c:pt>
              </c:strCache>
            </c:strRef>
          </c:tx>
          <c:spPr>
            <a:solidFill>
              <a:schemeClr val="accent1">
                <a:lumMod val="60000"/>
                <a:lumOff val="40000"/>
              </a:schemeClr>
            </a:solidFill>
            <a:ln>
              <a:solidFill>
                <a:srgbClr val="000000"/>
              </a:solidFill>
            </a:ln>
          </c:spPr>
          <c:invertIfNegative val="0"/>
          <c:cat>
            <c:strRef>
              <c:f>Browser!$A$80:$B$88</c:f>
              <c:strCache>
                <c:ptCount val="9"/>
                <c:pt idx="0">
                  <c:v>Texture_x000d_Tiling</c:v>
                </c:pt>
                <c:pt idx="1">
                  <c:v>Color_x000d_Blitting</c:v>
                </c:pt>
                <c:pt idx="2">
                  <c:v>Com-_x000d_pression</c:v>
                </c:pt>
                <c:pt idx="3">
                  <c:v>Decom-_x000d_pression</c:v>
                </c:pt>
                <c:pt idx="4">
                  <c:v>Packing</c:v>
                </c:pt>
                <c:pt idx="5">
                  <c:v>Quantization</c:v>
                </c:pt>
                <c:pt idx="6">
                  <c:v>Sub-Pixel Interpolation</c:v>
                </c:pt>
                <c:pt idx="7">
                  <c:v>Deblocking Filter</c:v>
                </c:pt>
                <c:pt idx="8">
                  <c:v>Motion Estimation</c:v>
                </c:pt>
              </c:strCache>
            </c:strRef>
          </c:cat>
          <c:val>
            <c:numRef>
              <c:f>Browser!$E$80:$E$88</c:f>
              <c:numCache>
                <c:formatCode>General</c:formatCode>
                <c:ptCount val="9"/>
                <c:pt idx="0">
                  <c:v>0.36127458499999998</c:v>
                </c:pt>
                <c:pt idx="1">
                  <c:v>0.42334838200000002</c:v>
                </c:pt>
                <c:pt idx="2">
                  <c:v>0.47293959899999999</c:v>
                </c:pt>
                <c:pt idx="3">
                  <c:v>0.29851487900000001</c:v>
                </c:pt>
                <c:pt idx="4">
                  <c:v>0.47245494599999999</c:v>
                </c:pt>
                <c:pt idx="5">
                  <c:v>0.42913338499999998</c:v>
                </c:pt>
                <c:pt idx="6">
                  <c:v>0.34481412367965097</c:v>
                </c:pt>
                <c:pt idx="7">
                  <c:v>0.26459175069815999</c:v>
                </c:pt>
                <c:pt idx="8">
                  <c:v>0.39249674136108298</c:v>
                </c:pt>
              </c:numCache>
            </c:numRef>
          </c:val>
          <c:extLst>
            <c:ext xmlns:c16="http://schemas.microsoft.com/office/drawing/2014/chart" uri="{C3380CC4-5D6E-409C-BE32-E72D297353CC}">
              <c16:uniqueId val="{00000002-ABE2-41F6-8046-EDE793FCF2A6}"/>
            </c:ext>
          </c:extLst>
        </c:ser>
        <c:dLbls>
          <c:showLegendKey val="0"/>
          <c:showVal val="0"/>
          <c:showCatName val="0"/>
          <c:showSerName val="0"/>
          <c:showPercent val="0"/>
          <c:showBubbleSize val="0"/>
        </c:dLbls>
        <c:gapWidth val="150"/>
        <c:axId val="-2072377240"/>
        <c:axId val="-2077900536"/>
      </c:barChart>
      <c:catAx>
        <c:axId val="-2072377240"/>
        <c:scaling>
          <c:orientation val="minMax"/>
        </c:scaling>
        <c:delete val="0"/>
        <c:axPos val="b"/>
        <c:numFmt formatCode="General" sourceLinked="1"/>
        <c:majorTickMark val="out"/>
        <c:minorTickMark val="none"/>
        <c:tickLblPos val="nextTo"/>
        <c:txPr>
          <a:bodyPr/>
          <a:lstStyle/>
          <a:p>
            <a:pPr>
              <a:defRPr lang="en-US" sz="1350" b="0"/>
            </a:pPr>
            <a:endParaRPr lang="en-US"/>
          </a:p>
        </c:txPr>
        <c:crossAx val="-2077900536"/>
        <c:crosses val="autoZero"/>
        <c:auto val="1"/>
        <c:lblAlgn val="ctr"/>
        <c:lblOffset val="100"/>
        <c:noMultiLvlLbl val="0"/>
      </c:catAx>
      <c:valAx>
        <c:axId val="-2077900536"/>
        <c:scaling>
          <c:orientation val="minMax"/>
          <c:max val="1"/>
        </c:scaling>
        <c:delete val="0"/>
        <c:axPos val="l"/>
        <c:majorGridlines>
          <c:spPr>
            <a:ln>
              <a:prstDash val="dash"/>
            </a:ln>
          </c:spPr>
        </c:majorGridlines>
        <c:title>
          <c:tx>
            <c:rich>
              <a:bodyPr rot="-5400000" vert="horz"/>
              <a:lstStyle/>
              <a:p>
                <a:pPr>
                  <a:defRPr sz="2000"/>
                </a:pPr>
                <a:r>
                  <a:rPr lang="en-US" sz="2000"/>
                  <a:t>Normalized Energy</a:t>
                </a:r>
              </a:p>
            </c:rich>
          </c:tx>
          <c:layout>
            <c:manualLayout>
              <c:xMode val="edge"/>
              <c:yMode val="edge"/>
              <c:x val="9.0979877515310597E-3"/>
              <c:y val="0.165996075412493"/>
            </c:manualLayout>
          </c:layout>
          <c:overlay val="0"/>
        </c:title>
        <c:numFmt formatCode="General" sourceLinked="1"/>
        <c:majorTickMark val="out"/>
        <c:minorTickMark val="none"/>
        <c:tickLblPos val="nextTo"/>
        <c:txPr>
          <a:bodyPr/>
          <a:lstStyle/>
          <a:p>
            <a:pPr>
              <a:defRPr sz="1600" b="0"/>
            </a:pPr>
            <a:endParaRPr lang="en-US"/>
          </a:p>
        </c:txPr>
        <c:crossAx val="-2072377240"/>
        <c:crosses val="autoZero"/>
        <c:crossBetween val="between"/>
        <c:majorUnit val="0.2"/>
      </c:valAx>
      <c:spPr>
        <a:ln w="19050" cmpd="sng">
          <a:solidFill>
            <a:schemeClr val="tx1"/>
          </a:solidFill>
        </a:ln>
      </c:spPr>
    </c:plotArea>
    <c:legend>
      <c:legendPos val="r"/>
      <c:layout>
        <c:manualLayout>
          <c:xMode val="edge"/>
          <c:yMode val="edge"/>
          <c:x val="0.18173490813648299"/>
          <c:y val="4.2457713619130904E-3"/>
          <c:w val="0.61249945319335097"/>
          <c:h val="0.15850029163021301"/>
        </c:manualLayout>
      </c:layout>
      <c:overlay val="0"/>
      <c:txPr>
        <a:bodyPr/>
        <a:lstStyle/>
        <a:p>
          <a:pPr>
            <a:defRPr sz="2400"/>
          </a:pPr>
          <a:endParaRPr lang="en-US"/>
        </a:p>
      </c:txPr>
    </c:legend>
    <c:plotVisOnly val="1"/>
    <c:dispBlanksAs val="gap"/>
    <c:showDLblsOverMax val="0"/>
  </c:chart>
  <c:spPr>
    <a:ln w="28575" cmpd="sng">
      <a:noFill/>
    </a:ln>
  </c:spPr>
  <c:txPr>
    <a:bodyPr/>
    <a:lstStyle/>
    <a:p>
      <a:pPr>
        <a:defRPr sz="1200" b="1"/>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9.2807438436081205E-2"/>
          <c:y val="0.15926448849066299"/>
          <c:w val="0.90268141876943397"/>
          <c:h val="0.576615983346909"/>
        </c:manualLayout>
      </c:layout>
      <c:barChart>
        <c:barDir val="col"/>
        <c:grouping val="clustered"/>
        <c:varyColors val="0"/>
        <c:ser>
          <c:idx val="14"/>
          <c:order val="0"/>
          <c:tx>
            <c:strRef>
              <c:f>Browser!$F$40</c:f>
              <c:strCache>
                <c:ptCount val="1"/>
                <c:pt idx="0">
                  <c:v>CPU-Only</c:v>
                </c:pt>
              </c:strCache>
            </c:strRef>
          </c:tx>
          <c:spPr>
            <a:pattFill prst="wdDnDiag">
              <a:fgClr>
                <a:schemeClr val="accent5">
                  <a:lumMod val="40000"/>
                  <a:lumOff val="60000"/>
                </a:schemeClr>
              </a:fgClr>
              <a:bgClr>
                <a:schemeClr val="tx1"/>
              </a:bgClr>
            </a:patt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Browser!$G$40:$N$40</c:f>
              <c:numCache>
                <c:formatCode>General</c:formatCode>
                <c:ptCount val="8"/>
                <c:pt idx="0">
                  <c:v>1</c:v>
                </c:pt>
                <c:pt idx="1">
                  <c:v>1</c:v>
                </c:pt>
                <c:pt idx="2">
                  <c:v>1</c:v>
                </c:pt>
                <c:pt idx="3">
                  <c:v>1</c:v>
                </c:pt>
                <c:pt idx="4">
                  <c:v>1</c:v>
                </c:pt>
                <c:pt idx="5">
                  <c:v>1</c:v>
                </c:pt>
                <c:pt idx="6">
                  <c:v>1</c:v>
                </c:pt>
                <c:pt idx="7">
                  <c:v>1</c:v>
                </c:pt>
              </c:numCache>
            </c:numRef>
          </c:val>
          <c:extLst>
            <c:ext xmlns:c16="http://schemas.microsoft.com/office/drawing/2014/chart" uri="{C3380CC4-5D6E-409C-BE32-E72D297353CC}">
              <c16:uniqueId val="{00000000-8B57-4CCF-8AA2-1F832DB160CC}"/>
            </c:ext>
          </c:extLst>
        </c:ser>
        <c:ser>
          <c:idx val="0"/>
          <c:order val="1"/>
          <c:tx>
            <c:strRef>
              <c:f>Browser!$F$41</c:f>
              <c:strCache>
                <c:ptCount val="1"/>
                <c:pt idx="0">
                  <c:v>PIM-Core</c:v>
                </c:pt>
              </c:strCache>
            </c:strRef>
          </c:tx>
          <c:spPr>
            <a:solidFill>
              <a:srgbClr val="4A8861"/>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Browser!$G$41:$N$41</c:f>
              <c:numCache>
                <c:formatCode>General</c:formatCode>
                <c:ptCount val="8"/>
                <c:pt idx="0">
                  <c:v>0.43478260899999999</c:v>
                </c:pt>
                <c:pt idx="1">
                  <c:v>0.64516129</c:v>
                </c:pt>
                <c:pt idx="2">
                  <c:v>0.76335877900000004</c:v>
                </c:pt>
                <c:pt idx="3">
                  <c:v>0.76923076899999998</c:v>
                </c:pt>
                <c:pt idx="4">
                  <c:v>0.72463768115941996</c:v>
                </c:pt>
                <c:pt idx="5">
                  <c:v>0.8</c:v>
                </c:pt>
                <c:pt idx="6">
                  <c:v>0.84745762711864403</c:v>
                </c:pt>
                <c:pt idx="7">
                  <c:v>0.63694267515923597</c:v>
                </c:pt>
              </c:numCache>
            </c:numRef>
          </c:val>
          <c:extLst>
            <c:ext xmlns:c16="http://schemas.microsoft.com/office/drawing/2014/chart" uri="{C3380CC4-5D6E-409C-BE32-E72D297353CC}">
              <c16:uniqueId val="{00000001-8B57-4CCF-8AA2-1F832DB160CC}"/>
            </c:ext>
          </c:extLst>
        </c:ser>
        <c:ser>
          <c:idx val="1"/>
          <c:order val="2"/>
          <c:tx>
            <c:strRef>
              <c:f>Browser!$F$42</c:f>
              <c:strCache>
                <c:ptCount val="1"/>
                <c:pt idx="0">
                  <c:v>PIM-Acc</c:v>
                </c:pt>
              </c:strCache>
            </c:strRef>
          </c:tx>
          <c:spPr>
            <a:solidFill>
              <a:srgbClr val="FDC600">
                <a:lumMod val="60000"/>
                <a:lumOff val="40000"/>
              </a:srgbClr>
            </a:solidFill>
            <a:ln w="12700">
              <a:solidFill>
                <a:srgbClr val="000000"/>
              </a:solidFill>
              <a:prstDash val="solid"/>
            </a:ln>
          </c:spPr>
          <c:invertIfNegative val="0"/>
          <c:cat>
            <c:strRef>
              <c:f>Browser!$G$39:$N$39</c:f>
              <c:strCache>
                <c:ptCount val="8"/>
                <c:pt idx="0">
                  <c:v>Texture       Tiling</c:v>
                </c:pt>
                <c:pt idx="1">
                  <c:v>Color       Blitting</c:v>
                </c:pt>
                <c:pt idx="2">
                  <c:v>Comp-    ression</c:v>
                </c:pt>
                <c:pt idx="3">
                  <c:v>Decomp-    ression</c:v>
                </c:pt>
                <c:pt idx="4">
                  <c:v>Sub-Pixel Interpolation</c:v>
                </c:pt>
                <c:pt idx="5">
                  <c:v>Deblocking Filter</c:v>
                </c:pt>
                <c:pt idx="6">
                  <c:v>Motion Estimation</c:v>
                </c:pt>
                <c:pt idx="7">
                  <c:v>TensorFlow</c:v>
                </c:pt>
              </c:strCache>
            </c:strRef>
          </c:cat>
          <c:val>
            <c:numRef>
              <c:f>Browser!$G$42:$N$42</c:f>
              <c:numCache>
                <c:formatCode>General</c:formatCode>
                <c:ptCount val="8"/>
                <c:pt idx="0">
                  <c:v>0.4</c:v>
                </c:pt>
                <c:pt idx="1">
                  <c:v>0.57803468199999997</c:v>
                </c:pt>
                <c:pt idx="2">
                  <c:v>0.47619047599999997</c:v>
                </c:pt>
                <c:pt idx="3">
                  <c:v>0.5</c:v>
                </c:pt>
                <c:pt idx="4">
                  <c:v>0.581395348837209</c:v>
                </c:pt>
                <c:pt idx="5">
                  <c:v>0.70422535211267601</c:v>
                </c:pt>
                <c:pt idx="6">
                  <c:v>0.476190476190476</c:v>
                </c:pt>
                <c:pt idx="7">
                  <c:v>0.50505050505050497</c:v>
                </c:pt>
              </c:numCache>
            </c:numRef>
          </c:val>
          <c:extLst>
            <c:ext xmlns:c16="http://schemas.microsoft.com/office/drawing/2014/chart" uri="{C3380CC4-5D6E-409C-BE32-E72D297353CC}">
              <c16:uniqueId val="{00000002-8B57-4CCF-8AA2-1F832DB160CC}"/>
            </c:ext>
          </c:extLst>
        </c:ser>
        <c:dLbls>
          <c:showLegendKey val="0"/>
          <c:showVal val="0"/>
          <c:showCatName val="0"/>
          <c:showSerName val="0"/>
          <c:showPercent val="0"/>
          <c:showBubbleSize val="0"/>
        </c:dLbls>
        <c:gapWidth val="75"/>
        <c:overlap val="-25"/>
        <c:axId val="-2070333720"/>
        <c:axId val="-2070330520"/>
      </c:barChart>
      <c:catAx>
        <c:axId val="-2070333720"/>
        <c:scaling>
          <c:orientation val="minMax"/>
        </c:scaling>
        <c:delete val="0"/>
        <c:axPos val="b"/>
        <c:numFmt formatCode="General" sourceLinked="0"/>
        <c:majorTickMark val="out"/>
        <c:minorTickMark val="none"/>
        <c:tickLblPos val="nextTo"/>
        <c:spPr>
          <a:ln w="3175">
            <a:solidFill>
              <a:srgbClr val="000000"/>
            </a:solidFill>
            <a:prstDash val="solid"/>
          </a:ln>
        </c:spPr>
        <c:txPr>
          <a:bodyPr rot="0" vert="horz"/>
          <a:lstStyle/>
          <a:p>
            <a:pPr>
              <a:defRPr sz="1500" b="0" spc="0" baseline="0"/>
            </a:pPr>
            <a:endParaRPr lang="en-US"/>
          </a:p>
        </c:txPr>
        <c:crossAx val="-2070330520"/>
        <c:crosses val="autoZero"/>
        <c:auto val="1"/>
        <c:lblAlgn val="ctr"/>
        <c:lblOffset val="100"/>
        <c:noMultiLvlLbl val="0"/>
      </c:catAx>
      <c:valAx>
        <c:axId val="-2070330520"/>
        <c:scaling>
          <c:orientation val="minMax"/>
          <c:max val="1"/>
        </c:scaling>
        <c:delete val="0"/>
        <c:axPos val="l"/>
        <c:majorGridlines>
          <c:spPr>
            <a:ln w="3175">
              <a:solidFill>
                <a:srgbClr val="C0C0C0"/>
              </a:solidFill>
              <a:prstDash val="lgDash"/>
            </a:ln>
          </c:spPr>
        </c:majorGridlines>
        <c:title>
          <c:tx>
            <c:rich>
              <a:bodyPr rot="-5400000" vert="horz"/>
              <a:lstStyle/>
              <a:p>
                <a:pPr>
                  <a:defRPr sz="2000"/>
                </a:pPr>
                <a:r>
                  <a:rPr lang="en-US" sz="2000" dirty="0"/>
                  <a:t>Normalized Runtime</a:t>
                </a:r>
              </a:p>
            </c:rich>
          </c:tx>
          <c:layout>
            <c:manualLayout>
              <c:xMode val="edge"/>
              <c:yMode val="edge"/>
              <c:x val="2.8248777946751698E-3"/>
              <c:y val="0.20151246719160101"/>
            </c:manualLayout>
          </c:layout>
          <c:overlay val="0"/>
          <c:spPr>
            <a:noFill/>
            <a:ln w="25400">
              <a:noFill/>
            </a:ln>
          </c:spPr>
        </c:title>
        <c:numFmt formatCode="#,##0.0" sourceLinked="0"/>
        <c:majorTickMark val="out"/>
        <c:minorTickMark val="none"/>
        <c:tickLblPos val="nextTo"/>
        <c:spPr>
          <a:ln w="3175">
            <a:solidFill>
              <a:srgbClr val="000000"/>
            </a:solidFill>
            <a:prstDash val="solid"/>
          </a:ln>
        </c:spPr>
        <c:txPr>
          <a:bodyPr/>
          <a:lstStyle/>
          <a:p>
            <a:pPr>
              <a:defRPr sz="1600" b="0">
                <a:latin typeface="+mn-lt"/>
              </a:defRPr>
            </a:pPr>
            <a:endParaRPr lang="en-US"/>
          </a:p>
        </c:txPr>
        <c:crossAx val="-2070333720"/>
        <c:crosses val="autoZero"/>
        <c:crossBetween val="between"/>
        <c:majorUnit val="0.2"/>
      </c:valAx>
      <c:spPr>
        <a:solidFill>
          <a:srgbClr val="FFFFFF"/>
        </a:solidFill>
        <a:ln w="12700">
          <a:solidFill>
            <a:srgbClr val="000000"/>
          </a:solidFill>
          <a:prstDash val="solid"/>
        </a:ln>
      </c:spPr>
    </c:plotArea>
    <c:legend>
      <c:legendPos val="r"/>
      <c:legendEntry>
        <c:idx val="2"/>
        <c:txPr>
          <a:bodyPr/>
          <a:lstStyle/>
          <a:p>
            <a:pPr>
              <a:defRPr sz="2400" b="1" i="0" u="none" strike="noStrike" baseline="0">
                <a:solidFill>
                  <a:srgbClr val="000000"/>
                </a:solidFill>
                <a:latin typeface="+mn-lt"/>
                <a:ea typeface="Calibri"/>
                <a:cs typeface="Calibri"/>
              </a:defRPr>
            </a:pPr>
            <a:endParaRPr lang="en-US"/>
          </a:p>
        </c:txPr>
      </c:legendEntry>
      <c:layout>
        <c:manualLayout>
          <c:xMode val="edge"/>
          <c:yMode val="edge"/>
          <c:x val="0.30491803278688501"/>
          <c:y val="1.51515151515151E-2"/>
          <c:w val="0.50163934426229495"/>
          <c:h val="0.11111111111111099"/>
        </c:manualLayout>
      </c:layout>
      <c:overlay val="0"/>
      <c:spPr>
        <a:noFill/>
        <a:ln w="25400">
          <a:noFill/>
        </a:ln>
      </c:spPr>
      <c:txPr>
        <a:bodyPr/>
        <a:lstStyle/>
        <a:p>
          <a:pPr>
            <a:defRPr sz="2400" b="1" i="0" u="none" strike="noStrike" baseline="0">
              <a:solidFill>
                <a:srgbClr val="000000"/>
              </a:solidFill>
              <a:latin typeface="+mn-lt"/>
              <a:ea typeface="Calibri"/>
              <a:cs typeface="Calibri"/>
            </a:defRPr>
          </a:pPr>
          <a:endParaRPr lang="en-US"/>
        </a:p>
      </c:txPr>
    </c:legend>
    <c:plotVisOnly val="1"/>
    <c:dispBlanksAs val="gap"/>
    <c:showDLblsOverMax val="0"/>
  </c:chart>
  <c:spPr>
    <a:noFill/>
    <a:ln w="6350">
      <a:noFill/>
    </a:ln>
  </c:spPr>
  <c:txPr>
    <a:bodyPr/>
    <a:lstStyle/>
    <a:p>
      <a:pPr>
        <a:defRPr sz="1200" b="1">
          <a:solidFill>
            <a:srgbClr val="000000"/>
          </a:solidFill>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PIM-Only</c:v>
                </c:pt>
              </c:strCache>
            </c:strRef>
          </c:tx>
          <c:spPr>
            <a:solidFill>
              <a:schemeClr val="accent1">
                <a:shade val="76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Sheet1!$B$2:$B$12</c:f>
              <c:numCache>
                <c:formatCode>General</c:formatCode>
                <c:ptCount val="11"/>
                <c:pt idx="0">
                  <c:v>0.53917908820107796</c:v>
                </c:pt>
                <c:pt idx="1">
                  <c:v>0.31004082135740701</c:v>
                </c:pt>
                <c:pt idx="2">
                  <c:v>0.50415861825445196</c:v>
                </c:pt>
                <c:pt idx="3">
                  <c:v>0.45844593545984702</c:v>
                </c:pt>
                <c:pt idx="4">
                  <c:v>0.47598068849566499</c:v>
                </c:pt>
                <c:pt idx="5">
                  <c:v>0.66307418757390502</c:v>
                </c:pt>
                <c:pt idx="6">
                  <c:v>0.63139736591355899</c:v>
                </c:pt>
                <c:pt idx="7">
                  <c:v>0.44904368526636101</c:v>
                </c:pt>
                <c:pt idx="8">
                  <c:v>0.153583126709744</c:v>
                </c:pt>
                <c:pt idx="9">
                  <c:v>0.33670586072204101</c:v>
                </c:pt>
                <c:pt idx="10">
                  <c:v>0.44460004260239</c:v>
                </c:pt>
              </c:numCache>
            </c:numRef>
          </c:val>
          <c:extLst>
            <c:ext xmlns:c16="http://schemas.microsoft.com/office/drawing/2014/chart" uri="{C3380CC4-5D6E-409C-BE32-E72D297353CC}">
              <c16:uniqueId val="{00000000-B79E-114D-83A7-928786B014BB}"/>
            </c:ext>
          </c:extLst>
        </c:ser>
        <c:ser>
          <c:idx val="1"/>
          <c:order val="1"/>
          <c:tx>
            <c:strRef>
              <c:f>Sheet1!$C$1</c:f>
              <c:strCache>
                <c:ptCount val="1"/>
                <c:pt idx="0">
                  <c:v>Locality-Aware</c:v>
                </c:pt>
              </c:strCache>
            </c:strRef>
          </c:tx>
          <c:spPr>
            <a:solidFill>
              <a:schemeClr val="accent1">
                <a:tint val="77000"/>
              </a:schemeClr>
            </a:solidFill>
            <a:ln>
              <a:solidFill>
                <a:schemeClr val="accent1">
                  <a:lumMod val="50000"/>
                </a:schemeClr>
              </a:solidFill>
            </a:ln>
            <a:effectLst/>
          </c:spPr>
          <c:invertIfNegative val="0"/>
          <c:cat>
            <c:strRef>
              <c:f>Sheet1!$A$2:$A$12</c:f>
              <c:strCache>
                <c:ptCount val="11"/>
                <c:pt idx="0">
                  <c:v>ATF</c:v>
                </c:pt>
                <c:pt idx="1">
                  <c:v>BFS</c:v>
                </c:pt>
                <c:pt idx="2">
                  <c:v>PR</c:v>
                </c:pt>
                <c:pt idx="3">
                  <c:v>SP</c:v>
                </c:pt>
                <c:pt idx="4">
                  <c:v>WCC</c:v>
                </c:pt>
                <c:pt idx="5">
                  <c:v>HJ</c:v>
                </c:pt>
                <c:pt idx="6">
                  <c:v>HG</c:v>
                </c:pt>
                <c:pt idx="7">
                  <c:v>RP</c:v>
                </c:pt>
                <c:pt idx="8">
                  <c:v>SC</c:v>
                </c:pt>
                <c:pt idx="9">
                  <c:v>SVM</c:v>
                </c:pt>
                <c:pt idx="10">
                  <c:v>GM</c:v>
                </c:pt>
              </c:strCache>
            </c:strRef>
          </c:cat>
          <c:val>
            <c:numRef>
              <c:f>Sheet1!$C$2:$C$12</c:f>
              <c:numCache>
                <c:formatCode>General</c:formatCode>
                <c:ptCount val="11"/>
                <c:pt idx="0">
                  <c:v>0.60066932108489701</c:v>
                </c:pt>
                <c:pt idx="1">
                  <c:v>0.34622071824782302</c:v>
                </c:pt>
                <c:pt idx="2">
                  <c:v>0.55933937160596903</c:v>
                </c:pt>
                <c:pt idx="3">
                  <c:v>0.51064456465275498</c:v>
                </c:pt>
                <c:pt idx="4">
                  <c:v>0.52860223666237705</c:v>
                </c:pt>
                <c:pt idx="5">
                  <c:v>0.65697884906802595</c:v>
                </c:pt>
                <c:pt idx="6">
                  <c:v>0.60315728560368498</c:v>
                </c:pt>
                <c:pt idx="7">
                  <c:v>0.44327113552480102</c:v>
                </c:pt>
                <c:pt idx="8">
                  <c:v>0.21490376143572701</c:v>
                </c:pt>
                <c:pt idx="9">
                  <c:v>0.34380068799325197</c:v>
                </c:pt>
                <c:pt idx="10">
                  <c:v>0.47446106066649102</c:v>
                </c:pt>
              </c:numCache>
            </c:numRef>
          </c:val>
          <c:extLst>
            <c:ext xmlns:c16="http://schemas.microsoft.com/office/drawing/2014/chart" uri="{C3380CC4-5D6E-409C-BE32-E72D297353CC}">
              <c16:uniqueId val="{00000001-B79E-114D-83A7-928786B014BB}"/>
            </c:ext>
          </c:extLst>
        </c:ser>
        <c:dLbls>
          <c:showLegendKey val="0"/>
          <c:showVal val="0"/>
          <c:showCatName val="0"/>
          <c:showSerName val="0"/>
          <c:showPercent val="0"/>
          <c:showBubbleSize val="0"/>
        </c:dLbls>
        <c:gapWidth val="80"/>
        <c:axId val="-2098153664"/>
        <c:axId val="-2075681728"/>
      </c:barChart>
      <c:catAx>
        <c:axId val="-2098153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75681728"/>
        <c:crosses val="autoZero"/>
        <c:auto val="1"/>
        <c:lblAlgn val="ctr"/>
        <c:lblOffset val="100"/>
        <c:noMultiLvlLbl val="0"/>
      </c:catAx>
      <c:valAx>
        <c:axId val="-2075681728"/>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09815366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0545470010693101E-2"/>
          <c:y val="3.14606343462739E-2"/>
          <c:w val="0.93247922134733097"/>
          <c:h val="0.69225293404629096"/>
        </c:manualLayout>
      </c:layout>
      <c:barChart>
        <c:barDir val="col"/>
        <c:grouping val="stacked"/>
        <c:varyColors val="0"/>
        <c:ser>
          <c:idx val="0"/>
          <c:order val="0"/>
          <c:tx>
            <c:strRef>
              <c:f>Sheet1!$B$1</c:f>
              <c:strCache>
                <c:ptCount val="1"/>
                <c:pt idx="0">
                  <c:v>Cache</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Sheet1!$B$2:$B$14</c:f>
              <c:numCache>
                <c:formatCode>General</c:formatCode>
                <c:ptCount val="13"/>
                <c:pt idx="1">
                  <c:v>0.27612920499999999</c:v>
                </c:pt>
                <c:pt idx="5">
                  <c:v>0.22974204500000001</c:v>
                </c:pt>
                <c:pt idx="9">
                  <c:v>0.21380359500000001</c:v>
                </c:pt>
              </c:numCache>
            </c:numRef>
          </c:val>
          <c:extLst>
            <c:ext xmlns:c16="http://schemas.microsoft.com/office/drawing/2014/chart" uri="{C3380CC4-5D6E-409C-BE32-E72D297353CC}">
              <c16:uniqueId val="{00000000-8902-B84A-AE3B-3609F86E0066}"/>
            </c:ext>
          </c:extLst>
        </c:ser>
        <c:ser>
          <c:idx val="1"/>
          <c:order val="1"/>
          <c:tx>
            <c:strRef>
              <c:f>Sheet1!$C$1</c:f>
              <c:strCache>
                <c:ptCount val="1"/>
                <c:pt idx="0">
                  <c:v>HMC Link</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Sheet1!$C$2:$C$14</c:f>
              <c:numCache>
                <c:formatCode>General</c:formatCode>
                <c:ptCount val="13"/>
                <c:pt idx="1">
                  <c:v>0.50415019900000002</c:v>
                </c:pt>
                <c:pt idx="5">
                  <c:v>0.51296859699999997</c:v>
                </c:pt>
                <c:pt idx="9">
                  <c:v>0.513968325</c:v>
                </c:pt>
              </c:numCache>
            </c:numRef>
          </c:val>
          <c:extLst>
            <c:ext xmlns:c16="http://schemas.microsoft.com/office/drawing/2014/chart" uri="{C3380CC4-5D6E-409C-BE32-E72D297353CC}">
              <c16:uniqueId val="{00000001-8902-B84A-AE3B-3609F86E0066}"/>
            </c:ext>
          </c:extLst>
        </c:ser>
        <c:ser>
          <c:idx val="2"/>
          <c:order val="2"/>
          <c:tx>
            <c:strRef>
              <c:f>Sheet1!$D$1</c:f>
              <c:strCache>
                <c:ptCount val="1"/>
                <c:pt idx="0">
                  <c:v>DRAM</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Sheet1!$D$2:$D$14</c:f>
              <c:numCache>
                <c:formatCode>General</c:formatCode>
                <c:ptCount val="13"/>
                <c:pt idx="1">
                  <c:v>0.21457203699999999</c:v>
                </c:pt>
                <c:pt idx="5">
                  <c:v>0.25452649100000002</c:v>
                </c:pt>
                <c:pt idx="9">
                  <c:v>0.26887156600000001</c:v>
                </c:pt>
              </c:numCache>
            </c:numRef>
          </c:val>
          <c:extLst>
            <c:ext xmlns:c16="http://schemas.microsoft.com/office/drawing/2014/chart" uri="{C3380CC4-5D6E-409C-BE32-E72D297353CC}">
              <c16:uniqueId val="{00000002-8902-B84A-AE3B-3609F86E0066}"/>
            </c:ext>
          </c:extLst>
        </c:ser>
        <c:ser>
          <c:idx val="3"/>
          <c:order val="3"/>
          <c:tx>
            <c:strRef>
              <c:f>Sheet1!$E$1</c:f>
              <c:strCache>
                <c:ptCount val="1"/>
                <c:pt idx="0">
                  <c:v>Host-side PCU</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Sheet1!$E$2:$E$14</c:f>
              <c:numCache>
                <c:formatCode>General</c:formatCode>
                <c:ptCount val="13"/>
                <c:pt idx="1">
                  <c:v>4.3662429999999997E-3</c:v>
                </c:pt>
                <c:pt idx="5">
                  <c:v>3.6966659999999999E-3</c:v>
                </c:pt>
                <c:pt idx="9">
                  <c:v>3.0358239999999999E-3</c:v>
                </c:pt>
              </c:numCache>
            </c:numRef>
          </c:val>
          <c:extLst>
            <c:ext xmlns:c16="http://schemas.microsoft.com/office/drawing/2014/chart" uri="{C3380CC4-5D6E-409C-BE32-E72D297353CC}">
              <c16:uniqueId val="{00000003-8902-B84A-AE3B-3609F86E0066}"/>
            </c:ext>
          </c:extLst>
        </c:ser>
        <c:ser>
          <c:idx val="4"/>
          <c:order val="4"/>
          <c:tx>
            <c:strRef>
              <c:f>Sheet1!$F$1</c:f>
              <c:strCache>
                <c:ptCount val="1"/>
                <c:pt idx="0">
                  <c:v>Memory-side PCU</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Sheet1!$F$2:$F$14</c:f>
              <c:numCache>
                <c:formatCode>General</c:formatCode>
                <c:ptCount val="13"/>
                <c:pt idx="1">
                  <c:v>0</c:v>
                </c:pt>
                <c:pt idx="5">
                  <c:v>0</c:v>
                </c:pt>
                <c:pt idx="9">
                  <c:v>0</c:v>
                </c:pt>
              </c:numCache>
            </c:numRef>
          </c:val>
          <c:extLst>
            <c:ext xmlns:c16="http://schemas.microsoft.com/office/drawing/2014/chart" uri="{C3380CC4-5D6E-409C-BE32-E72D297353CC}">
              <c16:uniqueId val="{00000004-8902-B84A-AE3B-3609F86E0066}"/>
            </c:ext>
          </c:extLst>
        </c:ser>
        <c:ser>
          <c:idx val="5"/>
          <c:order val="5"/>
          <c:tx>
            <c:strRef>
              <c:f>Sheet1!$G$1</c:f>
              <c:strCache>
                <c:ptCount val="1"/>
                <c:pt idx="0">
                  <c:v>PMU</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Sheet1!$G$2:$G$14</c:f>
              <c:numCache>
                <c:formatCode>0.00E+00</c:formatCode>
                <c:ptCount val="13"/>
                <c:pt idx="1">
                  <c:v>7.7323400000000006E-5</c:v>
                </c:pt>
                <c:pt idx="5">
                  <c:v>6.4146000000000006E-5</c:v>
                </c:pt>
                <c:pt idx="9">
                  <c:v>5.4225399999999998E-5</c:v>
                </c:pt>
              </c:numCache>
            </c:numRef>
          </c:val>
          <c:extLst>
            <c:ext xmlns:c16="http://schemas.microsoft.com/office/drawing/2014/chart" uri="{C3380CC4-5D6E-409C-BE32-E72D297353CC}">
              <c16:uniqueId val="{00000005-8902-B84A-AE3B-3609F86E0066}"/>
            </c:ext>
          </c:extLst>
        </c:ser>
        <c:ser>
          <c:idx val="6"/>
          <c:order val="6"/>
          <c:tx>
            <c:strRef>
              <c:f>Sheet1!$H$1</c:f>
              <c:strCache>
                <c:ptCount val="1"/>
                <c:pt idx="0">
                  <c:v>계열 7</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Sheet1!$H$2:$H$14</c:f>
              <c:numCache>
                <c:formatCode>General</c:formatCode>
                <c:ptCount val="13"/>
                <c:pt idx="2">
                  <c:v>0.29322203600000002</c:v>
                </c:pt>
                <c:pt idx="6">
                  <c:v>0.18896870700000001</c:v>
                </c:pt>
                <c:pt idx="10">
                  <c:v>0.141068164</c:v>
                </c:pt>
              </c:numCache>
            </c:numRef>
          </c:val>
          <c:extLst>
            <c:ext xmlns:c16="http://schemas.microsoft.com/office/drawing/2014/chart" uri="{C3380CC4-5D6E-409C-BE32-E72D297353CC}">
              <c16:uniqueId val="{00000006-8902-B84A-AE3B-3609F86E0066}"/>
            </c:ext>
          </c:extLst>
        </c:ser>
        <c:ser>
          <c:idx val="7"/>
          <c:order val="7"/>
          <c:tx>
            <c:strRef>
              <c:f>Sheet1!$I$1</c:f>
              <c:strCache>
                <c:ptCount val="1"/>
                <c:pt idx="0">
                  <c:v>계열 8</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Sheet1!$I$2:$I$14</c:f>
              <c:numCache>
                <c:formatCode>General</c:formatCode>
                <c:ptCount val="13"/>
                <c:pt idx="2">
                  <c:v>0.68427908800000004</c:v>
                </c:pt>
                <c:pt idx="6">
                  <c:v>0.483400051</c:v>
                </c:pt>
                <c:pt idx="10">
                  <c:v>0.36147355799999997</c:v>
                </c:pt>
              </c:numCache>
            </c:numRef>
          </c:val>
          <c:extLst>
            <c:ext xmlns:c16="http://schemas.microsoft.com/office/drawing/2014/chart" uri="{C3380CC4-5D6E-409C-BE32-E72D297353CC}">
              <c16:uniqueId val="{00000007-8902-B84A-AE3B-3609F86E0066}"/>
            </c:ext>
          </c:extLst>
        </c:ser>
        <c:ser>
          <c:idx val="8"/>
          <c:order val="8"/>
          <c:tx>
            <c:strRef>
              <c:f>Sheet1!$J$1</c:f>
              <c:strCache>
                <c:ptCount val="1"/>
                <c:pt idx="0">
                  <c:v>계열 9</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Sheet1!$J$2:$J$14</c:f>
              <c:numCache>
                <c:formatCode>General</c:formatCode>
                <c:ptCount val="13"/>
                <c:pt idx="2">
                  <c:v>0.46390881499999997</c:v>
                </c:pt>
                <c:pt idx="6">
                  <c:v>0.35056454799999998</c:v>
                </c:pt>
                <c:pt idx="10">
                  <c:v>0.262036822</c:v>
                </c:pt>
              </c:numCache>
            </c:numRef>
          </c:val>
          <c:extLst>
            <c:ext xmlns:c16="http://schemas.microsoft.com/office/drawing/2014/chart" uri="{C3380CC4-5D6E-409C-BE32-E72D297353CC}">
              <c16:uniqueId val="{00000008-8902-B84A-AE3B-3609F86E0066}"/>
            </c:ext>
          </c:extLst>
        </c:ser>
        <c:ser>
          <c:idx val="9"/>
          <c:order val="9"/>
          <c:tx>
            <c:strRef>
              <c:f>Sheet1!$K$1</c:f>
              <c:strCache>
                <c:ptCount val="1"/>
                <c:pt idx="0">
                  <c:v>계열 10</c:v>
                </c:pt>
              </c:strCache>
            </c:strRef>
          </c:tx>
          <c:spPr>
            <a:solidFill>
              <a:schemeClr val="tx2">
                <a:lumMod val="40000"/>
                <a:lumOff val="60000"/>
              </a:schemeClr>
            </a:solidFill>
            <a:ln>
              <a:noFill/>
            </a:ln>
            <a:effectLst/>
          </c:spPr>
          <c:invertIfNegative val="0"/>
          <c:cat>
            <c:strRef>
              <c:f>Sheet1!$A$2:$A$14</c:f>
              <c:strCache>
                <c:ptCount val="11"/>
                <c:pt idx="2">
                  <c:v>Small</c:v>
                </c:pt>
                <c:pt idx="6">
                  <c:v>Medium</c:v>
                </c:pt>
                <c:pt idx="10">
                  <c:v>Large</c:v>
                </c:pt>
              </c:strCache>
            </c:strRef>
          </c:cat>
          <c:val>
            <c:numRef>
              <c:f>Sheet1!$K$2:$K$14</c:f>
              <c:numCache>
                <c:formatCode>General</c:formatCode>
                <c:ptCount val="13"/>
                <c:pt idx="2">
                  <c:v>0</c:v>
                </c:pt>
                <c:pt idx="6">
                  <c:v>0</c:v>
                </c:pt>
                <c:pt idx="10">
                  <c:v>0</c:v>
                </c:pt>
              </c:numCache>
            </c:numRef>
          </c:val>
          <c:extLst>
            <c:ext xmlns:c16="http://schemas.microsoft.com/office/drawing/2014/chart" uri="{C3380CC4-5D6E-409C-BE32-E72D297353CC}">
              <c16:uniqueId val="{00000009-8902-B84A-AE3B-3609F86E0066}"/>
            </c:ext>
          </c:extLst>
        </c:ser>
        <c:ser>
          <c:idx val="10"/>
          <c:order val="10"/>
          <c:tx>
            <c:strRef>
              <c:f>Sheet1!$L$1</c:f>
              <c:strCache>
                <c:ptCount val="1"/>
                <c:pt idx="0">
                  <c:v>계열 11</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Sheet1!$L$2:$L$14</c:f>
              <c:numCache>
                <c:formatCode>General</c:formatCode>
                <c:ptCount val="13"/>
                <c:pt idx="2">
                  <c:v>1.5794799000000002E-2</c:v>
                </c:pt>
                <c:pt idx="6">
                  <c:v>1.1518435E-2</c:v>
                </c:pt>
                <c:pt idx="10">
                  <c:v>8.5371160000000008E-3</c:v>
                </c:pt>
              </c:numCache>
            </c:numRef>
          </c:val>
          <c:extLst>
            <c:ext xmlns:c16="http://schemas.microsoft.com/office/drawing/2014/chart" uri="{C3380CC4-5D6E-409C-BE32-E72D297353CC}">
              <c16:uniqueId val="{0000000A-8902-B84A-AE3B-3609F86E0066}"/>
            </c:ext>
          </c:extLst>
        </c:ser>
        <c:ser>
          <c:idx val="11"/>
          <c:order val="11"/>
          <c:tx>
            <c:strRef>
              <c:f>Sheet1!$M$1</c:f>
              <c:strCache>
                <c:ptCount val="1"/>
                <c:pt idx="0">
                  <c:v>계열 12</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Sheet1!$M$2:$M$14</c:f>
              <c:numCache>
                <c:formatCode>General</c:formatCode>
                <c:ptCount val="13"/>
                <c:pt idx="2">
                  <c:v>5.3636500000000002E-3</c:v>
                </c:pt>
                <c:pt idx="6">
                  <c:v>3.6920759999999999E-3</c:v>
                </c:pt>
                <c:pt idx="10">
                  <c:v>2.7686310000000001E-3</c:v>
                </c:pt>
              </c:numCache>
            </c:numRef>
          </c:val>
          <c:extLst>
            <c:ext xmlns:c16="http://schemas.microsoft.com/office/drawing/2014/chart" uri="{C3380CC4-5D6E-409C-BE32-E72D297353CC}">
              <c16:uniqueId val="{0000000B-8902-B84A-AE3B-3609F86E0066}"/>
            </c:ext>
          </c:extLst>
        </c:ser>
        <c:ser>
          <c:idx val="12"/>
          <c:order val="12"/>
          <c:tx>
            <c:strRef>
              <c:f>Sheet1!$N$1</c:f>
              <c:strCache>
                <c:ptCount val="1"/>
                <c:pt idx="0">
                  <c:v>계열 13</c:v>
                </c:pt>
              </c:strCache>
            </c:strRef>
          </c:tx>
          <c:spPr>
            <a:solidFill>
              <a:schemeClr val="tx2">
                <a:lumMod val="5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Sheet1!$N$2:$N$14</c:f>
              <c:numCache>
                <c:formatCode>General</c:formatCode>
                <c:ptCount val="13"/>
                <c:pt idx="3">
                  <c:v>0.263845408</c:v>
                </c:pt>
                <c:pt idx="7">
                  <c:v>0.192789455</c:v>
                </c:pt>
                <c:pt idx="11">
                  <c:v>0.14311433600000001</c:v>
                </c:pt>
              </c:numCache>
            </c:numRef>
          </c:val>
          <c:extLst>
            <c:ext xmlns:c16="http://schemas.microsoft.com/office/drawing/2014/chart" uri="{C3380CC4-5D6E-409C-BE32-E72D297353CC}">
              <c16:uniqueId val="{0000000C-8902-B84A-AE3B-3609F86E0066}"/>
            </c:ext>
          </c:extLst>
        </c:ser>
        <c:ser>
          <c:idx val="13"/>
          <c:order val="13"/>
          <c:tx>
            <c:strRef>
              <c:f>Sheet1!$O$1</c:f>
              <c:strCache>
                <c:ptCount val="1"/>
                <c:pt idx="0">
                  <c:v>계열 14</c:v>
                </c:pt>
              </c:strCache>
            </c:strRef>
          </c:tx>
          <c:spPr>
            <a:solidFill>
              <a:schemeClr val="tx2">
                <a:lumMod val="75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Sheet1!$O$2:$O$14</c:f>
              <c:numCache>
                <c:formatCode>General</c:formatCode>
                <c:ptCount val="13"/>
                <c:pt idx="3">
                  <c:v>0.48251685900000002</c:v>
                </c:pt>
                <c:pt idx="7">
                  <c:v>0.44254321400000002</c:v>
                </c:pt>
                <c:pt idx="11">
                  <c:v>0.35122196100000003</c:v>
                </c:pt>
              </c:numCache>
            </c:numRef>
          </c:val>
          <c:extLst>
            <c:ext xmlns:c16="http://schemas.microsoft.com/office/drawing/2014/chart" uri="{C3380CC4-5D6E-409C-BE32-E72D297353CC}">
              <c16:uniqueId val="{0000000D-8902-B84A-AE3B-3609F86E0066}"/>
            </c:ext>
          </c:extLst>
        </c:ser>
        <c:ser>
          <c:idx val="14"/>
          <c:order val="14"/>
          <c:tx>
            <c:strRef>
              <c:f>Sheet1!$P$1</c:f>
              <c:strCache>
                <c:ptCount val="1"/>
                <c:pt idx="0">
                  <c:v>계열 15</c:v>
                </c:pt>
              </c:strCache>
            </c:strRef>
          </c:tx>
          <c:spPr>
            <a:solidFill>
              <a:schemeClr val="tx2">
                <a:lumMod val="60000"/>
                <a:lumOff val="4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Sheet1!$P$2:$P$14</c:f>
              <c:numCache>
                <c:formatCode>General</c:formatCode>
                <c:ptCount val="13"/>
                <c:pt idx="3">
                  <c:v>0.216678076</c:v>
                </c:pt>
                <c:pt idx="7">
                  <c:v>0.24752395599999999</c:v>
                </c:pt>
                <c:pt idx="11">
                  <c:v>0.228971745</c:v>
                </c:pt>
              </c:numCache>
            </c:numRef>
          </c:val>
          <c:extLst>
            <c:ext xmlns:c16="http://schemas.microsoft.com/office/drawing/2014/chart" uri="{C3380CC4-5D6E-409C-BE32-E72D297353CC}">
              <c16:uniqueId val="{0000000E-8902-B84A-AE3B-3609F86E0066}"/>
            </c:ext>
          </c:extLst>
        </c:ser>
        <c:ser>
          <c:idx val="15"/>
          <c:order val="15"/>
          <c:tx>
            <c:strRef>
              <c:f>Sheet1!$Q$1</c:f>
              <c:strCache>
                <c:ptCount val="1"/>
                <c:pt idx="0">
                  <c:v>계열 16</c:v>
                </c:pt>
              </c:strCache>
            </c:strRef>
          </c:tx>
          <c:spPr>
            <a:solidFill>
              <a:schemeClr val="tx2">
                <a:lumMod val="40000"/>
                <a:lumOff val="6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Sheet1!$Q$2:$Q$14</c:f>
              <c:numCache>
                <c:formatCode>General</c:formatCode>
                <c:ptCount val="13"/>
                <c:pt idx="3">
                  <c:v>4.1151160000000003E-3</c:v>
                </c:pt>
                <c:pt idx="7">
                  <c:v>1.678272E-3</c:v>
                </c:pt>
                <c:pt idx="11">
                  <c:v>1.018992E-3</c:v>
                </c:pt>
              </c:numCache>
            </c:numRef>
          </c:val>
          <c:extLst>
            <c:ext xmlns:c16="http://schemas.microsoft.com/office/drawing/2014/chart" uri="{C3380CC4-5D6E-409C-BE32-E72D297353CC}">
              <c16:uniqueId val="{0000000F-8902-B84A-AE3B-3609F86E0066}"/>
            </c:ext>
          </c:extLst>
        </c:ser>
        <c:ser>
          <c:idx val="16"/>
          <c:order val="16"/>
          <c:tx>
            <c:strRef>
              <c:f>Sheet1!$R$1</c:f>
              <c:strCache>
                <c:ptCount val="1"/>
                <c:pt idx="0">
                  <c:v>계열 17</c:v>
                </c:pt>
              </c:strCache>
            </c:strRef>
          </c:tx>
          <c:spPr>
            <a:solidFill>
              <a:schemeClr val="tx2">
                <a:lumMod val="20000"/>
                <a:lumOff val="80000"/>
              </a:schemeClr>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Sheet1!$R$2:$R$14</c:f>
              <c:numCache>
                <c:formatCode>General</c:formatCode>
                <c:ptCount val="13"/>
                <c:pt idx="3">
                  <c:v>0</c:v>
                </c:pt>
                <c:pt idx="7">
                  <c:v>1.0239438E-2</c:v>
                </c:pt>
                <c:pt idx="11">
                  <c:v>8.1679019999999995E-3</c:v>
                </c:pt>
              </c:numCache>
            </c:numRef>
          </c:val>
          <c:extLst>
            <c:ext xmlns:c16="http://schemas.microsoft.com/office/drawing/2014/chart" uri="{C3380CC4-5D6E-409C-BE32-E72D297353CC}">
              <c16:uniqueId val="{00000010-8902-B84A-AE3B-3609F86E0066}"/>
            </c:ext>
          </c:extLst>
        </c:ser>
        <c:ser>
          <c:idx val="17"/>
          <c:order val="17"/>
          <c:tx>
            <c:strRef>
              <c:f>Sheet1!$S$1</c:f>
              <c:strCache>
                <c:ptCount val="1"/>
                <c:pt idx="0">
                  <c:v>계열 18</c:v>
                </c:pt>
              </c:strCache>
            </c:strRef>
          </c:tx>
          <c:spPr>
            <a:solidFill>
              <a:schemeClr val="bg2"/>
            </a:solidFill>
            <a:ln>
              <a:solidFill>
                <a:schemeClr val="accent1">
                  <a:lumMod val="50000"/>
                </a:schemeClr>
              </a:solidFill>
            </a:ln>
            <a:effectLst/>
          </c:spPr>
          <c:invertIfNegative val="0"/>
          <c:cat>
            <c:strRef>
              <c:f>Sheet1!$A$2:$A$14</c:f>
              <c:strCache>
                <c:ptCount val="11"/>
                <c:pt idx="2">
                  <c:v>Small</c:v>
                </c:pt>
                <c:pt idx="6">
                  <c:v>Medium</c:v>
                </c:pt>
                <c:pt idx="10">
                  <c:v>Large</c:v>
                </c:pt>
              </c:strCache>
            </c:strRef>
          </c:cat>
          <c:val>
            <c:numRef>
              <c:f>Sheet1!$S$2:$S$14</c:f>
              <c:numCache>
                <c:formatCode>General</c:formatCode>
                <c:ptCount val="13"/>
                <c:pt idx="3" formatCode="0.00E+00">
                  <c:v>5.4225399999999998E-5</c:v>
                </c:pt>
                <c:pt idx="7">
                  <c:v>3.7522609999999998E-3</c:v>
                </c:pt>
                <c:pt idx="11">
                  <c:v>2.9163380000000001E-3</c:v>
                </c:pt>
              </c:numCache>
            </c:numRef>
          </c:val>
          <c:extLst>
            <c:ext xmlns:c16="http://schemas.microsoft.com/office/drawing/2014/chart" uri="{C3380CC4-5D6E-409C-BE32-E72D297353CC}">
              <c16:uniqueId val="{00000011-8902-B84A-AE3B-3609F86E0066}"/>
            </c:ext>
          </c:extLst>
        </c:ser>
        <c:dLbls>
          <c:showLegendKey val="0"/>
          <c:showVal val="0"/>
          <c:showCatName val="0"/>
          <c:showSerName val="0"/>
          <c:showPercent val="0"/>
          <c:showBubbleSize val="0"/>
        </c:dLbls>
        <c:gapWidth val="10"/>
        <c:overlap val="100"/>
        <c:axId val="-2062358432"/>
        <c:axId val="-2062051904"/>
      </c:barChart>
      <c:catAx>
        <c:axId val="-2062358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62051904"/>
        <c:crosses val="autoZero"/>
        <c:auto val="1"/>
        <c:lblAlgn val="ctr"/>
        <c:lblOffset val="100"/>
        <c:noMultiLvlLbl val="0"/>
      </c:catAx>
      <c:valAx>
        <c:axId val="-2062051904"/>
        <c:scaling>
          <c:orientation val="minMax"/>
          <c:max val="1.5"/>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crossAx val="-2062358432"/>
        <c:crosses val="autoZero"/>
        <c:crossBetween val="between"/>
      </c:valAx>
      <c:spPr>
        <a:noFill/>
        <a:ln>
          <a:noFill/>
        </a:ln>
        <a:effectLst/>
      </c:spPr>
    </c:plotArea>
    <c:legend>
      <c:legendPos val="b"/>
      <c:legendEntry>
        <c:idx val="6"/>
        <c:delete val="1"/>
      </c:legendEntry>
      <c:layout>
        <c:manualLayout>
          <c:xMode val="edge"/>
          <c:yMode val="edge"/>
          <c:x val="7.2957616409059997E-2"/>
          <c:y val="0.85591370098003206"/>
          <c:w val="0.87260316418781003"/>
          <c:h val="0.128745933142176"/>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2000">
          <a:solidFill>
            <a:schemeClr val="tx1"/>
          </a:solidFill>
        </a:defRPr>
      </a:pPr>
      <a:endParaRPr lang="en-U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305042735042736"/>
          <c:y val="3.4725185185185185E-2"/>
          <c:w val="0.80509358974358969"/>
          <c:h val="0.68869192724792083"/>
        </c:manualLayout>
      </c:layout>
      <c:scatterChart>
        <c:scatterStyle val="lineMarker"/>
        <c:varyColors val="0"/>
        <c:ser>
          <c:idx val="0"/>
          <c:order val="0"/>
          <c:spPr>
            <a:ln w="19050" cap="rnd">
              <a:noFill/>
              <a:round/>
            </a:ln>
            <a:effectLst/>
          </c:spPr>
          <c:marker>
            <c:symbol val="circle"/>
            <c:size val="15"/>
            <c:spPr>
              <a:solidFill>
                <a:schemeClr val="accent6">
                  <a:lumMod val="20000"/>
                  <a:lumOff val="80000"/>
                </a:schemeClr>
              </a:solidFill>
              <a:ln w="25400">
                <a:solidFill>
                  <a:srgbClr val="00B050"/>
                </a:solidFill>
              </a:ln>
              <a:effectLst/>
            </c:spPr>
          </c:marker>
          <c:dLbls>
            <c:dLbl>
              <c:idx val="0"/>
              <c:tx>
                <c:strRef>
                  <c:f>'/Users/el1goluj/Documents/ZURICH/PROJECTS/UPMEM/upmem-workloads/Microbenchmarks/AI/[ai_output.xlsx]ai_output (4)'!$J$2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{9AD4C9A4-737A-714B-AD01-5FCBDBBF9A19}</c15:txfldGUID>
                      <c15:f>'/Users/el1goluj/Documents/ZURICH/PROJECTS/UPMEM/upmem-workloads/Microbenchmarks/AI/[ai_output.xlsx]ai_output (4)'!$J$2</c15:f>
                      <c15:dlblFieldTableCache>
                        <c:ptCount val="1"/>
                        <c:pt idx="0">
                          <c:v>1</c:v>
                        </c:pt>
                      </c15:dlblFieldTableCache>
                    </c15:dlblFTEntry>
                  </c15:dlblFieldTable>
                  <c15:showDataLabelsRange val="0"/>
                </c:ext>
                <c:ext xmlns:c16="http://schemas.microsoft.com/office/drawing/2014/chart" uri="{C3380CC4-5D6E-409C-BE32-E72D297353CC}">
                  <c16:uniqueId val="{00000000-FF8B-5F4C-8BBF-ED4DE736661E}"/>
                </c:ext>
              </c:extLst>
            </c:dLbl>
            <c:dLbl>
              <c:idx val="1"/>
              <c:tx>
                <c:strRef>
                  <c:f>'/Users/el1goluj/Documents/ZURICH/PROJECTS/UPMEM/upmem-workloads/Microbenchmarks/AI/[ai_output.xlsx]ai_output (4)'!$J$3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{0A81B867-7F10-314B-B7ED-F7F04B14D2F8}</c15:txfldGUID>
                      <c15:f>'/Users/el1goluj/Documents/ZURICH/PROJECTS/UPMEM/upmem-workloads/Microbenchmarks/AI/[ai_output.xlsx]ai_output (4)'!$J$3</c15:f>
                      <c15:dlblFieldTableCache>
                        <c:ptCount val="1"/>
                        <c:pt idx="0">
                          <c:v>2</c:v>
                        </c:pt>
                      </c15:dlblFieldTableCache>
                    </c15:dlblFTEntry>
                  </c15:dlblFieldTable>
                  <c15:showDataLabelsRange val="0"/>
                </c:ext>
                <c:ext xmlns:c16="http://schemas.microsoft.com/office/drawing/2014/chart" uri="{C3380CC4-5D6E-409C-BE32-E72D297353CC}">
                  <c16:uniqueId val="{00000001-FF8B-5F4C-8BBF-ED4DE736661E}"/>
                </c:ext>
              </c:extLst>
            </c:dLbl>
            <c:dLbl>
              <c:idx val="2"/>
              <c:tx>
                <c:strRef>
                  <c:f>'/Users/el1goluj/Documents/ZURICH/PROJECTS/UPMEM/upmem-workloads/Microbenchmarks/AI/[ai_output.xlsx]ai_output (4)'!$J$4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{1DC23AA9-391B-9D48-BDEE-72764075B756}</c15:txfldGUID>
                      <c15:f>'/Users/el1goluj/Documents/ZURICH/PROJECTS/UPMEM/upmem-workloads/Microbenchmarks/AI/[ai_output.xlsx]ai_output (4)'!$J$4</c15:f>
                      <c15:dlblFieldTableCache>
                        <c:ptCount val="1"/>
                        <c:pt idx="0">
                          <c:v>3</c:v>
                        </c:pt>
                      </c15:dlblFieldTableCache>
                    </c15:dlblFTEntry>
                  </c15:dlblFieldTable>
                  <c15:showDataLabelsRange val="0"/>
                </c:ext>
                <c:ext xmlns:c16="http://schemas.microsoft.com/office/drawing/2014/chart" uri="{C3380CC4-5D6E-409C-BE32-E72D297353CC}">
                  <c16:uniqueId val="{00000002-FF8B-5F4C-8BBF-ED4DE736661E}"/>
                </c:ext>
              </c:extLst>
            </c:dLbl>
            <c:dLbl>
              <c:idx val="3"/>
              <c:tx>
                <c:strRef>
                  <c:f>'/Users/el1goluj/Documents/ZURICH/PROJECTS/UPMEM/upmem-workloads/Microbenchmarks/AI/[ai_output.xlsx]ai_output (4)'!$J$5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{D8F6BCA3-66D0-9343-9594-3DFDE3770033}</c15:txfldGUID>
                      <c15:f>'/Users/el1goluj/Documents/ZURICH/PROJECTS/UPMEM/upmem-workloads/Microbenchmarks/AI/[ai_output.xlsx]ai_output (4)'!$J$5</c15:f>
                      <c15:dlblFieldTableCache>
                        <c:ptCount val="1"/>
                        <c:pt idx="0">
                          <c:v>4</c:v>
                        </c:pt>
                      </c15:dlblFieldTableCache>
                    </c15:dlblFTEntry>
                  </c15:dlblFieldTable>
                  <c15:showDataLabelsRange val="0"/>
                </c:ext>
                <c:ext xmlns:c16="http://schemas.microsoft.com/office/drawing/2014/chart" uri="{C3380CC4-5D6E-409C-BE32-E72D297353CC}">
                  <c16:uniqueId val="{00000003-FF8B-5F4C-8BBF-ED4DE736661E}"/>
                </c:ext>
              </c:extLst>
            </c:dLbl>
            <c:dLbl>
              <c:idx val="4"/>
              <c:tx>
                <c:strRef>
                  <c:f>'/Users/el1goluj/Documents/ZURICH/PROJECTS/UPMEM/upmem-workloads/Microbenchmarks/AI/[ai_output.xlsx]ai_output (4)'!$J$6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{D4AF415B-E4BF-7B4A-80E6-CBC5B26D1DC1}</c15:txfldGUID>
                      <c15:f>'/Users/el1goluj/Documents/ZURICH/PROJECTS/UPMEM/upmem-workloads/Microbenchmarks/AI/[ai_output.xlsx]ai_output (4)'!$J$6</c15:f>
                      <c15:dlblFieldTableCache>
                        <c:ptCount val="1"/>
                        <c:pt idx="0">
                          <c:v>5</c:v>
                        </c:pt>
                      </c15:dlblFieldTableCache>
                    </c15:dlblFTEntry>
                  </c15:dlblFieldTable>
                  <c15:showDataLabelsRange val="0"/>
                </c:ext>
                <c:ext xmlns:c16="http://schemas.microsoft.com/office/drawing/2014/chart" uri="{C3380CC4-5D6E-409C-BE32-E72D297353CC}">
                  <c16:uniqueId val="{00000004-FF8B-5F4C-8BBF-ED4DE736661E}"/>
                </c:ext>
              </c:extLst>
            </c:dLbl>
            <c:dLbl>
              <c:idx val="5"/>
              <c:tx>
                <c:strRef>
                  <c:f>'/Users/el1goluj/Documents/ZURICH/PROJECTS/UPMEM/upmem-workloads/Microbenchmarks/AI/[ai_output.xlsx]ai_output (4)'!$J$7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{3C8E1650-193F-F54D-8349-40FC324B0D66}</c15:txfldGUID>
                      <c15:f>'/Users/el1goluj/Documents/ZURICH/PROJECTS/UPMEM/upmem-workloads/Microbenchmarks/AI/[ai_output.xlsx]ai_output (4)'!$J$7</c15:f>
                      <c15:dlblFieldTableCache>
                        <c:ptCount val="1"/>
                        <c:pt idx="0">
                          <c:v>6</c:v>
                        </c:pt>
                      </c15:dlblFieldTableCache>
                    </c15:dlblFTEntry>
                  </c15:dlblFieldTable>
                  <c15:showDataLabelsRange val="0"/>
                </c:ext>
                <c:ext xmlns:c16="http://schemas.microsoft.com/office/drawing/2014/chart" uri="{C3380CC4-5D6E-409C-BE32-E72D297353CC}">
                  <c16:uniqueId val="{00000005-FF8B-5F4C-8BBF-ED4DE736661E}"/>
                </c:ext>
              </c:extLst>
            </c:dLbl>
            <c:dLbl>
              <c:idx val="6"/>
              <c:tx>
                <c:strRef>
                  <c:f>'/Users/el1goluj/Documents/ZURICH/PROJECTS/UPMEM/upmem-workloads/Microbenchmarks/AI/[ai_output.xlsx]ai_output (4)'!$J$8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{F9DCF6CA-0817-C249-8085-45F8566B4FEC}</c15:txfldGUID>
                      <c15:f>'/Users/el1goluj/Documents/ZURICH/PROJECTS/UPMEM/upmem-workloads/Microbenchmarks/AI/[ai_output.xlsx]ai_output (4)'!$J$8</c15:f>
                      <c15:dlblFieldTableCache>
                        <c:ptCount val="1"/>
                        <c:pt idx="0">
                          <c:v>7</c:v>
                        </c:pt>
                      </c15:dlblFieldTableCache>
                    </c15:dlblFTEntry>
                  </c15:dlblFieldTable>
                  <c15:showDataLabelsRange val="0"/>
                </c:ext>
                <c:ext xmlns:c16="http://schemas.microsoft.com/office/drawing/2014/chart" uri="{C3380CC4-5D6E-409C-BE32-E72D297353CC}">
                  <c16:uniqueId val="{00000006-FF8B-5F4C-8BBF-ED4DE736661E}"/>
                </c:ext>
              </c:extLst>
            </c:dLbl>
            <c:dLbl>
              <c:idx val="7"/>
              <c:tx>
                <c:strRef>
                  <c:f>'/Users/el1goluj/Documents/ZURICH/PROJECTS/UPMEM/upmem-workloads/Microbenchmarks/AI/[ai_output.xlsx]ai_output (4)'!$J$9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{E6FEEDD1-F641-8944-A06F-AAB1269FAB6A}</c15:txfldGUID>
                      <c15:f>'/Users/el1goluj/Documents/ZURICH/PROJECTS/UPMEM/upmem-workloads/Microbenchmarks/AI/[ai_output.xlsx]ai_output (4)'!$J$9</c15:f>
                      <c15:dlblFieldTableCache>
                        <c:ptCount val="1"/>
                        <c:pt idx="0">
                          <c:v>8</c:v>
                        </c:pt>
                      </c15:dlblFieldTableCache>
                    </c15:dlblFTEntry>
                  </c15:dlblFieldTable>
                  <c15:showDataLabelsRange val="0"/>
                </c:ext>
                <c:ext xmlns:c16="http://schemas.microsoft.com/office/drawing/2014/chart" uri="{C3380CC4-5D6E-409C-BE32-E72D297353CC}">
                  <c16:uniqueId val="{00000007-FF8B-5F4C-8BBF-ED4DE736661E}"/>
                </c:ext>
              </c:extLst>
            </c:dLbl>
            <c:dLbl>
              <c:idx val="8"/>
              <c:tx>
                <c:strRef>
                  <c:f>'/Users/el1goluj/Documents/ZURICH/PROJECTS/UPMEM/upmem-workloads/Microbenchmarks/AI/[ai_output.xlsx]ai_output (4)'!$J$10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{F3059447-BD30-FC40-9F23-1C3EC06E7951}</c15:txfldGUID>
                      <c15:f>'/Users/el1goluj/Documents/ZURICH/PROJECTS/UPMEM/upmem-workloads/Microbenchmarks/AI/[ai_output.xlsx]ai_output (4)'!$J$10</c15:f>
                      <c15:dlblFieldTableCache>
                        <c:ptCount val="1"/>
                        <c:pt idx="0">
                          <c:v>9</c:v>
                        </c:pt>
                      </c15:dlblFieldTableCache>
                    </c15:dlblFTEntry>
                  </c15:dlblFieldTable>
                  <c15:showDataLabelsRange val="0"/>
                </c:ext>
                <c:ext xmlns:c16="http://schemas.microsoft.com/office/drawing/2014/chart" uri="{C3380CC4-5D6E-409C-BE32-E72D297353CC}">
                  <c16:uniqueId val="{00000008-FF8B-5F4C-8BBF-ED4DE736661E}"/>
                </c:ext>
              </c:extLst>
            </c:dLbl>
            <c:dLbl>
              <c:idx val="9"/>
              <c:tx>
                <c:strRef>
                  <c:f>'/Users/el1goluj/Documents/ZURICH/PROJECTS/UPMEM/upmem-workloads/Microbenchmarks/AI/[ai_output.xlsx]ai_output (4)'!$J$11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{4D6BCEA6-EB8E-8443-9F9E-9F657203394B}</c15:txfldGUID>
                      <c15:f>'/Users/el1goluj/Documents/ZURICH/PROJECTS/UPMEM/upmem-workloads/Microbenchmarks/AI/[ai_output.xlsx]ai_output (4)'!$J$11</c15:f>
                      <c15:dlblFieldTableCache>
                        <c:ptCount val="1"/>
                        <c:pt idx="0">
                          <c:v>10</c:v>
                        </c:pt>
                      </c15:dlblFieldTableCache>
                    </c15:dlblFTEntry>
                  </c15:dlblFieldTable>
                  <c15:showDataLabelsRange val="0"/>
                </c:ext>
                <c:ext xmlns:c16="http://schemas.microsoft.com/office/drawing/2014/chart" uri="{C3380CC4-5D6E-409C-BE32-E72D297353CC}">
                  <c16:uniqueId val="{00000009-FF8B-5F4C-8BBF-ED4DE736661E}"/>
                </c:ext>
              </c:extLst>
            </c:dLbl>
            <c:dLbl>
              <c:idx val="10"/>
              <c:tx>
                <c:strRef>
                  <c:f>'/Users/el1goluj/Documents/ZURICH/PROJECTS/UPMEM/upmem-workloads/Microbenchmarks/AI/[ai_output.xlsx]ai_output (4)'!$J$12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{EBF69878-C08A-FD48-ADF5-25D5BE46B3AB}</c15:txfldGUID>
                      <c15:f>'/Users/el1goluj/Documents/ZURICH/PROJECTS/UPMEM/upmem-workloads/Microbenchmarks/AI/[ai_output.xlsx]ai_output (4)'!$J$12</c15:f>
                      <c15:dlblFieldTableCache>
                        <c:ptCount val="1"/>
                        <c:pt idx="0">
                          <c:v>11</c:v>
                        </c:pt>
                      </c15:dlblFieldTableCache>
                    </c15:dlblFTEntry>
                  </c15:dlblFieldTable>
                  <c15:showDataLabelsRange val="0"/>
                </c:ext>
                <c:ext xmlns:c16="http://schemas.microsoft.com/office/drawing/2014/chart" uri="{C3380CC4-5D6E-409C-BE32-E72D297353CC}">
                  <c16:uniqueId val="{0000000A-FF8B-5F4C-8BBF-ED4DE736661E}"/>
                </c:ext>
              </c:extLst>
            </c:dLbl>
            <c:dLbl>
              <c:idx val="11"/>
              <c:tx>
                <c:strRef>
                  <c:f>'/Users/el1goluj/Documents/ZURICH/PROJECTS/UPMEM/upmem-workloads/Microbenchmarks/AI/[ai_output.xlsx]ai_output (4)'!$J$13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{786397AB-967B-764F-B321-C18A881AFAC5}</c15:txfldGUID>
                      <c15:f>'/Users/el1goluj/Documents/ZURICH/PROJECTS/UPMEM/upmem-workloads/Microbenchmarks/AI/[ai_output.xlsx]ai_output (4)'!$J$13</c15:f>
                      <c15:dlblFieldTableCache>
                        <c:ptCount val="1"/>
                        <c:pt idx="0">
                          <c:v>12</c:v>
                        </c:pt>
                      </c15:dlblFieldTableCache>
                    </c15:dlblFTEntry>
                  </c15:dlblFieldTable>
                  <c15:showDataLabelsRange val="0"/>
                </c:ext>
                <c:ext xmlns:c16="http://schemas.microsoft.com/office/drawing/2014/chart" uri="{C3380CC4-5D6E-409C-BE32-E72D297353CC}">
                  <c16:uniqueId val="{0000000B-FF8B-5F4C-8BBF-ED4DE736661E}"/>
                </c:ext>
              </c:extLst>
            </c:dLbl>
            <c:dLbl>
              <c:idx val="12"/>
              <c:tx>
                <c:strRef>
                  <c:f>'/Users/el1goluj/Documents/ZURICH/PROJECTS/UPMEM/upmem-workloads/Microbenchmarks/AI/[ai_output.xlsx]ai_output (4)'!$J$14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{C8685207-AEEF-DC4E-AFF3-DB7C2D210E25}</c15:txfldGUID>
                      <c15:f>'/Users/el1goluj/Documents/ZURICH/PROJECTS/UPMEM/upmem-workloads/Microbenchmarks/AI/[ai_output.xlsx]ai_output (4)'!$J$14</c15:f>
                      <c15:dlblFieldTableCache>
                        <c:ptCount val="1"/>
                        <c:pt idx="0">
                          <c:v>13</c:v>
                        </c:pt>
                      </c15:dlblFieldTableCache>
                    </c15:dlblFTEntry>
                  </c15:dlblFieldTable>
                  <c15:showDataLabelsRange val="0"/>
                </c:ext>
                <c:ext xmlns:c16="http://schemas.microsoft.com/office/drawing/2014/chart" uri="{C3380CC4-5D6E-409C-BE32-E72D297353CC}">
                  <c16:uniqueId val="{0000000C-FF8B-5F4C-8BBF-ED4DE736661E}"/>
                </c:ext>
              </c:extLst>
            </c:dLbl>
            <c:dLbl>
              <c:idx val="13"/>
              <c:tx>
                <c:strRef>
                  <c:f>'/Users/el1goluj/Documents/ZURICH/PROJECTS/UPMEM/upmem-workloads/Microbenchmarks/AI/[ai_output.xlsx]ai_output (4)'!$J$15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{6909C6DA-8077-1449-8074-B63BE1F703A6}</c15:txfldGUID>
                      <c15:f>'/Users/el1goluj/Documents/ZURICH/PROJECTS/UPMEM/upmem-workloads/Microbenchmarks/AI/[ai_output.xlsx]ai_output (4)'!$J$15</c15:f>
                      <c15:dlblFieldTableCache>
                        <c:ptCount val="1"/>
                        <c:pt idx="0">
                          <c:v>14</c:v>
                        </c:pt>
                      </c15:dlblFieldTableCache>
                    </c15:dlblFTEntry>
                  </c15:dlblFieldTable>
                  <c15:showDataLabelsRange val="0"/>
                </c:ext>
                <c:ext xmlns:c16="http://schemas.microsoft.com/office/drawing/2014/chart" uri="{C3380CC4-5D6E-409C-BE32-E72D297353CC}">
                  <c16:uniqueId val="{0000000D-FF8B-5F4C-8BBF-ED4DE736661E}"/>
                </c:ext>
              </c:extLst>
            </c:dLbl>
            <c:dLbl>
              <c:idx val="14"/>
              <c:tx>
                <c:strRef>
                  <c:f>'/Users/el1goluj/Documents/ZURICH/PROJECTS/UPMEM/upmem-workloads/Microbenchmarks/AI/[ai_output.xlsx]ai_output (4)'!$J$16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{E45EB39A-6E26-CA4C-8C4D-30B68AE9EFC0}</c15:txfldGUID>
                      <c15:f>'/Users/el1goluj/Documents/ZURICH/PROJECTS/UPMEM/upmem-workloads/Microbenchmarks/AI/[ai_output.xlsx]ai_output (4)'!$J$16</c15:f>
                      <c15:dlblFieldTableCache>
                        <c:ptCount val="1"/>
                        <c:pt idx="0">
                          <c:v>15</c:v>
                        </c:pt>
                      </c15:dlblFieldTableCache>
                    </c15:dlblFTEntry>
                  </c15:dlblFieldTable>
                  <c15:showDataLabelsRange val="0"/>
                </c:ext>
                <c:ext xmlns:c16="http://schemas.microsoft.com/office/drawing/2014/chart" uri="{C3380CC4-5D6E-409C-BE32-E72D297353CC}">
                  <c16:uniqueId val="{0000000E-FF8B-5F4C-8BBF-ED4DE736661E}"/>
                </c:ext>
              </c:extLst>
            </c:dLbl>
            <c:dLbl>
              <c:idx val="15"/>
              <c:tx>
                <c:strRef>
                  <c:f>'/Users/el1goluj/Documents/ZURICH/PROJECTS/UPMEM/upmem-workloads/Microbenchmarks/AI/[ai_output.xlsx]ai_output (4)'!$J$17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{D058F89C-08C8-A644-A91B-07EB36413678}</c15:txfldGUID>
                      <c15:f>'/Users/el1goluj/Documents/ZURICH/PROJECTS/UPMEM/upmem-workloads/Microbenchmarks/AI/[ai_output.xlsx]ai_output (4)'!$J$17</c15:f>
                      <c15:dlblFieldTableCache>
                        <c:ptCount val="1"/>
                        <c:pt idx="0">
                          <c:v>16</c:v>
                        </c:pt>
                      </c15:dlblFieldTableCache>
                    </c15:dlblFTEntry>
                  </c15:dlblFieldTable>
                  <c15:showDataLabelsRange val="0"/>
                </c:ext>
                <c:ext xmlns:c16="http://schemas.microsoft.com/office/drawing/2014/chart" uri="{C3380CC4-5D6E-409C-BE32-E72D297353CC}">
                  <c16:uniqueId val="{0000000F-FF8B-5F4C-8BBF-ED4DE736661E}"/>
                </c:ext>
              </c:extLst>
            </c:dLbl>
            <c:dLbl>
              <c:idx val="16"/>
              <c:tx>
                <c:strRef>
                  <c:f>'/Users/el1goluj/Documents/ZURICH/PROJECTS/UPMEM/upmem-workloads/Microbenchmarks/AI/[ai_output.xlsx]ai_output (4)'!$J$18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{A9F9FC3E-51E3-6F42-9611-65B531382902}</c15:txfldGUID>
                      <c15:f>'/Users/el1goluj/Documents/ZURICH/PROJECTS/UPMEM/upmem-workloads/Microbenchmarks/AI/[ai_output.xlsx]ai_output (4)'!$J$18</c15:f>
                      <c15:dlblFieldTableCache>
                        <c:ptCount val="1"/>
                        <c:pt idx="0">
                          <c:v>1</c:v>
                        </c:pt>
                      </c15:dlblFieldTableCache>
                    </c15:dlblFTEntry>
                  </c15:dlblFieldTable>
                  <c15:showDataLabelsRange val="0"/>
                </c:ext>
                <c:ext xmlns:c16="http://schemas.microsoft.com/office/drawing/2014/chart" uri="{C3380CC4-5D6E-409C-BE32-E72D297353CC}">
                  <c16:uniqueId val="{00000010-FF8B-5F4C-8BBF-ED4DE736661E}"/>
                </c:ext>
              </c:extLst>
            </c:dLbl>
            <c:dLbl>
              <c:idx val="17"/>
              <c:tx>
                <c:strRef>
                  <c:f>'/Users/el1goluj/Documents/ZURICH/PROJECTS/UPMEM/upmem-workloads/Microbenchmarks/AI/[ai_output.xlsx]ai_output (4)'!$J$19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{EE3D99B4-CC0F-3D46-A1FC-4CDA6B2804F4}</c15:txfldGUID>
                      <c15:f>'/Users/el1goluj/Documents/ZURICH/PROJECTS/UPMEM/upmem-workloads/Microbenchmarks/AI/[ai_output.xlsx]ai_output (4)'!$J$19</c15:f>
                      <c15:dlblFieldTableCache>
                        <c:ptCount val="1"/>
                        <c:pt idx="0">
                          <c:v>2</c:v>
                        </c:pt>
                      </c15:dlblFieldTableCache>
                    </c15:dlblFTEntry>
                  </c15:dlblFieldTable>
                  <c15:showDataLabelsRange val="0"/>
                </c:ext>
                <c:ext xmlns:c16="http://schemas.microsoft.com/office/drawing/2014/chart" uri="{C3380CC4-5D6E-409C-BE32-E72D297353CC}">
                  <c16:uniqueId val="{00000011-FF8B-5F4C-8BBF-ED4DE736661E}"/>
                </c:ext>
              </c:extLst>
            </c:dLbl>
            <c:dLbl>
              <c:idx val="18"/>
              <c:tx>
                <c:strRef>
                  <c:f>'/Users/el1goluj/Documents/ZURICH/PROJECTS/UPMEM/upmem-workloads/Microbenchmarks/AI/[ai_output.xlsx]ai_output (4)'!$J$20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{A0D7E039-FDA9-7846-83EB-357E0E6CEA70}</c15:txfldGUID>
                      <c15:f>'/Users/el1goluj/Documents/ZURICH/PROJECTS/UPMEM/upmem-workloads/Microbenchmarks/AI/[ai_output.xlsx]ai_output (4)'!$J$20</c15:f>
                      <c15:dlblFieldTableCache>
                        <c:ptCount val="1"/>
                        <c:pt idx="0">
                          <c:v>3</c:v>
                        </c:pt>
                      </c15:dlblFieldTableCache>
                    </c15:dlblFTEntry>
                  </c15:dlblFieldTable>
                  <c15:showDataLabelsRange val="0"/>
                </c:ext>
                <c:ext xmlns:c16="http://schemas.microsoft.com/office/drawing/2014/chart" uri="{C3380CC4-5D6E-409C-BE32-E72D297353CC}">
                  <c16:uniqueId val="{00000012-FF8B-5F4C-8BBF-ED4DE736661E}"/>
                </c:ext>
              </c:extLst>
            </c:dLbl>
            <c:dLbl>
              <c:idx val="19"/>
              <c:tx>
                <c:strRef>
                  <c:f>'/Users/el1goluj/Documents/ZURICH/PROJECTS/UPMEM/upmem-workloads/Microbenchmarks/AI/[ai_output.xlsx]ai_output (4)'!$J$21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{88165742-7620-774A-A598-B29A95B64E98}</c15:txfldGUID>
                      <c15:f>'/Users/el1goluj/Documents/ZURICH/PROJECTS/UPMEM/upmem-workloads/Microbenchmarks/AI/[ai_output.xlsx]ai_output (4)'!$J$21</c15:f>
                      <c15:dlblFieldTableCache>
                        <c:ptCount val="1"/>
                        <c:pt idx="0">
                          <c:v>4</c:v>
                        </c:pt>
                      </c15:dlblFieldTableCache>
                    </c15:dlblFTEntry>
                  </c15:dlblFieldTable>
                  <c15:showDataLabelsRange val="0"/>
                </c:ext>
                <c:ext xmlns:c16="http://schemas.microsoft.com/office/drawing/2014/chart" uri="{C3380CC4-5D6E-409C-BE32-E72D297353CC}">
                  <c16:uniqueId val="{00000013-FF8B-5F4C-8BBF-ED4DE736661E}"/>
                </c:ext>
              </c:extLst>
            </c:dLbl>
            <c:dLbl>
              <c:idx val="20"/>
              <c:tx>
                <c:strRef>
                  <c:f>'/Users/el1goluj/Documents/ZURICH/PROJECTS/UPMEM/upmem-workloads/Microbenchmarks/AI/[ai_output.xlsx]ai_output (4)'!$J$22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{A892AAED-4B14-E048-B85B-6D28E68D65FD}</c15:txfldGUID>
                      <c15:f>'/Users/el1goluj/Documents/ZURICH/PROJECTS/UPMEM/upmem-workloads/Microbenchmarks/AI/[ai_output.xlsx]ai_output (4)'!$J$22</c15:f>
                      <c15:dlblFieldTableCache>
                        <c:ptCount val="1"/>
                        <c:pt idx="0">
                          <c:v>5</c:v>
                        </c:pt>
                      </c15:dlblFieldTableCache>
                    </c15:dlblFTEntry>
                  </c15:dlblFieldTable>
                  <c15:showDataLabelsRange val="0"/>
                </c:ext>
                <c:ext xmlns:c16="http://schemas.microsoft.com/office/drawing/2014/chart" uri="{C3380CC4-5D6E-409C-BE32-E72D297353CC}">
                  <c16:uniqueId val="{00000014-FF8B-5F4C-8BBF-ED4DE736661E}"/>
                </c:ext>
              </c:extLst>
            </c:dLbl>
            <c:dLbl>
              <c:idx val="21"/>
              <c:tx>
                <c:strRef>
                  <c:f>'/Users/el1goluj/Documents/ZURICH/PROJECTS/UPMEM/upmem-workloads/Microbenchmarks/AI/[ai_output.xlsx]ai_output (4)'!$J$23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{BF38A50E-36A2-BA47-86A5-8BB59E5C93B3}</c15:txfldGUID>
                      <c15:f>'/Users/el1goluj/Documents/ZURICH/PROJECTS/UPMEM/upmem-workloads/Microbenchmarks/AI/[ai_output.xlsx]ai_output (4)'!$J$23</c15:f>
                      <c15:dlblFieldTableCache>
                        <c:ptCount val="1"/>
                        <c:pt idx="0">
                          <c:v>6</c:v>
                        </c:pt>
                      </c15:dlblFieldTableCache>
                    </c15:dlblFTEntry>
                  </c15:dlblFieldTable>
                  <c15:showDataLabelsRange val="0"/>
                </c:ext>
                <c:ext xmlns:c16="http://schemas.microsoft.com/office/drawing/2014/chart" uri="{C3380CC4-5D6E-409C-BE32-E72D297353CC}">
                  <c16:uniqueId val="{00000015-FF8B-5F4C-8BBF-ED4DE736661E}"/>
                </c:ext>
              </c:extLst>
            </c:dLbl>
            <c:dLbl>
              <c:idx val="22"/>
              <c:tx>
                <c:strRef>
                  <c:f>'/Users/el1goluj/Documents/ZURICH/PROJECTS/UPMEM/upmem-workloads/Microbenchmarks/AI/[ai_output.xlsx]ai_output (4)'!$J$24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{C99D28D3-15D8-5D40-80A9-A9035B45CD5D}</c15:txfldGUID>
                      <c15:f>'/Users/el1goluj/Documents/ZURICH/PROJECTS/UPMEM/upmem-workloads/Microbenchmarks/AI/[ai_output.xlsx]ai_output (4)'!$J$24</c15:f>
                      <c15:dlblFieldTableCache>
                        <c:ptCount val="1"/>
                        <c:pt idx="0">
                          <c:v>7</c:v>
                        </c:pt>
                      </c15:dlblFieldTableCache>
                    </c15:dlblFTEntry>
                  </c15:dlblFieldTable>
                  <c15:showDataLabelsRange val="0"/>
                </c:ext>
                <c:ext xmlns:c16="http://schemas.microsoft.com/office/drawing/2014/chart" uri="{C3380CC4-5D6E-409C-BE32-E72D297353CC}">
                  <c16:uniqueId val="{00000016-FF8B-5F4C-8BBF-ED4DE736661E}"/>
                </c:ext>
              </c:extLst>
            </c:dLbl>
            <c:dLbl>
              <c:idx val="23"/>
              <c:tx>
                <c:strRef>
                  <c:f>'/Users/el1goluj/Documents/ZURICH/PROJECTS/UPMEM/upmem-workloads/Microbenchmarks/AI/[ai_output.xlsx]ai_output (4)'!$J$25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{B296535B-0C9A-F047-BB3B-3D3483753CAB}</c15:txfldGUID>
                      <c15:f>'/Users/el1goluj/Documents/ZURICH/PROJECTS/UPMEM/upmem-workloads/Microbenchmarks/AI/[ai_output.xlsx]ai_output (4)'!$J$25</c15:f>
                      <c15:dlblFieldTableCache>
                        <c:ptCount val="1"/>
                        <c:pt idx="0">
                          <c:v>8</c:v>
                        </c:pt>
                      </c15:dlblFieldTableCache>
                    </c15:dlblFTEntry>
                  </c15:dlblFieldTable>
                  <c15:showDataLabelsRange val="0"/>
                </c:ext>
                <c:ext xmlns:c16="http://schemas.microsoft.com/office/drawing/2014/chart" uri="{C3380CC4-5D6E-409C-BE32-E72D297353CC}">
                  <c16:uniqueId val="{00000017-FF8B-5F4C-8BBF-ED4DE736661E}"/>
                </c:ext>
              </c:extLst>
            </c:dLbl>
            <c:dLbl>
              <c:idx val="24"/>
              <c:tx>
                <c:strRef>
                  <c:f>'/Users/el1goluj/Documents/ZURICH/PROJECTS/UPMEM/upmem-workloads/Microbenchmarks/AI/[ai_output.xlsx]ai_output (4)'!$J$26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{83A350AA-AF90-4842-B24A-5EDC195AA3BC}</c15:txfldGUID>
                      <c15:f>'/Users/el1goluj/Documents/ZURICH/PROJECTS/UPMEM/upmem-workloads/Microbenchmarks/AI/[ai_output.xlsx]ai_output (4)'!$J$26</c15:f>
                      <c15:dlblFieldTableCache>
                        <c:ptCount val="1"/>
                        <c:pt idx="0">
                          <c:v>9</c:v>
                        </c:pt>
                      </c15:dlblFieldTableCache>
                    </c15:dlblFTEntry>
                  </c15:dlblFieldTable>
                  <c15:showDataLabelsRange val="0"/>
                </c:ext>
                <c:ext xmlns:c16="http://schemas.microsoft.com/office/drawing/2014/chart" uri="{C3380CC4-5D6E-409C-BE32-E72D297353CC}">
                  <c16:uniqueId val="{00000018-FF8B-5F4C-8BBF-ED4DE736661E}"/>
                </c:ext>
              </c:extLst>
            </c:dLbl>
            <c:dLbl>
              <c:idx val="25"/>
              <c:tx>
                <c:strRef>
                  <c:f>'/Users/el1goluj/Documents/ZURICH/PROJECTS/UPMEM/upmem-workloads/Microbenchmarks/AI/[ai_output.xlsx]ai_output (4)'!$J$27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{D7FB8396-ADB4-0D49-B519-389A5599B01E}</c15:txfldGUID>
                      <c15:f>'/Users/el1goluj/Documents/ZURICH/PROJECTS/UPMEM/upmem-workloads/Microbenchmarks/AI/[ai_output.xlsx]ai_output (4)'!$J$27</c15:f>
                      <c15:dlblFieldTableCache>
                        <c:ptCount val="1"/>
                        <c:pt idx="0">
                          <c:v>10</c:v>
                        </c:pt>
                      </c15:dlblFieldTableCache>
                    </c15:dlblFTEntry>
                  </c15:dlblFieldTable>
                  <c15:showDataLabelsRange val="0"/>
                </c:ext>
                <c:ext xmlns:c16="http://schemas.microsoft.com/office/drawing/2014/chart" uri="{C3380CC4-5D6E-409C-BE32-E72D297353CC}">
                  <c16:uniqueId val="{00000019-FF8B-5F4C-8BBF-ED4DE736661E}"/>
                </c:ext>
              </c:extLst>
            </c:dLbl>
            <c:dLbl>
              <c:idx val="26"/>
              <c:tx>
                <c:strRef>
                  <c:f>'/Users/el1goluj/Documents/ZURICH/PROJECTS/UPMEM/upmem-workloads/Microbenchmarks/AI/[ai_output.xlsx]ai_output (4)'!$J$28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{F3A6B104-8E00-C744-8646-7977F525B94E}</c15:txfldGUID>
                      <c15:f>'/Users/el1goluj/Documents/ZURICH/PROJECTS/UPMEM/upmem-workloads/Microbenchmarks/AI/[ai_output.xlsx]ai_output (4)'!$J$28</c15:f>
                      <c15:dlblFieldTableCache>
                        <c:ptCount val="1"/>
                        <c:pt idx="0">
                          <c:v>11</c:v>
                        </c:pt>
                      </c15:dlblFieldTableCache>
                    </c15:dlblFTEntry>
                  </c15:dlblFieldTable>
                  <c15:showDataLabelsRange val="0"/>
                </c:ext>
                <c:ext xmlns:c16="http://schemas.microsoft.com/office/drawing/2014/chart" uri="{C3380CC4-5D6E-409C-BE32-E72D297353CC}">
                  <c16:uniqueId val="{0000001A-FF8B-5F4C-8BBF-ED4DE736661E}"/>
                </c:ext>
              </c:extLst>
            </c:dLbl>
            <c:dLbl>
              <c:idx val="27"/>
              <c:tx>
                <c:strRef>
                  <c:f>'/Users/el1goluj/Documents/ZURICH/PROJECTS/UPMEM/upmem-workloads/Microbenchmarks/AI/[ai_output.xlsx]ai_output (4)'!$J$29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{F33FCC94-2A91-5242-84B2-0EF2DC17C790}</c15:txfldGUID>
                      <c15:f>'/Users/el1goluj/Documents/ZURICH/PROJECTS/UPMEM/upmem-workloads/Microbenchmarks/AI/[ai_output.xlsx]ai_output (4)'!$J$29</c15:f>
                      <c15:dlblFieldTableCache>
                        <c:ptCount val="1"/>
                        <c:pt idx="0">
                          <c:v>12</c:v>
                        </c:pt>
                      </c15:dlblFieldTableCache>
                    </c15:dlblFTEntry>
                  </c15:dlblFieldTable>
                  <c15:showDataLabelsRange val="0"/>
                </c:ext>
                <c:ext xmlns:c16="http://schemas.microsoft.com/office/drawing/2014/chart" uri="{C3380CC4-5D6E-409C-BE32-E72D297353CC}">
                  <c16:uniqueId val="{0000001B-FF8B-5F4C-8BBF-ED4DE736661E}"/>
                </c:ext>
              </c:extLst>
            </c:dLbl>
            <c:dLbl>
              <c:idx val="28"/>
              <c:tx>
                <c:strRef>
                  <c:f>'/Users/el1goluj/Documents/ZURICH/PROJECTS/UPMEM/upmem-workloads/Microbenchmarks/AI/[ai_output.xlsx]ai_output (4)'!$J$30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{B5F4DFB5-3EE9-6C4E-B293-892F0DEF0D05}</c15:txfldGUID>
                      <c15:f>'/Users/el1goluj/Documents/ZURICH/PROJECTS/UPMEM/upmem-workloads/Microbenchmarks/AI/[ai_output.xlsx]ai_output (4)'!$J$30</c15:f>
                      <c15:dlblFieldTableCache>
                        <c:ptCount val="1"/>
                        <c:pt idx="0">
                          <c:v>13</c:v>
                        </c:pt>
                      </c15:dlblFieldTableCache>
                    </c15:dlblFTEntry>
                  </c15:dlblFieldTable>
                  <c15:showDataLabelsRange val="0"/>
                </c:ext>
                <c:ext xmlns:c16="http://schemas.microsoft.com/office/drawing/2014/chart" uri="{C3380CC4-5D6E-409C-BE32-E72D297353CC}">
                  <c16:uniqueId val="{0000001C-FF8B-5F4C-8BBF-ED4DE736661E}"/>
                </c:ext>
              </c:extLst>
            </c:dLbl>
            <c:dLbl>
              <c:idx val="29"/>
              <c:tx>
                <c:strRef>
                  <c:f>'/Users/el1goluj/Documents/ZURICH/PROJECTS/UPMEM/upmem-workloads/Microbenchmarks/AI/[ai_output.xlsx]ai_output (4)'!$J$31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{826A3BF9-52DC-744E-902B-FFB0A448DFDA}</c15:txfldGUID>
                      <c15:f>'/Users/el1goluj/Documents/ZURICH/PROJECTS/UPMEM/upmem-workloads/Microbenchmarks/AI/[ai_output.xlsx]ai_output (4)'!$J$31</c15:f>
                      <c15:dlblFieldTableCache>
                        <c:ptCount val="1"/>
                        <c:pt idx="0">
                          <c:v>14</c:v>
                        </c:pt>
                      </c15:dlblFieldTableCache>
                    </c15:dlblFTEntry>
                  </c15:dlblFieldTable>
                  <c15:showDataLabelsRange val="0"/>
                </c:ext>
                <c:ext xmlns:c16="http://schemas.microsoft.com/office/drawing/2014/chart" uri="{C3380CC4-5D6E-409C-BE32-E72D297353CC}">
                  <c16:uniqueId val="{0000001D-FF8B-5F4C-8BBF-ED4DE736661E}"/>
                </c:ext>
              </c:extLst>
            </c:dLbl>
            <c:dLbl>
              <c:idx val="30"/>
              <c:tx>
                <c:strRef>
                  <c:f>'/Users/el1goluj/Documents/ZURICH/PROJECTS/UPMEM/upmem-workloads/Microbenchmarks/AI/[ai_output.xlsx]ai_output (4)'!$J$32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{45CCC62E-DB88-9B49-97BC-ECF2713353C6}</c15:txfldGUID>
                      <c15:f>'/Users/el1goluj/Documents/ZURICH/PROJECTS/UPMEM/upmem-workloads/Microbenchmarks/AI/[ai_output.xlsx]ai_output (4)'!$J$32</c15:f>
                      <c15:dlblFieldTableCache>
                        <c:ptCount val="1"/>
                        <c:pt idx="0">
                          <c:v>15</c:v>
                        </c:pt>
                      </c15:dlblFieldTableCache>
                    </c15:dlblFTEntry>
                  </c15:dlblFieldTable>
                  <c15:showDataLabelsRange val="0"/>
                </c:ext>
                <c:ext xmlns:c16="http://schemas.microsoft.com/office/drawing/2014/chart" uri="{C3380CC4-5D6E-409C-BE32-E72D297353CC}">
                  <c16:uniqueId val="{0000001E-FF8B-5F4C-8BBF-ED4DE736661E}"/>
                </c:ext>
              </c:extLst>
            </c:dLbl>
            <c:dLbl>
              <c:idx val="31"/>
              <c:tx>
                <c:strRef>
                  <c:f>'/Users/el1goluj/Documents/ZURICH/PROJECTS/UPMEM/upmem-workloads/Microbenchmarks/AI/[ai_output.xlsx]ai_output (4)'!$J$33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{2FF91002-5E24-3144-9E3E-094E59E2C8EA}</c15:txfldGUID>
                      <c15:f>'/Users/el1goluj/Documents/ZURICH/PROJECTS/UPMEM/upmem-workloads/Microbenchmarks/AI/[ai_output.xlsx]ai_output (4)'!$J$33</c15:f>
                      <c15:dlblFieldTableCache>
                        <c:ptCount val="1"/>
                        <c:pt idx="0">
                          <c:v>16</c:v>
                        </c:pt>
                      </c15:dlblFieldTableCache>
                    </c15:dlblFTEntry>
                  </c15:dlblFieldTable>
                  <c15:showDataLabelsRange val="0"/>
                </c:ext>
                <c:ext xmlns:c16="http://schemas.microsoft.com/office/drawing/2014/chart" uri="{C3380CC4-5D6E-409C-BE32-E72D297353CC}">
                  <c16:uniqueId val="{0000001F-FF8B-5F4C-8BBF-ED4DE736661E}"/>
                </c:ext>
              </c:extLst>
            </c:dLbl>
            <c:dLbl>
              <c:idx val="32"/>
              <c:tx>
                <c:strRef>
                  <c:f>'/Users/el1goluj/Documents/ZURICH/PROJECTS/UPMEM/upmem-workloads/Microbenchmarks/AI/[ai_output.xlsx]ai_output (4)'!$J$34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{086B3E2D-51AF-1747-A3D3-3D4C95ADF3D5}</c15:txfldGUID>
                      <c15:f>'/Users/el1goluj/Documents/ZURICH/PROJECTS/UPMEM/upmem-workloads/Microbenchmarks/AI/[ai_output.xlsx]ai_output (4)'!$J$34</c15:f>
                      <c15:dlblFieldTableCache>
                        <c:ptCount val="1"/>
                        <c:pt idx="0">
                          <c:v>1</c:v>
                        </c:pt>
                      </c15:dlblFieldTableCache>
                    </c15:dlblFTEntry>
                  </c15:dlblFieldTable>
                  <c15:showDataLabelsRange val="0"/>
                </c:ext>
                <c:ext xmlns:c16="http://schemas.microsoft.com/office/drawing/2014/chart" uri="{C3380CC4-5D6E-409C-BE32-E72D297353CC}">
                  <c16:uniqueId val="{00000020-FF8B-5F4C-8BBF-ED4DE736661E}"/>
                </c:ext>
              </c:extLst>
            </c:dLbl>
            <c:dLbl>
              <c:idx val="33"/>
              <c:tx>
                <c:strRef>
                  <c:f>'/Users/el1goluj/Documents/ZURICH/PROJECTS/UPMEM/upmem-workloads/Microbenchmarks/AI/[ai_output.xlsx]ai_output (4)'!$J$35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{A25CC2FA-5D46-AA4A-948B-5516A9C839FC}</c15:txfldGUID>
                      <c15:f>'/Users/el1goluj/Documents/ZURICH/PROJECTS/UPMEM/upmem-workloads/Microbenchmarks/AI/[ai_output.xlsx]ai_output (4)'!$J$35</c15:f>
                      <c15:dlblFieldTableCache>
                        <c:ptCount val="1"/>
                        <c:pt idx="0">
                          <c:v>2</c:v>
                        </c:pt>
                      </c15:dlblFieldTableCache>
                    </c15:dlblFTEntry>
                  </c15:dlblFieldTable>
                  <c15:showDataLabelsRange val="0"/>
                </c:ext>
                <c:ext xmlns:c16="http://schemas.microsoft.com/office/drawing/2014/chart" uri="{C3380CC4-5D6E-409C-BE32-E72D297353CC}">
                  <c16:uniqueId val="{00000021-FF8B-5F4C-8BBF-ED4DE736661E}"/>
                </c:ext>
              </c:extLst>
            </c:dLbl>
            <c:dLbl>
              <c:idx val="34"/>
              <c:tx>
                <c:strRef>
                  <c:f>'/Users/el1goluj/Documents/ZURICH/PROJECTS/UPMEM/upmem-workloads/Microbenchmarks/AI/[ai_output.xlsx]ai_output (4)'!$J$36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{AA56C75B-5D45-8346-A7DA-653310B18C88}</c15:txfldGUID>
                      <c15:f>'/Users/el1goluj/Documents/ZURICH/PROJECTS/UPMEM/upmem-workloads/Microbenchmarks/AI/[ai_output.xlsx]ai_output (4)'!$J$36</c15:f>
                      <c15:dlblFieldTableCache>
                        <c:ptCount val="1"/>
                        <c:pt idx="0">
                          <c:v>3</c:v>
                        </c:pt>
                      </c15:dlblFieldTableCache>
                    </c15:dlblFTEntry>
                  </c15:dlblFieldTable>
                  <c15:showDataLabelsRange val="0"/>
                </c:ext>
                <c:ext xmlns:c16="http://schemas.microsoft.com/office/drawing/2014/chart" uri="{C3380CC4-5D6E-409C-BE32-E72D297353CC}">
                  <c16:uniqueId val="{00000022-FF8B-5F4C-8BBF-ED4DE736661E}"/>
                </c:ext>
              </c:extLst>
            </c:dLbl>
            <c:dLbl>
              <c:idx val="35"/>
              <c:tx>
                <c:strRef>
                  <c:f>'/Users/el1goluj/Documents/ZURICH/PROJECTS/UPMEM/upmem-workloads/Microbenchmarks/AI/[ai_output.xlsx]ai_output (4)'!$J$37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{8143C9BA-4AFB-6D40-939A-3F8AD1A5C93E}</c15:txfldGUID>
                      <c15:f>'/Users/el1goluj/Documents/ZURICH/PROJECTS/UPMEM/upmem-workloads/Microbenchmarks/AI/[ai_output.xlsx]ai_output (4)'!$J$37</c15:f>
                      <c15:dlblFieldTableCache>
                        <c:ptCount val="1"/>
                        <c:pt idx="0">
                          <c:v>4</c:v>
                        </c:pt>
                      </c15:dlblFieldTableCache>
                    </c15:dlblFTEntry>
                  </c15:dlblFieldTable>
                  <c15:showDataLabelsRange val="0"/>
                </c:ext>
                <c:ext xmlns:c16="http://schemas.microsoft.com/office/drawing/2014/chart" uri="{C3380CC4-5D6E-409C-BE32-E72D297353CC}">
                  <c16:uniqueId val="{00000023-FF8B-5F4C-8BBF-ED4DE736661E}"/>
                </c:ext>
              </c:extLst>
            </c:dLbl>
            <c:dLbl>
              <c:idx val="36"/>
              <c:tx>
                <c:strRef>
                  <c:f>'/Users/el1goluj/Documents/ZURICH/PROJECTS/UPMEM/upmem-workloads/Microbenchmarks/AI/[ai_output.xlsx]ai_output (4)'!$J$38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{EB0001D3-1ADF-2C42-B9D6-6B306A574A9F}</c15:txfldGUID>
                      <c15:f>'/Users/el1goluj/Documents/ZURICH/PROJECTS/UPMEM/upmem-workloads/Microbenchmarks/AI/[ai_output.xlsx]ai_output (4)'!$J$38</c15:f>
                      <c15:dlblFieldTableCache>
                        <c:ptCount val="1"/>
                        <c:pt idx="0">
                          <c:v>5</c:v>
                        </c:pt>
                      </c15:dlblFieldTableCache>
                    </c15:dlblFTEntry>
                  </c15:dlblFieldTable>
                  <c15:showDataLabelsRange val="0"/>
                </c:ext>
                <c:ext xmlns:c16="http://schemas.microsoft.com/office/drawing/2014/chart" uri="{C3380CC4-5D6E-409C-BE32-E72D297353CC}">
                  <c16:uniqueId val="{00000024-FF8B-5F4C-8BBF-ED4DE736661E}"/>
                </c:ext>
              </c:extLst>
            </c:dLbl>
            <c:dLbl>
              <c:idx val="37"/>
              <c:tx>
                <c:strRef>
                  <c:f>'/Users/el1goluj/Documents/ZURICH/PROJECTS/UPMEM/upmem-workloads/Microbenchmarks/AI/[ai_output.xlsx]ai_output (4)'!$J$39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{F06D2491-F0DF-A94D-92AD-279769CDC6D3}</c15:txfldGUID>
                      <c15:f>'/Users/el1goluj/Documents/ZURICH/PROJECTS/UPMEM/upmem-workloads/Microbenchmarks/AI/[ai_output.xlsx]ai_output (4)'!$J$39</c15:f>
                      <c15:dlblFieldTableCache>
                        <c:ptCount val="1"/>
                        <c:pt idx="0">
                          <c:v>6</c:v>
                        </c:pt>
                      </c15:dlblFieldTableCache>
                    </c15:dlblFTEntry>
                  </c15:dlblFieldTable>
                  <c15:showDataLabelsRange val="0"/>
                </c:ext>
                <c:ext xmlns:c16="http://schemas.microsoft.com/office/drawing/2014/chart" uri="{C3380CC4-5D6E-409C-BE32-E72D297353CC}">
                  <c16:uniqueId val="{00000025-FF8B-5F4C-8BBF-ED4DE736661E}"/>
                </c:ext>
              </c:extLst>
            </c:dLbl>
            <c:dLbl>
              <c:idx val="38"/>
              <c:tx>
                <c:strRef>
                  <c:f>'/Users/el1goluj/Documents/ZURICH/PROJECTS/UPMEM/upmem-workloads/Microbenchmarks/AI/[ai_output.xlsx]ai_output (4)'!$J$40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{0AC3C1E9-CB73-A149-B3D6-BB76B88E7A39}</c15:txfldGUID>
                      <c15:f>'/Users/el1goluj/Documents/ZURICH/PROJECTS/UPMEM/upmem-workloads/Microbenchmarks/AI/[ai_output.xlsx]ai_output (4)'!$J$40</c15:f>
                      <c15:dlblFieldTableCache>
                        <c:ptCount val="1"/>
                        <c:pt idx="0">
                          <c:v>7</c:v>
                        </c:pt>
                      </c15:dlblFieldTableCache>
                    </c15:dlblFTEntry>
                  </c15:dlblFieldTable>
                  <c15:showDataLabelsRange val="0"/>
                </c:ext>
                <c:ext xmlns:c16="http://schemas.microsoft.com/office/drawing/2014/chart" uri="{C3380CC4-5D6E-409C-BE32-E72D297353CC}">
                  <c16:uniqueId val="{00000026-FF8B-5F4C-8BBF-ED4DE736661E}"/>
                </c:ext>
              </c:extLst>
            </c:dLbl>
            <c:dLbl>
              <c:idx val="39"/>
              <c:tx>
                <c:strRef>
                  <c:f>'/Users/el1goluj/Documents/ZURICH/PROJECTS/UPMEM/upmem-workloads/Microbenchmarks/AI/[ai_output.xlsx]ai_output (4)'!$J$41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{DD914DFC-4751-7948-81BC-A5F3E314851D}</c15:txfldGUID>
                      <c15:f>'/Users/el1goluj/Documents/ZURICH/PROJECTS/UPMEM/upmem-workloads/Microbenchmarks/AI/[ai_output.xlsx]ai_output (4)'!$J$41</c15:f>
                      <c15:dlblFieldTableCache>
                        <c:ptCount val="1"/>
                        <c:pt idx="0">
                          <c:v>8</c:v>
                        </c:pt>
                      </c15:dlblFieldTableCache>
                    </c15:dlblFTEntry>
                  </c15:dlblFieldTable>
                  <c15:showDataLabelsRange val="0"/>
                </c:ext>
                <c:ext xmlns:c16="http://schemas.microsoft.com/office/drawing/2014/chart" uri="{C3380CC4-5D6E-409C-BE32-E72D297353CC}">
                  <c16:uniqueId val="{00000027-FF8B-5F4C-8BBF-ED4DE736661E}"/>
                </c:ext>
              </c:extLst>
            </c:dLbl>
            <c:dLbl>
              <c:idx val="40"/>
              <c:tx>
                <c:strRef>
                  <c:f>'/Users/el1goluj/Documents/ZURICH/PROJECTS/UPMEM/upmem-workloads/Microbenchmarks/AI/[ai_output.xlsx]ai_output (4)'!$J$42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{591059C6-9D92-FE4D-8E13-E8801BB5101F}</c15:txfldGUID>
                      <c15:f>'/Users/el1goluj/Documents/ZURICH/PROJECTS/UPMEM/upmem-workloads/Microbenchmarks/AI/[ai_output.xlsx]ai_output (4)'!$J$42</c15:f>
                      <c15:dlblFieldTableCache>
                        <c:ptCount val="1"/>
                        <c:pt idx="0">
                          <c:v>9</c:v>
                        </c:pt>
                      </c15:dlblFieldTableCache>
                    </c15:dlblFTEntry>
                  </c15:dlblFieldTable>
                  <c15:showDataLabelsRange val="0"/>
                </c:ext>
                <c:ext xmlns:c16="http://schemas.microsoft.com/office/drawing/2014/chart" uri="{C3380CC4-5D6E-409C-BE32-E72D297353CC}">
                  <c16:uniqueId val="{00000028-FF8B-5F4C-8BBF-ED4DE736661E}"/>
                </c:ext>
              </c:extLst>
            </c:dLbl>
            <c:dLbl>
              <c:idx val="41"/>
              <c:tx>
                <c:strRef>
                  <c:f>'/Users/el1goluj/Documents/ZURICH/PROJECTS/UPMEM/upmem-workloads/Microbenchmarks/AI/[ai_output.xlsx]ai_output (4)'!$J$43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{6F16548C-8B8E-A949-A2D0-ED101452D824}</c15:txfldGUID>
                      <c15:f>'/Users/el1goluj/Documents/ZURICH/PROJECTS/UPMEM/upmem-workloads/Microbenchmarks/AI/[ai_output.xlsx]ai_output (4)'!$J$43</c15:f>
                      <c15:dlblFieldTableCache>
                        <c:ptCount val="1"/>
                        <c:pt idx="0">
                          <c:v>10</c:v>
                        </c:pt>
                      </c15:dlblFieldTableCache>
                    </c15:dlblFTEntry>
                  </c15:dlblFieldTable>
                  <c15:showDataLabelsRange val="0"/>
                </c:ext>
                <c:ext xmlns:c16="http://schemas.microsoft.com/office/drawing/2014/chart" uri="{C3380CC4-5D6E-409C-BE32-E72D297353CC}">
                  <c16:uniqueId val="{00000029-FF8B-5F4C-8BBF-ED4DE736661E}"/>
                </c:ext>
              </c:extLst>
            </c:dLbl>
            <c:dLbl>
              <c:idx val="42"/>
              <c:tx>
                <c:strRef>
                  <c:f>'/Users/el1goluj/Documents/ZURICH/PROJECTS/UPMEM/upmem-workloads/Microbenchmarks/AI/[ai_output.xlsx]ai_output (4)'!$J$44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{09205729-7195-7A4A-BCDC-7118A0B15E62}</c15:txfldGUID>
                      <c15:f>'/Users/el1goluj/Documents/ZURICH/PROJECTS/UPMEM/upmem-workloads/Microbenchmarks/AI/[ai_output.xlsx]ai_output (4)'!$J$44</c15:f>
                      <c15:dlblFieldTableCache>
                        <c:ptCount val="1"/>
                        <c:pt idx="0">
                          <c:v>11</c:v>
                        </c:pt>
                      </c15:dlblFieldTableCache>
                    </c15:dlblFTEntry>
                  </c15:dlblFieldTable>
                  <c15:showDataLabelsRange val="0"/>
                </c:ext>
                <c:ext xmlns:c16="http://schemas.microsoft.com/office/drawing/2014/chart" uri="{C3380CC4-5D6E-409C-BE32-E72D297353CC}">
                  <c16:uniqueId val="{0000002A-FF8B-5F4C-8BBF-ED4DE736661E}"/>
                </c:ext>
              </c:extLst>
            </c:dLbl>
            <c:dLbl>
              <c:idx val="43"/>
              <c:tx>
                <c:strRef>
                  <c:f>'/Users/el1goluj/Documents/ZURICH/PROJECTS/UPMEM/upmem-workloads/Microbenchmarks/AI/[ai_output.xlsx]ai_output (4)'!$J$45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{F7633945-4D1D-904B-9774-7A864232A07E}</c15:txfldGUID>
                      <c15:f>'/Users/el1goluj/Documents/ZURICH/PROJECTS/UPMEM/upmem-workloads/Microbenchmarks/AI/[ai_output.xlsx]ai_output (4)'!$J$45</c15:f>
                      <c15:dlblFieldTableCache>
                        <c:ptCount val="1"/>
                        <c:pt idx="0">
                          <c:v>12</c:v>
                        </c:pt>
                      </c15:dlblFieldTableCache>
                    </c15:dlblFTEntry>
                  </c15:dlblFieldTable>
                  <c15:showDataLabelsRange val="0"/>
                </c:ext>
                <c:ext xmlns:c16="http://schemas.microsoft.com/office/drawing/2014/chart" uri="{C3380CC4-5D6E-409C-BE32-E72D297353CC}">
                  <c16:uniqueId val="{0000002B-FF8B-5F4C-8BBF-ED4DE736661E}"/>
                </c:ext>
              </c:extLst>
            </c:dLbl>
            <c:dLbl>
              <c:idx val="44"/>
              <c:tx>
                <c:strRef>
                  <c:f>'/Users/el1goluj/Documents/ZURICH/PROJECTS/UPMEM/upmem-workloads/Microbenchmarks/AI/[ai_output.xlsx]ai_output (4)'!$J$46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{45901FCB-026B-5F43-B7B6-17B135B24266}</c15:txfldGUID>
                      <c15:f>'/Users/el1goluj/Documents/ZURICH/PROJECTS/UPMEM/upmem-workloads/Microbenchmarks/AI/[ai_output.xlsx]ai_output (4)'!$J$46</c15:f>
                      <c15:dlblFieldTableCache>
                        <c:ptCount val="1"/>
                        <c:pt idx="0">
                          <c:v>13</c:v>
                        </c:pt>
                      </c15:dlblFieldTableCache>
                    </c15:dlblFTEntry>
                  </c15:dlblFieldTable>
                  <c15:showDataLabelsRange val="0"/>
                </c:ext>
                <c:ext xmlns:c16="http://schemas.microsoft.com/office/drawing/2014/chart" uri="{C3380CC4-5D6E-409C-BE32-E72D297353CC}">
                  <c16:uniqueId val="{0000002C-FF8B-5F4C-8BBF-ED4DE736661E}"/>
                </c:ext>
              </c:extLst>
            </c:dLbl>
            <c:dLbl>
              <c:idx val="45"/>
              <c:tx>
                <c:strRef>
                  <c:f>'/Users/el1goluj/Documents/ZURICH/PROJECTS/UPMEM/upmem-workloads/Microbenchmarks/AI/[ai_output.xlsx]ai_output (4)'!$J$47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{B5EB671D-D24A-9E47-B3DE-C766C32D2327}</c15:txfldGUID>
                      <c15:f>'/Users/el1goluj/Documents/ZURICH/PROJECTS/UPMEM/upmem-workloads/Microbenchmarks/AI/[ai_output.xlsx]ai_output (4)'!$J$47</c15:f>
                      <c15:dlblFieldTableCache>
                        <c:ptCount val="1"/>
                        <c:pt idx="0">
                          <c:v>14</c:v>
                        </c:pt>
                      </c15:dlblFieldTableCache>
                    </c15:dlblFTEntry>
                  </c15:dlblFieldTable>
                  <c15:showDataLabelsRange val="0"/>
                </c:ext>
                <c:ext xmlns:c16="http://schemas.microsoft.com/office/drawing/2014/chart" uri="{C3380CC4-5D6E-409C-BE32-E72D297353CC}">
                  <c16:uniqueId val="{0000002D-FF8B-5F4C-8BBF-ED4DE736661E}"/>
                </c:ext>
              </c:extLst>
            </c:dLbl>
            <c:dLbl>
              <c:idx val="46"/>
              <c:tx>
                <c:strRef>
                  <c:f>'/Users/el1goluj/Documents/ZURICH/PROJECTS/UPMEM/upmem-workloads/Microbenchmarks/AI/[ai_output.xlsx]ai_output (4)'!$J$48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{0775514D-3E57-5C4B-B91D-476E5C717204}</c15:txfldGUID>
                      <c15:f>'/Users/el1goluj/Documents/ZURICH/PROJECTS/UPMEM/upmem-workloads/Microbenchmarks/AI/[ai_output.xlsx]ai_output (4)'!$J$48</c15:f>
                      <c15:dlblFieldTableCache>
                        <c:ptCount val="1"/>
                        <c:pt idx="0">
                          <c:v>15</c:v>
                        </c:pt>
                      </c15:dlblFieldTableCache>
                    </c15:dlblFTEntry>
                  </c15:dlblFieldTable>
                  <c15:showDataLabelsRange val="0"/>
                </c:ext>
                <c:ext xmlns:c16="http://schemas.microsoft.com/office/drawing/2014/chart" uri="{C3380CC4-5D6E-409C-BE32-E72D297353CC}">
                  <c16:uniqueId val="{0000002E-FF8B-5F4C-8BBF-ED4DE736661E}"/>
                </c:ext>
              </c:extLst>
            </c:dLbl>
            <c:dLbl>
              <c:idx val="47"/>
              <c:tx>
                <c:strRef>
                  <c:f>'/Users/el1goluj/Documents/ZURICH/PROJECTS/UPMEM/upmem-workloads/Microbenchmarks/AI/[ai_output.xlsx]ai_output (4)'!$J$49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{B51965F8-66CC-D040-841F-007303395146}</c15:txfldGUID>
                      <c15:f>'/Users/el1goluj/Documents/ZURICH/PROJECTS/UPMEM/upmem-workloads/Microbenchmarks/AI/[ai_output.xlsx]ai_output (4)'!$J$49</c15:f>
                      <c15:dlblFieldTableCache>
                        <c:ptCount val="1"/>
                        <c:pt idx="0">
                          <c:v>16</c:v>
                        </c:pt>
                      </c15:dlblFieldTableCache>
                    </c15:dlblFTEntry>
                  </c15:dlblFieldTable>
                  <c15:showDataLabelsRange val="0"/>
                </c:ext>
                <c:ext xmlns:c16="http://schemas.microsoft.com/office/drawing/2014/chart" uri="{C3380CC4-5D6E-409C-BE32-E72D297353CC}">
                  <c16:uniqueId val="{0000002F-FF8B-5F4C-8BBF-ED4DE736661E}"/>
                </c:ext>
              </c:extLst>
            </c:dLbl>
            <c:dLbl>
              <c:idx val="48"/>
              <c:tx>
                <c:strRef>
                  <c:f>'/Users/el1goluj/Documents/ZURICH/PROJECTS/UPMEM/upmem-workloads/Microbenchmarks/AI/[ai_output.xlsx]ai_output (4)'!$J$50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{210ACEC2-6DD5-FF40-9C3E-E5199E14BD5F}</c15:txfldGUID>
                      <c15:f>'/Users/el1goluj/Documents/ZURICH/PROJECTS/UPMEM/upmem-workloads/Microbenchmarks/AI/[ai_output.xlsx]ai_output (4)'!$J$50</c15:f>
                      <c15:dlblFieldTableCache>
                        <c:ptCount val="1"/>
                        <c:pt idx="0">
                          <c:v>1</c:v>
                        </c:pt>
                      </c15:dlblFieldTableCache>
                    </c15:dlblFTEntry>
                  </c15:dlblFieldTable>
                  <c15:showDataLabelsRange val="0"/>
                </c:ext>
                <c:ext xmlns:c16="http://schemas.microsoft.com/office/drawing/2014/chart" uri="{C3380CC4-5D6E-409C-BE32-E72D297353CC}">
                  <c16:uniqueId val="{00000030-FF8B-5F4C-8BBF-ED4DE736661E}"/>
                </c:ext>
              </c:extLst>
            </c:dLbl>
            <c:dLbl>
              <c:idx val="49"/>
              <c:tx>
                <c:strRef>
                  <c:f>'/Users/el1goluj/Documents/ZURICH/PROJECTS/UPMEM/upmem-workloads/Microbenchmarks/AI/[ai_output.xlsx]ai_output (4)'!$J$51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{91F7503D-24BA-3E42-8F4F-050168A73DF4}</c15:txfldGUID>
                      <c15:f>'/Users/el1goluj/Documents/ZURICH/PROJECTS/UPMEM/upmem-workloads/Microbenchmarks/AI/[ai_output.xlsx]ai_output (4)'!$J$51</c15:f>
                      <c15:dlblFieldTableCache>
                        <c:ptCount val="1"/>
                        <c:pt idx="0">
                          <c:v>2</c:v>
                        </c:pt>
                      </c15:dlblFieldTableCache>
                    </c15:dlblFTEntry>
                  </c15:dlblFieldTable>
                  <c15:showDataLabelsRange val="0"/>
                </c:ext>
                <c:ext xmlns:c16="http://schemas.microsoft.com/office/drawing/2014/chart" uri="{C3380CC4-5D6E-409C-BE32-E72D297353CC}">
                  <c16:uniqueId val="{00000031-FF8B-5F4C-8BBF-ED4DE736661E}"/>
                </c:ext>
              </c:extLst>
            </c:dLbl>
            <c:dLbl>
              <c:idx val="50"/>
              <c:tx>
                <c:strRef>
                  <c:f>'/Users/el1goluj/Documents/ZURICH/PROJECTS/UPMEM/upmem-workloads/Microbenchmarks/AI/[ai_output.xlsx]ai_output (4)'!$J$52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{AC8B6D93-03A9-AF4C-9619-5633AEC11E48}</c15:txfldGUID>
                      <c15:f>'/Users/el1goluj/Documents/ZURICH/PROJECTS/UPMEM/upmem-workloads/Microbenchmarks/AI/[ai_output.xlsx]ai_output (4)'!$J$52</c15:f>
                      <c15:dlblFieldTableCache>
                        <c:ptCount val="1"/>
                        <c:pt idx="0">
                          <c:v>3</c:v>
                        </c:pt>
                      </c15:dlblFieldTableCache>
                    </c15:dlblFTEntry>
                  </c15:dlblFieldTable>
                  <c15:showDataLabelsRange val="0"/>
                </c:ext>
                <c:ext xmlns:c16="http://schemas.microsoft.com/office/drawing/2014/chart" uri="{C3380CC4-5D6E-409C-BE32-E72D297353CC}">
                  <c16:uniqueId val="{00000032-FF8B-5F4C-8BBF-ED4DE736661E}"/>
                </c:ext>
              </c:extLst>
            </c:dLbl>
            <c:dLbl>
              <c:idx val="51"/>
              <c:tx>
                <c:strRef>
                  <c:f>'/Users/el1goluj/Documents/ZURICH/PROJECTS/UPMEM/upmem-workloads/Microbenchmarks/AI/[ai_output.xlsx]ai_output (4)'!$J$53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{3298FB02-D7F0-254F-936E-CFEF2F8C840E}</c15:txfldGUID>
                      <c15:f>'/Users/el1goluj/Documents/ZURICH/PROJECTS/UPMEM/upmem-workloads/Microbenchmarks/AI/[ai_output.xlsx]ai_output (4)'!$J$53</c15:f>
                      <c15:dlblFieldTableCache>
                        <c:ptCount val="1"/>
                        <c:pt idx="0">
                          <c:v>4</c:v>
                        </c:pt>
                      </c15:dlblFieldTableCache>
                    </c15:dlblFTEntry>
                  </c15:dlblFieldTable>
                  <c15:showDataLabelsRange val="0"/>
                </c:ext>
                <c:ext xmlns:c16="http://schemas.microsoft.com/office/drawing/2014/chart" uri="{C3380CC4-5D6E-409C-BE32-E72D297353CC}">
                  <c16:uniqueId val="{00000033-FF8B-5F4C-8BBF-ED4DE736661E}"/>
                </c:ext>
              </c:extLst>
            </c:dLbl>
            <c:dLbl>
              <c:idx val="52"/>
              <c:tx>
                <c:strRef>
                  <c:f>'/Users/el1goluj/Documents/ZURICH/PROJECTS/UPMEM/upmem-workloads/Microbenchmarks/AI/[ai_output.xlsx]ai_output (4)'!$J$54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{1214A60C-92B4-F144-8CE0-68133F81BC9E}</c15:txfldGUID>
                      <c15:f>'/Users/el1goluj/Documents/ZURICH/PROJECTS/UPMEM/upmem-workloads/Microbenchmarks/AI/[ai_output.xlsx]ai_output (4)'!$J$54</c15:f>
                      <c15:dlblFieldTableCache>
                        <c:ptCount val="1"/>
                        <c:pt idx="0">
                          <c:v>5</c:v>
                        </c:pt>
                      </c15:dlblFieldTableCache>
                    </c15:dlblFTEntry>
                  </c15:dlblFieldTable>
                  <c15:showDataLabelsRange val="0"/>
                </c:ext>
                <c:ext xmlns:c16="http://schemas.microsoft.com/office/drawing/2014/chart" uri="{C3380CC4-5D6E-409C-BE32-E72D297353CC}">
                  <c16:uniqueId val="{00000034-FF8B-5F4C-8BBF-ED4DE736661E}"/>
                </c:ext>
              </c:extLst>
            </c:dLbl>
            <c:dLbl>
              <c:idx val="53"/>
              <c:tx>
                <c:strRef>
                  <c:f>'/Users/el1goluj/Documents/ZURICH/PROJECTS/UPMEM/upmem-workloads/Microbenchmarks/AI/[ai_output.xlsx]ai_output (4)'!$J$55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{1F1D08E2-669F-8D40-9B20-30B92FE571F3}</c15:txfldGUID>
                      <c15:f>'/Users/el1goluj/Documents/ZURICH/PROJECTS/UPMEM/upmem-workloads/Microbenchmarks/AI/[ai_output.xlsx]ai_output (4)'!$J$55</c15:f>
                      <c15:dlblFieldTableCache>
                        <c:ptCount val="1"/>
                        <c:pt idx="0">
                          <c:v>6</c:v>
                        </c:pt>
                      </c15:dlblFieldTableCache>
                    </c15:dlblFTEntry>
                  </c15:dlblFieldTable>
                  <c15:showDataLabelsRange val="0"/>
                </c:ext>
                <c:ext xmlns:c16="http://schemas.microsoft.com/office/drawing/2014/chart" uri="{C3380CC4-5D6E-409C-BE32-E72D297353CC}">
                  <c16:uniqueId val="{00000035-FF8B-5F4C-8BBF-ED4DE736661E}"/>
                </c:ext>
              </c:extLst>
            </c:dLbl>
            <c:dLbl>
              <c:idx val="54"/>
              <c:tx>
                <c:strRef>
                  <c:f>'/Users/el1goluj/Documents/ZURICH/PROJECTS/UPMEM/upmem-workloads/Microbenchmarks/AI/[ai_output.xlsx]ai_output (4)'!$J$56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{6862D375-F149-B84C-9403-BB1EFBA40717}</c15:txfldGUID>
                      <c15:f>'/Users/el1goluj/Documents/ZURICH/PROJECTS/UPMEM/upmem-workloads/Microbenchmarks/AI/[ai_output.xlsx]ai_output (4)'!$J$56</c15:f>
                      <c15:dlblFieldTableCache>
                        <c:ptCount val="1"/>
                        <c:pt idx="0">
                          <c:v>7</c:v>
                        </c:pt>
                      </c15:dlblFieldTableCache>
                    </c15:dlblFTEntry>
                  </c15:dlblFieldTable>
                  <c15:showDataLabelsRange val="0"/>
                </c:ext>
                <c:ext xmlns:c16="http://schemas.microsoft.com/office/drawing/2014/chart" uri="{C3380CC4-5D6E-409C-BE32-E72D297353CC}">
                  <c16:uniqueId val="{00000036-FF8B-5F4C-8BBF-ED4DE736661E}"/>
                </c:ext>
              </c:extLst>
            </c:dLbl>
            <c:dLbl>
              <c:idx val="55"/>
              <c:tx>
                <c:strRef>
                  <c:f>'/Users/el1goluj/Documents/ZURICH/PROJECTS/UPMEM/upmem-workloads/Microbenchmarks/AI/[ai_output.xlsx]ai_output (4)'!$J$57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{CD3EBD4B-E9F6-6F49-885A-97225033D231}</c15:txfldGUID>
                      <c15:f>'/Users/el1goluj/Documents/ZURICH/PROJECTS/UPMEM/upmem-workloads/Microbenchmarks/AI/[ai_output.xlsx]ai_output (4)'!$J$57</c15:f>
                      <c15:dlblFieldTableCache>
                        <c:ptCount val="1"/>
                        <c:pt idx="0">
                          <c:v>8</c:v>
                        </c:pt>
                      </c15:dlblFieldTableCache>
                    </c15:dlblFTEntry>
                  </c15:dlblFieldTable>
                  <c15:showDataLabelsRange val="0"/>
                </c:ext>
                <c:ext xmlns:c16="http://schemas.microsoft.com/office/drawing/2014/chart" uri="{C3380CC4-5D6E-409C-BE32-E72D297353CC}">
                  <c16:uniqueId val="{00000037-FF8B-5F4C-8BBF-ED4DE736661E}"/>
                </c:ext>
              </c:extLst>
            </c:dLbl>
            <c:dLbl>
              <c:idx val="56"/>
              <c:tx>
                <c:strRef>
                  <c:f>'/Users/el1goluj/Documents/ZURICH/PROJECTS/UPMEM/upmem-workloads/Microbenchmarks/AI/[ai_output.xlsx]ai_output (4)'!$J$58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{8DF22CE7-9C0D-9542-8AE1-239628A18DF3}</c15:txfldGUID>
                      <c15:f>'/Users/el1goluj/Documents/ZURICH/PROJECTS/UPMEM/upmem-workloads/Microbenchmarks/AI/[ai_output.xlsx]ai_output (4)'!$J$58</c15:f>
                      <c15:dlblFieldTableCache>
                        <c:ptCount val="1"/>
                        <c:pt idx="0">
                          <c:v>9</c:v>
                        </c:pt>
                      </c15:dlblFieldTableCache>
                    </c15:dlblFTEntry>
                  </c15:dlblFieldTable>
                  <c15:showDataLabelsRange val="0"/>
                </c:ext>
                <c:ext xmlns:c16="http://schemas.microsoft.com/office/drawing/2014/chart" uri="{C3380CC4-5D6E-409C-BE32-E72D297353CC}">
                  <c16:uniqueId val="{00000038-FF8B-5F4C-8BBF-ED4DE736661E}"/>
                </c:ext>
              </c:extLst>
            </c:dLbl>
            <c:dLbl>
              <c:idx val="57"/>
              <c:tx>
                <c:strRef>
                  <c:f>'/Users/el1goluj/Documents/ZURICH/PROJECTS/UPMEM/upmem-workloads/Microbenchmarks/AI/[ai_output.xlsx]ai_output (4)'!$J$59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{1975B73B-F707-7E44-8023-54AA2C085DFD}</c15:txfldGUID>
                      <c15:f>'/Users/el1goluj/Documents/ZURICH/PROJECTS/UPMEM/upmem-workloads/Microbenchmarks/AI/[ai_output.xlsx]ai_output (4)'!$J$59</c15:f>
                      <c15:dlblFieldTableCache>
                        <c:ptCount val="1"/>
                        <c:pt idx="0">
                          <c:v>10</c:v>
                        </c:pt>
                      </c15:dlblFieldTableCache>
                    </c15:dlblFTEntry>
                  </c15:dlblFieldTable>
                  <c15:showDataLabelsRange val="0"/>
                </c:ext>
                <c:ext xmlns:c16="http://schemas.microsoft.com/office/drawing/2014/chart" uri="{C3380CC4-5D6E-409C-BE32-E72D297353CC}">
                  <c16:uniqueId val="{00000039-FF8B-5F4C-8BBF-ED4DE736661E}"/>
                </c:ext>
              </c:extLst>
            </c:dLbl>
            <c:dLbl>
              <c:idx val="58"/>
              <c:tx>
                <c:strRef>
                  <c:f>'/Users/el1goluj/Documents/ZURICH/PROJECTS/UPMEM/upmem-workloads/Microbenchmarks/AI/[ai_output.xlsx]ai_output (4)'!$J$60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{975A7493-E3BF-0040-8605-09871E880E08}</c15:txfldGUID>
                      <c15:f>'/Users/el1goluj/Documents/ZURICH/PROJECTS/UPMEM/upmem-workloads/Microbenchmarks/AI/[ai_output.xlsx]ai_output (4)'!$J$60</c15:f>
                      <c15:dlblFieldTableCache>
                        <c:ptCount val="1"/>
                        <c:pt idx="0">
                          <c:v>11</c:v>
                        </c:pt>
                      </c15:dlblFieldTableCache>
                    </c15:dlblFTEntry>
                  </c15:dlblFieldTable>
                  <c15:showDataLabelsRange val="0"/>
                </c:ext>
                <c:ext xmlns:c16="http://schemas.microsoft.com/office/drawing/2014/chart" uri="{C3380CC4-5D6E-409C-BE32-E72D297353CC}">
                  <c16:uniqueId val="{0000003A-FF8B-5F4C-8BBF-ED4DE736661E}"/>
                </c:ext>
              </c:extLst>
            </c:dLbl>
            <c:dLbl>
              <c:idx val="59"/>
              <c:tx>
                <c:strRef>
                  <c:f>'/Users/el1goluj/Documents/ZURICH/PROJECTS/UPMEM/upmem-workloads/Microbenchmarks/AI/[ai_output.xlsx]ai_output (4)'!$J$61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{BC4431BB-38AA-9A42-9B2F-147DF310F749}</c15:txfldGUID>
                      <c15:f>'/Users/el1goluj/Documents/ZURICH/PROJECTS/UPMEM/upmem-workloads/Microbenchmarks/AI/[ai_output.xlsx]ai_output (4)'!$J$61</c15:f>
                      <c15:dlblFieldTableCache>
                        <c:ptCount val="1"/>
                        <c:pt idx="0">
                          <c:v>12</c:v>
                        </c:pt>
                      </c15:dlblFieldTableCache>
                    </c15:dlblFTEntry>
                  </c15:dlblFieldTable>
                  <c15:showDataLabelsRange val="0"/>
                </c:ext>
                <c:ext xmlns:c16="http://schemas.microsoft.com/office/drawing/2014/chart" uri="{C3380CC4-5D6E-409C-BE32-E72D297353CC}">
                  <c16:uniqueId val="{0000003B-FF8B-5F4C-8BBF-ED4DE736661E}"/>
                </c:ext>
              </c:extLst>
            </c:dLbl>
            <c:dLbl>
              <c:idx val="60"/>
              <c:tx>
                <c:strRef>
                  <c:f>'/Users/el1goluj/Documents/ZURICH/PROJECTS/UPMEM/upmem-workloads/Microbenchmarks/AI/[ai_output.xlsx]ai_output (4)'!$J$62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{6763E2B6-8723-2442-AF7F-94FD46B1F6C5}</c15:txfldGUID>
                      <c15:f>'/Users/el1goluj/Documents/ZURICH/PROJECTS/UPMEM/upmem-workloads/Microbenchmarks/AI/[ai_output.xlsx]ai_output (4)'!$J$62</c15:f>
                      <c15:dlblFieldTableCache>
                        <c:ptCount val="1"/>
                        <c:pt idx="0">
                          <c:v>13</c:v>
                        </c:pt>
                      </c15:dlblFieldTableCache>
                    </c15:dlblFTEntry>
                  </c15:dlblFieldTable>
                  <c15:showDataLabelsRange val="0"/>
                </c:ext>
                <c:ext xmlns:c16="http://schemas.microsoft.com/office/drawing/2014/chart" uri="{C3380CC4-5D6E-409C-BE32-E72D297353CC}">
                  <c16:uniqueId val="{0000003C-FF8B-5F4C-8BBF-ED4DE736661E}"/>
                </c:ext>
              </c:extLst>
            </c:dLbl>
            <c:dLbl>
              <c:idx val="61"/>
              <c:tx>
                <c:strRef>
                  <c:f>'/Users/el1goluj/Documents/ZURICH/PROJECTS/UPMEM/upmem-workloads/Microbenchmarks/AI/[ai_output.xlsx]ai_output (4)'!$J$63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{53ED8233-A105-0F43-937F-52CDDB67A169}</c15:txfldGUID>
                      <c15:f>'/Users/el1goluj/Documents/ZURICH/PROJECTS/UPMEM/upmem-workloads/Microbenchmarks/AI/[ai_output.xlsx]ai_output (4)'!$J$63</c15:f>
                      <c15:dlblFieldTableCache>
                        <c:ptCount val="1"/>
                        <c:pt idx="0">
                          <c:v>14</c:v>
                        </c:pt>
                      </c15:dlblFieldTableCache>
                    </c15:dlblFTEntry>
                  </c15:dlblFieldTable>
                  <c15:showDataLabelsRange val="0"/>
                </c:ext>
                <c:ext xmlns:c16="http://schemas.microsoft.com/office/drawing/2014/chart" uri="{C3380CC4-5D6E-409C-BE32-E72D297353CC}">
                  <c16:uniqueId val="{0000003D-FF8B-5F4C-8BBF-ED4DE736661E}"/>
                </c:ext>
              </c:extLst>
            </c:dLbl>
            <c:dLbl>
              <c:idx val="62"/>
              <c:tx>
                <c:strRef>
                  <c:f>'/Users/el1goluj/Documents/ZURICH/PROJECTS/UPMEM/upmem-workloads/Microbenchmarks/AI/[ai_output.xlsx]ai_output (4)'!$J$64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{A2F22213-E98A-0446-86A6-1C50EF53EA6A}</c15:txfldGUID>
                      <c15:f>'/Users/el1goluj/Documents/ZURICH/PROJECTS/UPMEM/upmem-workloads/Microbenchmarks/AI/[ai_output.xlsx]ai_output (4)'!$J$64</c15:f>
                      <c15:dlblFieldTableCache>
                        <c:ptCount val="1"/>
                        <c:pt idx="0">
                          <c:v>15</c:v>
                        </c:pt>
                      </c15:dlblFieldTableCache>
                    </c15:dlblFTEntry>
                  </c15:dlblFieldTable>
                  <c15:showDataLabelsRange val="0"/>
                </c:ext>
                <c:ext xmlns:c16="http://schemas.microsoft.com/office/drawing/2014/chart" uri="{C3380CC4-5D6E-409C-BE32-E72D297353CC}">
                  <c16:uniqueId val="{0000003E-FF8B-5F4C-8BBF-ED4DE736661E}"/>
                </c:ext>
              </c:extLst>
            </c:dLbl>
            <c:dLbl>
              <c:idx val="63"/>
              <c:tx>
                <c:strRef>
                  <c:f>'/Users/el1goluj/Documents/ZURICH/PROJECTS/UPMEM/upmem-workloads/Microbenchmarks/AI/[ai_output.xlsx]ai_output (4)'!$J$65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{2CD2B76B-A275-6541-B188-D7C37DB80549}</c15:txfldGUID>
                      <c15:f>'/Users/el1goluj/Documents/ZURICH/PROJECTS/UPMEM/upmem-workloads/Microbenchmarks/AI/[ai_output.xlsx]ai_output (4)'!$J$65</c15:f>
                      <c15:dlblFieldTableCache>
                        <c:ptCount val="1"/>
                        <c:pt idx="0">
                          <c:v>16</c:v>
                        </c:pt>
                      </c15:dlblFieldTableCache>
                    </c15:dlblFTEntry>
                  </c15:dlblFieldTable>
                  <c15:showDataLabelsRange val="0"/>
                </c:ext>
                <c:ext xmlns:c16="http://schemas.microsoft.com/office/drawing/2014/chart" uri="{C3380CC4-5D6E-409C-BE32-E72D297353CC}">
                  <c16:uniqueId val="{0000003F-FF8B-5F4C-8BBF-ED4DE736661E}"/>
                </c:ext>
              </c:extLst>
            </c:dLbl>
            <c:dLbl>
              <c:idx val="64"/>
              <c:tx>
                <c:strRef>
                  <c:f>'/Users/el1goluj/Documents/ZURICH/PROJECTS/UPMEM/upmem-workloads/Microbenchmarks/AI/[ai_output.xlsx]ai_output (4)'!$J$66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{2841A25F-ED6D-3346-8083-D5921E876ED5}</c15:txfldGUID>
                      <c15:f>'/Users/el1goluj/Documents/ZURICH/PROJECTS/UPMEM/upmem-workloads/Microbenchmarks/AI/[ai_output.xlsx]ai_output (4)'!$J$66</c15:f>
                      <c15:dlblFieldTableCache>
                        <c:ptCount val="1"/>
                        <c:pt idx="0">
                          <c:v>1</c:v>
                        </c:pt>
                      </c15:dlblFieldTableCache>
                    </c15:dlblFTEntry>
                  </c15:dlblFieldTable>
                  <c15:showDataLabelsRange val="0"/>
                </c:ext>
                <c:ext xmlns:c16="http://schemas.microsoft.com/office/drawing/2014/chart" uri="{C3380CC4-5D6E-409C-BE32-E72D297353CC}">
                  <c16:uniqueId val="{00000040-FF8B-5F4C-8BBF-ED4DE736661E}"/>
                </c:ext>
              </c:extLst>
            </c:dLbl>
            <c:dLbl>
              <c:idx val="65"/>
              <c:tx>
                <c:strRef>
                  <c:f>'/Users/el1goluj/Documents/ZURICH/PROJECTS/UPMEM/upmem-workloads/Microbenchmarks/AI/[ai_output.xlsx]ai_output (4)'!$J$67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{29BC7CAF-5A50-CF45-8580-82EEDA33E90C}</c15:txfldGUID>
                      <c15:f>'/Users/el1goluj/Documents/ZURICH/PROJECTS/UPMEM/upmem-workloads/Microbenchmarks/AI/[ai_output.xlsx]ai_output (4)'!$J$67</c15:f>
                      <c15:dlblFieldTableCache>
                        <c:ptCount val="1"/>
                        <c:pt idx="0">
                          <c:v>2</c:v>
                        </c:pt>
                      </c15:dlblFieldTableCache>
                    </c15:dlblFTEntry>
                  </c15:dlblFieldTable>
                  <c15:showDataLabelsRange val="0"/>
                </c:ext>
                <c:ext xmlns:c16="http://schemas.microsoft.com/office/drawing/2014/chart" uri="{C3380CC4-5D6E-409C-BE32-E72D297353CC}">
                  <c16:uniqueId val="{00000041-FF8B-5F4C-8BBF-ED4DE736661E}"/>
                </c:ext>
              </c:extLst>
            </c:dLbl>
            <c:dLbl>
              <c:idx val="66"/>
              <c:tx>
                <c:strRef>
                  <c:f>'/Users/el1goluj/Documents/ZURICH/PROJECTS/UPMEM/upmem-workloads/Microbenchmarks/AI/[ai_output.xlsx]ai_output (4)'!$J$68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{979F9CEC-5C85-3644-96A5-C4AD1C455CAE}</c15:txfldGUID>
                      <c15:f>'/Users/el1goluj/Documents/ZURICH/PROJECTS/UPMEM/upmem-workloads/Microbenchmarks/AI/[ai_output.xlsx]ai_output (4)'!$J$68</c15:f>
                      <c15:dlblFieldTableCache>
                        <c:ptCount val="1"/>
                        <c:pt idx="0">
                          <c:v>3</c:v>
                        </c:pt>
                      </c15:dlblFieldTableCache>
                    </c15:dlblFTEntry>
                  </c15:dlblFieldTable>
                  <c15:showDataLabelsRange val="0"/>
                </c:ext>
                <c:ext xmlns:c16="http://schemas.microsoft.com/office/drawing/2014/chart" uri="{C3380CC4-5D6E-409C-BE32-E72D297353CC}">
                  <c16:uniqueId val="{00000042-FF8B-5F4C-8BBF-ED4DE736661E}"/>
                </c:ext>
              </c:extLst>
            </c:dLbl>
            <c:dLbl>
              <c:idx val="67"/>
              <c:tx>
                <c:strRef>
                  <c:f>'/Users/el1goluj/Documents/ZURICH/PROJECTS/UPMEM/upmem-workloads/Microbenchmarks/AI/[ai_output.xlsx]ai_output (4)'!$J$69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{0F878F26-EE40-EA4C-81F3-9CC50FCC31BD}</c15:txfldGUID>
                      <c15:f>'/Users/el1goluj/Documents/ZURICH/PROJECTS/UPMEM/upmem-workloads/Microbenchmarks/AI/[ai_output.xlsx]ai_output (4)'!$J$69</c15:f>
                      <c15:dlblFieldTableCache>
                        <c:ptCount val="1"/>
                        <c:pt idx="0">
                          <c:v>4</c:v>
                        </c:pt>
                      </c15:dlblFieldTableCache>
                    </c15:dlblFTEntry>
                  </c15:dlblFieldTable>
                  <c15:showDataLabelsRange val="0"/>
                </c:ext>
                <c:ext xmlns:c16="http://schemas.microsoft.com/office/drawing/2014/chart" uri="{C3380CC4-5D6E-409C-BE32-E72D297353CC}">
                  <c16:uniqueId val="{00000043-FF8B-5F4C-8BBF-ED4DE736661E}"/>
                </c:ext>
              </c:extLst>
            </c:dLbl>
            <c:dLbl>
              <c:idx val="68"/>
              <c:tx>
                <c:strRef>
                  <c:f>'/Users/el1goluj/Documents/ZURICH/PROJECTS/UPMEM/upmem-workloads/Microbenchmarks/AI/[ai_output.xlsx]ai_output (4)'!$J$70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{A8498806-AAD5-2546-9E7B-CD82566B09A4}</c15:txfldGUID>
                      <c15:f>'/Users/el1goluj/Documents/ZURICH/PROJECTS/UPMEM/upmem-workloads/Microbenchmarks/AI/[ai_output.xlsx]ai_output (4)'!$J$70</c15:f>
                      <c15:dlblFieldTableCache>
                        <c:ptCount val="1"/>
                        <c:pt idx="0">
                          <c:v>5</c:v>
                        </c:pt>
                      </c15:dlblFieldTableCache>
                    </c15:dlblFTEntry>
                  </c15:dlblFieldTable>
                  <c15:showDataLabelsRange val="0"/>
                </c:ext>
                <c:ext xmlns:c16="http://schemas.microsoft.com/office/drawing/2014/chart" uri="{C3380CC4-5D6E-409C-BE32-E72D297353CC}">
                  <c16:uniqueId val="{00000044-FF8B-5F4C-8BBF-ED4DE736661E}"/>
                </c:ext>
              </c:extLst>
            </c:dLbl>
            <c:dLbl>
              <c:idx val="69"/>
              <c:tx>
                <c:strRef>
                  <c:f>'/Users/el1goluj/Documents/ZURICH/PROJECTS/UPMEM/upmem-workloads/Microbenchmarks/AI/[ai_output.xlsx]ai_output (4)'!$J$71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{741A147F-949B-0146-B4E8-624BEFA06FE9}</c15:txfldGUID>
                      <c15:f>'/Users/el1goluj/Documents/ZURICH/PROJECTS/UPMEM/upmem-workloads/Microbenchmarks/AI/[ai_output.xlsx]ai_output (4)'!$J$71</c15:f>
                      <c15:dlblFieldTableCache>
                        <c:ptCount val="1"/>
                        <c:pt idx="0">
                          <c:v>6</c:v>
                        </c:pt>
                      </c15:dlblFieldTableCache>
                    </c15:dlblFTEntry>
                  </c15:dlblFieldTable>
                  <c15:showDataLabelsRange val="0"/>
                </c:ext>
                <c:ext xmlns:c16="http://schemas.microsoft.com/office/drawing/2014/chart" uri="{C3380CC4-5D6E-409C-BE32-E72D297353CC}">
                  <c16:uniqueId val="{00000045-FF8B-5F4C-8BBF-ED4DE736661E}"/>
                </c:ext>
              </c:extLst>
            </c:dLbl>
            <c:dLbl>
              <c:idx val="70"/>
              <c:tx>
                <c:strRef>
                  <c:f>'/Users/el1goluj/Documents/ZURICH/PROJECTS/UPMEM/upmem-workloads/Microbenchmarks/AI/[ai_output.xlsx]ai_output (4)'!$J$72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{1ABCA649-70C3-AB4C-9663-A22358D09434}</c15:txfldGUID>
                      <c15:f>'/Users/el1goluj/Documents/ZURICH/PROJECTS/UPMEM/upmem-workloads/Microbenchmarks/AI/[ai_output.xlsx]ai_output (4)'!$J$72</c15:f>
                      <c15:dlblFieldTableCache>
                        <c:ptCount val="1"/>
                        <c:pt idx="0">
                          <c:v>7</c:v>
                        </c:pt>
                      </c15:dlblFieldTableCache>
                    </c15:dlblFTEntry>
                  </c15:dlblFieldTable>
                  <c15:showDataLabelsRange val="0"/>
                </c:ext>
                <c:ext xmlns:c16="http://schemas.microsoft.com/office/drawing/2014/chart" uri="{C3380CC4-5D6E-409C-BE32-E72D297353CC}">
                  <c16:uniqueId val="{00000046-FF8B-5F4C-8BBF-ED4DE736661E}"/>
                </c:ext>
              </c:extLst>
            </c:dLbl>
            <c:dLbl>
              <c:idx val="71"/>
              <c:tx>
                <c:strRef>
                  <c:f>'/Users/el1goluj/Documents/ZURICH/PROJECTS/UPMEM/upmem-workloads/Microbenchmarks/AI/[ai_output.xlsx]ai_output (4)'!$J$73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{FAFC99D6-C9FE-7645-837F-C01045DEA4E3}</c15:txfldGUID>
                      <c15:f>'/Users/el1goluj/Documents/ZURICH/PROJECTS/UPMEM/upmem-workloads/Microbenchmarks/AI/[ai_output.xlsx]ai_output (4)'!$J$73</c15:f>
                      <c15:dlblFieldTableCache>
                        <c:ptCount val="1"/>
                        <c:pt idx="0">
                          <c:v>8</c:v>
                        </c:pt>
                      </c15:dlblFieldTableCache>
                    </c15:dlblFTEntry>
                  </c15:dlblFieldTable>
                  <c15:showDataLabelsRange val="0"/>
                </c:ext>
                <c:ext xmlns:c16="http://schemas.microsoft.com/office/drawing/2014/chart" uri="{C3380CC4-5D6E-409C-BE32-E72D297353CC}">
                  <c16:uniqueId val="{00000047-FF8B-5F4C-8BBF-ED4DE736661E}"/>
                </c:ext>
              </c:extLst>
            </c:dLbl>
            <c:dLbl>
              <c:idx val="72"/>
              <c:tx>
                <c:strRef>
                  <c:f>'/Users/el1goluj/Documents/ZURICH/PROJECTS/UPMEM/upmem-workloads/Microbenchmarks/AI/[ai_output.xlsx]ai_output (4)'!$J$74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{9F0E9802-0D9A-0E41-A9C1-C80656F5C6D9}</c15:txfldGUID>
                      <c15:f>'/Users/el1goluj/Documents/ZURICH/PROJECTS/UPMEM/upmem-workloads/Microbenchmarks/AI/[ai_output.xlsx]ai_output (4)'!$J$74</c15:f>
                      <c15:dlblFieldTableCache>
                        <c:ptCount val="1"/>
                        <c:pt idx="0">
                          <c:v>9</c:v>
                        </c:pt>
                      </c15:dlblFieldTableCache>
                    </c15:dlblFTEntry>
                  </c15:dlblFieldTable>
                  <c15:showDataLabelsRange val="0"/>
                </c:ext>
                <c:ext xmlns:c16="http://schemas.microsoft.com/office/drawing/2014/chart" uri="{C3380CC4-5D6E-409C-BE32-E72D297353CC}">
                  <c16:uniqueId val="{00000048-FF8B-5F4C-8BBF-ED4DE736661E}"/>
                </c:ext>
              </c:extLst>
            </c:dLbl>
            <c:dLbl>
              <c:idx val="73"/>
              <c:tx>
                <c:strRef>
                  <c:f>'/Users/el1goluj/Documents/ZURICH/PROJECTS/UPMEM/upmem-workloads/Microbenchmarks/AI/[ai_output.xlsx]ai_output (4)'!$J$75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{C1B61909-E642-7C45-8216-ED9C8C3AB1FE}</c15:txfldGUID>
                      <c15:f>'/Users/el1goluj/Documents/ZURICH/PROJECTS/UPMEM/upmem-workloads/Microbenchmarks/AI/[ai_output.xlsx]ai_output (4)'!$J$75</c15:f>
                      <c15:dlblFieldTableCache>
                        <c:ptCount val="1"/>
                        <c:pt idx="0">
                          <c:v>10</c:v>
                        </c:pt>
                      </c15:dlblFieldTableCache>
                    </c15:dlblFTEntry>
                  </c15:dlblFieldTable>
                  <c15:showDataLabelsRange val="0"/>
                </c:ext>
                <c:ext xmlns:c16="http://schemas.microsoft.com/office/drawing/2014/chart" uri="{C3380CC4-5D6E-409C-BE32-E72D297353CC}">
                  <c16:uniqueId val="{00000049-FF8B-5F4C-8BBF-ED4DE736661E}"/>
                </c:ext>
              </c:extLst>
            </c:dLbl>
            <c:dLbl>
              <c:idx val="74"/>
              <c:tx>
                <c:strRef>
                  <c:f>'/Users/el1goluj/Documents/ZURICH/PROJECTS/UPMEM/upmem-workloads/Microbenchmarks/AI/[ai_output.xlsx]ai_output (4)'!$J$76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{1DB4A0F4-4329-3B47-AF62-7D6E15971EFB}</c15:txfldGUID>
                      <c15:f>'/Users/el1goluj/Documents/ZURICH/PROJECTS/UPMEM/upmem-workloads/Microbenchmarks/AI/[ai_output.xlsx]ai_output (4)'!$J$76</c15:f>
                      <c15:dlblFieldTableCache>
                        <c:ptCount val="1"/>
                        <c:pt idx="0">
                          <c:v>11</c:v>
                        </c:pt>
                      </c15:dlblFieldTableCache>
                    </c15:dlblFTEntry>
                  </c15:dlblFieldTable>
                  <c15:showDataLabelsRange val="0"/>
                </c:ext>
                <c:ext xmlns:c16="http://schemas.microsoft.com/office/drawing/2014/chart" uri="{C3380CC4-5D6E-409C-BE32-E72D297353CC}">
                  <c16:uniqueId val="{0000004A-FF8B-5F4C-8BBF-ED4DE736661E}"/>
                </c:ext>
              </c:extLst>
            </c:dLbl>
            <c:dLbl>
              <c:idx val="75"/>
              <c:tx>
                <c:strRef>
                  <c:f>'/Users/el1goluj/Documents/ZURICH/PROJECTS/UPMEM/upmem-workloads/Microbenchmarks/AI/[ai_output.xlsx]ai_output (4)'!$J$77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{6A1CFD38-7EE7-8B49-A812-E373EC220BA7}</c15:txfldGUID>
                      <c15:f>'/Users/el1goluj/Documents/ZURICH/PROJECTS/UPMEM/upmem-workloads/Microbenchmarks/AI/[ai_output.xlsx]ai_output (4)'!$J$77</c15:f>
                      <c15:dlblFieldTableCache>
                        <c:ptCount val="1"/>
                        <c:pt idx="0">
                          <c:v>12</c:v>
                        </c:pt>
                      </c15:dlblFieldTableCache>
                    </c15:dlblFTEntry>
                  </c15:dlblFieldTable>
                  <c15:showDataLabelsRange val="0"/>
                </c:ext>
                <c:ext xmlns:c16="http://schemas.microsoft.com/office/drawing/2014/chart" uri="{C3380CC4-5D6E-409C-BE32-E72D297353CC}">
                  <c16:uniqueId val="{0000004B-FF8B-5F4C-8BBF-ED4DE736661E}"/>
                </c:ext>
              </c:extLst>
            </c:dLbl>
            <c:dLbl>
              <c:idx val="76"/>
              <c:tx>
                <c:strRef>
                  <c:f>'/Users/el1goluj/Documents/ZURICH/PROJECTS/UPMEM/upmem-workloads/Microbenchmarks/AI/[ai_output.xlsx]ai_output (4)'!$J$78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{47D7CBAB-80A1-2C40-A244-91E66BF55E3A}</c15:txfldGUID>
                      <c15:f>'/Users/el1goluj/Documents/ZURICH/PROJECTS/UPMEM/upmem-workloads/Microbenchmarks/AI/[ai_output.xlsx]ai_output (4)'!$J$78</c15:f>
                      <c15:dlblFieldTableCache>
                        <c:ptCount val="1"/>
                        <c:pt idx="0">
                          <c:v>13</c:v>
                        </c:pt>
                      </c15:dlblFieldTableCache>
                    </c15:dlblFTEntry>
                  </c15:dlblFieldTable>
                  <c15:showDataLabelsRange val="0"/>
                </c:ext>
                <c:ext xmlns:c16="http://schemas.microsoft.com/office/drawing/2014/chart" uri="{C3380CC4-5D6E-409C-BE32-E72D297353CC}">
                  <c16:uniqueId val="{0000004C-FF8B-5F4C-8BBF-ED4DE736661E}"/>
                </c:ext>
              </c:extLst>
            </c:dLbl>
            <c:dLbl>
              <c:idx val="77"/>
              <c:tx>
                <c:strRef>
                  <c:f>'/Users/el1goluj/Documents/ZURICH/PROJECTS/UPMEM/upmem-workloads/Microbenchmarks/AI/[ai_output.xlsx]ai_output (4)'!$J$79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{CB29DFB7-FDDB-D140-BA62-CCDE47D767FA}</c15:txfldGUID>
                      <c15:f>'/Users/el1goluj/Documents/ZURICH/PROJECTS/UPMEM/upmem-workloads/Microbenchmarks/AI/[ai_output.xlsx]ai_output (4)'!$J$79</c15:f>
                      <c15:dlblFieldTableCache>
                        <c:ptCount val="1"/>
                        <c:pt idx="0">
                          <c:v>14</c:v>
                        </c:pt>
                      </c15:dlblFieldTableCache>
                    </c15:dlblFTEntry>
                  </c15:dlblFieldTable>
                  <c15:showDataLabelsRange val="0"/>
                </c:ext>
                <c:ext xmlns:c16="http://schemas.microsoft.com/office/drawing/2014/chart" uri="{C3380CC4-5D6E-409C-BE32-E72D297353CC}">
                  <c16:uniqueId val="{0000004D-FF8B-5F4C-8BBF-ED4DE736661E}"/>
                </c:ext>
              </c:extLst>
            </c:dLbl>
            <c:dLbl>
              <c:idx val="78"/>
              <c:tx>
                <c:strRef>
                  <c:f>'/Users/el1goluj/Documents/ZURICH/PROJECTS/UPMEM/upmem-workloads/Microbenchmarks/AI/[ai_output.xlsx]ai_output (4)'!$J$80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{ACC5C750-386C-2748-BB35-A1ACC3F686E4}</c15:txfldGUID>
                      <c15:f>'/Users/el1goluj/Documents/ZURICH/PROJECTS/UPMEM/upmem-workloads/Microbenchmarks/AI/[ai_output.xlsx]ai_output (4)'!$J$80</c15:f>
                      <c15:dlblFieldTableCache>
                        <c:ptCount val="1"/>
                        <c:pt idx="0">
                          <c:v>15</c:v>
                        </c:pt>
                      </c15:dlblFieldTableCache>
                    </c15:dlblFTEntry>
                  </c15:dlblFieldTable>
                  <c15:showDataLabelsRange val="0"/>
                </c:ext>
                <c:ext xmlns:c16="http://schemas.microsoft.com/office/drawing/2014/chart" uri="{C3380CC4-5D6E-409C-BE32-E72D297353CC}">
                  <c16:uniqueId val="{0000004E-FF8B-5F4C-8BBF-ED4DE736661E}"/>
                </c:ext>
              </c:extLst>
            </c:dLbl>
            <c:dLbl>
              <c:idx val="79"/>
              <c:tx>
                <c:strRef>
                  <c:f>'/Users/el1goluj/Documents/ZURICH/PROJECTS/UPMEM/upmem-workloads/Microbenchmarks/AI/[ai_output.xlsx]ai_output (4)'!$J$81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{B2583A1E-32C4-934D-8188-0D657BB4ED99}</c15:txfldGUID>
                      <c15:f>'/Users/el1goluj/Documents/ZURICH/PROJECTS/UPMEM/upmem-workloads/Microbenchmarks/AI/[ai_output.xlsx]ai_output (4)'!$J$81</c15:f>
                      <c15:dlblFieldTableCache>
                        <c:ptCount val="1"/>
                        <c:pt idx="0">
                          <c:v>16</c:v>
                        </c:pt>
                      </c15:dlblFieldTableCache>
                    </c15:dlblFTEntry>
                  </c15:dlblFieldTable>
                  <c15:showDataLabelsRange val="0"/>
                </c:ext>
                <c:ext xmlns:c16="http://schemas.microsoft.com/office/drawing/2014/chart" uri="{C3380CC4-5D6E-409C-BE32-E72D297353CC}">
                  <c16:uniqueId val="{0000004F-FF8B-5F4C-8BBF-ED4DE736661E}"/>
                </c:ext>
              </c:extLst>
            </c:dLbl>
            <c:dLbl>
              <c:idx val="80"/>
              <c:tx>
                <c:strRef>
                  <c:f>'/Users/el1goluj/Documents/ZURICH/PROJECTS/UPMEM/upmem-workloads/Microbenchmarks/AI/[ai_output.xlsx]ai_output (4)'!$J$82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{00E20DF3-4CF6-5244-9CD5-4A656B497E24}</c15:txfldGUID>
                      <c15:f>'/Users/el1goluj/Documents/ZURICH/PROJECTS/UPMEM/upmem-workloads/Microbenchmarks/AI/[ai_output.xlsx]ai_output (4)'!$J$82</c15:f>
                      <c15:dlblFieldTableCache>
                        <c:ptCount val="1"/>
                        <c:pt idx="0">
                          <c:v>1</c:v>
                        </c:pt>
                      </c15:dlblFieldTableCache>
                    </c15:dlblFTEntry>
                  </c15:dlblFieldTable>
                  <c15:showDataLabelsRange val="0"/>
                </c:ext>
                <c:ext xmlns:c16="http://schemas.microsoft.com/office/drawing/2014/chart" uri="{C3380CC4-5D6E-409C-BE32-E72D297353CC}">
                  <c16:uniqueId val="{00000050-FF8B-5F4C-8BBF-ED4DE736661E}"/>
                </c:ext>
              </c:extLst>
            </c:dLbl>
            <c:dLbl>
              <c:idx val="81"/>
              <c:tx>
                <c:strRef>
                  <c:f>'/Users/el1goluj/Documents/ZURICH/PROJECTS/UPMEM/upmem-workloads/Microbenchmarks/AI/[ai_output.xlsx]ai_output (4)'!$J$83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{2DDF53B5-0B63-3643-BABC-ADB5624735DC}</c15:txfldGUID>
                      <c15:f>'/Users/el1goluj/Documents/ZURICH/PROJECTS/UPMEM/upmem-workloads/Microbenchmarks/AI/[ai_output.xlsx]ai_output (4)'!$J$83</c15:f>
                      <c15:dlblFieldTableCache>
                        <c:ptCount val="1"/>
                        <c:pt idx="0">
                          <c:v>2</c:v>
                        </c:pt>
                      </c15:dlblFieldTableCache>
                    </c15:dlblFTEntry>
                  </c15:dlblFieldTable>
                  <c15:showDataLabelsRange val="0"/>
                </c:ext>
                <c:ext xmlns:c16="http://schemas.microsoft.com/office/drawing/2014/chart" uri="{C3380CC4-5D6E-409C-BE32-E72D297353CC}">
                  <c16:uniqueId val="{00000051-FF8B-5F4C-8BBF-ED4DE736661E}"/>
                </c:ext>
              </c:extLst>
            </c:dLbl>
            <c:dLbl>
              <c:idx val="82"/>
              <c:tx>
                <c:strRef>
                  <c:f>'/Users/el1goluj/Documents/ZURICH/PROJECTS/UPMEM/upmem-workloads/Microbenchmarks/AI/[ai_output.xlsx]ai_output (4)'!$J$84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{29D4A108-0AC1-FD42-9BF1-3E552CDAB845}</c15:txfldGUID>
                      <c15:f>'/Users/el1goluj/Documents/ZURICH/PROJECTS/UPMEM/upmem-workloads/Microbenchmarks/AI/[ai_output.xlsx]ai_output (4)'!$J$84</c15:f>
                      <c15:dlblFieldTableCache>
                        <c:ptCount val="1"/>
                        <c:pt idx="0">
                          <c:v>3</c:v>
                        </c:pt>
                      </c15:dlblFieldTableCache>
                    </c15:dlblFTEntry>
                  </c15:dlblFieldTable>
                  <c15:showDataLabelsRange val="0"/>
                </c:ext>
                <c:ext xmlns:c16="http://schemas.microsoft.com/office/drawing/2014/chart" uri="{C3380CC4-5D6E-409C-BE32-E72D297353CC}">
                  <c16:uniqueId val="{00000052-FF8B-5F4C-8BBF-ED4DE736661E}"/>
                </c:ext>
              </c:extLst>
            </c:dLbl>
            <c:dLbl>
              <c:idx val="83"/>
              <c:tx>
                <c:strRef>
                  <c:f>'/Users/el1goluj/Documents/ZURICH/PROJECTS/UPMEM/upmem-workloads/Microbenchmarks/AI/[ai_output.xlsx]ai_output (4)'!$J$85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{ABE4DB02-D74B-C142-933E-245C83976603}</c15:txfldGUID>
                      <c15:f>'/Users/el1goluj/Documents/ZURICH/PROJECTS/UPMEM/upmem-workloads/Microbenchmarks/AI/[ai_output.xlsx]ai_output (4)'!$J$85</c15:f>
                      <c15:dlblFieldTableCache>
                        <c:ptCount val="1"/>
                        <c:pt idx="0">
                          <c:v>4</c:v>
                        </c:pt>
                      </c15:dlblFieldTableCache>
                    </c15:dlblFTEntry>
                  </c15:dlblFieldTable>
                  <c15:showDataLabelsRange val="0"/>
                </c:ext>
                <c:ext xmlns:c16="http://schemas.microsoft.com/office/drawing/2014/chart" uri="{C3380CC4-5D6E-409C-BE32-E72D297353CC}">
                  <c16:uniqueId val="{00000053-FF8B-5F4C-8BBF-ED4DE736661E}"/>
                </c:ext>
              </c:extLst>
            </c:dLbl>
            <c:dLbl>
              <c:idx val="84"/>
              <c:tx>
                <c:strRef>
                  <c:f>'/Users/el1goluj/Documents/ZURICH/PROJECTS/UPMEM/upmem-workloads/Microbenchmarks/AI/[ai_output.xlsx]ai_output (4)'!$J$86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{EB31E25D-3F1A-2141-A696-E47058135E4F}</c15:txfldGUID>
                      <c15:f>'/Users/el1goluj/Documents/ZURICH/PROJECTS/UPMEM/upmem-workloads/Microbenchmarks/AI/[ai_output.xlsx]ai_output (4)'!$J$86</c15:f>
                      <c15:dlblFieldTableCache>
                        <c:ptCount val="1"/>
                        <c:pt idx="0">
                          <c:v>5</c:v>
                        </c:pt>
                      </c15:dlblFieldTableCache>
                    </c15:dlblFTEntry>
                  </c15:dlblFieldTable>
                  <c15:showDataLabelsRange val="0"/>
                </c:ext>
                <c:ext xmlns:c16="http://schemas.microsoft.com/office/drawing/2014/chart" uri="{C3380CC4-5D6E-409C-BE32-E72D297353CC}">
                  <c16:uniqueId val="{00000054-FF8B-5F4C-8BBF-ED4DE736661E}"/>
                </c:ext>
              </c:extLst>
            </c:dLbl>
            <c:dLbl>
              <c:idx val="85"/>
              <c:tx>
                <c:strRef>
                  <c:f>'/Users/el1goluj/Documents/ZURICH/PROJECTS/UPMEM/upmem-workloads/Microbenchmarks/AI/[ai_output.xlsx]ai_output (4)'!$J$87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{CD17D42C-8F5A-7D4D-AC8C-C317A77025EA}</c15:txfldGUID>
                      <c15:f>'/Users/el1goluj/Documents/ZURICH/PROJECTS/UPMEM/upmem-workloads/Microbenchmarks/AI/[ai_output.xlsx]ai_output (4)'!$J$87</c15:f>
                      <c15:dlblFieldTableCache>
                        <c:ptCount val="1"/>
                        <c:pt idx="0">
                          <c:v>6</c:v>
                        </c:pt>
                      </c15:dlblFieldTableCache>
                    </c15:dlblFTEntry>
                  </c15:dlblFieldTable>
                  <c15:showDataLabelsRange val="0"/>
                </c:ext>
                <c:ext xmlns:c16="http://schemas.microsoft.com/office/drawing/2014/chart" uri="{C3380CC4-5D6E-409C-BE32-E72D297353CC}">
                  <c16:uniqueId val="{00000055-FF8B-5F4C-8BBF-ED4DE736661E}"/>
                </c:ext>
              </c:extLst>
            </c:dLbl>
            <c:dLbl>
              <c:idx val="86"/>
              <c:tx>
                <c:strRef>
                  <c:f>'/Users/el1goluj/Documents/ZURICH/PROJECTS/UPMEM/upmem-workloads/Microbenchmarks/AI/[ai_output.xlsx]ai_output (4)'!$J$88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{86065260-DC66-B841-8BD0-CB0F7A02ECF6}</c15:txfldGUID>
                      <c15:f>'/Users/el1goluj/Documents/ZURICH/PROJECTS/UPMEM/upmem-workloads/Microbenchmarks/AI/[ai_output.xlsx]ai_output (4)'!$J$88</c15:f>
                      <c15:dlblFieldTableCache>
                        <c:ptCount val="1"/>
                        <c:pt idx="0">
                          <c:v>7</c:v>
                        </c:pt>
                      </c15:dlblFieldTableCache>
                    </c15:dlblFTEntry>
                  </c15:dlblFieldTable>
                  <c15:showDataLabelsRange val="0"/>
                </c:ext>
                <c:ext xmlns:c16="http://schemas.microsoft.com/office/drawing/2014/chart" uri="{C3380CC4-5D6E-409C-BE32-E72D297353CC}">
                  <c16:uniqueId val="{00000056-FF8B-5F4C-8BBF-ED4DE736661E}"/>
                </c:ext>
              </c:extLst>
            </c:dLbl>
            <c:dLbl>
              <c:idx val="87"/>
              <c:tx>
                <c:strRef>
                  <c:f>'/Users/el1goluj/Documents/ZURICH/PROJECTS/UPMEM/upmem-workloads/Microbenchmarks/AI/[ai_output.xlsx]ai_output (4)'!$J$89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{0CE81CAF-C6D0-034B-87BB-F8F783C8B942}</c15:txfldGUID>
                      <c15:f>'/Users/el1goluj/Documents/ZURICH/PROJECTS/UPMEM/upmem-workloads/Microbenchmarks/AI/[ai_output.xlsx]ai_output (4)'!$J$89</c15:f>
                      <c15:dlblFieldTableCache>
                        <c:ptCount val="1"/>
                        <c:pt idx="0">
                          <c:v>8</c:v>
                        </c:pt>
                      </c15:dlblFieldTableCache>
                    </c15:dlblFTEntry>
                  </c15:dlblFieldTable>
                  <c15:showDataLabelsRange val="0"/>
                </c:ext>
                <c:ext xmlns:c16="http://schemas.microsoft.com/office/drawing/2014/chart" uri="{C3380CC4-5D6E-409C-BE32-E72D297353CC}">
                  <c16:uniqueId val="{00000057-FF8B-5F4C-8BBF-ED4DE736661E}"/>
                </c:ext>
              </c:extLst>
            </c:dLbl>
            <c:dLbl>
              <c:idx val="88"/>
              <c:tx>
                <c:strRef>
                  <c:f>'/Users/el1goluj/Documents/ZURICH/PROJECTS/UPMEM/upmem-workloads/Microbenchmarks/AI/[ai_output.xlsx]ai_output (4)'!$J$90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{E73350C2-96D5-CE41-89DF-9D0903411DA2}</c15:txfldGUID>
                      <c15:f>'/Users/el1goluj/Documents/ZURICH/PROJECTS/UPMEM/upmem-workloads/Microbenchmarks/AI/[ai_output.xlsx]ai_output (4)'!$J$90</c15:f>
                      <c15:dlblFieldTableCache>
                        <c:ptCount val="1"/>
                        <c:pt idx="0">
                          <c:v>9</c:v>
                        </c:pt>
                      </c15:dlblFieldTableCache>
                    </c15:dlblFTEntry>
                  </c15:dlblFieldTable>
                  <c15:showDataLabelsRange val="0"/>
                </c:ext>
                <c:ext xmlns:c16="http://schemas.microsoft.com/office/drawing/2014/chart" uri="{C3380CC4-5D6E-409C-BE32-E72D297353CC}">
                  <c16:uniqueId val="{00000058-FF8B-5F4C-8BBF-ED4DE736661E}"/>
                </c:ext>
              </c:extLst>
            </c:dLbl>
            <c:dLbl>
              <c:idx val="89"/>
              <c:tx>
                <c:strRef>
                  <c:f>'/Users/el1goluj/Documents/ZURICH/PROJECTS/UPMEM/upmem-workloads/Microbenchmarks/AI/[ai_output.xlsx]ai_output (4)'!$J$91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{8EFE23CF-014E-4C48-B250-62A3D9F95546}</c15:txfldGUID>
                      <c15:f>'/Users/el1goluj/Documents/ZURICH/PROJECTS/UPMEM/upmem-workloads/Microbenchmarks/AI/[ai_output.xlsx]ai_output (4)'!$J$91</c15:f>
                      <c15:dlblFieldTableCache>
                        <c:ptCount val="1"/>
                        <c:pt idx="0">
                          <c:v>10</c:v>
                        </c:pt>
                      </c15:dlblFieldTableCache>
                    </c15:dlblFTEntry>
                  </c15:dlblFieldTable>
                  <c15:showDataLabelsRange val="0"/>
                </c:ext>
                <c:ext xmlns:c16="http://schemas.microsoft.com/office/drawing/2014/chart" uri="{C3380CC4-5D6E-409C-BE32-E72D297353CC}">
                  <c16:uniqueId val="{00000059-FF8B-5F4C-8BBF-ED4DE736661E}"/>
                </c:ext>
              </c:extLst>
            </c:dLbl>
            <c:dLbl>
              <c:idx val="90"/>
              <c:tx>
                <c:strRef>
                  <c:f>'/Users/el1goluj/Documents/ZURICH/PROJECTS/UPMEM/upmem-workloads/Microbenchmarks/AI/[ai_output.xlsx]ai_output (4)'!$J$92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{615FECF5-AE22-384F-87CA-6201D6A6F3A9}</c15:txfldGUID>
                      <c15:f>'/Users/el1goluj/Documents/ZURICH/PROJECTS/UPMEM/upmem-workloads/Microbenchmarks/AI/[ai_output.xlsx]ai_output (4)'!$J$92</c15:f>
                      <c15:dlblFieldTableCache>
                        <c:ptCount val="1"/>
                        <c:pt idx="0">
                          <c:v>11</c:v>
                        </c:pt>
                      </c15:dlblFieldTableCache>
                    </c15:dlblFTEntry>
                  </c15:dlblFieldTable>
                  <c15:showDataLabelsRange val="0"/>
                </c:ext>
                <c:ext xmlns:c16="http://schemas.microsoft.com/office/drawing/2014/chart" uri="{C3380CC4-5D6E-409C-BE32-E72D297353CC}">
                  <c16:uniqueId val="{0000005A-FF8B-5F4C-8BBF-ED4DE736661E}"/>
                </c:ext>
              </c:extLst>
            </c:dLbl>
            <c:dLbl>
              <c:idx val="91"/>
              <c:tx>
                <c:strRef>
                  <c:f>'/Users/el1goluj/Documents/ZURICH/PROJECTS/UPMEM/upmem-workloads/Microbenchmarks/AI/[ai_output.xlsx]ai_output (4)'!$J$93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{ACF66B40-9245-6348-8A09-30588A621E5E}</c15:txfldGUID>
                      <c15:f>'/Users/el1goluj/Documents/ZURICH/PROJECTS/UPMEM/upmem-workloads/Microbenchmarks/AI/[ai_output.xlsx]ai_output (4)'!$J$93</c15:f>
                      <c15:dlblFieldTableCache>
                        <c:ptCount val="1"/>
                        <c:pt idx="0">
                          <c:v>12</c:v>
                        </c:pt>
                      </c15:dlblFieldTableCache>
                    </c15:dlblFTEntry>
                  </c15:dlblFieldTable>
                  <c15:showDataLabelsRange val="0"/>
                </c:ext>
                <c:ext xmlns:c16="http://schemas.microsoft.com/office/drawing/2014/chart" uri="{C3380CC4-5D6E-409C-BE32-E72D297353CC}">
                  <c16:uniqueId val="{0000005B-FF8B-5F4C-8BBF-ED4DE736661E}"/>
                </c:ext>
              </c:extLst>
            </c:dLbl>
            <c:dLbl>
              <c:idx val="92"/>
              <c:tx>
                <c:strRef>
                  <c:f>'/Users/el1goluj/Documents/ZURICH/PROJECTS/UPMEM/upmem-workloads/Microbenchmarks/AI/[ai_output.xlsx]ai_output (4)'!$J$94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{A18DD118-0B9E-1242-A697-9D79C54A5647}</c15:txfldGUID>
                      <c15:f>'/Users/el1goluj/Documents/ZURICH/PROJECTS/UPMEM/upmem-workloads/Microbenchmarks/AI/[ai_output.xlsx]ai_output (4)'!$J$94</c15:f>
                      <c15:dlblFieldTableCache>
                        <c:ptCount val="1"/>
                        <c:pt idx="0">
                          <c:v>13</c:v>
                        </c:pt>
                      </c15:dlblFieldTableCache>
                    </c15:dlblFTEntry>
                  </c15:dlblFieldTable>
                  <c15:showDataLabelsRange val="0"/>
                </c:ext>
                <c:ext xmlns:c16="http://schemas.microsoft.com/office/drawing/2014/chart" uri="{C3380CC4-5D6E-409C-BE32-E72D297353CC}">
                  <c16:uniqueId val="{0000005C-FF8B-5F4C-8BBF-ED4DE736661E}"/>
                </c:ext>
              </c:extLst>
            </c:dLbl>
            <c:dLbl>
              <c:idx val="93"/>
              <c:tx>
                <c:strRef>
                  <c:f>'/Users/el1goluj/Documents/ZURICH/PROJECTS/UPMEM/upmem-workloads/Microbenchmarks/AI/[ai_output.xlsx]ai_output (4)'!$J$95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{11CEE868-6E79-FB4D-8BDA-C43D47C8D81C}</c15:txfldGUID>
                      <c15:f>'/Users/el1goluj/Documents/ZURICH/PROJECTS/UPMEM/upmem-workloads/Microbenchmarks/AI/[ai_output.xlsx]ai_output (4)'!$J$95</c15:f>
                      <c15:dlblFieldTableCache>
                        <c:ptCount val="1"/>
                        <c:pt idx="0">
                          <c:v>14</c:v>
                        </c:pt>
                      </c15:dlblFieldTableCache>
                    </c15:dlblFTEntry>
                  </c15:dlblFieldTable>
                  <c15:showDataLabelsRange val="0"/>
                </c:ext>
                <c:ext xmlns:c16="http://schemas.microsoft.com/office/drawing/2014/chart" uri="{C3380CC4-5D6E-409C-BE32-E72D297353CC}">
                  <c16:uniqueId val="{0000005D-FF8B-5F4C-8BBF-ED4DE736661E}"/>
                </c:ext>
              </c:extLst>
            </c:dLbl>
            <c:dLbl>
              <c:idx val="94"/>
              <c:tx>
                <c:strRef>
                  <c:f>'/Users/el1goluj/Documents/ZURICH/PROJECTS/UPMEM/upmem-workloads/Microbenchmarks/AI/[ai_output.xlsx]ai_output (4)'!$J$96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{F2747723-FECA-974C-953D-A1A0CD52BEDC}</c15:txfldGUID>
                      <c15:f>'/Users/el1goluj/Documents/ZURICH/PROJECTS/UPMEM/upmem-workloads/Microbenchmarks/AI/[ai_output.xlsx]ai_output (4)'!$J$96</c15:f>
                      <c15:dlblFieldTableCache>
                        <c:ptCount val="1"/>
                        <c:pt idx="0">
                          <c:v>15</c:v>
                        </c:pt>
                      </c15:dlblFieldTableCache>
                    </c15:dlblFTEntry>
                  </c15:dlblFieldTable>
                  <c15:showDataLabelsRange val="0"/>
                </c:ext>
                <c:ext xmlns:c16="http://schemas.microsoft.com/office/drawing/2014/chart" uri="{C3380CC4-5D6E-409C-BE32-E72D297353CC}">
                  <c16:uniqueId val="{0000005E-FF8B-5F4C-8BBF-ED4DE736661E}"/>
                </c:ext>
              </c:extLst>
            </c:dLbl>
            <c:dLbl>
              <c:idx val="95"/>
              <c:tx>
                <c:strRef>
                  <c:f>'/Users/el1goluj/Documents/ZURICH/PROJECTS/UPMEM/upmem-workloads/Microbenchmarks/AI/[ai_output.xlsx]ai_output (4)'!$J$97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{D4D37789-7A00-4048-93AD-0E9270E4EEA6}</c15:txfldGUID>
                      <c15:f>'/Users/el1goluj/Documents/ZURICH/PROJECTS/UPMEM/upmem-workloads/Microbenchmarks/AI/[ai_output.xlsx]ai_output (4)'!$J$97</c15:f>
                      <c15:dlblFieldTableCache>
                        <c:ptCount val="1"/>
                        <c:pt idx="0">
                          <c:v>16</c:v>
                        </c:pt>
                      </c15:dlblFieldTableCache>
                    </c15:dlblFTEntry>
                  </c15:dlblFieldTable>
                  <c15:showDataLabelsRange val="0"/>
                </c:ext>
                <c:ext xmlns:c16="http://schemas.microsoft.com/office/drawing/2014/chart" uri="{C3380CC4-5D6E-409C-BE32-E72D297353CC}">
                  <c16:uniqueId val="{0000005F-FF8B-5F4C-8BBF-ED4DE736661E}"/>
                </c:ext>
              </c:extLst>
            </c:dLbl>
            <c:dLbl>
              <c:idx val="96"/>
              <c:tx>
                <c:strRef>
                  <c:f>'/Users/el1goluj/Documents/ZURICH/PROJECTS/UPMEM/upmem-workloads/Microbenchmarks/AI/[ai_output.xlsx]ai_output (4)'!$J$98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{240C00DD-E308-884F-A1D6-69C0E1CD1D0A}</c15:txfldGUID>
                      <c15:f>'/Users/el1goluj/Documents/ZURICH/PROJECTS/UPMEM/upmem-workloads/Microbenchmarks/AI/[ai_output.xlsx]ai_output (4)'!$J$98</c15:f>
                      <c15:dlblFieldTableCache>
                        <c:ptCount val="1"/>
                        <c:pt idx="0">
                          <c:v>1</c:v>
                        </c:pt>
                      </c15:dlblFieldTableCache>
                    </c15:dlblFTEntry>
                  </c15:dlblFieldTable>
                  <c15:showDataLabelsRange val="0"/>
                </c:ext>
                <c:ext xmlns:c16="http://schemas.microsoft.com/office/drawing/2014/chart" uri="{C3380CC4-5D6E-409C-BE32-E72D297353CC}">
                  <c16:uniqueId val="{00000060-FF8B-5F4C-8BBF-ED4DE736661E}"/>
                </c:ext>
              </c:extLst>
            </c:dLbl>
            <c:dLbl>
              <c:idx val="97"/>
              <c:tx>
                <c:strRef>
                  <c:f>'/Users/el1goluj/Documents/ZURICH/PROJECTS/UPMEM/upmem-workloads/Microbenchmarks/AI/[ai_output.xlsx]ai_output (4)'!$J$99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{B8DDD964-F840-DC4C-A8A8-1374C0B8C647}</c15:txfldGUID>
                      <c15:f>'/Users/el1goluj/Documents/ZURICH/PROJECTS/UPMEM/upmem-workloads/Microbenchmarks/AI/[ai_output.xlsx]ai_output (4)'!$J$99</c15:f>
                      <c15:dlblFieldTableCache>
                        <c:ptCount val="1"/>
                        <c:pt idx="0">
                          <c:v>2</c:v>
                        </c:pt>
                      </c15:dlblFieldTableCache>
                    </c15:dlblFTEntry>
                  </c15:dlblFieldTable>
                  <c15:showDataLabelsRange val="0"/>
                </c:ext>
                <c:ext xmlns:c16="http://schemas.microsoft.com/office/drawing/2014/chart" uri="{C3380CC4-5D6E-409C-BE32-E72D297353CC}">
                  <c16:uniqueId val="{00000061-FF8B-5F4C-8BBF-ED4DE736661E}"/>
                </c:ext>
              </c:extLst>
            </c:dLbl>
            <c:dLbl>
              <c:idx val="98"/>
              <c:tx>
                <c:strRef>
                  <c:f>'/Users/el1goluj/Documents/ZURICH/PROJECTS/UPMEM/upmem-workloads/Microbenchmarks/AI/[ai_output.xlsx]ai_output (4)'!$J$100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{06417BDC-C59D-E54C-B5C9-EF0BBF80E40C}</c15:txfldGUID>
                      <c15:f>'/Users/el1goluj/Documents/ZURICH/PROJECTS/UPMEM/upmem-workloads/Microbenchmarks/AI/[ai_output.xlsx]ai_output (4)'!$J$100</c15:f>
                      <c15:dlblFieldTableCache>
                        <c:ptCount val="1"/>
                        <c:pt idx="0">
                          <c:v>3</c:v>
                        </c:pt>
                      </c15:dlblFieldTableCache>
                    </c15:dlblFTEntry>
                  </c15:dlblFieldTable>
                  <c15:showDataLabelsRange val="0"/>
                </c:ext>
                <c:ext xmlns:c16="http://schemas.microsoft.com/office/drawing/2014/chart" uri="{C3380CC4-5D6E-409C-BE32-E72D297353CC}">
                  <c16:uniqueId val="{00000062-FF8B-5F4C-8BBF-ED4DE736661E}"/>
                </c:ext>
              </c:extLst>
            </c:dLbl>
            <c:dLbl>
              <c:idx val="99"/>
              <c:tx>
                <c:strRef>
                  <c:f>'/Users/el1goluj/Documents/ZURICH/PROJECTS/UPMEM/upmem-workloads/Microbenchmarks/AI/[ai_output.xlsx]ai_output (4)'!$J$101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{797AA1ED-D842-EA46-B03D-96F818BE17D1}</c15:txfldGUID>
                      <c15:f>'/Users/el1goluj/Documents/ZURICH/PROJECTS/UPMEM/upmem-workloads/Microbenchmarks/AI/[ai_output.xlsx]ai_output (4)'!$J$101</c15:f>
                      <c15:dlblFieldTableCache>
                        <c:ptCount val="1"/>
                        <c:pt idx="0">
                          <c:v>4</c:v>
                        </c:pt>
                      </c15:dlblFieldTableCache>
                    </c15:dlblFTEntry>
                  </c15:dlblFieldTable>
                  <c15:showDataLabelsRange val="0"/>
                </c:ext>
                <c:ext xmlns:c16="http://schemas.microsoft.com/office/drawing/2014/chart" uri="{C3380CC4-5D6E-409C-BE32-E72D297353CC}">
                  <c16:uniqueId val="{00000063-FF8B-5F4C-8BBF-ED4DE736661E}"/>
                </c:ext>
              </c:extLst>
            </c:dLbl>
            <c:dLbl>
              <c:idx val="100"/>
              <c:tx>
                <c:strRef>
                  <c:f>'/Users/el1goluj/Documents/ZURICH/PROJECTS/UPMEM/upmem-workloads/Microbenchmarks/AI/[ai_output.xlsx]ai_output (4)'!$J$102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{865613A9-2AC4-9941-90ED-9DCA8C5CB3B6}</c15:txfldGUID>
                      <c15:f>'/Users/el1goluj/Documents/ZURICH/PROJECTS/UPMEM/upmem-workloads/Microbenchmarks/AI/[ai_output.xlsx]ai_output (4)'!$J$102</c15:f>
                      <c15:dlblFieldTableCache>
                        <c:ptCount val="1"/>
                        <c:pt idx="0">
                          <c:v>5</c:v>
                        </c:pt>
                      </c15:dlblFieldTableCache>
                    </c15:dlblFTEntry>
                  </c15:dlblFieldTable>
                  <c15:showDataLabelsRange val="0"/>
                </c:ext>
                <c:ext xmlns:c16="http://schemas.microsoft.com/office/drawing/2014/chart" uri="{C3380CC4-5D6E-409C-BE32-E72D297353CC}">
                  <c16:uniqueId val="{00000064-FF8B-5F4C-8BBF-ED4DE736661E}"/>
                </c:ext>
              </c:extLst>
            </c:dLbl>
            <c:dLbl>
              <c:idx val="101"/>
              <c:tx>
                <c:strRef>
                  <c:f>'/Users/el1goluj/Documents/ZURICH/PROJECTS/UPMEM/upmem-workloads/Microbenchmarks/AI/[ai_output.xlsx]ai_output (4)'!$J$103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{31C2B344-8F52-B94F-976D-0569147F907E}</c15:txfldGUID>
                      <c15:f>'/Users/el1goluj/Documents/ZURICH/PROJECTS/UPMEM/upmem-workloads/Microbenchmarks/AI/[ai_output.xlsx]ai_output (4)'!$J$103</c15:f>
                      <c15:dlblFieldTableCache>
                        <c:ptCount val="1"/>
                        <c:pt idx="0">
                          <c:v>6</c:v>
                        </c:pt>
                      </c15:dlblFieldTableCache>
                    </c15:dlblFTEntry>
                  </c15:dlblFieldTable>
                  <c15:showDataLabelsRange val="0"/>
                </c:ext>
                <c:ext xmlns:c16="http://schemas.microsoft.com/office/drawing/2014/chart" uri="{C3380CC4-5D6E-409C-BE32-E72D297353CC}">
                  <c16:uniqueId val="{00000065-FF8B-5F4C-8BBF-ED4DE736661E}"/>
                </c:ext>
              </c:extLst>
            </c:dLbl>
            <c:dLbl>
              <c:idx val="102"/>
              <c:tx>
                <c:strRef>
                  <c:f>'/Users/el1goluj/Documents/ZURICH/PROJECTS/UPMEM/upmem-workloads/Microbenchmarks/AI/[ai_output.xlsx]ai_output (4)'!$J$104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{F57C94B5-64E1-CC49-9EA3-A111316375A3}</c15:txfldGUID>
                      <c15:f>'/Users/el1goluj/Documents/ZURICH/PROJECTS/UPMEM/upmem-workloads/Microbenchmarks/AI/[ai_output.xlsx]ai_output (4)'!$J$104</c15:f>
                      <c15:dlblFieldTableCache>
                        <c:ptCount val="1"/>
                        <c:pt idx="0">
                          <c:v>7</c:v>
                        </c:pt>
                      </c15:dlblFieldTableCache>
                    </c15:dlblFTEntry>
                  </c15:dlblFieldTable>
                  <c15:showDataLabelsRange val="0"/>
                </c:ext>
                <c:ext xmlns:c16="http://schemas.microsoft.com/office/drawing/2014/chart" uri="{C3380CC4-5D6E-409C-BE32-E72D297353CC}">
                  <c16:uniqueId val="{00000066-FF8B-5F4C-8BBF-ED4DE736661E}"/>
                </c:ext>
              </c:extLst>
            </c:dLbl>
            <c:dLbl>
              <c:idx val="103"/>
              <c:tx>
                <c:strRef>
                  <c:f>'/Users/el1goluj/Documents/ZURICH/PROJECTS/UPMEM/upmem-workloads/Microbenchmarks/AI/[ai_output.xlsx]ai_output (4)'!$J$105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{6D948A8E-5553-CF41-A3EF-1F7AEAD1DE5B}</c15:txfldGUID>
                      <c15:f>'/Users/el1goluj/Documents/ZURICH/PROJECTS/UPMEM/upmem-workloads/Microbenchmarks/AI/[ai_output.xlsx]ai_output (4)'!$J$105</c15:f>
                      <c15:dlblFieldTableCache>
                        <c:ptCount val="1"/>
                        <c:pt idx="0">
                          <c:v>8</c:v>
                        </c:pt>
                      </c15:dlblFieldTableCache>
                    </c15:dlblFTEntry>
                  </c15:dlblFieldTable>
                  <c15:showDataLabelsRange val="0"/>
                </c:ext>
                <c:ext xmlns:c16="http://schemas.microsoft.com/office/drawing/2014/chart" uri="{C3380CC4-5D6E-409C-BE32-E72D297353CC}">
                  <c16:uniqueId val="{00000067-FF8B-5F4C-8BBF-ED4DE736661E}"/>
                </c:ext>
              </c:extLst>
            </c:dLbl>
            <c:dLbl>
              <c:idx val="104"/>
              <c:tx>
                <c:strRef>
                  <c:f>'/Users/el1goluj/Documents/ZURICH/PROJECTS/UPMEM/upmem-workloads/Microbenchmarks/AI/[ai_output.xlsx]ai_output (4)'!$J$106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{DDF4406B-51FA-F247-89E3-878EC9335E3F}</c15:txfldGUID>
                      <c15:f>'/Users/el1goluj/Documents/ZURICH/PROJECTS/UPMEM/upmem-workloads/Microbenchmarks/AI/[ai_output.xlsx]ai_output (4)'!$J$106</c15:f>
                      <c15:dlblFieldTableCache>
                        <c:ptCount val="1"/>
                        <c:pt idx="0">
                          <c:v>9</c:v>
                        </c:pt>
                      </c15:dlblFieldTableCache>
                    </c15:dlblFTEntry>
                  </c15:dlblFieldTable>
                  <c15:showDataLabelsRange val="0"/>
                </c:ext>
                <c:ext xmlns:c16="http://schemas.microsoft.com/office/drawing/2014/chart" uri="{C3380CC4-5D6E-409C-BE32-E72D297353CC}">
                  <c16:uniqueId val="{00000068-FF8B-5F4C-8BBF-ED4DE736661E}"/>
                </c:ext>
              </c:extLst>
            </c:dLbl>
            <c:dLbl>
              <c:idx val="105"/>
              <c:tx>
                <c:strRef>
                  <c:f>'/Users/el1goluj/Documents/ZURICH/PROJECTS/UPMEM/upmem-workloads/Microbenchmarks/AI/[ai_output.xlsx]ai_output (4)'!$J$107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{78A3E178-DF8E-5541-9129-0B22348222A9}</c15:txfldGUID>
                      <c15:f>'/Users/el1goluj/Documents/ZURICH/PROJECTS/UPMEM/upmem-workloads/Microbenchmarks/AI/[ai_output.xlsx]ai_output (4)'!$J$107</c15:f>
                      <c15:dlblFieldTableCache>
                        <c:ptCount val="1"/>
                        <c:pt idx="0">
                          <c:v>10</c:v>
                        </c:pt>
                      </c15:dlblFieldTableCache>
                    </c15:dlblFTEntry>
                  </c15:dlblFieldTable>
                  <c15:showDataLabelsRange val="0"/>
                </c:ext>
                <c:ext xmlns:c16="http://schemas.microsoft.com/office/drawing/2014/chart" uri="{C3380CC4-5D6E-409C-BE32-E72D297353CC}">
                  <c16:uniqueId val="{00000069-FF8B-5F4C-8BBF-ED4DE736661E}"/>
                </c:ext>
              </c:extLst>
            </c:dLbl>
            <c:dLbl>
              <c:idx val="106"/>
              <c:tx>
                <c:strRef>
                  <c:f>'/Users/el1goluj/Documents/ZURICH/PROJECTS/UPMEM/upmem-workloads/Microbenchmarks/AI/[ai_output.xlsx]ai_output (4)'!$J$108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{1AC6B8D3-BA2B-364A-B47A-9E49901DF665}</c15:txfldGUID>
                      <c15:f>'/Users/el1goluj/Documents/ZURICH/PROJECTS/UPMEM/upmem-workloads/Microbenchmarks/AI/[ai_output.xlsx]ai_output (4)'!$J$108</c15:f>
                      <c15:dlblFieldTableCache>
                        <c:ptCount val="1"/>
                        <c:pt idx="0">
                          <c:v>11</c:v>
                        </c:pt>
                      </c15:dlblFieldTableCache>
                    </c15:dlblFTEntry>
                  </c15:dlblFieldTable>
                  <c15:showDataLabelsRange val="0"/>
                </c:ext>
                <c:ext xmlns:c16="http://schemas.microsoft.com/office/drawing/2014/chart" uri="{C3380CC4-5D6E-409C-BE32-E72D297353CC}">
                  <c16:uniqueId val="{0000006A-FF8B-5F4C-8BBF-ED4DE736661E}"/>
                </c:ext>
              </c:extLst>
            </c:dLbl>
            <c:dLbl>
              <c:idx val="107"/>
              <c:tx>
                <c:strRef>
                  <c:f>'/Users/el1goluj/Documents/ZURICH/PROJECTS/UPMEM/upmem-workloads/Microbenchmarks/AI/[ai_output.xlsx]ai_output (4)'!$J$109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{9ECBFD1D-519F-5A4F-A0D9-D57C09CB4786}</c15:txfldGUID>
                      <c15:f>'/Users/el1goluj/Documents/ZURICH/PROJECTS/UPMEM/upmem-workloads/Microbenchmarks/AI/[ai_output.xlsx]ai_output (4)'!$J$109</c15:f>
                      <c15:dlblFieldTableCache>
                        <c:ptCount val="1"/>
                        <c:pt idx="0">
                          <c:v>12</c:v>
                        </c:pt>
                      </c15:dlblFieldTableCache>
                    </c15:dlblFTEntry>
                  </c15:dlblFieldTable>
                  <c15:showDataLabelsRange val="0"/>
                </c:ext>
                <c:ext xmlns:c16="http://schemas.microsoft.com/office/drawing/2014/chart" uri="{C3380CC4-5D6E-409C-BE32-E72D297353CC}">
                  <c16:uniqueId val="{0000006B-FF8B-5F4C-8BBF-ED4DE736661E}"/>
                </c:ext>
              </c:extLst>
            </c:dLbl>
            <c:dLbl>
              <c:idx val="108"/>
              <c:tx>
                <c:strRef>
                  <c:f>'/Users/el1goluj/Documents/ZURICH/PROJECTS/UPMEM/upmem-workloads/Microbenchmarks/AI/[ai_output.xlsx]ai_output (4)'!$J$110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{C835DDDF-C697-F240-AA2B-C56E846947B3}</c15:txfldGUID>
                      <c15:f>'/Users/el1goluj/Documents/ZURICH/PROJECTS/UPMEM/upmem-workloads/Microbenchmarks/AI/[ai_output.xlsx]ai_output (4)'!$J$110</c15:f>
                      <c15:dlblFieldTableCache>
                        <c:ptCount val="1"/>
                        <c:pt idx="0">
                          <c:v>13</c:v>
                        </c:pt>
                      </c15:dlblFieldTableCache>
                    </c15:dlblFTEntry>
                  </c15:dlblFieldTable>
                  <c15:showDataLabelsRange val="0"/>
                </c:ext>
                <c:ext xmlns:c16="http://schemas.microsoft.com/office/drawing/2014/chart" uri="{C3380CC4-5D6E-409C-BE32-E72D297353CC}">
                  <c16:uniqueId val="{0000006C-FF8B-5F4C-8BBF-ED4DE736661E}"/>
                </c:ext>
              </c:extLst>
            </c:dLbl>
            <c:dLbl>
              <c:idx val="109"/>
              <c:tx>
                <c:strRef>
                  <c:f>'/Users/el1goluj/Documents/ZURICH/PROJECTS/UPMEM/upmem-workloads/Microbenchmarks/AI/[ai_output.xlsx]ai_output (4)'!$J$111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{38D739BA-0896-3E43-83C4-33DF7A2FEAB8}</c15:txfldGUID>
                      <c15:f>'/Users/el1goluj/Documents/ZURICH/PROJECTS/UPMEM/upmem-workloads/Microbenchmarks/AI/[ai_output.xlsx]ai_output (4)'!$J$111</c15:f>
                      <c15:dlblFieldTableCache>
                        <c:ptCount val="1"/>
                        <c:pt idx="0">
                          <c:v>14</c:v>
                        </c:pt>
                      </c15:dlblFieldTableCache>
                    </c15:dlblFTEntry>
                  </c15:dlblFieldTable>
                  <c15:showDataLabelsRange val="0"/>
                </c:ext>
                <c:ext xmlns:c16="http://schemas.microsoft.com/office/drawing/2014/chart" uri="{C3380CC4-5D6E-409C-BE32-E72D297353CC}">
                  <c16:uniqueId val="{0000006D-FF8B-5F4C-8BBF-ED4DE736661E}"/>
                </c:ext>
              </c:extLst>
            </c:dLbl>
            <c:dLbl>
              <c:idx val="110"/>
              <c:tx>
                <c:strRef>
                  <c:f>'/Users/el1goluj/Documents/ZURICH/PROJECTS/UPMEM/upmem-workloads/Microbenchmarks/AI/[ai_output.xlsx]ai_output (4)'!$J$112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{00639214-4DBB-C846-B336-6E57473F6890}</c15:txfldGUID>
                      <c15:f>'/Users/el1goluj/Documents/ZURICH/PROJECTS/UPMEM/upmem-workloads/Microbenchmarks/AI/[ai_output.xlsx]ai_output (4)'!$J$112</c15:f>
                      <c15:dlblFieldTableCache>
                        <c:ptCount val="1"/>
                        <c:pt idx="0">
                          <c:v>15</c:v>
                        </c:pt>
                      </c15:dlblFieldTableCache>
                    </c15:dlblFTEntry>
                  </c15:dlblFieldTable>
                  <c15:showDataLabelsRange val="0"/>
                </c:ext>
                <c:ext xmlns:c16="http://schemas.microsoft.com/office/drawing/2014/chart" uri="{C3380CC4-5D6E-409C-BE32-E72D297353CC}">
                  <c16:uniqueId val="{0000006E-FF8B-5F4C-8BBF-ED4DE736661E}"/>
                </c:ext>
              </c:extLst>
            </c:dLbl>
            <c:dLbl>
              <c:idx val="111"/>
              <c:tx>
                <c:strRef>
                  <c:f>'/Users/el1goluj/Documents/ZURICH/PROJECTS/UPMEM/upmem-workloads/Microbenchmarks/AI/[ai_output.xlsx]ai_output (4)'!$J$113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{E03CFDCC-52CF-EE4C-BE25-F24B5014811F}</c15:txfldGUID>
                      <c15:f>'/Users/el1goluj/Documents/ZURICH/PROJECTS/UPMEM/upmem-workloads/Microbenchmarks/AI/[ai_output.xlsx]ai_output (4)'!$J$113</c15:f>
                      <c15:dlblFieldTableCache>
                        <c:ptCount val="1"/>
                        <c:pt idx="0">
                          <c:v>16</c:v>
                        </c:pt>
                      </c15:dlblFieldTableCache>
                    </c15:dlblFTEntry>
                  </c15:dlblFieldTable>
                  <c15:showDataLabelsRange val="0"/>
                </c:ext>
                <c:ext xmlns:c16="http://schemas.microsoft.com/office/drawing/2014/chart" uri="{C3380CC4-5D6E-409C-BE32-E72D297353CC}">
                  <c16:uniqueId val="{0000006F-FF8B-5F4C-8BBF-ED4DE736661E}"/>
                </c:ext>
              </c:extLst>
            </c:dLbl>
            <c:dLbl>
              <c:idx val="112"/>
              <c:tx>
                <c:strRef>
                  <c:f>'/Users/el1goluj/Documents/ZURICH/PROJECTS/UPMEM/upmem-workloads/Microbenchmarks/AI/[ai_output.xlsx]ai_output (4)'!$J$114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{FCA6F050-7CE8-EA4D-9C38-0B432F348AA6}</c15:txfldGUID>
                      <c15:f>'/Users/el1goluj/Documents/ZURICH/PROJECTS/UPMEM/upmem-workloads/Microbenchmarks/AI/[ai_output.xlsx]ai_output (4)'!$J$114</c15:f>
                      <c15:dlblFieldTableCache>
                        <c:ptCount val="1"/>
                        <c:pt idx="0">
                          <c:v>1</c:v>
                        </c:pt>
                      </c15:dlblFieldTableCache>
                    </c15:dlblFTEntry>
                  </c15:dlblFieldTable>
                  <c15:showDataLabelsRange val="0"/>
                </c:ext>
                <c:ext xmlns:c16="http://schemas.microsoft.com/office/drawing/2014/chart" uri="{C3380CC4-5D6E-409C-BE32-E72D297353CC}">
                  <c16:uniqueId val="{00000070-FF8B-5F4C-8BBF-ED4DE736661E}"/>
                </c:ext>
              </c:extLst>
            </c:dLbl>
            <c:dLbl>
              <c:idx val="113"/>
              <c:tx>
                <c:strRef>
                  <c:f>'/Users/el1goluj/Documents/ZURICH/PROJECTS/UPMEM/upmem-workloads/Microbenchmarks/AI/[ai_output.xlsx]ai_output (4)'!$J$115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{48A802AB-7884-0E48-95B9-6C1E8BA8F0E6}</c15:txfldGUID>
                      <c15:f>'/Users/el1goluj/Documents/ZURICH/PROJECTS/UPMEM/upmem-workloads/Microbenchmarks/AI/[ai_output.xlsx]ai_output (4)'!$J$115</c15:f>
                      <c15:dlblFieldTableCache>
                        <c:ptCount val="1"/>
                        <c:pt idx="0">
                          <c:v>2</c:v>
                        </c:pt>
                      </c15:dlblFieldTableCache>
                    </c15:dlblFTEntry>
                  </c15:dlblFieldTable>
                  <c15:showDataLabelsRange val="0"/>
                </c:ext>
                <c:ext xmlns:c16="http://schemas.microsoft.com/office/drawing/2014/chart" uri="{C3380CC4-5D6E-409C-BE32-E72D297353CC}">
                  <c16:uniqueId val="{00000071-FF8B-5F4C-8BBF-ED4DE736661E}"/>
                </c:ext>
              </c:extLst>
            </c:dLbl>
            <c:dLbl>
              <c:idx val="114"/>
              <c:tx>
                <c:strRef>
                  <c:f>'/Users/el1goluj/Documents/ZURICH/PROJECTS/UPMEM/upmem-workloads/Microbenchmarks/AI/[ai_output.xlsx]ai_output (4)'!$J$116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{F4AC6D21-A4E4-0041-BA3A-724C448446A3}</c15:txfldGUID>
                      <c15:f>'/Users/el1goluj/Documents/ZURICH/PROJECTS/UPMEM/upmem-workloads/Microbenchmarks/AI/[ai_output.xlsx]ai_output (4)'!$J$116</c15:f>
                      <c15:dlblFieldTableCache>
                        <c:ptCount val="1"/>
                        <c:pt idx="0">
                          <c:v>3</c:v>
                        </c:pt>
                      </c15:dlblFieldTableCache>
                    </c15:dlblFTEntry>
                  </c15:dlblFieldTable>
                  <c15:showDataLabelsRange val="0"/>
                </c:ext>
                <c:ext xmlns:c16="http://schemas.microsoft.com/office/drawing/2014/chart" uri="{C3380CC4-5D6E-409C-BE32-E72D297353CC}">
                  <c16:uniqueId val="{00000072-FF8B-5F4C-8BBF-ED4DE736661E}"/>
                </c:ext>
              </c:extLst>
            </c:dLbl>
            <c:dLbl>
              <c:idx val="115"/>
              <c:tx>
                <c:strRef>
                  <c:f>'/Users/el1goluj/Documents/ZURICH/PROJECTS/UPMEM/upmem-workloads/Microbenchmarks/AI/[ai_output.xlsx]ai_output (4)'!$J$117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{C1058872-9673-FF46-BD34-4E6B9A217816}</c15:txfldGUID>
                      <c15:f>'/Users/el1goluj/Documents/ZURICH/PROJECTS/UPMEM/upmem-workloads/Microbenchmarks/AI/[ai_output.xlsx]ai_output (4)'!$J$117</c15:f>
                      <c15:dlblFieldTableCache>
                        <c:ptCount val="1"/>
                        <c:pt idx="0">
                          <c:v>4</c:v>
                        </c:pt>
                      </c15:dlblFieldTableCache>
                    </c15:dlblFTEntry>
                  </c15:dlblFieldTable>
                  <c15:showDataLabelsRange val="0"/>
                </c:ext>
                <c:ext xmlns:c16="http://schemas.microsoft.com/office/drawing/2014/chart" uri="{C3380CC4-5D6E-409C-BE32-E72D297353CC}">
                  <c16:uniqueId val="{00000073-FF8B-5F4C-8BBF-ED4DE736661E}"/>
                </c:ext>
              </c:extLst>
            </c:dLbl>
            <c:dLbl>
              <c:idx val="116"/>
              <c:tx>
                <c:strRef>
                  <c:f>'/Users/el1goluj/Documents/ZURICH/PROJECTS/UPMEM/upmem-workloads/Microbenchmarks/AI/[ai_output.xlsx]ai_output (4)'!$J$118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{04B2522F-1D58-FF43-B368-C06FDEB8F2E5}</c15:txfldGUID>
                      <c15:f>'/Users/el1goluj/Documents/ZURICH/PROJECTS/UPMEM/upmem-workloads/Microbenchmarks/AI/[ai_output.xlsx]ai_output (4)'!$J$118</c15:f>
                      <c15:dlblFieldTableCache>
                        <c:ptCount val="1"/>
                        <c:pt idx="0">
                          <c:v>5</c:v>
                        </c:pt>
                      </c15:dlblFieldTableCache>
                    </c15:dlblFTEntry>
                  </c15:dlblFieldTable>
                  <c15:showDataLabelsRange val="0"/>
                </c:ext>
                <c:ext xmlns:c16="http://schemas.microsoft.com/office/drawing/2014/chart" uri="{C3380CC4-5D6E-409C-BE32-E72D297353CC}">
                  <c16:uniqueId val="{00000074-FF8B-5F4C-8BBF-ED4DE736661E}"/>
                </c:ext>
              </c:extLst>
            </c:dLbl>
            <c:dLbl>
              <c:idx val="117"/>
              <c:tx>
                <c:strRef>
                  <c:f>'/Users/el1goluj/Documents/ZURICH/PROJECTS/UPMEM/upmem-workloads/Microbenchmarks/AI/[ai_output.xlsx]ai_output (4)'!$J$119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{50AEAF84-C9AD-0449-822D-0C0AE9B79B11}</c15:txfldGUID>
                      <c15:f>'/Users/el1goluj/Documents/ZURICH/PROJECTS/UPMEM/upmem-workloads/Microbenchmarks/AI/[ai_output.xlsx]ai_output (4)'!$J$119</c15:f>
                      <c15:dlblFieldTableCache>
                        <c:ptCount val="1"/>
                        <c:pt idx="0">
                          <c:v>6</c:v>
                        </c:pt>
                      </c15:dlblFieldTableCache>
                    </c15:dlblFTEntry>
                  </c15:dlblFieldTable>
                  <c15:showDataLabelsRange val="0"/>
                </c:ext>
                <c:ext xmlns:c16="http://schemas.microsoft.com/office/drawing/2014/chart" uri="{C3380CC4-5D6E-409C-BE32-E72D297353CC}">
                  <c16:uniqueId val="{00000075-FF8B-5F4C-8BBF-ED4DE736661E}"/>
                </c:ext>
              </c:extLst>
            </c:dLbl>
            <c:dLbl>
              <c:idx val="118"/>
              <c:tx>
                <c:strRef>
                  <c:f>'/Users/el1goluj/Documents/ZURICH/PROJECTS/UPMEM/upmem-workloads/Microbenchmarks/AI/[ai_output.xlsx]ai_output (4)'!$J$120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{9884E3D9-62B4-7C43-91FF-4F31C3A2DF94}</c15:txfldGUID>
                      <c15:f>'/Users/el1goluj/Documents/ZURICH/PROJECTS/UPMEM/upmem-workloads/Microbenchmarks/AI/[ai_output.xlsx]ai_output (4)'!$J$120</c15:f>
                      <c15:dlblFieldTableCache>
                        <c:ptCount val="1"/>
                        <c:pt idx="0">
                          <c:v>7</c:v>
                        </c:pt>
                      </c15:dlblFieldTableCache>
                    </c15:dlblFTEntry>
                  </c15:dlblFieldTable>
                  <c15:showDataLabelsRange val="0"/>
                </c:ext>
                <c:ext xmlns:c16="http://schemas.microsoft.com/office/drawing/2014/chart" uri="{C3380CC4-5D6E-409C-BE32-E72D297353CC}">
                  <c16:uniqueId val="{00000076-FF8B-5F4C-8BBF-ED4DE736661E}"/>
                </c:ext>
              </c:extLst>
            </c:dLbl>
            <c:dLbl>
              <c:idx val="119"/>
              <c:tx>
                <c:strRef>
                  <c:f>'/Users/el1goluj/Documents/ZURICH/PROJECTS/UPMEM/upmem-workloads/Microbenchmarks/AI/[ai_output.xlsx]ai_output (4)'!$J$121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{4DA96952-944C-6941-A5D7-7AEAB6A4BD8A}</c15:txfldGUID>
                      <c15:f>'/Users/el1goluj/Documents/ZURICH/PROJECTS/UPMEM/upmem-workloads/Microbenchmarks/AI/[ai_output.xlsx]ai_output (4)'!$J$121</c15:f>
                      <c15:dlblFieldTableCache>
                        <c:ptCount val="1"/>
                        <c:pt idx="0">
                          <c:v>8</c:v>
                        </c:pt>
                      </c15:dlblFieldTableCache>
                    </c15:dlblFTEntry>
                  </c15:dlblFieldTable>
                  <c15:showDataLabelsRange val="0"/>
                </c:ext>
                <c:ext xmlns:c16="http://schemas.microsoft.com/office/drawing/2014/chart" uri="{C3380CC4-5D6E-409C-BE32-E72D297353CC}">
                  <c16:uniqueId val="{00000077-FF8B-5F4C-8BBF-ED4DE736661E}"/>
                </c:ext>
              </c:extLst>
            </c:dLbl>
            <c:dLbl>
              <c:idx val="120"/>
              <c:tx>
                <c:strRef>
                  <c:f>'/Users/el1goluj/Documents/ZURICH/PROJECTS/UPMEM/upmem-workloads/Microbenchmarks/AI/[ai_output.xlsx]ai_output (4)'!$J$122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{4CAFCD01-D6E9-6E48-8314-5240EE3767D1}</c15:txfldGUID>
                      <c15:f>'/Users/el1goluj/Documents/ZURICH/PROJECTS/UPMEM/upmem-workloads/Microbenchmarks/AI/[ai_output.xlsx]ai_output (4)'!$J$122</c15:f>
                      <c15:dlblFieldTableCache>
                        <c:ptCount val="1"/>
                        <c:pt idx="0">
                          <c:v>9</c:v>
                        </c:pt>
                      </c15:dlblFieldTableCache>
                    </c15:dlblFTEntry>
                  </c15:dlblFieldTable>
                  <c15:showDataLabelsRange val="0"/>
                </c:ext>
                <c:ext xmlns:c16="http://schemas.microsoft.com/office/drawing/2014/chart" uri="{C3380CC4-5D6E-409C-BE32-E72D297353CC}">
                  <c16:uniqueId val="{00000078-FF8B-5F4C-8BBF-ED4DE736661E}"/>
                </c:ext>
              </c:extLst>
            </c:dLbl>
            <c:dLbl>
              <c:idx val="121"/>
              <c:tx>
                <c:strRef>
                  <c:f>'/Users/el1goluj/Documents/ZURICH/PROJECTS/UPMEM/upmem-workloads/Microbenchmarks/AI/[ai_output.xlsx]ai_output (4)'!$J$123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{BF0ECB2F-DEF4-4A4A-B04A-DEE24F40E763}</c15:txfldGUID>
                      <c15:f>'/Users/el1goluj/Documents/ZURICH/PROJECTS/UPMEM/upmem-workloads/Microbenchmarks/AI/[ai_output.xlsx]ai_output (4)'!$J$123</c15:f>
                      <c15:dlblFieldTableCache>
                        <c:ptCount val="1"/>
                        <c:pt idx="0">
                          <c:v>10</c:v>
                        </c:pt>
                      </c15:dlblFieldTableCache>
                    </c15:dlblFTEntry>
                  </c15:dlblFieldTable>
                  <c15:showDataLabelsRange val="0"/>
                </c:ext>
                <c:ext xmlns:c16="http://schemas.microsoft.com/office/drawing/2014/chart" uri="{C3380CC4-5D6E-409C-BE32-E72D297353CC}">
                  <c16:uniqueId val="{00000079-FF8B-5F4C-8BBF-ED4DE736661E}"/>
                </c:ext>
              </c:extLst>
            </c:dLbl>
            <c:dLbl>
              <c:idx val="122"/>
              <c:tx>
                <c:strRef>
                  <c:f>'/Users/el1goluj/Documents/ZURICH/PROJECTS/UPMEM/upmem-workloads/Microbenchmarks/AI/[ai_output.xlsx]ai_output (4)'!$J$124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{7A12B1DC-B380-4044-8116-153B299DA8F3}</c15:txfldGUID>
                      <c15:f>'/Users/el1goluj/Documents/ZURICH/PROJECTS/UPMEM/upmem-workloads/Microbenchmarks/AI/[ai_output.xlsx]ai_output (4)'!$J$124</c15:f>
                      <c15:dlblFieldTableCache>
                        <c:ptCount val="1"/>
                        <c:pt idx="0">
                          <c:v>11</c:v>
                        </c:pt>
                      </c15:dlblFieldTableCache>
                    </c15:dlblFTEntry>
                  </c15:dlblFieldTable>
                  <c15:showDataLabelsRange val="0"/>
                </c:ext>
                <c:ext xmlns:c16="http://schemas.microsoft.com/office/drawing/2014/chart" uri="{C3380CC4-5D6E-409C-BE32-E72D297353CC}">
                  <c16:uniqueId val="{0000007A-FF8B-5F4C-8BBF-ED4DE736661E}"/>
                </c:ext>
              </c:extLst>
            </c:dLbl>
            <c:dLbl>
              <c:idx val="123"/>
              <c:tx>
                <c:strRef>
                  <c:f>'/Users/el1goluj/Documents/ZURICH/PROJECTS/UPMEM/upmem-workloads/Microbenchmarks/AI/[ai_output.xlsx]ai_output (4)'!$J$125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{341B62A1-2D35-884D-97E6-007F3D82453A}</c15:txfldGUID>
                      <c15:f>'/Users/el1goluj/Documents/ZURICH/PROJECTS/UPMEM/upmem-workloads/Microbenchmarks/AI/[ai_output.xlsx]ai_output (4)'!$J$125</c15:f>
                      <c15:dlblFieldTableCache>
                        <c:ptCount val="1"/>
                        <c:pt idx="0">
                          <c:v>12</c:v>
                        </c:pt>
                      </c15:dlblFieldTableCache>
                    </c15:dlblFTEntry>
                  </c15:dlblFieldTable>
                  <c15:showDataLabelsRange val="0"/>
                </c:ext>
                <c:ext xmlns:c16="http://schemas.microsoft.com/office/drawing/2014/chart" uri="{C3380CC4-5D6E-409C-BE32-E72D297353CC}">
                  <c16:uniqueId val="{0000007B-FF8B-5F4C-8BBF-ED4DE736661E}"/>
                </c:ext>
              </c:extLst>
            </c:dLbl>
            <c:dLbl>
              <c:idx val="124"/>
              <c:tx>
                <c:strRef>
                  <c:f>'/Users/el1goluj/Documents/ZURICH/PROJECTS/UPMEM/upmem-workloads/Microbenchmarks/AI/[ai_output.xlsx]ai_output (4)'!$J$126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{AE75EF04-595B-A447-99EB-2B784C9517AE}</c15:txfldGUID>
                      <c15:f>'/Users/el1goluj/Documents/ZURICH/PROJECTS/UPMEM/upmem-workloads/Microbenchmarks/AI/[ai_output.xlsx]ai_output (4)'!$J$126</c15:f>
                      <c15:dlblFieldTableCache>
                        <c:ptCount val="1"/>
                        <c:pt idx="0">
                          <c:v>13</c:v>
                        </c:pt>
                      </c15:dlblFieldTableCache>
                    </c15:dlblFTEntry>
                  </c15:dlblFieldTable>
                  <c15:showDataLabelsRange val="0"/>
                </c:ext>
                <c:ext xmlns:c16="http://schemas.microsoft.com/office/drawing/2014/chart" uri="{C3380CC4-5D6E-409C-BE32-E72D297353CC}">
                  <c16:uniqueId val="{0000007C-FF8B-5F4C-8BBF-ED4DE736661E}"/>
                </c:ext>
              </c:extLst>
            </c:dLbl>
            <c:dLbl>
              <c:idx val="125"/>
              <c:tx>
                <c:strRef>
                  <c:f>'/Users/el1goluj/Documents/ZURICH/PROJECTS/UPMEM/upmem-workloads/Microbenchmarks/AI/[ai_output.xlsx]ai_output (4)'!$J$127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{BA54E7E4-88B8-8D44-917C-6441E99CF472}</c15:txfldGUID>
                      <c15:f>'/Users/el1goluj/Documents/ZURICH/PROJECTS/UPMEM/upmem-workloads/Microbenchmarks/AI/[ai_output.xlsx]ai_output (4)'!$J$127</c15:f>
                      <c15:dlblFieldTableCache>
                        <c:ptCount val="1"/>
                        <c:pt idx="0">
                          <c:v>14</c:v>
                        </c:pt>
                      </c15:dlblFieldTableCache>
                    </c15:dlblFTEntry>
                  </c15:dlblFieldTable>
                  <c15:showDataLabelsRange val="0"/>
                </c:ext>
                <c:ext xmlns:c16="http://schemas.microsoft.com/office/drawing/2014/chart" uri="{C3380CC4-5D6E-409C-BE32-E72D297353CC}">
                  <c16:uniqueId val="{0000007D-FF8B-5F4C-8BBF-ED4DE736661E}"/>
                </c:ext>
              </c:extLst>
            </c:dLbl>
            <c:dLbl>
              <c:idx val="126"/>
              <c:tx>
                <c:strRef>
                  <c:f>'/Users/el1goluj/Documents/ZURICH/PROJECTS/UPMEM/upmem-workloads/Microbenchmarks/AI/[ai_output.xlsx]ai_output (4)'!$J$128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{CCC1C246-C806-BB4B-A649-1DEBB7D40602}</c15:txfldGUID>
                      <c15:f>'/Users/el1goluj/Documents/ZURICH/PROJECTS/UPMEM/upmem-workloads/Microbenchmarks/AI/[ai_output.xlsx]ai_output (4)'!$J$128</c15:f>
                      <c15:dlblFieldTableCache>
                        <c:ptCount val="1"/>
                        <c:pt idx="0">
                          <c:v>15</c:v>
                        </c:pt>
                      </c15:dlblFieldTableCache>
                    </c15:dlblFTEntry>
                  </c15:dlblFieldTable>
                  <c15:showDataLabelsRange val="0"/>
                </c:ext>
                <c:ext xmlns:c16="http://schemas.microsoft.com/office/drawing/2014/chart" uri="{C3380CC4-5D6E-409C-BE32-E72D297353CC}">
                  <c16:uniqueId val="{0000007E-FF8B-5F4C-8BBF-ED4DE736661E}"/>
                </c:ext>
              </c:extLst>
            </c:dLbl>
            <c:dLbl>
              <c:idx val="127"/>
              <c:tx>
                <c:strRef>
                  <c:f>'/Users/el1goluj/Documents/ZURICH/PROJECTS/UPMEM/upmem-workloads/Microbenchmarks/AI/[ai_output.xlsx]ai_output (4)'!$J$129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{B84B96E6-5392-D342-BCF0-3C559DEB5B8A}</c15:txfldGUID>
                      <c15:f>'/Users/el1goluj/Documents/ZURICH/PROJECTS/UPMEM/upmem-workloads/Microbenchmarks/AI/[ai_output.xlsx]ai_output (4)'!$J$129</c15:f>
                      <c15:dlblFieldTableCache>
                        <c:ptCount val="1"/>
                        <c:pt idx="0">
                          <c:v>16</c:v>
                        </c:pt>
                      </c15:dlblFieldTableCache>
                    </c15:dlblFTEntry>
                  </c15:dlblFieldTable>
                  <c15:showDataLabelsRange val="0"/>
                </c:ext>
                <c:ext xmlns:c16="http://schemas.microsoft.com/office/drawing/2014/chart" uri="{C3380CC4-5D6E-409C-BE32-E72D297353CC}">
                  <c16:uniqueId val="{0000007F-FF8B-5F4C-8BBF-ED4DE736661E}"/>
                </c:ext>
              </c:extLst>
            </c:dLbl>
            <c:dLbl>
              <c:idx val="128"/>
              <c:tx>
                <c:strRef>
                  <c:f>'/Users/el1goluj/Documents/ZURICH/PROJECTS/UPMEM/upmem-workloads/Microbenchmarks/AI/[ai_output.xlsx]ai_output (4)'!$J$130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{D3BE88E8-AF92-FA45-A78B-22619532A830}</c15:txfldGUID>
                      <c15:f>'/Users/el1goluj/Documents/ZURICH/PROJECTS/UPMEM/upmem-workloads/Microbenchmarks/AI/[ai_output.xlsx]ai_output (4)'!$J$130</c15:f>
                      <c15:dlblFieldTableCache>
                        <c:ptCount val="1"/>
                        <c:pt idx="0">
                          <c:v>1</c:v>
                        </c:pt>
                      </c15:dlblFieldTableCache>
                    </c15:dlblFTEntry>
                  </c15:dlblFieldTable>
                  <c15:showDataLabelsRange val="0"/>
                </c:ext>
                <c:ext xmlns:c16="http://schemas.microsoft.com/office/drawing/2014/chart" uri="{C3380CC4-5D6E-409C-BE32-E72D297353CC}">
                  <c16:uniqueId val="{00000080-FF8B-5F4C-8BBF-ED4DE736661E}"/>
                </c:ext>
              </c:extLst>
            </c:dLbl>
            <c:dLbl>
              <c:idx val="129"/>
              <c:tx>
                <c:strRef>
                  <c:f>'/Users/el1goluj/Documents/ZURICH/PROJECTS/UPMEM/upmem-workloads/Microbenchmarks/AI/[ai_output.xlsx]ai_output (4)'!$J$131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{4323189F-84FD-1848-A6FC-3ABC1A062A96}</c15:txfldGUID>
                      <c15:f>'/Users/el1goluj/Documents/ZURICH/PROJECTS/UPMEM/upmem-workloads/Microbenchmarks/AI/[ai_output.xlsx]ai_output (4)'!$J$131</c15:f>
                      <c15:dlblFieldTableCache>
                        <c:ptCount val="1"/>
                        <c:pt idx="0">
                          <c:v>2</c:v>
                        </c:pt>
                      </c15:dlblFieldTableCache>
                    </c15:dlblFTEntry>
                  </c15:dlblFieldTable>
                  <c15:showDataLabelsRange val="0"/>
                </c:ext>
                <c:ext xmlns:c16="http://schemas.microsoft.com/office/drawing/2014/chart" uri="{C3380CC4-5D6E-409C-BE32-E72D297353CC}">
                  <c16:uniqueId val="{00000081-FF8B-5F4C-8BBF-ED4DE736661E}"/>
                </c:ext>
              </c:extLst>
            </c:dLbl>
            <c:dLbl>
              <c:idx val="130"/>
              <c:tx>
                <c:strRef>
                  <c:f>'/Users/el1goluj/Documents/ZURICH/PROJECTS/UPMEM/upmem-workloads/Microbenchmarks/AI/[ai_output.xlsx]ai_output (4)'!$J$132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{7A8B9050-5334-9748-A144-9FE5A60BCE1E}</c15:txfldGUID>
                      <c15:f>'/Users/el1goluj/Documents/ZURICH/PROJECTS/UPMEM/upmem-workloads/Microbenchmarks/AI/[ai_output.xlsx]ai_output (4)'!$J$132</c15:f>
                      <c15:dlblFieldTableCache>
                        <c:ptCount val="1"/>
                        <c:pt idx="0">
                          <c:v>3</c:v>
                        </c:pt>
                      </c15:dlblFieldTableCache>
                    </c15:dlblFTEntry>
                  </c15:dlblFieldTable>
                  <c15:showDataLabelsRange val="0"/>
                </c:ext>
                <c:ext xmlns:c16="http://schemas.microsoft.com/office/drawing/2014/chart" uri="{C3380CC4-5D6E-409C-BE32-E72D297353CC}">
                  <c16:uniqueId val="{00000082-FF8B-5F4C-8BBF-ED4DE736661E}"/>
                </c:ext>
              </c:extLst>
            </c:dLbl>
            <c:dLbl>
              <c:idx val="131"/>
              <c:tx>
                <c:strRef>
                  <c:f>'/Users/el1goluj/Documents/ZURICH/PROJECTS/UPMEM/upmem-workloads/Microbenchmarks/AI/[ai_output.xlsx]ai_output (4)'!$J$133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{0AD0A17E-D898-8248-8F9B-8398FEB1770C}</c15:txfldGUID>
                      <c15:f>'/Users/el1goluj/Documents/ZURICH/PROJECTS/UPMEM/upmem-workloads/Microbenchmarks/AI/[ai_output.xlsx]ai_output (4)'!$J$133</c15:f>
                      <c15:dlblFieldTableCache>
                        <c:ptCount val="1"/>
                        <c:pt idx="0">
                          <c:v>4</c:v>
                        </c:pt>
                      </c15:dlblFieldTableCache>
                    </c15:dlblFTEntry>
                  </c15:dlblFieldTable>
                  <c15:showDataLabelsRange val="0"/>
                </c:ext>
                <c:ext xmlns:c16="http://schemas.microsoft.com/office/drawing/2014/chart" uri="{C3380CC4-5D6E-409C-BE32-E72D297353CC}">
                  <c16:uniqueId val="{00000083-FF8B-5F4C-8BBF-ED4DE736661E}"/>
                </c:ext>
              </c:extLst>
            </c:dLbl>
            <c:dLbl>
              <c:idx val="132"/>
              <c:tx>
                <c:strRef>
                  <c:f>'/Users/el1goluj/Documents/ZURICH/PROJECTS/UPMEM/upmem-workloads/Microbenchmarks/AI/[ai_output.xlsx]ai_output (4)'!$J$134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{3FD0892E-F6F3-5C43-A591-8D35A1177810}</c15:txfldGUID>
                      <c15:f>'/Users/el1goluj/Documents/ZURICH/PROJECTS/UPMEM/upmem-workloads/Microbenchmarks/AI/[ai_output.xlsx]ai_output (4)'!$J$134</c15:f>
                      <c15:dlblFieldTableCache>
                        <c:ptCount val="1"/>
                        <c:pt idx="0">
                          <c:v>5</c:v>
                        </c:pt>
                      </c15:dlblFieldTableCache>
                    </c15:dlblFTEntry>
                  </c15:dlblFieldTable>
                  <c15:showDataLabelsRange val="0"/>
                </c:ext>
                <c:ext xmlns:c16="http://schemas.microsoft.com/office/drawing/2014/chart" uri="{C3380CC4-5D6E-409C-BE32-E72D297353CC}">
                  <c16:uniqueId val="{00000084-FF8B-5F4C-8BBF-ED4DE736661E}"/>
                </c:ext>
              </c:extLst>
            </c:dLbl>
            <c:dLbl>
              <c:idx val="133"/>
              <c:tx>
                <c:strRef>
                  <c:f>'/Users/el1goluj/Documents/ZURICH/PROJECTS/UPMEM/upmem-workloads/Microbenchmarks/AI/[ai_output.xlsx]ai_output (4)'!$J$135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{0EB13906-1378-6E48-8CB9-7F5EB6263541}</c15:txfldGUID>
                      <c15:f>'/Users/el1goluj/Documents/ZURICH/PROJECTS/UPMEM/upmem-workloads/Microbenchmarks/AI/[ai_output.xlsx]ai_output (4)'!$J$135</c15:f>
                      <c15:dlblFieldTableCache>
                        <c:ptCount val="1"/>
                        <c:pt idx="0">
                          <c:v>6</c:v>
                        </c:pt>
                      </c15:dlblFieldTableCache>
                    </c15:dlblFTEntry>
                  </c15:dlblFieldTable>
                  <c15:showDataLabelsRange val="0"/>
                </c:ext>
                <c:ext xmlns:c16="http://schemas.microsoft.com/office/drawing/2014/chart" uri="{C3380CC4-5D6E-409C-BE32-E72D297353CC}">
                  <c16:uniqueId val="{00000085-FF8B-5F4C-8BBF-ED4DE736661E}"/>
                </c:ext>
              </c:extLst>
            </c:dLbl>
            <c:dLbl>
              <c:idx val="134"/>
              <c:tx>
                <c:strRef>
                  <c:f>'/Users/el1goluj/Documents/ZURICH/PROJECTS/UPMEM/upmem-workloads/Microbenchmarks/AI/[ai_output.xlsx]ai_output (4)'!$J$136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{51CA2B52-28CB-454A-912A-F5289F077EF1}</c15:txfldGUID>
                      <c15:f>'/Users/el1goluj/Documents/ZURICH/PROJECTS/UPMEM/upmem-workloads/Microbenchmarks/AI/[ai_output.xlsx]ai_output (4)'!$J$136</c15:f>
                      <c15:dlblFieldTableCache>
                        <c:ptCount val="1"/>
                        <c:pt idx="0">
                          <c:v>7</c:v>
                        </c:pt>
                      </c15:dlblFieldTableCache>
                    </c15:dlblFTEntry>
                  </c15:dlblFieldTable>
                  <c15:showDataLabelsRange val="0"/>
                </c:ext>
                <c:ext xmlns:c16="http://schemas.microsoft.com/office/drawing/2014/chart" uri="{C3380CC4-5D6E-409C-BE32-E72D297353CC}">
                  <c16:uniqueId val="{00000086-FF8B-5F4C-8BBF-ED4DE736661E}"/>
                </c:ext>
              </c:extLst>
            </c:dLbl>
            <c:dLbl>
              <c:idx val="135"/>
              <c:tx>
                <c:strRef>
                  <c:f>'/Users/el1goluj/Documents/ZURICH/PROJECTS/UPMEM/upmem-workloads/Microbenchmarks/AI/[ai_output.xlsx]ai_output (4)'!$J$137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{E4C4BBEF-A1E2-9E45-9B42-DDBAF6B69BC3}</c15:txfldGUID>
                      <c15:f>'/Users/el1goluj/Documents/ZURICH/PROJECTS/UPMEM/upmem-workloads/Microbenchmarks/AI/[ai_output.xlsx]ai_output (4)'!$J$137</c15:f>
                      <c15:dlblFieldTableCache>
                        <c:ptCount val="1"/>
                        <c:pt idx="0">
                          <c:v>8</c:v>
                        </c:pt>
                      </c15:dlblFieldTableCache>
                    </c15:dlblFTEntry>
                  </c15:dlblFieldTable>
                  <c15:showDataLabelsRange val="0"/>
                </c:ext>
                <c:ext xmlns:c16="http://schemas.microsoft.com/office/drawing/2014/chart" uri="{C3380CC4-5D6E-409C-BE32-E72D297353CC}">
                  <c16:uniqueId val="{00000087-FF8B-5F4C-8BBF-ED4DE736661E}"/>
                </c:ext>
              </c:extLst>
            </c:dLbl>
            <c:dLbl>
              <c:idx val="136"/>
              <c:tx>
                <c:strRef>
                  <c:f>'/Users/el1goluj/Documents/ZURICH/PROJECTS/UPMEM/upmem-workloads/Microbenchmarks/AI/[ai_output.xlsx]ai_output (4)'!$J$138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{C778F76B-8CB6-CD49-89D4-5F528327351B}</c15:txfldGUID>
                      <c15:f>'/Users/el1goluj/Documents/ZURICH/PROJECTS/UPMEM/upmem-workloads/Microbenchmarks/AI/[ai_output.xlsx]ai_output (4)'!$J$138</c15:f>
                      <c15:dlblFieldTableCache>
                        <c:ptCount val="1"/>
                        <c:pt idx="0">
                          <c:v>9</c:v>
                        </c:pt>
                      </c15:dlblFieldTableCache>
                    </c15:dlblFTEntry>
                  </c15:dlblFieldTable>
                  <c15:showDataLabelsRange val="0"/>
                </c:ext>
                <c:ext xmlns:c16="http://schemas.microsoft.com/office/drawing/2014/chart" uri="{C3380CC4-5D6E-409C-BE32-E72D297353CC}">
                  <c16:uniqueId val="{00000088-FF8B-5F4C-8BBF-ED4DE736661E}"/>
                </c:ext>
              </c:extLst>
            </c:dLbl>
            <c:dLbl>
              <c:idx val="137"/>
              <c:tx>
                <c:strRef>
                  <c:f>'/Users/el1goluj/Documents/ZURICH/PROJECTS/UPMEM/upmem-workloads/Microbenchmarks/AI/[ai_output.xlsx]ai_output (4)'!$J$139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{B6271527-EAC7-FB48-9600-457F5A749681}</c15:txfldGUID>
                      <c15:f>'/Users/el1goluj/Documents/ZURICH/PROJECTS/UPMEM/upmem-workloads/Microbenchmarks/AI/[ai_output.xlsx]ai_output (4)'!$J$139</c15:f>
                      <c15:dlblFieldTableCache>
                        <c:ptCount val="1"/>
                        <c:pt idx="0">
                          <c:v>10</c:v>
                        </c:pt>
                      </c15:dlblFieldTableCache>
                    </c15:dlblFTEntry>
                  </c15:dlblFieldTable>
                  <c15:showDataLabelsRange val="0"/>
                </c:ext>
                <c:ext xmlns:c16="http://schemas.microsoft.com/office/drawing/2014/chart" uri="{C3380CC4-5D6E-409C-BE32-E72D297353CC}">
                  <c16:uniqueId val="{00000089-FF8B-5F4C-8BBF-ED4DE736661E}"/>
                </c:ext>
              </c:extLst>
            </c:dLbl>
            <c:dLbl>
              <c:idx val="138"/>
              <c:tx>
                <c:strRef>
                  <c:f>'/Users/el1goluj/Documents/ZURICH/PROJECTS/UPMEM/upmem-workloads/Microbenchmarks/AI/[ai_output.xlsx]ai_output (4)'!$J$140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{DB75CAA3-D934-F948-BA0F-D952E7F89DBD}</c15:txfldGUID>
                      <c15:f>'/Users/el1goluj/Documents/ZURICH/PROJECTS/UPMEM/upmem-workloads/Microbenchmarks/AI/[ai_output.xlsx]ai_output (4)'!$J$140</c15:f>
                      <c15:dlblFieldTableCache>
                        <c:ptCount val="1"/>
                        <c:pt idx="0">
                          <c:v>11</c:v>
                        </c:pt>
                      </c15:dlblFieldTableCache>
                    </c15:dlblFTEntry>
                  </c15:dlblFieldTable>
                  <c15:showDataLabelsRange val="0"/>
                </c:ext>
                <c:ext xmlns:c16="http://schemas.microsoft.com/office/drawing/2014/chart" uri="{C3380CC4-5D6E-409C-BE32-E72D297353CC}">
                  <c16:uniqueId val="{0000008A-FF8B-5F4C-8BBF-ED4DE736661E}"/>
                </c:ext>
              </c:extLst>
            </c:dLbl>
            <c:dLbl>
              <c:idx val="139"/>
              <c:tx>
                <c:strRef>
                  <c:f>'/Users/el1goluj/Documents/ZURICH/PROJECTS/UPMEM/upmem-workloads/Microbenchmarks/AI/[ai_output.xlsx]ai_output (4)'!$J$141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{1E7A73BF-D60D-864C-80E5-7CAE3EB2D09B}</c15:txfldGUID>
                      <c15:f>'/Users/el1goluj/Documents/ZURICH/PROJECTS/UPMEM/upmem-workloads/Microbenchmarks/AI/[ai_output.xlsx]ai_output (4)'!$J$141</c15:f>
                      <c15:dlblFieldTableCache>
                        <c:ptCount val="1"/>
                        <c:pt idx="0">
                          <c:v>12</c:v>
                        </c:pt>
                      </c15:dlblFieldTableCache>
                    </c15:dlblFTEntry>
                  </c15:dlblFieldTable>
                  <c15:showDataLabelsRange val="0"/>
                </c:ext>
                <c:ext xmlns:c16="http://schemas.microsoft.com/office/drawing/2014/chart" uri="{C3380CC4-5D6E-409C-BE32-E72D297353CC}">
                  <c16:uniqueId val="{0000008B-FF8B-5F4C-8BBF-ED4DE736661E}"/>
                </c:ext>
              </c:extLst>
            </c:dLbl>
            <c:dLbl>
              <c:idx val="140"/>
              <c:tx>
                <c:strRef>
                  <c:f>'/Users/el1goluj/Documents/ZURICH/PROJECTS/UPMEM/upmem-workloads/Microbenchmarks/AI/[ai_output.xlsx]ai_output (4)'!$J$142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{244E5AA0-328F-4F4E-8A85-74FB49067B2B}</c15:txfldGUID>
                      <c15:f>'/Users/el1goluj/Documents/ZURICH/PROJECTS/UPMEM/upmem-workloads/Microbenchmarks/AI/[ai_output.xlsx]ai_output (4)'!$J$142</c15:f>
                      <c15:dlblFieldTableCache>
                        <c:ptCount val="1"/>
                        <c:pt idx="0">
                          <c:v>13</c:v>
                        </c:pt>
                      </c15:dlblFieldTableCache>
                    </c15:dlblFTEntry>
                  </c15:dlblFieldTable>
                  <c15:showDataLabelsRange val="0"/>
                </c:ext>
                <c:ext xmlns:c16="http://schemas.microsoft.com/office/drawing/2014/chart" uri="{C3380CC4-5D6E-409C-BE32-E72D297353CC}">
                  <c16:uniqueId val="{0000008C-FF8B-5F4C-8BBF-ED4DE736661E}"/>
                </c:ext>
              </c:extLst>
            </c:dLbl>
            <c:dLbl>
              <c:idx val="141"/>
              <c:tx>
                <c:strRef>
                  <c:f>'/Users/el1goluj/Documents/ZURICH/PROJECTS/UPMEM/upmem-workloads/Microbenchmarks/AI/[ai_output.xlsx]ai_output (4)'!$J$143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{B1A76617-D6DC-224C-967F-302F97477A5B}</c15:txfldGUID>
                      <c15:f>'/Users/el1goluj/Documents/ZURICH/PROJECTS/UPMEM/upmem-workloads/Microbenchmarks/AI/[ai_output.xlsx]ai_output (4)'!$J$143</c15:f>
                      <c15:dlblFieldTableCache>
                        <c:ptCount val="1"/>
                        <c:pt idx="0">
                          <c:v>14</c:v>
                        </c:pt>
                      </c15:dlblFieldTableCache>
                    </c15:dlblFTEntry>
                  </c15:dlblFieldTable>
                  <c15:showDataLabelsRange val="0"/>
                </c:ext>
                <c:ext xmlns:c16="http://schemas.microsoft.com/office/drawing/2014/chart" uri="{C3380CC4-5D6E-409C-BE32-E72D297353CC}">
                  <c16:uniqueId val="{0000008D-FF8B-5F4C-8BBF-ED4DE736661E}"/>
                </c:ext>
              </c:extLst>
            </c:dLbl>
            <c:dLbl>
              <c:idx val="142"/>
              <c:tx>
                <c:strRef>
                  <c:f>'/Users/el1goluj/Documents/ZURICH/PROJECTS/UPMEM/upmem-workloads/Microbenchmarks/AI/[ai_output.xlsx]ai_output (4)'!$J$144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{87F1B6EA-3916-6944-A5C4-911A7973C166}</c15:txfldGUID>
                      <c15:f>'/Users/el1goluj/Documents/ZURICH/PROJECTS/UPMEM/upmem-workloads/Microbenchmarks/AI/[ai_output.xlsx]ai_output (4)'!$J$144</c15:f>
                      <c15:dlblFieldTableCache>
                        <c:ptCount val="1"/>
                        <c:pt idx="0">
                          <c:v>15</c:v>
                        </c:pt>
                      </c15:dlblFieldTableCache>
                    </c15:dlblFTEntry>
                  </c15:dlblFieldTable>
                  <c15:showDataLabelsRange val="0"/>
                </c:ext>
                <c:ext xmlns:c16="http://schemas.microsoft.com/office/drawing/2014/chart" uri="{C3380CC4-5D6E-409C-BE32-E72D297353CC}">
                  <c16:uniqueId val="{0000008E-FF8B-5F4C-8BBF-ED4DE736661E}"/>
                </c:ext>
              </c:extLst>
            </c:dLbl>
            <c:dLbl>
              <c:idx val="143"/>
              <c:tx>
                <c:strRef>
                  <c:f>'/Users/el1goluj/Documents/ZURICH/PROJECTS/UPMEM/upmem-workloads/Microbenchmarks/AI/[ai_output.xlsx]ai_output (4)'!$J$145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{D9ECAF2D-2B43-3643-9F8A-811BF302FCAF}</c15:txfldGUID>
                      <c15:f>'/Users/el1goluj/Documents/ZURICH/PROJECTS/UPMEM/upmem-workloads/Microbenchmarks/AI/[ai_output.xlsx]ai_output (4)'!$J$145</c15:f>
                      <c15:dlblFieldTableCache>
                        <c:ptCount val="1"/>
                        <c:pt idx="0">
                          <c:v>16</c:v>
                        </c:pt>
                      </c15:dlblFieldTableCache>
                    </c15:dlblFTEntry>
                  </c15:dlblFieldTable>
                  <c15:showDataLabelsRange val="0"/>
                </c:ext>
                <c:ext xmlns:c16="http://schemas.microsoft.com/office/drawing/2014/chart" uri="{C3380CC4-5D6E-409C-BE32-E72D297353CC}">
                  <c16:uniqueId val="{0000008F-FF8B-5F4C-8BBF-ED4DE736661E}"/>
                </c:ext>
              </c:extLst>
            </c:dLbl>
            <c:dLbl>
              <c:idx val="144"/>
              <c:tx>
                <c:strRef>
                  <c:f>'/Users/el1goluj/Documents/ZURICH/PROJECTS/UPMEM/upmem-workloads/Microbenchmarks/AI/[ai_output.xlsx]ai_output (4)'!$J$146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{E94ABF95-7C4B-A747-9EF9-6F90CA721FD8}</c15:txfldGUID>
                      <c15:f>'/Users/el1goluj/Documents/ZURICH/PROJECTS/UPMEM/upmem-workloads/Microbenchmarks/AI/[ai_output.xlsx]ai_output (4)'!$J$146</c15:f>
                      <c15:dlblFieldTableCache>
                        <c:ptCount val="1"/>
                        <c:pt idx="0">
                          <c:v>1</c:v>
                        </c:pt>
                      </c15:dlblFieldTableCache>
                    </c15:dlblFTEntry>
                  </c15:dlblFieldTable>
                  <c15:showDataLabelsRange val="0"/>
                </c:ext>
                <c:ext xmlns:c16="http://schemas.microsoft.com/office/drawing/2014/chart" uri="{C3380CC4-5D6E-409C-BE32-E72D297353CC}">
                  <c16:uniqueId val="{00000090-FF8B-5F4C-8BBF-ED4DE736661E}"/>
                </c:ext>
              </c:extLst>
            </c:dLbl>
            <c:dLbl>
              <c:idx val="145"/>
              <c:tx>
                <c:strRef>
                  <c:f>'/Users/el1goluj/Documents/ZURICH/PROJECTS/UPMEM/upmem-workloads/Microbenchmarks/AI/[ai_output.xlsx]ai_output (4)'!$J$147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{68E51B3C-1173-7D47-8D98-2646FFDD5F2D}</c15:txfldGUID>
                      <c15:f>'/Users/el1goluj/Documents/ZURICH/PROJECTS/UPMEM/upmem-workloads/Microbenchmarks/AI/[ai_output.xlsx]ai_output (4)'!$J$147</c15:f>
                      <c15:dlblFieldTableCache>
                        <c:ptCount val="1"/>
                        <c:pt idx="0">
                          <c:v>2</c:v>
                        </c:pt>
                      </c15:dlblFieldTableCache>
                    </c15:dlblFTEntry>
                  </c15:dlblFieldTable>
                  <c15:showDataLabelsRange val="0"/>
                </c:ext>
                <c:ext xmlns:c16="http://schemas.microsoft.com/office/drawing/2014/chart" uri="{C3380CC4-5D6E-409C-BE32-E72D297353CC}">
                  <c16:uniqueId val="{00000091-FF8B-5F4C-8BBF-ED4DE736661E}"/>
                </c:ext>
              </c:extLst>
            </c:dLbl>
            <c:dLbl>
              <c:idx val="146"/>
              <c:tx>
                <c:strRef>
                  <c:f>'/Users/el1goluj/Documents/ZURICH/PROJECTS/UPMEM/upmem-workloads/Microbenchmarks/AI/[ai_output.xlsx]ai_output (4)'!$J$148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{F7636732-D4F5-584D-B66D-A6B0FEF2ADA2}</c15:txfldGUID>
                      <c15:f>'/Users/el1goluj/Documents/ZURICH/PROJECTS/UPMEM/upmem-workloads/Microbenchmarks/AI/[ai_output.xlsx]ai_output (4)'!$J$148</c15:f>
                      <c15:dlblFieldTableCache>
                        <c:ptCount val="1"/>
                        <c:pt idx="0">
                          <c:v>3</c:v>
                        </c:pt>
                      </c15:dlblFieldTableCache>
                    </c15:dlblFTEntry>
                  </c15:dlblFieldTable>
                  <c15:showDataLabelsRange val="0"/>
                </c:ext>
                <c:ext xmlns:c16="http://schemas.microsoft.com/office/drawing/2014/chart" uri="{C3380CC4-5D6E-409C-BE32-E72D297353CC}">
                  <c16:uniqueId val="{00000092-FF8B-5F4C-8BBF-ED4DE736661E}"/>
                </c:ext>
              </c:extLst>
            </c:dLbl>
            <c:dLbl>
              <c:idx val="147"/>
              <c:tx>
                <c:strRef>
                  <c:f>'/Users/el1goluj/Documents/ZURICH/PROJECTS/UPMEM/upmem-workloads/Microbenchmarks/AI/[ai_output.xlsx]ai_output (4)'!$J$149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{3CA0383C-1481-7340-9C42-037022714078}</c15:txfldGUID>
                      <c15:f>'/Users/el1goluj/Documents/ZURICH/PROJECTS/UPMEM/upmem-workloads/Microbenchmarks/AI/[ai_output.xlsx]ai_output (4)'!$J$149</c15:f>
                      <c15:dlblFieldTableCache>
                        <c:ptCount val="1"/>
                        <c:pt idx="0">
                          <c:v>4</c:v>
                        </c:pt>
                      </c15:dlblFieldTableCache>
                    </c15:dlblFTEntry>
                  </c15:dlblFieldTable>
                  <c15:showDataLabelsRange val="0"/>
                </c:ext>
                <c:ext xmlns:c16="http://schemas.microsoft.com/office/drawing/2014/chart" uri="{C3380CC4-5D6E-409C-BE32-E72D297353CC}">
                  <c16:uniqueId val="{00000093-FF8B-5F4C-8BBF-ED4DE736661E}"/>
                </c:ext>
              </c:extLst>
            </c:dLbl>
            <c:dLbl>
              <c:idx val="148"/>
              <c:tx>
                <c:strRef>
                  <c:f>'/Users/el1goluj/Documents/ZURICH/PROJECTS/UPMEM/upmem-workloads/Microbenchmarks/AI/[ai_output.xlsx]ai_output (4)'!$J$150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{03FFB149-3D3A-C841-90A5-874B0AFAF34B}</c15:txfldGUID>
                      <c15:f>'/Users/el1goluj/Documents/ZURICH/PROJECTS/UPMEM/upmem-workloads/Microbenchmarks/AI/[ai_output.xlsx]ai_output (4)'!$J$150</c15:f>
                      <c15:dlblFieldTableCache>
                        <c:ptCount val="1"/>
                        <c:pt idx="0">
                          <c:v>5</c:v>
                        </c:pt>
                      </c15:dlblFieldTableCache>
                    </c15:dlblFTEntry>
                  </c15:dlblFieldTable>
                  <c15:showDataLabelsRange val="0"/>
                </c:ext>
                <c:ext xmlns:c16="http://schemas.microsoft.com/office/drawing/2014/chart" uri="{C3380CC4-5D6E-409C-BE32-E72D297353CC}">
                  <c16:uniqueId val="{00000094-FF8B-5F4C-8BBF-ED4DE736661E}"/>
                </c:ext>
              </c:extLst>
            </c:dLbl>
            <c:dLbl>
              <c:idx val="149"/>
              <c:tx>
                <c:strRef>
                  <c:f>'/Users/el1goluj/Documents/ZURICH/PROJECTS/UPMEM/upmem-workloads/Microbenchmarks/AI/[ai_output.xlsx]ai_output (4)'!$J$151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{CB8EF059-C383-054C-B80F-AB86A19DA4EF}</c15:txfldGUID>
                      <c15:f>'/Users/el1goluj/Documents/ZURICH/PROJECTS/UPMEM/upmem-workloads/Microbenchmarks/AI/[ai_output.xlsx]ai_output (4)'!$J$151</c15:f>
                      <c15:dlblFieldTableCache>
                        <c:ptCount val="1"/>
                        <c:pt idx="0">
                          <c:v>6</c:v>
                        </c:pt>
                      </c15:dlblFieldTableCache>
                    </c15:dlblFTEntry>
                  </c15:dlblFieldTable>
                  <c15:showDataLabelsRange val="0"/>
                </c:ext>
                <c:ext xmlns:c16="http://schemas.microsoft.com/office/drawing/2014/chart" uri="{C3380CC4-5D6E-409C-BE32-E72D297353CC}">
                  <c16:uniqueId val="{00000095-FF8B-5F4C-8BBF-ED4DE736661E}"/>
                </c:ext>
              </c:extLst>
            </c:dLbl>
            <c:dLbl>
              <c:idx val="150"/>
              <c:tx>
                <c:strRef>
                  <c:f>'/Users/el1goluj/Documents/ZURICH/PROJECTS/UPMEM/upmem-workloads/Microbenchmarks/AI/[ai_output.xlsx]ai_output (4)'!$J$152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{482B6409-4D3E-E941-8A4A-C68BBC75D93A}</c15:txfldGUID>
                      <c15:f>'/Users/el1goluj/Documents/ZURICH/PROJECTS/UPMEM/upmem-workloads/Microbenchmarks/AI/[ai_output.xlsx]ai_output (4)'!$J$152</c15:f>
                      <c15:dlblFieldTableCache>
                        <c:ptCount val="1"/>
                        <c:pt idx="0">
                          <c:v>7</c:v>
                        </c:pt>
                      </c15:dlblFieldTableCache>
                    </c15:dlblFTEntry>
                  </c15:dlblFieldTable>
                  <c15:showDataLabelsRange val="0"/>
                </c:ext>
                <c:ext xmlns:c16="http://schemas.microsoft.com/office/drawing/2014/chart" uri="{C3380CC4-5D6E-409C-BE32-E72D297353CC}">
                  <c16:uniqueId val="{00000096-FF8B-5F4C-8BBF-ED4DE736661E}"/>
                </c:ext>
              </c:extLst>
            </c:dLbl>
            <c:dLbl>
              <c:idx val="151"/>
              <c:tx>
                <c:strRef>
                  <c:f>'/Users/el1goluj/Documents/ZURICH/PROJECTS/UPMEM/upmem-workloads/Microbenchmarks/AI/[ai_output.xlsx]ai_output (4)'!$J$153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{E643323E-6C4C-9348-87C9-DD6ACB4E5562}</c15:txfldGUID>
                      <c15:f>'/Users/el1goluj/Documents/ZURICH/PROJECTS/UPMEM/upmem-workloads/Microbenchmarks/AI/[ai_output.xlsx]ai_output (4)'!$J$153</c15:f>
                      <c15:dlblFieldTableCache>
                        <c:ptCount val="1"/>
                        <c:pt idx="0">
                          <c:v>8</c:v>
                        </c:pt>
                      </c15:dlblFieldTableCache>
                    </c15:dlblFTEntry>
                  </c15:dlblFieldTable>
                  <c15:showDataLabelsRange val="0"/>
                </c:ext>
                <c:ext xmlns:c16="http://schemas.microsoft.com/office/drawing/2014/chart" uri="{C3380CC4-5D6E-409C-BE32-E72D297353CC}">
                  <c16:uniqueId val="{00000097-FF8B-5F4C-8BBF-ED4DE736661E}"/>
                </c:ext>
              </c:extLst>
            </c:dLbl>
            <c:dLbl>
              <c:idx val="152"/>
              <c:tx>
                <c:strRef>
                  <c:f>'/Users/el1goluj/Documents/ZURICH/PROJECTS/UPMEM/upmem-workloads/Microbenchmarks/AI/[ai_output.xlsx]ai_output (4)'!$J$154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{0586D019-4E58-164D-9D96-A89DF504CD47}</c15:txfldGUID>
                      <c15:f>'/Users/el1goluj/Documents/ZURICH/PROJECTS/UPMEM/upmem-workloads/Microbenchmarks/AI/[ai_output.xlsx]ai_output (4)'!$J$154</c15:f>
                      <c15:dlblFieldTableCache>
                        <c:ptCount val="1"/>
                        <c:pt idx="0">
                          <c:v>9</c:v>
                        </c:pt>
                      </c15:dlblFieldTableCache>
                    </c15:dlblFTEntry>
                  </c15:dlblFieldTable>
                  <c15:showDataLabelsRange val="0"/>
                </c:ext>
                <c:ext xmlns:c16="http://schemas.microsoft.com/office/drawing/2014/chart" uri="{C3380CC4-5D6E-409C-BE32-E72D297353CC}">
                  <c16:uniqueId val="{00000098-FF8B-5F4C-8BBF-ED4DE736661E}"/>
                </c:ext>
              </c:extLst>
            </c:dLbl>
            <c:dLbl>
              <c:idx val="153"/>
              <c:tx>
                <c:strRef>
                  <c:f>'/Users/el1goluj/Documents/ZURICH/PROJECTS/UPMEM/upmem-workloads/Microbenchmarks/AI/[ai_output.xlsx]ai_output (4)'!$J$155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{D82D01B3-9462-8340-88DF-71EDE78BD694}</c15:txfldGUID>
                      <c15:f>'/Users/el1goluj/Documents/ZURICH/PROJECTS/UPMEM/upmem-workloads/Microbenchmarks/AI/[ai_output.xlsx]ai_output (4)'!$J$155</c15:f>
                      <c15:dlblFieldTableCache>
                        <c:ptCount val="1"/>
                        <c:pt idx="0">
                          <c:v>10</c:v>
                        </c:pt>
                      </c15:dlblFieldTableCache>
                    </c15:dlblFTEntry>
                  </c15:dlblFieldTable>
                  <c15:showDataLabelsRange val="0"/>
                </c:ext>
                <c:ext xmlns:c16="http://schemas.microsoft.com/office/drawing/2014/chart" uri="{C3380CC4-5D6E-409C-BE32-E72D297353CC}">
                  <c16:uniqueId val="{00000099-FF8B-5F4C-8BBF-ED4DE736661E}"/>
                </c:ext>
              </c:extLst>
            </c:dLbl>
            <c:dLbl>
              <c:idx val="154"/>
              <c:tx>
                <c:strRef>
                  <c:f>'/Users/el1goluj/Documents/ZURICH/PROJECTS/UPMEM/upmem-workloads/Microbenchmarks/AI/[ai_output.xlsx]ai_output (4)'!$J$156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{E7CF2625-F1F8-664A-AEE7-8803C3C146FE}</c15:txfldGUID>
                      <c15:f>'/Users/el1goluj/Documents/ZURICH/PROJECTS/UPMEM/upmem-workloads/Microbenchmarks/AI/[ai_output.xlsx]ai_output (4)'!$J$156</c15:f>
                      <c15:dlblFieldTableCache>
                        <c:ptCount val="1"/>
                        <c:pt idx="0">
                          <c:v>11</c:v>
                        </c:pt>
                      </c15:dlblFieldTableCache>
                    </c15:dlblFTEntry>
                  </c15:dlblFieldTable>
                  <c15:showDataLabelsRange val="0"/>
                </c:ext>
                <c:ext xmlns:c16="http://schemas.microsoft.com/office/drawing/2014/chart" uri="{C3380CC4-5D6E-409C-BE32-E72D297353CC}">
                  <c16:uniqueId val="{0000009A-FF8B-5F4C-8BBF-ED4DE736661E}"/>
                </c:ext>
              </c:extLst>
            </c:dLbl>
            <c:dLbl>
              <c:idx val="155"/>
              <c:tx>
                <c:strRef>
                  <c:f>'/Users/el1goluj/Documents/ZURICH/PROJECTS/UPMEM/upmem-workloads/Microbenchmarks/AI/[ai_output.xlsx]ai_output (4)'!$J$157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{53E12A23-87A2-D746-8D0B-A79638AF0CD1}</c15:txfldGUID>
                      <c15:f>'/Users/el1goluj/Documents/ZURICH/PROJECTS/UPMEM/upmem-workloads/Microbenchmarks/AI/[ai_output.xlsx]ai_output (4)'!$J$157</c15:f>
                      <c15:dlblFieldTableCache>
                        <c:ptCount val="1"/>
                        <c:pt idx="0">
                          <c:v>12</c:v>
                        </c:pt>
                      </c15:dlblFieldTableCache>
                    </c15:dlblFTEntry>
                  </c15:dlblFieldTable>
                  <c15:showDataLabelsRange val="0"/>
                </c:ext>
                <c:ext xmlns:c16="http://schemas.microsoft.com/office/drawing/2014/chart" uri="{C3380CC4-5D6E-409C-BE32-E72D297353CC}">
                  <c16:uniqueId val="{0000009B-FF8B-5F4C-8BBF-ED4DE736661E}"/>
                </c:ext>
              </c:extLst>
            </c:dLbl>
            <c:dLbl>
              <c:idx val="156"/>
              <c:tx>
                <c:strRef>
                  <c:f>'/Users/el1goluj/Documents/ZURICH/PROJECTS/UPMEM/upmem-workloads/Microbenchmarks/AI/[ai_output.xlsx]ai_output (4)'!$J$158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{8C5365ED-A499-D44F-8E05-40B68099D107}</c15:txfldGUID>
                      <c15:f>'/Users/el1goluj/Documents/ZURICH/PROJECTS/UPMEM/upmem-workloads/Microbenchmarks/AI/[ai_output.xlsx]ai_output (4)'!$J$158</c15:f>
                      <c15:dlblFieldTableCache>
                        <c:ptCount val="1"/>
                        <c:pt idx="0">
                          <c:v>13</c:v>
                        </c:pt>
                      </c15:dlblFieldTableCache>
                    </c15:dlblFTEntry>
                  </c15:dlblFieldTable>
                  <c15:showDataLabelsRange val="0"/>
                </c:ext>
                <c:ext xmlns:c16="http://schemas.microsoft.com/office/drawing/2014/chart" uri="{C3380CC4-5D6E-409C-BE32-E72D297353CC}">
                  <c16:uniqueId val="{0000009C-FF8B-5F4C-8BBF-ED4DE736661E}"/>
                </c:ext>
              </c:extLst>
            </c:dLbl>
            <c:dLbl>
              <c:idx val="157"/>
              <c:tx>
                <c:strRef>
                  <c:f>'/Users/el1goluj/Documents/ZURICH/PROJECTS/UPMEM/upmem-workloads/Microbenchmarks/AI/[ai_output.xlsx]ai_output (4)'!$J$159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{54961593-0DA8-3542-861D-7D0F3C354159}</c15:txfldGUID>
                      <c15:f>'/Users/el1goluj/Documents/ZURICH/PROJECTS/UPMEM/upmem-workloads/Microbenchmarks/AI/[ai_output.xlsx]ai_output (4)'!$J$159</c15:f>
                      <c15:dlblFieldTableCache>
                        <c:ptCount val="1"/>
                        <c:pt idx="0">
                          <c:v>14</c:v>
                        </c:pt>
                      </c15:dlblFieldTableCache>
                    </c15:dlblFTEntry>
                  </c15:dlblFieldTable>
                  <c15:showDataLabelsRange val="0"/>
                </c:ext>
                <c:ext xmlns:c16="http://schemas.microsoft.com/office/drawing/2014/chart" uri="{C3380CC4-5D6E-409C-BE32-E72D297353CC}">
                  <c16:uniqueId val="{0000009D-FF8B-5F4C-8BBF-ED4DE736661E}"/>
                </c:ext>
              </c:extLst>
            </c:dLbl>
            <c:dLbl>
              <c:idx val="158"/>
              <c:tx>
                <c:strRef>
                  <c:f>'/Users/el1goluj/Documents/ZURICH/PROJECTS/UPMEM/upmem-workloads/Microbenchmarks/AI/[ai_output.xlsx]ai_output (4)'!$J$160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{38E61489-B3D0-694F-BE65-D86934098DED}</c15:txfldGUID>
                      <c15:f>'/Users/el1goluj/Documents/ZURICH/PROJECTS/UPMEM/upmem-workloads/Microbenchmarks/AI/[ai_output.xlsx]ai_output (4)'!$J$160</c15:f>
                      <c15:dlblFieldTableCache>
                        <c:ptCount val="1"/>
                        <c:pt idx="0">
                          <c:v>15</c:v>
                        </c:pt>
                      </c15:dlblFieldTableCache>
                    </c15:dlblFTEntry>
                  </c15:dlblFieldTable>
                  <c15:showDataLabelsRange val="0"/>
                </c:ext>
                <c:ext xmlns:c16="http://schemas.microsoft.com/office/drawing/2014/chart" uri="{C3380CC4-5D6E-409C-BE32-E72D297353CC}">
                  <c16:uniqueId val="{0000009E-FF8B-5F4C-8BBF-ED4DE736661E}"/>
                </c:ext>
              </c:extLst>
            </c:dLbl>
            <c:dLbl>
              <c:idx val="159"/>
              <c:tx>
                <c:strRef>
                  <c:f>'/Users/el1goluj/Documents/ZURICH/PROJECTS/UPMEM/upmem-workloads/Microbenchmarks/AI/[ai_output.xlsx]ai_output (4)'!$J$161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{F60908AD-C420-5646-A7A7-7A006328A2A7}</c15:txfldGUID>
                      <c15:f>'/Users/el1goluj/Documents/ZURICH/PROJECTS/UPMEM/upmem-workloads/Microbenchmarks/AI/[ai_output.xlsx]ai_output (4)'!$J$161</c15:f>
                      <c15:dlblFieldTableCache>
                        <c:ptCount val="1"/>
                        <c:pt idx="0">
                          <c:v>16</c:v>
                        </c:pt>
                      </c15:dlblFieldTableCache>
                    </c15:dlblFTEntry>
                  </c15:dlblFieldTable>
                  <c15:showDataLabelsRange val="0"/>
                </c:ext>
                <c:ext xmlns:c16="http://schemas.microsoft.com/office/drawing/2014/chart" uri="{C3380CC4-5D6E-409C-BE32-E72D297353CC}">
                  <c16:uniqueId val="{0000009F-FF8B-5F4C-8BBF-ED4DE736661E}"/>
                </c:ext>
              </c:extLst>
            </c:dLbl>
            <c:dLbl>
              <c:idx val="160"/>
              <c:tx>
                <c:strRef>
                  <c:f>'/Users/el1goluj/Documents/ZURICH/PROJECTS/UPMEM/upmem-workloads/Microbenchmarks/AI/[ai_output.xlsx]ai_output (4)'!$J$162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{2C993CA7-60A3-8A44-83BD-A90EC535277C}</c15:txfldGUID>
                      <c15:f>'/Users/el1goluj/Documents/ZURICH/PROJECTS/UPMEM/upmem-workloads/Microbenchmarks/AI/[ai_output.xlsx]ai_output (4)'!$J$162</c15:f>
                      <c15:dlblFieldTableCache>
                        <c:ptCount val="1"/>
                        <c:pt idx="0">
                          <c:v>1</c:v>
                        </c:pt>
                      </c15:dlblFieldTableCache>
                    </c15:dlblFTEntry>
                  </c15:dlblFieldTable>
                  <c15:showDataLabelsRange val="0"/>
                </c:ext>
                <c:ext xmlns:c16="http://schemas.microsoft.com/office/drawing/2014/chart" uri="{C3380CC4-5D6E-409C-BE32-E72D297353CC}">
                  <c16:uniqueId val="{000000A0-FF8B-5F4C-8BBF-ED4DE736661E}"/>
                </c:ext>
              </c:extLst>
            </c:dLbl>
            <c:dLbl>
              <c:idx val="161"/>
              <c:tx>
                <c:strRef>
                  <c:f>'/Users/el1goluj/Documents/ZURICH/PROJECTS/UPMEM/upmem-workloads/Microbenchmarks/AI/[ai_output.xlsx]ai_output (4)'!$J$163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{B44C68AD-F385-7A43-BBF5-A9054BEAD4DD}</c15:txfldGUID>
                      <c15:f>'/Users/el1goluj/Documents/ZURICH/PROJECTS/UPMEM/upmem-workloads/Microbenchmarks/AI/[ai_output.xlsx]ai_output (4)'!$J$163</c15:f>
                      <c15:dlblFieldTableCache>
                        <c:ptCount val="1"/>
                        <c:pt idx="0">
                          <c:v>2</c:v>
                        </c:pt>
                      </c15:dlblFieldTableCache>
                    </c15:dlblFTEntry>
                  </c15:dlblFieldTable>
                  <c15:showDataLabelsRange val="0"/>
                </c:ext>
                <c:ext xmlns:c16="http://schemas.microsoft.com/office/drawing/2014/chart" uri="{C3380CC4-5D6E-409C-BE32-E72D297353CC}">
                  <c16:uniqueId val="{000000A1-FF8B-5F4C-8BBF-ED4DE736661E}"/>
                </c:ext>
              </c:extLst>
            </c:dLbl>
            <c:dLbl>
              <c:idx val="162"/>
              <c:tx>
                <c:strRef>
                  <c:f>'/Users/el1goluj/Documents/ZURICH/PROJECTS/UPMEM/upmem-workloads/Microbenchmarks/AI/[ai_output.xlsx]ai_output (4)'!$J$164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{03C0F151-9AAB-B847-838A-67005D3E3404}</c15:txfldGUID>
                      <c15:f>'/Users/el1goluj/Documents/ZURICH/PROJECTS/UPMEM/upmem-workloads/Microbenchmarks/AI/[ai_output.xlsx]ai_output (4)'!$J$164</c15:f>
                      <c15:dlblFieldTableCache>
                        <c:ptCount val="1"/>
                        <c:pt idx="0">
                          <c:v>3</c:v>
                        </c:pt>
                      </c15:dlblFieldTableCache>
                    </c15:dlblFTEntry>
                  </c15:dlblFieldTable>
                  <c15:showDataLabelsRange val="0"/>
                </c:ext>
                <c:ext xmlns:c16="http://schemas.microsoft.com/office/drawing/2014/chart" uri="{C3380CC4-5D6E-409C-BE32-E72D297353CC}">
                  <c16:uniqueId val="{000000A2-FF8B-5F4C-8BBF-ED4DE736661E}"/>
                </c:ext>
              </c:extLst>
            </c:dLbl>
            <c:dLbl>
              <c:idx val="163"/>
              <c:tx>
                <c:strRef>
                  <c:f>'/Users/el1goluj/Documents/ZURICH/PROJECTS/UPMEM/upmem-workloads/Microbenchmarks/AI/[ai_output.xlsx]ai_output (4)'!$J$165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{B69B2969-E477-524C-85C9-2235B6B76BDB}</c15:txfldGUID>
                      <c15:f>'/Users/el1goluj/Documents/ZURICH/PROJECTS/UPMEM/upmem-workloads/Microbenchmarks/AI/[ai_output.xlsx]ai_output (4)'!$J$165</c15:f>
                      <c15:dlblFieldTableCache>
                        <c:ptCount val="1"/>
                        <c:pt idx="0">
                          <c:v>4</c:v>
                        </c:pt>
                      </c15:dlblFieldTableCache>
                    </c15:dlblFTEntry>
                  </c15:dlblFieldTable>
                  <c15:showDataLabelsRange val="0"/>
                </c:ext>
                <c:ext xmlns:c16="http://schemas.microsoft.com/office/drawing/2014/chart" uri="{C3380CC4-5D6E-409C-BE32-E72D297353CC}">
                  <c16:uniqueId val="{000000A3-FF8B-5F4C-8BBF-ED4DE736661E}"/>
                </c:ext>
              </c:extLst>
            </c:dLbl>
            <c:dLbl>
              <c:idx val="164"/>
              <c:tx>
                <c:strRef>
                  <c:f>'/Users/el1goluj/Documents/ZURICH/PROJECTS/UPMEM/upmem-workloads/Microbenchmarks/AI/[ai_output.xlsx]ai_output (4)'!$J$166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{703F3C90-366F-0946-9E51-8A7035482F48}</c15:txfldGUID>
                      <c15:f>'/Users/el1goluj/Documents/ZURICH/PROJECTS/UPMEM/upmem-workloads/Microbenchmarks/AI/[ai_output.xlsx]ai_output (4)'!$J$166</c15:f>
                      <c15:dlblFieldTableCache>
                        <c:ptCount val="1"/>
                        <c:pt idx="0">
                          <c:v>5</c:v>
                        </c:pt>
                      </c15:dlblFieldTableCache>
                    </c15:dlblFTEntry>
                  </c15:dlblFieldTable>
                  <c15:showDataLabelsRange val="0"/>
                </c:ext>
                <c:ext xmlns:c16="http://schemas.microsoft.com/office/drawing/2014/chart" uri="{C3380CC4-5D6E-409C-BE32-E72D297353CC}">
                  <c16:uniqueId val="{000000A4-FF8B-5F4C-8BBF-ED4DE736661E}"/>
                </c:ext>
              </c:extLst>
            </c:dLbl>
            <c:dLbl>
              <c:idx val="165"/>
              <c:tx>
                <c:strRef>
                  <c:f>'/Users/el1goluj/Documents/ZURICH/PROJECTS/UPMEM/upmem-workloads/Microbenchmarks/AI/[ai_output.xlsx]ai_output (4)'!$J$167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{D5D70244-150A-DB4F-B16D-1F90EAD9444B}</c15:txfldGUID>
                      <c15:f>'/Users/el1goluj/Documents/ZURICH/PROJECTS/UPMEM/upmem-workloads/Microbenchmarks/AI/[ai_output.xlsx]ai_output (4)'!$J$167</c15:f>
                      <c15:dlblFieldTableCache>
                        <c:ptCount val="1"/>
                        <c:pt idx="0">
                          <c:v>6</c:v>
                        </c:pt>
                      </c15:dlblFieldTableCache>
                    </c15:dlblFTEntry>
                  </c15:dlblFieldTable>
                  <c15:showDataLabelsRange val="0"/>
                </c:ext>
                <c:ext xmlns:c16="http://schemas.microsoft.com/office/drawing/2014/chart" uri="{C3380CC4-5D6E-409C-BE32-E72D297353CC}">
                  <c16:uniqueId val="{000000A5-FF8B-5F4C-8BBF-ED4DE736661E}"/>
                </c:ext>
              </c:extLst>
            </c:dLbl>
            <c:dLbl>
              <c:idx val="166"/>
              <c:tx>
                <c:strRef>
                  <c:f>'/Users/el1goluj/Documents/ZURICH/PROJECTS/UPMEM/upmem-workloads/Microbenchmarks/AI/[ai_output.xlsx]ai_output (4)'!$J$168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{DF41F44A-0225-3945-9472-DAFCE4463EDF}</c15:txfldGUID>
                      <c15:f>'/Users/el1goluj/Documents/ZURICH/PROJECTS/UPMEM/upmem-workloads/Microbenchmarks/AI/[ai_output.xlsx]ai_output (4)'!$J$168</c15:f>
                      <c15:dlblFieldTableCache>
                        <c:ptCount val="1"/>
                        <c:pt idx="0">
                          <c:v>7</c:v>
                        </c:pt>
                      </c15:dlblFieldTableCache>
                    </c15:dlblFTEntry>
                  </c15:dlblFieldTable>
                  <c15:showDataLabelsRange val="0"/>
                </c:ext>
                <c:ext xmlns:c16="http://schemas.microsoft.com/office/drawing/2014/chart" uri="{C3380CC4-5D6E-409C-BE32-E72D297353CC}">
                  <c16:uniqueId val="{000000A6-FF8B-5F4C-8BBF-ED4DE736661E}"/>
                </c:ext>
              </c:extLst>
            </c:dLbl>
            <c:dLbl>
              <c:idx val="167"/>
              <c:tx>
                <c:strRef>
                  <c:f>'/Users/el1goluj/Documents/ZURICH/PROJECTS/UPMEM/upmem-workloads/Microbenchmarks/AI/[ai_output.xlsx]ai_output (4)'!$J$169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{B6EB89A1-E50D-EB4B-A531-05C02658484E}</c15:txfldGUID>
                      <c15:f>'/Users/el1goluj/Documents/ZURICH/PROJECTS/UPMEM/upmem-workloads/Microbenchmarks/AI/[ai_output.xlsx]ai_output (4)'!$J$169</c15:f>
                      <c15:dlblFieldTableCache>
                        <c:ptCount val="1"/>
                        <c:pt idx="0">
                          <c:v>8</c:v>
                        </c:pt>
                      </c15:dlblFieldTableCache>
                    </c15:dlblFTEntry>
                  </c15:dlblFieldTable>
                  <c15:showDataLabelsRange val="0"/>
                </c:ext>
                <c:ext xmlns:c16="http://schemas.microsoft.com/office/drawing/2014/chart" uri="{C3380CC4-5D6E-409C-BE32-E72D297353CC}">
                  <c16:uniqueId val="{000000A7-FF8B-5F4C-8BBF-ED4DE736661E}"/>
                </c:ext>
              </c:extLst>
            </c:dLbl>
            <c:dLbl>
              <c:idx val="168"/>
              <c:tx>
                <c:strRef>
                  <c:f>'/Users/el1goluj/Documents/ZURICH/PROJECTS/UPMEM/upmem-workloads/Microbenchmarks/AI/[ai_output.xlsx]ai_output (4)'!$J$170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{C43CF33F-7CF4-9248-886E-1D4FD5C9A697}</c15:txfldGUID>
                      <c15:f>'/Users/el1goluj/Documents/ZURICH/PROJECTS/UPMEM/upmem-workloads/Microbenchmarks/AI/[ai_output.xlsx]ai_output (4)'!$J$170</c15:f>
                      <c15:dlblFieldTableCache>
                        <c:ptCount val="1"/>
                        <c:pt idx="0">
                          <c:v>9</c:v>
                        </c:pt>
                      </c15:dlblFieldTableCache>
                    </c15:dlblFTEntry>
                  </c15:dlblFieldTable>
                  <c15:showDataLabelsRange val="0"/>
                </c:ext>
                <c:ext xmlns:c16="http://schemas.microsoft.com/office/drawing/2014/chart" uri="{C3380CC4-5D6E-409C-BE32-E72D297353CC}">
                  <c16:uniqueId val="{000000A8-FF8B-5F4C-8BBF-ED4DE736661E}"/>
                </c:ext>
              </c:extLst>
            </c:dLbl>
            <c:dLbl>
              <c:idx val="169"/>
              <c:tx>
                <c:strRef>
                  <c:f>'/Users/el1goluj/Documents/ZURICH/PROJECTS/UPMEM/upmem-workloads/Microbenchmarks/AI/[ai_output.xlsx]ai_output (4)'!$J$171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{A8C1F160-99D1-C646-AE5B-5798CA7D9AA4}</c15:txfldGUID>
                      <c15:f>'/Users/el1goluj/Documents/ZURICH/PROJECTS/UPMEM/upmem-workloads/Microbenchmarks/AI/[ai_output.xlsx]ai_output (4)'!$J$171</c15:f>
                      <c15:dlblFieldTableCache>
                        <c:ptCount val="1"/>
                        <c:pt idx="0">
                          <c:v>10</c:v>
                        </c:pt>
                      </c15:dlblFieldTableCache>
                    </c15:dlblFTEntry>
                  </c15:dlblFieldTable>
                  <c15:showDataLabelsRange val="0"/>
                </c:ext>
                <c:ext xmlns:c16="http://schemas.microsoft.com/office/drawing/2014/chart" uri="{C3380CC4-5D6E-409C-BE32-E72D297353CC}">
                  <c16:uniqueId val="{000000A9-FF8B-5F4C-8BBF-ED4DE736661E}"/>
                </c:ext>
              </c:extLst>
            </c:dLbl>
            <c:dLbl>
              <c:idx val="170"/>
              <c:tx>
                <c:strRef>
                  <c:f>'/Users/el1goluj/Documents/ZURICH/PROJECTS/UPMEM/upmem-workloads/Microbenchmarks/AI/[ai_output.xlsx]ai_output (4)'!$J$172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{567B8133-5956-5644-99E9-D5876A01068A}</c15:txfldGUID>
                      <c15:f>'/Users/el1goluj/Documents/ZURICH/PROJECTS/UPMEM/upmem-workloads/Microbenchmarks/AI/[ai_output.xlsx]ai_output (4)'!$J$172</c15:f>
                      <c15:dlblFieldTableCache>
                        <c:ptCount val="1"/>
                        <c:pt idx="0">
                          <c:v>11</c:v>
                        </c:pt>
                      </c15:dlblFieldTableCache>
                    </c15:dlblFTEntry>
                  </c15:dlblFieldTable>
                  <c15:showDataLabelsRange val="0"/>
                </c:ext>
                <c:ext xmlns:c16="http://schemas.microsoft.com/office/drawing/2014/chart" uri="{C3380CC4-5D6E-409C-BE32-E72D297353CC}">
                  <c16:uniqueId val="{000000AA-FF8B-5F4C-8BBF-ED4DE736661E}"/>
                </c:ext>
              </c:extLst>
            </c:dLbl>
            <c:dLbl>
              <c:idx val="171"/>
              <c:tx>
                <c:strRef>
                  <c:f>'/Users/el1goluj/Documents/ZURICH/PROJECTS/UPMEM/upmem-workloads/Microbenchmarks/AI/[ai_output.xlsx]ai_output (4)'!$J$173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{7B39A2C7-F075-F14F-9B5A-42490E6CC189}</c15:txfldGUID>
                      <c15:f>'/Users/el1goluj/Documents/ZURICH/PROJECTS/UPMEM/upmem-workloads/Microbenchmarks/AI/[ai_output.xlsx]ai_output (4)'!$J$173</c15:f>
                      <c15:dlblFieldTableCache>
                        <c:ptCount val="1"/>
                        <c:pt idx="0">
                          <c:v>12</c:v>
                        </c:pt>
                      </c15:dlblFieldTableCache>
                    </c15:dlblFTEntry>
                  </c15:dlblFieldTable>
                  <c15:showDataLabelsRange val="0"/>
                </c:ext>
                <c:ext xmlns:c16="http://schemas.microsoft.com/office/drawing/2014/chart" uri="{C3380CC4-5D6E-409C-BE32-E72D297353CC}">
                  <c16:uniqueId val="{000000AB-FF8B-5F4C-8BBF-ED4DE736661E}"/>
                </c:ext>
              </c:extLst>
            </c:dLbl>
            <c:dLbl>
              <c:idx val="172"/>
              <c:tx>
                <c:strRef>
                  <c:f>'/Users/el1goluj/Documents/ZURICH/PROJECTS/UPMEM/upmem-workloads/Microbenchmarks/AI/[ai_output.xlsx]ai_output (4)'!$J$174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{D0588994-9E07-9548-A04A-F849547DC499}</c15:txfldGUID>
                      <c15:f>'/Users/el1goluj/Documents/ZURICH/PROJECTS/UPMEM/upmem-workloads/Microbenchmarks/AI/[ai_output.xlsx]ai_output (4)'!$J$174</c15:f>
                      <c15:dlblFieldTableCache>
                        <c:ptCount val="1"/>
                        <c:pt idx="0">
                          <c:v>13</c:v>
                        </c:pt>
                      </c15:dlblFieldTableCache>
                    </c15:dlblFTEntry>
                  </c15:dlblFieldTable>
                  <c15:showDataLabelsRange val="0"/>
                </c:ext>
                <c:ext xmlns:c16="http://schemas.microsoft.com/office/drawing/2014/chart" uri="{C3380CC4-5D6E-409C-BE32-E72D297353CC}">
                  <c16:uniqueId val="{000000AC-FF8B-5F4C-8BBF-ED4DE736661E}"/>
                </c:ext>
              </c:extLst>
            </c:dLbl>
            <c:dLbl>
              <c:idx val="173"/>
              <c:tx>
                <c:strRef>
                  <c:f>'/Users/el1goluj/Documents/ZURICH/PROJECTS/UPMEM/upmem-workloads/Microbenchmarks/AI/[ai_output.xlsx]ai_output (4)'!$J$175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{C50D276F-08A0-CE45-99CC-BDD640F23A6F}</c15:txfldGUID>
                      <c15:f>'/Users/el1goluj/Documents/ZURICH/PROJECTS/UPMEM/upmem-workloads/Microbenchmarks/AI/[ai_output.xlsx]ai_output (4)'!$J$175</c15:f>
                      <c15:dlblFieldTableCache>
                        <c:ptCount val="1"/>
                        <c:pt idx="0">
                          <c:v>14</c:v>
                        </c:pt>
                      </c15:dlblFieldTableCache>
                    </c15:dlblFTEntry>
                  </c15:dlblFieldTable>
                  <c15:showDataLabelsRange val="0"/>
                </c:ext>
                <c:ext xmlns:c16="http://schemas.microsoft.com/office/drawing/2014/chart" uri="{C3380CC4-5D6E-409C-BE32-E72D297353CC}">
                  <c16:uniqueId val="{000000AD-FF8B-5F4C-8BBF-ED4DE736661E}"/>
                </c:ext>
              </c:extLst>
            </c:dLbl>
            <c:dLbl>
              <c:idx val="174"/>
              <c:tx>
                <c:strRef>
                  <c:f>'/Users/el1goluj/Documents/ZURICH/PROJECTS/UPMEM/upmem-workloads/Microbenchmarks/AI/[ai_output.xlsx]ai_output (4)'!$J$176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{888C1D72-2407-3E42-88D5-CC68A64B25F4}</c15:txfldGUID>
                      <c15:f>'/Users/el1goluj/Documents/ZURICH/PROJECTS/UPMEM/upmem-workloads/Microbenchmarks/AI/[ai_output.xlsx]ai_output (4)'!$J$176</c15:f>
                      <c15:dlblFieldTableCache>
                        <c:ptCount val="1"/>
                        <c:pt idx="0">
                          <c:v>15</c:v>
                        </c:pt>
                      </c15:dlblFieldTableCache>
                    </c15:dlblFTEntry>
                  </c15:dlblFieldTable>
                  <c15:showDataLabelsRange val="0"/>
                </c:ext>
                <c:ext xmlns:c16="http://schemas.microsoft.com/office/drawing/2014/chart" uri="{C3380CC4-5D6E-409C-BE32-E72D297353CC}">
                  <c16:uniqueId val="{000000AE-FF8B-5F4C-8BBF-ED4DE736661E}"/>
                </c:ext>
              </c:extLst>
            </c:dLbl>
            <c:dLbl>
              <c:idx val="175"/>
              <c:tx>
                <c:strRef>
                  <c:f>'/Users/el1goluj/Documents/ZURICH/PROJECTS/UPMEM/upmem-workloads/Microbenchmarks/AI/[ai_output.xlsx]ai_output (4)'!$J$177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{B987A313-06FD-ED4C-ACCA-0DF7F0AF2CB8}</c15:txfldGUID>
                      <c15:f>'/Users/el1goluj/Documents/ZURICH/PROJECTS/UPMEM/upmem-workloads/Microbenchmarks/AI/[ai_output.xlsx]ai_output (4)'!$J$177</c15:f>
                      <c15:dlblFieldTableCache>
                        <c:ptCount val="1"/>
                        <c:pt idx="0">
                          <c:v>16</c:v>
                        </c:pt>
                      </c15:dlblFieldTableCache>
                    </c15:dlblFTEntry>
                  </c15:dlblFieldTable>
                  <c15:showDataLabelsRange val="0"/>
                </c:ext>
                <c:ext xmlns:c16="http://schemas.microsoft.com/office/drawing/2014/chart" uri="{C3380CC4-5D6E-409C-BE32-E72D297353CC}">
                  <c16:uniqueId val="{000000AF-FF8B-5F4C-8BBF-ED4DE736661E}"/>
                </c:ext>
              </c:extLst>
            </c:dLbl>
            <c:dLbl>
              <c:idx val="176"/>
              <c:tx>
                <c:strRef>
                  <c:f>'/Users/el1goluj/Documents/ZURICH/PROJECTS/UPMEM/upmem-workloads/Microbenchmarks/AI/[ai_output.xlsx]ai_output (4)'!$J$178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{A6299296-AC18-B649-83C4-309A203CBD4E}</c15:txfldGUID>
                      <c15:f>'/Users/el1goluj/Documents/ZURICH/PROJECTS/UPMEM/upmem-workloads/Microbenchmarks/AI/[ai_output.xlsx]ai_output (4)'!$J$178</c15:f>
                      <c15:dlblFieldTableCache>
                        <c:ptCount val="1"/>
                        <c:pt idx="0">
                          <c:v>1</c:v>
                        </c:pt>
                      </c15:dlblFieldTableCache>
                    </c15:dlblFTEntry>
                  </c15:dlblFieldTable>
                  <c15:showDataLabelsRange val="0"/>
                </c:ext>
                <c:ext xmlns:c16="http://schemas.microsoft.com/office/drawing/2014/chart" uri="{C3380CC4-5D6E-409C-BE32-E72D297353CC}">
                  <c16:uniqueId val="{000000B0-FF8B-5F4C-8BBF-ED4DE736661E}"/>
                </c:ext>
              </c:extLst>
            </c:dLbl>
            <c:dLbl>
              <c:idx val="177"/>
              <c:tx>
                <c:strRef>
                  <c:f>'/Users/el1goluj/Documents/ZURICH/PROJECTS/UPMEM/upmem-workloads/Microbenchmarks/AI/[ai_output.xlsx]ai_output (4)'!$J$179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{4587BE55-224A-1B48-BA19-E989609421F8}</c15:txfldGUID>
                      <c15:f>'/Users/el1goluj/Documents/ZURICH/PROJECTS/UPMEM/upmem-workloads/Microbenchmarks/AI/[ai_output.xlsx]ai_output (4)'!$J$179</c15:f>
                      <c15:dlblFieldTableCache>
                        <c:ptCount val="1"/>
                        <c:pt idx="0">
                          <c:v>2</c:v>
                        </c:pt>
                      </c15:dlblFieldTableCache>
                    </c15:dlblFTEntry>
                  </c15:dlblFieldTable>
                  <c15:showDataLabelsRange val="0"/>
                </c:ext>
                <c:ext xmlns:c16="http://schemas.microsoft.com/office/drawing/2014/chart" uri="{C3380CC4-5D6E-409C-BE32-E72D297353CC}">
                  <c16:uniqueId val="{000000B1-FF8B-5F4C-8BBF-ED4DE736661E}"/>
                </c:ext>
              </c:extLst>
            </c:dLbl>
            <c:dLbl>
              <c:idx val="178"/>
              <c:tx>
                <c:strRef>
                  <c:f>'/Users/el1goluj/Documents/ZURICH/PROJECTS/UPMEM/upmem-workloads/Microbenchmarks/AI/[ai_output.xlsx]ai_output (4)'!$J$180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{32A7E665-D031-C146-9979-38D0781F3E77}</c15:txfldGUID>
                      <c15:f>'/Users/el1goluj/Documents/ZURICH/PROJECTS/UPMEM/upmem-workloads/Microbenchmarks/AI/[ai_output.xlsx]ai_output (4)'!$J$180</c15:f>
                      <c15:dlblFieldTableCache>
                        <c:ptCount val="1"/>
                        <c:pt idx="0">
                          <c:v>3</c:v>
                        </c:pt>
                      </c15:dlblFieldTableCache>
                    </c15:dlblFTEntry>
                  </c15:dlblFieldTable>
                  <c15:showDataLabelsRange val="0"/>
                </c:ext>
                <c:ext xmlns:c16="http://schemas.microsoft.com/office/drawing/2014/chart" uri="{C3380CC4-5D6E-409C-BE32-E72D297353CC}">
                  <c16:uniqueId val="{000000B2-FF8B-5F4C-8BBF-ED4DE736661E}"/>
                </c:ext>
              </c:extLst>
            </c:dLbl>
            <c:dLbl>
              <c:idx val="179"/>
              <c:tx>
                <c:strRef>
                  <c:f>'/Users/el1goluj/Documents/ZURICH/PROJECTS/UPMEM/upmem-workloads/Microbenchmarks/AI/[ai_output.xlsx]ai_output (4)'!$J$181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{459E63F5-2656-F04E-8DA4-1919031AB793}</c15:txfldGUID>
                      <c15:f>'/Users/el1goluj/Documents/ZURICH/PROJECTS/UPMEM/upmem-workloads/Microbenchmarks/AI/[ai_output.xlsx]ai_output (4)'!$J$181</c15:f>
                      <c15:dlblFieldTableCache>
                        <c:ptCount val="1"/>
                        <c:pt idx="0">
                          <c:v>4</c:v>
                        </c:pt>
                      </c15:dlblFieldTableCache>
                    </c15:dlblFTEntry>
                  </c15:dlblFieldTable>
                  <c15:showDataLabelsRange val="0"/>
                </c:ext>
                <c:ext xmlns:c16="http://schemas.microsoft.com/office/drawing/2014/chart" uri="{C3380CC4-5D6E-409C-BE32-E72D297353CC}">
                  <c16:uniqueId val="{000000B3-FF8B-5F4C-8BBF-ED4DE736661E}"/>
                </c:ext>
              </c:extLst>
            </c:dLbl>
            <c:dLbl>
              <c:idx val="180"/>
              <c:tx>
                <c:strRef>
                  <c:f>'/Users/el1goluj/Documents/ZURICH/PROJECTS/UPMEM/upmem-workloads/Microbenchmarks/AI/[ai_output.xlsx]ai_output (4)'!$J$182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{D54CBC27-2011-5844-897E-F7FFF7176B8A}</c15:txfldGUID>
                      <c15:f>'/Users/el1goluj/Documents/ZURICH/PROJECTS/UPMEM/upmem-workloads/Microbenchmarks/AI/[ai_output.xlsx]ai_output (4)'!$J$182</c15:f>
                      <c15:dlblFieldTableCache>
                        <c:ptCount val="1"/>
                        <c:pt idx="0">
                          <c:v>5</c:v>
                        </c:pt>
                      </c15:dlblFieldTableCache>
                    </c15:dlblFTEntry>
                  </c15:dlblFieldTable>
                  <c15:showDataLabelsRange val="0"/>
                </c:ext>
                <c:ext xmlns:c16="http://schemas.microsoft.com/office/drawing/2014/chart" uri="{C3380CC4-5D6E-409C-BE32-E72D297353CC}">
                  <c16:uniqueId val="{000000B4-FF8B-5F4C-8BBF-ED4DE736661E}"/>
                </c:ext>
              </c:extLst>
            </c:dLbl>
            <c:dLbl>
              <c:idx val="181"/>
              <c:tx>
                <c:strRef>
                  <c:f>'/Users/el1goluj/Documents/ZURICH/PROJECTS/UPMEM/upmem-workloads/Microbenchmarks/AI/[ai_output.xlsx]ai_output (4)'!$J$183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{832DB630-5A73-8949-BEBE-BF2B0935FACE}</c15:txfldGUID>
                      <c15:f>'/Users/el1goluj/Documents/ZURICH/PROJECTS/UPMEM/upmem-workloads/Microbenchmarks/AI/[ai_output.xlsx]ai_output (4)'!$J$183</c15:f>
                      <c15:dlblFieldTableCache>
                        <c:ptCount val="1"/>
                        <c:pt idx="0">
                          <c:v>6</c:v>
                        </c:pt>
                      </c15:dlblFieldTableCache>
                    </c15:dlblFTEntry>
                  </c15:dlblFieldTable>
                  <c15:showDataLabelsRange val="0"/>
                </c:ext>
                <c:ext xmlns:c16="http://schemas.microsoft.com/office/drawing/2014/chart" uri="{C3380CC4-5D6E-409C-BE32-E72D297353CC}">
                  <c16:uniqueId val="{000000B5-FF8B-5F4C-8BBF-ED4DE736661E}"/>
                </c:ext>
              </c:extLst>
            </c:dLbl>
            <c:dLbl>
              <c:idx val="182"/>
              <c:tx>
                <c:strRef>
                  <c:f>'/Users/el1goluj/Documents/ZURICH/PROJECTS/UPMEM/upmem-workloads/Microbenchmarks/AI/[ai_output.xlsx]ai_output (4)'!$J$184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{70516641-5EA9-1C43-8EFC-7A3418BDCA24}</c15:txfldGUID>
                      <c15:f>'/Users/el1goluj/Documents/ZURICH/PROJECTS/UPMEM/upmem-workloads/Microbenchmarks/AI/[ai_output.xlsx]ai_output (4)'!$J$184</c15:f>
                      <c15:dlblFieldTableCache>
                        <c:ptCount val="1"/>
                        <c:pt idx="0">
                          <c:v>7</c:v>
                        </c:pt>
                      </c15:dlblFieldTableCache>
                    </c15:dlblFTEntry>
                  </c15:dlblFieldTable>
                  <c15:showDataLabelsRange val="0"/>
                </c:ext>
                <c:ext xmlns:c16="http://schemas.microsoft.com/office/drawing/2014/chart" uri="{C3380CC4-5D6E-409C-BE32-E72D297353CC}">
                  <c16:uniqueId val="{000000B6-FF8B-5F4C-8BBF-ED4DE736661E}"/>
                </c:ext>
              </c:extLst>
            </c:dLbl>
            <c:dLbl>
              <c:idx val="183"/>
              <c:tx>
                <c:strRef>
                  <c:f>'/Users/el1goluj/Documents/ZURICH/PROJECTS/UPMEM/upmem-workloads/Microbenchmarks/AI/[ai_output.xlsx]ai_output (4)'!$J$185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{7BD02001-A41C-5849-AB77-E955F3B861A9}</c15:txfldGUID>
                      <c15:f>'/Users/el1goluj/Documents/ZURICH/PROJECTS/UPMEM/upmem-workloads/Microbenchmarks/AI/[ai_output.xlsx]ai_output (4)'!$J$185</c15:f>
                      <c15:dlblFieldTableCache>
                        <c:ptCount val="1"/>
                        <c:pt idx="0">
                          <c:v>8</c:v>
                        </c:pt>
                      </c15:dlblFieldTableCache>
                    </c15:dlblFTEntry>
                  </c15:dlblFieldTable>
                  <c15:showDataLabelsRange val="0"/>
                </c:ext>
                <c:ext xmlns:c16="http://schemas.microsoft.com/office/drawing/2014/chart" uri="{C3380CC4-5D6E-409C-BE32-E72D297353CC}">
                  <c16:uniqueId val="{000000B7-FF8B-5F4C-8BBF-ED4DE736661E}"/>
                </c:ext>
              </c:extLst>
            </c:dLbl>
            <c:dLbl>
              <c:idx val="184"/>
              <c:tx>
                <c:strRef>
                  <c:f>'/Users/el1goluj/Documents/ZURICH/PROJECTS/UPMEM/upmem-workloads/Microbenchmarks/AI/[ai_output.xlsx]ai_output (4)'!$J$186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{CEFBE01E-1AE8-CB43-BFBC-005EA85B95F8}</c15:txfldGUID>
                      <c15:f>'/Users/el1goluj/Documents/ZURICH/PROJECTS/UPMEM/upmem-workloads/Microbenchmarks/AI/[ai_output.xlsx]ai_output (4)'!$J$186</c15:f>
                      <c15:dlblFieldTableCache>
                        <c:ptCount val="1"/>
                        <c:pt idx="0">
                          <c:v>9</c:v>
                        </c:pt>
                      </c15:dlblFieldTableCache>
                    </c15:dlblFTEntry>
                  </c15:dlblFieldTable>
                  <c15:showDataLabelsRange val="0"/>
                </c:ext>
                <c:ext xmlns:c16="http://schemas.microsoft.com/office/drawing/2014/chart" uri="{C3380CC4-5D6E-409C-BE32-E72D297353CC}">
                  <c16:uniqueId val="{000000B8-FF8B-5F4C-8BBF-ED4DE736661E}"/>
                </c:ext>
              </c:extLst>
            </c:dLbl>
            <c:dLbl>
              <c:idx val="185"/>
              <c:tx>
                <c:strRef>
                  <c:f>'/Users/el1goluj/Documents/ZURICH/PROJECTS/UPMEM/upmem-workloads/Microbenchmarks/AI/[ai_output.xlsx]ai_output (4)'!$J$187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{DE72A275-0A29-A24B-A106-0E8444F41178}</c15:txfldGUID>
                      <c15:f>'/Users/el1goluj/Documents/ZURICH/PROJECTS/UPMEM/upmem-workloads/Microbenchmarks/AI/[ai_output.xlsx]ai_output (4)'!$J$187</c15:f>
                      <c15:dlblFieldTableCache>
                        <c:ptCount val="1"/>
                        <c:pt idx="0">
                          <c:v>10</c:v>
                        </c:pt>
                      </c15:dlblFieldTableCache>
                    </c15:dlblFTEntry>
                  </c15:dlblFieldTable>
                  <c15:showDataLabelsRange val="0"/>
                </c:ext>
                <c:ext xmlns:c16="http://schemas.microsoft.com/office/drawing/2014/chart" uri="{C3380CC4-5D6E-409C-BE32-E72D297353CC}">
                  <c16:uniqueId val="{000000B9-FF8B-5F4C-8BBF-ED4DE736661E}"/>
                </c:ext>
              </c:extLst>
            </c:dLbl>
            <c:dLbl>
              <c:idx val="186"/>
              <c:tx>
                <c:strRef>
                  <c:f>'/Users/el1goluj/Documents/ZURICH/PROJECTS/UPMEM/upmem-workloads/Microbenchmarks/AI/[ai_output.xlsx]ai_output (4)'!$J$188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{54758684-A851-574B-B3A2-86FBEAB7019E}</c15:txfldGUID>
                      <c15:f>'/Users/el1goluj/Documents/ZURICH/PROJECTS/UPMEM/upmem-workloads/Microbenchmarks/AI/[ai_output.xlsx]ai_output (4)'!$J$188</c15:f>
                      <c15:dlblFieldTableCache>
                        <c:ptCount val="1"/>
                        <c:pt idx="0">
                          <c:v>11</c:v>
                        </c:pt>
                      </c15:dlblFieldTableCache>
                    </c15:dlblFTEntry>
                  </c15:dlblFieldTable>
                  <c15:showDataLabelsRange val="0"/>
                </c:ext>
                <c:ext xmlns:c16="http://schemas.microsoft.com/office/drawing/2014/chart" uri="{C3380CC4-5D6E-409C-BE32-E72D297353CC}">
                  <c16:uniqueId val="{000000BA-FF8B-5F4C-8BBF-ED4DE736661E}"/>
                </c:ext>
              </c:extLst>
            </c:dLbl>
            <c:dLbl>
              <c:idx val="187"/>
              <c:tx>
                <c:strRef>
                  <c:f>'/Users/el1goluj/Documents/ZURICH/PROJECTS/UPMEM/upmem-workloads/Microbenchmarks/AI/[ai_output.xlsx]ai_output (4)'!$J$189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{D38298E5-DEB0-6841-BA0C-DC3A44311248}</c15:txfldGUID>
                      <c15:f>'/Users/el1goluj/Documents/ZURICH/PROJECTS/UPMEM/upmem-workloads/Microbenchmarks/AI/[ai_output.xlsx]ai_output (4)'!$J$189</c15:f>
                      <c15:dlblFieldTableCache>
                        <c:ptCount val="1"/>
                        <c:pt idx="0">
                          <c:v>12</c:v>
                        </c:pt>
                      </c15:dlblFieldTableCache>
                    </c15:dlblFTEntry>
                  </c15:dlblFieldTable>
                  <c15:showDataLabelsRange val="0"/>
                </c:ext>
                <c:ext xmlns:c16="http://schemas.microsoft.com/office/drawing/2014/chart" uri="{C3380CC4-5D6E-409C-BE32-E72D297353CC}">
                  <c16:uniqueId val="{000000BB-FF8B-5F4C-8BBF-ED4DE736661E}"/>
                </c:ext>
              </c:extLst>
            </c:dLbl>
            <c:dLbl>
              <c:idx val="188"/>
              <c:tx>
                <c:strRef>
                  <c:f>'/Users/el1goluj/Documents/ZURICH/PROJECTS/UPMEM/upmem-workloads/Microbenchmarks/AI/[ai_output.xlsx]ai_output (4)'!$J$190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{A6B09405-6DFF-9B4A-9FA3-690113513B55}</c15:txfldGUID>
                      <c15:f>'/Users/el1goluj/Documents/ZURICH/PROJECTS/UPMEM/upmem-workloads/Microbenchmarks/AI/[ai_output.xlsx]ai_output (4)'!$J$190</c15:f>
                      <c15:dlblFieldTableCache>
                        <c:ptCount val="1"/>
                        <c:pt idx="0">
                          <c:v>13</c:v>
                        </c:pt>
                      </c15:dlblFieldTableCache>
                    </c15:dlblFTEntry>
                  </c15:dlblFieldTable>
                  <c15:showDataLabelsRange val="0"/>
                </c:ext>
                <c:ext xmlns:c16="http://schemas.microsoft.com/office/drawing/2014/chart" uri="{C3380CC4-5D6E-409C-BE32-E72D297353CC}">
                  <c16:uniqueId val="{000000BC-FF8B-5F4C-8BBF-ED4DE736661E}"/>
                </c:ext>
              </c:extLst>
            </c:dLbl>
            <c:dLbl>
              <c:idx val="189"/>
              <c:tx>
                <c:strRef>
                  <c:f>'/Users/el1goluj/Documents/ZURICH/PROJECTS/UPMEM/upmem-workloads/Microbenchmarks/AI/[ai_output.xlsx]ai_output (4)'!$J$191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{68275A07-D34C-5445-8829-5911A3F2BFA2}</c15:txfldGUID>
                      <c15:f>'/Users/el1goluj/Documents/ZURICH/PROJECTS/UPMEM/upmem-workloads/Microbenchmarks/AI/[ai_output.xlsx]ai_output (4)'!$J$191</c15:f>
                      <c15:dlblFieldTableCache>
                        <c:ptCount val="1"/>
                        <c:pt idx="0">
                          <c:v>14</c:v>
                        </c:pt>
                      </c15:dlblFieldTableCache>
                    </c15:dlblFTEntry>
                  </c15:dlblFieldTable>
                  <c15:showDataLabelsRange val="0"/>
                </c:ext>
                <c:ext xmlns:c16="http://schemas.microsoft.com/office/drawing/2014/chart" uri="{C3380CC4-5D6E-409C-BE32-E72D297353CC}">
                  <c16:uniqueId val="{000000BD-FF8B-5F4C-8BBF-ED4DE736661E}"/>
                </c:ext>
              </c:extLst>
            </c:dLbl>
            <c:dLbl>
              <c:idx val="190"/>
              <c:tx>
                <c:strRef>
                  <c:f>'/Users/el1goluj/Documents/ZURICH/PROJECTS/UPMEM/upmem-workloads/Microbenchmarks/AI/[ai_output.xlsx]ai_output (4)'!$J$192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{61215D29-DF4E-7C47-ADA8-8CF1A48B37F4}</c15:txfldGUID>
                      <c15:f>'/Users/el1goluj/Documents/ZURICH/PROJECTS/UPMEM/upmem-workloads/Microbenchmarks/AI/[ai_output.xlsx]ai_output (4)'!$J$192</c15:f>
                      <c15:dlblFieldTableCache>
                        <c:ptCount val="1"/>
                        <c:pt idx="0">
                          <c:v>15</c:v>
                        </c:pt>
                      </c15:dlblFieldTableCache>
                    </c15:dlblFTEntry>
                  </c15:dlblFieldTable>
                  <c15:showDataLabelsRange val="0"/>
                </c:ext>
                <c:ext xmlns:c16="http://schemas.microsoft.com/office/drawing/2014/chart" uri="{C3380CC4-5D6E-409C-BE32-E72D297353CC}">
                  <c16:uniqueId val="{000000BE-FF8B-5F4C-8BBF-ED4DE736661E}"/>
                </c:ext>
              </c:extLst>
            </c:dLbl>
            <c:dLbl>
              <c:idx val="191"/>
              <c:tx>
                <c:strRef>
                  <c:f>'/Users/el1goluj/Documents/ZURICH/PROJECTS/UPMEM/upmem-workloads/Microbenchmarks/AI/[ai_output.xlsx]ai_output (4)'!$J$193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{EAE44C6D-FEEE-C847-B289-BCA8A0F79FA8}</c15:txfldGUID>
                      <c15:f>'/Users/el1goluj/Documents/ZURICH/PROJECTS/UPMEM/upmem-workloads/Microbenchmarks/AI/[ai_output.xlsx]ai_output (4)'!$J$193</c15:f>
                      <c15:dlblFieldTableCache>
                        <c:ptCount val="1"/>
                        <c:pt idx="0">
                          <c:v>16</c:v>
                        </c:pt>
                      </c15:dlblFieldTableCache>
                    </c15:dlblFTEntry>
                  </c15:dlblFieldTable>
                  <c15:showDataLabelsRange val="0"/>
                </c:ext>
                <c:ext xmlns:c16="http://schemas.microsoft.com/office/drawing/2014/chart" uri="{C3380CC4-5D6E-409C-BE32-E72D297353CC}">
                  <c16:uniqueId val="{000000BF-FF8B-5F4C-8BBF-ED4DE736661E}"/>
                </c:ext>
              </c:extLst>
            </c:dLbl>
            <c:dLbl>
              <c:idx val="192"/>
              <c:tx>
                <c:strRef>
                  <c:f>'/Users/el1goluj/Documents/ZURICH/PROJECTS/UPMEM/upmem-workloads/Microbenchmarks/AI/[ai_output.xlsx]ai_output (4)'!$J$194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{306C701B-D03C-DC40-8419-775F701144AA}</c15:txfldGUID>
                      <c15:f>'/Users/el1goluj/Documents/ZURICH/PROJECTS/UPMEM/upmem-workloads/Microbenchmarks/AI/[ai_output.xlsx]ai_output (4)'!$J$194</c15:f>
                      <c15:dlblFieldTableCache>
                        <c:ptCount val="1"/>
                        <c:pt idx="0">
                          <c:v>1</c:v>
                        </c:pt>
                      </c15:dlblFieldTableCache>
                    </c15:dlblFTEntry>
                  </c15:dlblFieldTable>
                  <c15:showDataLabelsRange val="0"/>
                </c:ext>
                <c:ext xmlns:c16="http://schemas.microsoft.com/office/drawing/2014/chart" uri="{C3380CC4-5D6E-409C-BE32-E72D297353CC}">
                  <c16:uniqueId val="{000000C0-FF8B-5F4C-8BBF-ED4DE736661E}"/>
                </c:ext>
              </c:extLst>
            </c:dLbl>
            <c:dLbl>
              <c:idx val="193"/>
              <c:tx>
                <c:strRef>
                  <c:f>'/Users/el1goluj/Documents/ZURICH/PROJECTS/UPMEM/upmem-workloads/Microbenchmarks/AI/[ai_output.xlsx]ai_output (4)'!$J$195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{5A0F2543-DC73-E543-9380-82061C5AEBB3}</c15:txfldGUID>
                      <c15:f>'/Users/el1goluj/Documents/ZURICH/PROJECTS/UPMEM/upmem-workloads/Microbenchmarks/AI/[ai_output.xlsx]ai_output (4)'!$J$195</c15:f>
                      <c15:dlblFieldTableCache>
                        <c:ptCount val="1"/>
                        <c:pt idx="0">
                          <c:v>2</c:v>
                        </c:pt>
                      </c15:dlblFieldTableCache>
                    </c15:dlblFTEntry>
                  </c15:dlblFieldTable>
                  <c15:showDataLabelsRange val="0"/>
                </c:ext>
                <c:ext xmlns:c16="http://schemas.microsoft.com/office/drawing/2014/chart" uri="{C3380CC4-5D6E-409C-BE32-E72D297353CC}">
                  <c16:uniqueId val="{000000C1-FF8B-5F4C-8BBF-ED4DE736661E}"/>
                </c:ext>
              </c:extLst>
            </c:dLbl>
            <c:dLbl>
              <c:idx val="194"/>
              <c:tx>
                <c:strRef>
                  <c:f>'/Users/el1goluj/Documents/ZURICH/PROJECTS/UPMEM/upmem-workloads/Microbenchmarks/AI/[ai_output.xlsx]ai_output (4)'!$J$196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{0980CE3A-6494-6E44-A28F-568DFBEE3D1D}</c15:txfldGUID>
                      <c15:f>'/Users/el1goluj/Documents/ZURICH/PROJECTS/UPMEM/upmem-workloads/Microbenchmarks/AI/[ai_output.xlsx]ai_output (4)'!$J$196</c15:f>
                      <c15:dlblFieldTableCache>
                        <c:ptCount val="1"/>
                        <c:pt idx="0">
                          <c:v>3</c:v>
                        </c:pt>
                      </c15:dlblFieldTableCache>
                    </c15:dlblFTEntry>
                  </c15:dlblFieldTable>
                  <c15:showDataLabelsRange val="0"/>
                </c:ext>
                <c:ext xmlns:c16="http://schemas.microsoft.com/office/drawing/2014/chart" uri="{C3380CC4-5D6E-409C-BE32-E72D297353CC}">
                  <c16:uniqueId val="{000000C2-FF8B-5F4C-8BBF-ED4DE736661E}"/>
                </c:ext>
              </c:extLst>
            </c:dLbl>
            <c:dLbl>
              <c:idx val="195"/>
              <c:tx>
                <c:strRef>
                  <c:f>'/Users/el1goluj/Documents/ZURICH/PROJECTS/UPMEM/upmem-workloads/Microbenchmarks/AI/[ai_output.xlsx]ai_output (4)'!$J$197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{5346D8D3-6485-B343-B32C-B058FC83120C}</c15:txfldGUID>
                      <c15:f>'/Users/el1goluj/Documents/ZURICH/PROJECTS/UPMEM/upmem-workloads/Microbenchmarks/AI/[ai_output.xlsx]ai_output (4)'!$J$197</c15:f>
                      <c15:dlblFieldTableCache>
                        <c:ptCount val="1"/>
                        <c:pt idx="0">
                          <c:v>4</c:v>
                        </c:pt>
                      </c15:dlblFieldTableCache>
                    </c15:dlblFTEntry>
                  </c15:dlblFieldTable>
                  <c15:showDataLabelsRange val="0"/>
                </c:ext>
                <c:ext xmlns:c16="http://schemas.microsoft.com/office/drawing/2014/chart" uri="{C3380CC4-5D6E-409C-BE32-E72D297353CC}">
                  <c16:uniqueId val="{000000C3-FF8B-5F4C-8BBF-ED4DE736661E}"/>
                </c:ext>
              </c:extLst>
            </c:dLbl>
            <c:dLbl>
              <c:idx val="196"/>
              <c:tx>
                <c:strRef>
                  <c:f>'/Users/el1goluj/Documents/ZURICH/PROJECTS/UPMEM/upmem-workloads/Microbenchmarks/AI/[ai_output.xlsx]ai_output (4)'!$J$198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{77A0CA60-03AF-3540-B65A-AED88112FB63}</c15:txfldGUID>
                      <c15:f>'/Users/el1goluj/Documents/ZURICH/PROJECTS/UPMEM/upmem-workloads/Microbenchmarks/AI/[ai_output.xlsx]ai_output (4)'!$J$198</c15:f>
                      <c15:dlblFieldTableCache>
                        <c:ptCount val="1"/>
                        <c:pt idx="0">
                          <c:v>5</c:v>
                        </c:pt>
                      </c15:dlblFieldTableCache>
                    </c15:dlblFTEntry>
                  </c15:dlblFieldTable>
                  <c15:showDataLabelsRange val="0"/>
                </c:ext>
                <c:ext xmlns:c16="http://schemas.microsoft.com/office/drawing/2014/chart" uri="{C3380CC4-5D6E-409C-BE32-E72D297353CC}">
                  <c16:uniqueId val="{000000C4-FF8B-5F4C-8BBF-ED4DE736661E}"/>
                </c:ext>
              </c:extLst>
            </c:dLbl>
            <c:dLbl>
              <c:idx val="197"/>
              <c:tx>
                <c:strRef>
                  <c:f>'/Users/el1goluj/Documents/ZURICH/PROJECTS/UPMEM/upmem-workloads/Microbenchmarks/AI/[ai_output.xlsx]ai_output (4)'!$J$199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{DE33643F-6D70-C943-B65B-F9D2E13630B0}</c15:txfldGUID>
                      <c15:f>'/Users/el1goluj/Documents/ZURICH/PROJECTS/UPMEM/upmem-workloads/Microbenchmarks/AI/[ai_output.xlsx]ai_output (4)'!$J$199</c15:f>
                      <c15:dlblFieldTableCache>
                        <c:ptCount val="1"/>
                        <c:pt idx="0">
                          <c:v>6</c:v>
                        </c:pt>
                      </c15:dlblFieldTableCache>
                    </c15:dlblFTEntry>
                  </c15:dlblFieldTable>
                  <c15:showDataLabelsRange val="0"/>
                </c:ext>
                <c:ext xmlns:c16="http://schemas.microsoft.com/office/drawing/2014/chart" uri="{C3380CC4-5D6E-409C-BE32-E72D297353CC}">
                  <c16:uniqueId val="{000000C5-FF8B-5F4C-8BBF-ED4DE736661E}"/>
                </c:ext>
              </c:extLst>
            </c:dLbl>
            <c:dLbl>
              <c:idx val="198"/>
              <c:tx>
                <c:strRef>
                  <c:f>'/Users/el1goluj/Documents/ZURICH/PROJECTS/UPMEM/upmem-workloads/Microbenchmarks/AI/[ai_output.xlsx]ai_output (4)'!$J$200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{51B5FE49-B460-E347-96D7-CC1C176E86E9}</c15:txfldGUID>
                      <c15:f>'/Users/el1goluj/Documents/ZURICH/PROJECTS/UPMEM/upmem-workloads/Microbenchmarks/AI/[ai_output.xlsx]ai_output (4)'!$J$200</c15:f>
                      <c15:dlblFieldTableCache>
                        <c:ptCount val="1"/>
                        <c:pt idx="0">
                          <c:v>7</c:v>
                        </c:pt>
                      </c15:dlblFieldTableCache>
                    </c15:dlblFTEntry>
                  </c15:dlblFieldTable>
                  <c15:showDataLabelsRange val="0"/>
                </c:ext>
                <c:ext xmlns:c16="http://schemas.microsoft.com/office/drawing/2014/chart" uri="{C3380CC4-5D6E-409C-BE32-E72D297353CC}">
                  <c16:uniqueId val="{000000C6-FF8B-5F4C-8BBF-ED4DE736661E}"/>
                </c:ext>
              </c:extLst>
            </c:dLbl>
            <c:dLbl>
              <c:idx val="199"/>
              <c:tx>
                <c:strRef>
                  <c:f>'/Users/el1goluj/Documents/ZURICH/PROJECTS/UPMEM/upmem-workloads/Microbenchmarks/AI/[ai_output.xlsx]ai_output (4)'!$J$201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{26F2CE9F-7A37-B844-B963-32DC7F793EC6}</c15:txfldGUID>
                      <c15:f>'/Users/el1goluj/Documents/ZURICH/PROJECTS/UPMEM/upmem-workloads/Microbenchmarks/AI/[ai_output.xlsx]ai_output (4)'!$J$201</c15:f>
                      <c15:dlblFieldTableCache>
                        <c:ptCount val="1"/>
                        <c:pt idx="0">
                          <c:v>8</c:v>
                        </c:pt>
                      </c15:dlblFieldTableCache>
                    </c15:dlblFTEntry>
                  </c15:dlblFieldTable>
                  <c15:showDataLabelsRange val="0"/>
                </c:ext>
                <c:ext xmlns:c16="http://schemas.microsoft.com/office/drawing/2014/chart" uri="{C3380CC4-5D6E-409C-BE32-E72D297353CC}">
                  <c16:uniqueId val="{000000C7-FF8B-5F4C-8BBF-ED4DE736661E}"/>
                </c:ext>
              </c:extLst>
            </c:dLbl>
            <c:dLbl>
              <c:idx val="200"/>
              <c:tx>
                <c:strRef>
                  <c:f>'/Users/el1goluj/Documents/ZURICH/PROJECTS/UPMEM/upmem-workloads/Microbenchmarks/AI/[ai_output.xlsx]ai_output (4)'!$J$202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{88745FB7-E67A-674A-A0E1-576255456678}</c15:txfldGUID>
                      <c15:f>'/Users/el1goluj/Documents/ZURICH/PROJECTS/UPMEM/upmem-workloads/Microbenchmarks/AI/[ai_output.xlsx]ai_output (4)'!$J$202</c15:f>
                      <c15:dlblFieldTableCache>
                        <c:ptCount val="1"/>
                        <c:pt idx="0">
                          <c:v>9</c:v>
                        </c:pt>
                      </c15:dlblFieldTableCache>
                    </c15:dlblFTEntry>
                  </c15:dlblFieldTable>
                  <c15:showDataLabelsRange val="0"/>
                </c:ext>
                <c:ext xmlns:c16="http://schemas.microsoft.com/office/drawing/2014/chart" uri="{C3380CC4-5D6E-409C-BE32-E72D297353CC}">
                  <c16:uniqueId val="{000000C8-FF8B-5F4C-8BBF-ED4DE736661E}"/>
                </c:ext>
              </c:extLst>
            </c:dLbl>
            <c:dLbl>
              <c:idx val="201"/>
              <c:tx>
                <c:strRef>
                  <c:f>'/Users/el1goluj/Documents/ZURICH/PROJECTS/UPMEM/upmem-workloads/Microbenchmarks/AI/[ai_output.xlsx]ai_output (4)'!$J$203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{BF4DBBEF-D950-8343-8D49-F62076442797}</c15:txfldGUID>
                      <c15:f>'/Users/el1goluj/Documents/ZURICH/PROJECTS/UPMEM/upmem-workloads/Microbenchmarks/AI/[ai_output.xlsx]ai_output (4)'!$J$203</c15:f>
                      <c15:dlblFieldTableCache>
                        <c:ptCount val="1"/>
                        <c:pt idx="0">
                          <c:v>10</c:v>
                        </c:pt>
                      </c15:dlblFieldTableCache>
                    </c15:dlblFTEntry>
                  </c15:dlblFieldTable>
                  <c15:showDataLabelsRange val="0"/>
                </c:ext>
                <c:ext xmlns:c16="http://schemas.microsoft.com/office/drawing/2014/chart" uri="{C3380CC4-5D6E-409C-BE32-E72D297353CC}">
                  <c16:uniqueId val="{000000C9-FF8B-5F4C-8BBF-ED4DE736661E}"/>
                </c:ext>
              </c:extLst>
            </c:dLbl>
            <c:dLbl>
              <c:idx val="202"/>
              <c:tx>
                <c:strRef>
                  <c:f>'/Users/el1goluj/Documents/ZURICH/PROJECTS/UPMEM/upmem-workloads/Microbenchmarks/AI/[ai_output.xlsx]ai_output (4)'!$J$204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{2F2ED77B-7C5A-1840-983C-DD5337A953C1}</c15:txfldGUID>
                      <c15:f>'/Users/el1goluj/Documents/ZURICH/PROJECTS/UPMEM/upmem-workloads/Microbenchmarks/AI/[ai_output.xlsx]ai_output (4)'!$J$204</c15:f>
                      <c15:dlblFieldTableCache>
                        <c:ptCount val="1"/>
                        <c:pt idx="0">
                          <c:v>11</c:v>
                        </c:pt>
                      </c15:dlblFieldTableCache>
                    </c15:dlblFTEntry>
                  </c15:dlblFieldTable>
                  <c15:showDataLabelsRange val="0"/>
                </c:ext>
                <c:ext xmlns:c16="http://schemas.microsoft.com/office/drawing/2014/chart" uri="{C3380CC4-5D6E-409C-BE32-E72D297353CC}">
                  <c16:uniqueId val="{000000CA-FF8B-5F4C-8BBF-ED4DE736661E}"/>
                </c:ext>
              </c:extLst>
            </c:dLbl>
            <c:dLbl>
              <c:idx val="203"/>
              <c:tx>
                <c:strRef>
                  <c:f>'/Users/el1goluj/Documents/ZURICH/PROJECTS/UPMEM/upmem-workloads/Microbenchmarks/AI/[ai_output.xlsx]ai_output (4)'!$J$205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{5F36970A-9221-0C4C-8B22-6AC30C2B5C39}</c15:txfldGUID>
                      <c15:f>'/Users/el1goluj/Documents/ZURICH/PROJECTS/UPMEM/upmem-workloads/Microbenchmarks/AI/[ai_output.xlsx]ai_output (4)'!$J$205</c15:f>
                      <c15:dlblFieldTableCache>
                        <c:ptCount val="1"/>
                        <c:pt idx="0">
                          <c:v>12</c:v>
                        </c:pt>
                      </c15:dlblFieldTableCache>
                    </c15:dlblFTEntry>
                  </c15:dlblFieldTable>
                  <c15:showDataLabelsRange val="0"/>
                </c:ext>
                <c:ext xmlns:c16="http://schemas.microsoft.com/office/drawing/2014/chart" uri="{C3380CC4-5D6E-409C-BE32-E72D297353CC}">
                  <c16:uniqueId val="{000000CB-FF8B-5F4C-8BBF-ED4DE736661E}"/>
                </c:ext>
              </c:extLst>
            </c:dLbl>
            <c:dLbl>
              <c:idx val="204"/>
              <c:tx>
                <c:strRef>
                  <c:f>'/Users/el1goluj/Documents/ZURICH/PROJECTS/UPMEM/upmem-workloads/Microbenchmarks/AI/[ai_output.xlsx]ai_output (4)'!$J$206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{72CA8F02-3C22-7547-A9DE-182AEDE1518E}</c15:txfldGUID>
                      <c15:f>'/Users/el1goluj/Documents/ZURICH/PROJECTS/UPMEM/upmem-workloads/Microbenchmarks/AI/[ai_output.xlsx]ai_output (4)'!$J$206</c15:f>
                      <c15:dlblFieldTableCache>
                        <c:ptCount val="1"/>
                        <c:pt idx="0">
                          <c:v>13</c:v>
                        </c:pt>
                      </c15:dlblFieldTableCache>
                    </c15:dlblFTEntry>
                  </c15:dlblFieldTable>
                  <c15:showDataLabelsRange val="0"/>
                </c:ext>
                <c:ext xmlns:c16="http://schemas.microsoft.com/office/drawing/2014/chart" uri="{C3380CC4-5D6E-409C-BE32-E72D297353CC}">
                  <c16:uniqueId val="{000000CC-FF8B-5F4C-8BBF-ED4DE736661E}"/>
                </c:ext>
              </c:extLst>
            </c:dLbl>
            <c:dLbl>
              <c:idx val="205"/>
              <c:tx>
                <c:strRef>
                  <c:f>'/Users/el1goluj/Documents/ZURICH/PROJECTS/UPMEM/upmem-workloads/Microbenchmarks/AI/[ai_output.xlsx]ai_output (4)'!$J$207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{48A6DF46-C340-4041-A1AE-3614036A32A5}</c15:txfldGUID>
                      <c15:f>'/Users/el1goluj/Documents/ZURICH/PROJECTS/UPMEM/upmem-workloads/Microbenchmarks/AI/[ai_output.xlsx]ai_output (4)'!$J$207</c15:f>
                      <c15:dlblFieldTableCache>
                        <c:ptCount val="1"/>
                        <c:pt idx="0">
                          <c:v>14</c:v>
                        </c:pt>
                      </c15:dlblFieldTableCache>
                    </c15:dlblFTEntry>
                  </c15:dlblFieldTable>
                  <c15:showDataLabelsRange val="0"/>
                </c:ext>
                <c:ext xmlns:c16="http://schemas.microsoft.com/office/drawing/2014/chart" uri="{C3380CC4-5D6E-409C-BE32-E72D297353CC}">
                  <c16:uniqueId val="{000000CD-FF8B-5F4C-8BBF-ED4DE736661E}"/>
                </c:ext>
              </c:extLst>
            </c:dLbl>
            <c:dLbl>
              <c:idx val="206"/>
              <c:tx>
                <c:strRef>
                  <c:f>'/Users/el1goluj/Documents/ZURICH/PROJECTS/UPMEM/upmem-workloads/Microbenchmarks/AI/[ai_output.xlsx]ai_output (4)'!$J$208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{682A04EF-5519-3E49-8D20-B1448F966CDD}</c15:txfldGUID>
                      <c15:f>'/Users/el1goluj/Documents/ZURICH/PROJECTS/UPMEM/upmem-workloads/Microbenchmarks/AI/[ai_output.xlsx]ai_output (4)'!$J$208</c15:f>
                      <c15:dlblFieldTableCache>
                        <c:ptCount val="1"/>
                        <c:pt idx="0">
                          <c:v>15</c:v>
                        </c:pt>
                      </c15:dlblFieldTableCache>
                    </c15:dlblFTEntry>
                  </c15:dlblFieldTable>
                  <c15:showDataLabelsRange val="0"/>
                </c:ext>
                <c:ext xmlns:c16="http://schemas.microsoft.com/office/drawing/2014/chart" uri="{C3380CC4-5D6E-409C-BE32-E72D297353CC}">
                  <c16:uniqueId val="{000000CE-FF8B-5F4C-8BBF-ED4DE736661E}"/>
                </c:ext>
              </c:extLst>
            </c:dLbl>
            <c:dLbl>
              <c:idx val="207"/>
              <c:tx>
                <c:strRef>
                  <c:f>'/Users/el1goluj/Documents/ZURICH/PROJECTS/UPMEM/upmem-workloads/Microbenchmarks/AI/[ai_output.xlsx]ai_output (4)'!$J$209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{CE8CB76D-5237-E647-867F-5F34AA342186}</c15:txfldGUID>
                      <c15:f>'/Users/el1goluj/Documents/ZURICH/PROJECTS/UPMEM/upmem-workloads/Microbenchmarks/AI/[ai_output.xlsx]ai_output (4)'!$J$209</c15:f>
                      <c15:dlblFieldTableCache>
                        <c:ptCount val="1"/>
                        <c:pt idx="0">
                          <c:v>16</c:v>
                        </c:pt>
                      </c15:dlblFieldTableCache>
                    </c15:dlblFTEntry>
                  </c15:dlblFieldTable>
                  <c15:showDataLabelsRange val="0"/>
                </c:ext>
                <c:ext xmlns:c16="http://schemas.microsoft.com/office/drawing/2014/chart" uri="{C3380CC4-5D6E-409C-BE32-E72D297353CC}">
                  <c16:uniqueId val="{000000CF-FF8B-5F4C-8BBF-ED4DE736661E}"/>
                </c:ext>
              </c:extLst>
            </c:dLbl>
            <c:dLbl>
              <c:idx val="208"/>
              <c:tx>
                <c:strRef>
                  <c:f>'/Users/el1goluj/Documents/ZURICH/PROJECTS/UPMEM/upmem-workloads/Microbenchmarks/AI/[ai_output.xlsx]ai_output (4)'!$J$210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{73755DE7-E6F6-C747-8AB3-FFCC7A022427}</c15:txfldGUID>
                      <c15:f>'/Users/el1goluj/Documents/ZURICH/PROJECTS/UPMEM/upmem-workloads/Microbenchmarks/AI/[ai_output.xlsx]ai_output (4)'!$J$210</c15:f>
                      <c15:dlblFieldTableCache>
                        <c:ptCount val="1"/>
                        <c:pt idx="0">
                          <c:v>1</c:v>
                        </c:pt>
                      </c15:dlblFieldTableCache>
                    </c15:dlblFTEntry>
                  </c15:dlblFieldTable>
                  <c15:showDataLabelsRange val="0"/>
                </c:ext>
                <c:ext xmlns:c16="http://schemas.microsoft.com/office/drawing/2014/chart" uri="{C3380CC4-5D6E-409C-BE32-E72D297353CC}">
                  <c16:uniqueId val="{000000D0-FF8B-5F4C-8BBF-ED4DE736661E}"/>
                </c:ext>
              </c:extLst>
            </c:dLbl>
            <c:dLbl>
              <c:idx val="209"/>
              <c:tx>
                <c:strRef>
                  <c:f>'/Users/el1goluj/Documents/ZURICH/PROJECTS/UPMEM/upmem-workloads/Microbenchmarks/AI/[ai_output.xlsx]ai_output (4)'!$J$211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{E2282E2A-4F7F-3046-B345-4B03AAB1F103}</c15:txfldGUID>
                      <c15:f>'/Users/el1goluj/Documents/ZURICH/PROJECTS/UPMEM/upmem-workloads/Microbenchmarks/AI/[ai_output.xlsx]ai_output (4)'!$J$211</c15:f>
                      <c15:dlblFieldTableCache>
                        <c:ptCount val="1"/>
                        <c:pt idx="0">
                          <c:v>2</c:v>
                        </c:pt>
                      </c15:dlblFieldTableCache>
                    </c15:dlblFTEntry>
                  </c15:dlblFieldTable>
                  <c15:showDataLabelsRange val="0"/>
                </c:ext>
                <c:ext xmlns:c16="http://schemas.microsoft.com/office/drawing/2014/chart" uri="{C3380CC4-5D6E-409C-BE32-E72D297353CC}">
                  <c16:uniqueId val="{000000D1-FF8B-5F4C-8BBF-ED4DE736661E}"/>
                </c:ext>
              </c:extLst>
            </c:dLbl>
            <c:dLbl>
              <c:idx val="210"/>
              <c:tx>
                <c:strRef>
                  <c:f>'/Users/el1goluj/Documents/ZURICH/PROJECTS/UPMEM/upmem-workloads/Microbenchmarks/AI/[ai_output.xlsx]ai_output (4)'!$J$212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{4B4BCBDA-2E9F-D64F-9CB4-C16533927D2C}</c15:txfldGUID>
                      <c15:f>'/Users/el1goluj/Documents/ZURICH/PROJECTS/UPMEM/upmem-workloads/Microbenchmarks/AI/[ai_output.xlsx]ai_output (4)'!$J$212</c15:f>
                      <c15:dlblFieldTableCache>
                        <c:ptCount val="1"/>
                        <c:pt idx="0">
                          <c:v>3</c:v>
                        </c:pt>
                      </c15:dlblFieldTableCache>
                    </c15:dlblFTEntry>
                  </c15:dlblFieldTable>
                  <c15:showDataLabelsRange val="0"/>
                </c:ext>
                <c:ext xmlns:c16="http://schemas.microsoft.com/office/drawing/2014/chart" uri="{C3380CC4-5D6E-409C-BE32-E72D297353CC}">
                  <c16:uniqueId val="{000000D2-FF8B-5F4C-8BBF-ED4DE736661E}"/>
                </c:ext>
              </c:extLst>
            </c:dLbl>
            <c:dLbl>
              <c:idx val="211"/>
              <c:tx>
                <c:strRef>
                  <c:f>'/Users/el1goluj/Documents/ZURICH/PROJECTS/UPMEM/upmem-workloads/Microbenchmarks/AI/[ai_output.xlsx]ai_output (4)'!$J$213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{86BC7A1B-60BC-8848-A386-B04645BB2F5C}</c15:txfldGUID>
                      <c15:f>'/Users/el1goluj/Documents/ZURICH/PROJECTS/UPMEM/upmem-workloads/Microbenchmarks/AI/[ai_output.xlsx]ai_output (4)'!$J$213</c15:f>
                      <c15:dlblFieldTableCache>
                        <c:ptCount val="1"/>
                        <c:pt idx="0">
                          <c:v>4</c:v>
                        </c:pt>
                      </c15:dlblFieldTableCache>
                    </c15:dlblFTEntry>
                  </c15:dlblFieldTable>
                  <c15:showDataLabelsRange val="0"/>
                </c:ext>
                <c:ext xmlns:c16="http://schemas.microsoft.com/office/drawing/2014/chart" uri="{C3380CC4-5D6E-409C-BE32-E72D297353CC}">
                  <c16:uniqueId val="{000000D3-FF8B-5F4C-8BBF-ED4DE736661E}"/>
                </c:ext>
              </c:extLst>
            </c:dLbl>
            <c:dLbl>
              <c:idx val="212"/>
              <c:tx>
                <c:strRef>
                  <c:f>'/Users/el1goluj/Documents/ZURICH/PROJECTS/UPMEM/upmem-workloads/Microbenchmarks/AI/[ai_output.xlsx]ai_output (4)'!$J$214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{2DC94D42-0ABB-5345-8A19-06547BA5E5C6}</c15:txfldGUID>
                      <c15:f>'/Users/el1goluj/Documents/ZURICH/PROJECTS/UPMEM/upmem-workloads/Microbenchmarks/AI/[ai_output.xlsx]ai_output (4)'!$J$214</c15:f>
                      <c15:dlblFieldTableCache>
                        <c:ptCount val="1"/>
                        <c:pt idx="0">
                          <c:v>5</c:v>
                        </c:pt>
                      </c15:dlblFieldTableCache>
                    </c15:dlblFTEntry>
                  </c15:dlblFieldTable>
                  <c15:showDataLabelsRange val="0"/>
                </c:ext>
                <c:ext xmlns:c16="http://schemas.microsoft.com/office/drawing/2014/chart" uri="{C3380CC4-5D6E-409C-BE32-E72D297353CC}">
                  <c16:uniqueId val="{000000D4-FF8B-5F4C-8BBF-ED4DE736661E}"/>
                </c:ext>
              </c:extLst>
            </c:dLbl>
            <c:dLbl>
              <c:idx val="213"/>
              <c:tx>
                <c:strRef>
                  <c:f>'/Users/el1goluj/Documents/ZURICH/PROJECTS/UPMEM/upmem-workloads/Microbenchmarks/AI/[ai_output.xlsx]ai_output (4)'!$J$215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{78A6CB16-CC26-2F41-8D58-728F84400BFD}</c15:txfldGUID>
                      <c15:f>'/Users/el1goluj/Documents/ZURICH/PROJECTS/UPMEM/upmem-workloads/Microbenchmarks/AI/[ai_output.xlsx]ai_output (4)'!$J$215</c15:f>
                      <c15:dlblFieldTableCache>
                        <c:ptCount val="1"/>
                        <c:pt idx="0">
                          <c:v>6</c:v>
                        </c:pt>
                      </c15:dlblFieldTableCache>
                    </c15:dlblFTEntry>
                  </c15:dlblFieldTable>
                  <c15:showDataLabelsRange val="0"/>
                </c:ext>
                <c:ext xmlns:c16="http://schemas.microsoft.com/office/drawing/2014/chart" uri="{C3380CC4-5D6E-409C-BE32-E72D297353CC}">
                  <c16:uniqueId val="{000000D5-FF8B-5F4C-8BBF-ED4DE736661E}"/>
                </c:ext>
              </c:extLst>
            </c:dLbl>
            <c:dLbl>
              <c:idx val="214"/>
              <c:tx>
                <c:strRef>
                  <c:f>'/Users/el1goluj/Documents/ZURICH/PROJECTS/UPMEM/upmem-workloads/Microbenchmarks/AI/[ai_output.xlsx]ai_output (4)'!$J$216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{FE8A5265-E927-0F48-9A2B-74E5E5658FCB}</c15:txfldGUID>
                      <c15:f>'/Users/el1goluj/Documents/ZURICH/PROJECTS/UPMEM/upmem-workloads/Microbenchmarks/AI/[ai_output.xlsx]ai_output (4)'!$J$216</c15:f>
                      <c15:dlblFieldTableCache>
                        <c:ptCount val="1"/>
                        <c:pt idx="0">
                          <c:v>7</c:v>
                        </c:pt>
                      </c15:dlblFieldTableCache>
                    </c15:dlblFTEntry>
                  </c15:dlblFieldTable>
                  <c15:showDataLabelsRange val="0"/>
                </c:ext>
                <c:ext xmlns:c16="http://schemas.microsoft.com/office/drawing/2014/chart" uri="{C3380CC4-5D6E-409C-BE32-E72D297353CC}">
                  <c16:uniqueId val="{000000D6-FF8B-5F4C-8BBF-ED4DE736661E}"/>
                </c:ext>
              </c:extLst>
            </c:dLbl>
            <c:dLbl>
              <c:idx val="215"/>
              <c:tx>
                <c:strRef>
                  <c:f>'/Users/el1goluj/Documents/ZURICH/PROJECTS/UPMEM/upmem-workloads/Microbenchmarks/AI/[ai_output.xlsx]ai_output (4)'!$J$217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{BE4309F1-E957-9541-BFAF-52443D88B02F}</c15:txfldGUID>
                      <c15:f>'/Users/el1goluj/Documents/ZURICH/PROJECTS/UPMEM/upmem-workloads/Microbenchmarks/AI/[ai_output.xlsx]ai_output (4)'!$J$217</c15:f>
                      <c15:dlblFieldTableCache>
                        <c:ptCount val="1"/>
                        <c:pt idx="0">
                          <c:v>8</c:v>
                        </c:pt>
                      </c15:dlblFieldTableCache>
                    </c15:dlblFTEntry>
                  </c15:dlblFieldTable>
                  <c15:showDataLabelsRange val="0"/>
                </c:ext>
                <c:ext xmlns:c16="http://schemas.microsoft.com/office/drawing/2014/chart" uri="{C3380CC4-5D6E-409C-BE32-E72D297353CC}">
                  <c16:uniqueId val="{000000D7-FF8B-5F4C-8BBF-ED4DE736661E}"/>
                </c:ext>
              </c:extLst>
            </c:dLbl>
            <c:dLbl>
              <c:idx val="216"/>
              <c:tx>
                <c:strRef>
                  <c:f>'/Users/el1goluj/Documents/ZURICH/PROJECTS/UPMEM/upmem-workloads/Microbenchmarks/AI/[ai_output.xlsx]ai_output (4)'!$J$218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{0EDD815F-3B70-FF4E-813B-571C9B3CA6CA}</c15:txfldGUID>
                      <c15:f>'/Users/el1goluj/Documents/ZURICH/PROJECTS/UPMEM/upmem-workloads/Microbenchmarks/AI/[ai_output.xlsx]ai_output (4)'!$J$218</c15:f>
                      <c15:dlblFieldTableCache>
                        <c:ptCount val="1"/>
                        <c:pt idx="0">
                          <c:v>9</c:v>
                        </c:pt>
                      </c15:dlblFieldTableCache>
                    </c15:dlblFTEntry>
                  </c15:dlblFieldTable>
                  <c15:showDataLabelsRange val="0"/>
                </c:ext>
                <c:ext xmlns:c16="http://schemas.microsoft.com/office/drawing/2014/chart" uri="{C3380CC4-5D6E-409C-BE32-E72D297353CC}">
                  <c16:uniqueId val="{000000D8-FF8B-5F4C-8BBF-ED4DE736661E}"/>
                </c:ext>
              </c:extLst>
            </c:dLbl>
            <c:dLbl>
              <c:idx val="217"/>
              <c:tx>
                <c:strRef>
                  <c:f>'/Users/el1goluj/Documents/ZURICH/PROJECTS/UPMEM/upmem-workloads/Microbenchmarks/AI/[ai_output.xlsx]ai_output (4)'!$J$219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{1B66C798-D339-8F43-A931-2C434103D8CC}</c15:txfldGUID>
                      <c15:f>'/Users/el1goluj/Documents/ZURICH/PROJECTS/UPMEM/upmem-workloads/Microbenchmarks/AI/[ai_output.xlsx]ai_output (4)'!$J$219</c15:f>
                      <c15:dlblFieldTableCache>
                        <c:ptCount val="1"/>
                        <c:pt idx="0">
                          <c:v>10</c:v>
                        </c:pt>
                      </c15:dlblFieldTableCache>
                    </c15:dlblFTEntry>
                  </c15:dlblFieldTable>
                  <c15:showDataLabelsRange val="0"/>
                </c:ext>
                <c:ext xmlns:c16="http://schemas.microsoft.com/office/drawing/2014/chart" uri="{C3380CC4-5D6E-409C-BE32-E72D297353CC}">
                  <c16:uniqueId val="{000000D9-FF8B-5F4C-8BBF-ED4DE736661E}"/>
                </c:ext>
              </c:extLst>
            </c:dLbl>
            <c:dLbl>
              <c:idx val="218"/>
              <c:tx>
                <c:strRef>
                  <c:f>'/Users/el1goluj/Documents/ZURICH/PROJECTS/UPMEM/upmem-workloads/Microbenchmarks/AI/[ai_output.xlsx]ai_output (4)'!$J$220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{30A14694-AC36-9D41-80EF-DC5E3E8DEEFC}</c15:txfldGUID>
                      <c15:f>'/Users/el1goluj/Documents/ZURICH/PROJECTS/UPMEM/upmem-workloads/Microbenchmarks/AI/[ai_output.xlsx]ai_output (4)'!$J$220</c15:f>
                      <c15:dlblFieldTableCache>
                        <c:ptCount val="1"/>
                        <c:pt idx="0">
                          <c:v>11</c:v>
                        </c:pt>
                      </c15:dlblFieldTableCache>
                    </c15:dlblFTEntry>
                  </c15:dlblFieldTable>
                  <c15:showDataLabelsRange val="0"/>
                </c:ext>
                <c:ext xmlns:c16="http://schemas.microsoft.com/office/drawing/2014/chart" uri="{C3380CC4-5D6E-409C-BE32-E72D297353CC}">
                  <c16:uniqueId val="{000000DA-FF8B-5F4C-8BBF-ED4DE736661E}"/>
                </c:ext>
              </c:extLst>
            </c:dLbl>
            <c:dLbl>
              <c:idx val="219"/>
              <c:tx>
                <c:strRef>
                  <c:f>'/Users/el1goluj/Documents/ZURICH/PROJECTS/UPMEM/upmem-workloads/Microbenchmarks/AI/[ai_output.xlsx]ai_output (4)'!$J$221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{2E55A398-6999-B745-9B36-9E5A2A6E1337}</c15:txfldGUID>
                      <c15:f>'/Users/el1goluj/Documents/ZURICH/PROJECTS/UPMEM/upmem-workloads/Microbenchmarks/AI/[ai_output.xlsx]ai_output (4)'!$J$221</c15:f>
                      <c15:dlblFieldTableCache>
                        <c:ptCount val="1"/>
                        <c:pt idx="0">
                          <c:v>12</c:v>
                        </c:pt>
                      </c15:dlblFieldTableCache>
                    </c15:dlblFTEntry>
                  </c15:dlblFieldTable>
                  <c15:showDataLabelsRange val="0"/>
                </c:ext>
                <c:ext xmlns:c16="http://schemas.microsoft.com/office/drawing/2014/chart" uri="{C3380CC4-5D6E-409C-BE32-E72D297353CC}">
                  <c16:uniqueId val="{000000DB-FF8B-5F4C-8BBF-ED4DE736661E}"/>
                </c:ext>
              </c:extLst>
            </c:dLbl>
            <c:dLbl>
              <c:idx val="220"/>
              <c:tx>
                <c:strRef>
                  <c:f>'/Users/el1goluj/Documents/ZURICH/PROJECTS/UPMEM/upmem-workloads/Microbenchmarks/AI/[ai_output.xlsx]ai_output (4)'!$J$222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{FCC3E9A7-3A6B-5C4E-969F-3D8D22E3F81B}</c15:txfldGUID>
                      <c15:f>'/Users/el1goluj/Documents/ZURICH/PROJECTS/UPMEM/upmem-workloads/Microbenchmarks/AI/[ai_output.xlsx]ai_output (4)'!$J$222</c15:f>
                      <c15:dlblFieldTableCache>
                        <c:ptCount val="1"/>
                        <c:pt idx="0">
                          <c:v>13</c:v>
                        </c:pt>
                      </c15:dlblFieldTableCache>
                    </c15:dlblFTEntry>
                  </c15:dlblFieldTable>
                  <c15:showDataLabelsRange val="0"/>
                </c:ext>
                <c:ext xmlns:c16="http://schemas.microsoft.com/office/drawing/2014/chart" uri="{C3380CC4-5D6E-409C-BE32-E72D297353CC}">
                  <c16:uniqueId val="{000000DC-FF8B-5F4C-8BBF-ED4DE736661E}"/>
                </c:ext>
              </c:extLst>
            </c:dLbl>
            <c:dLbl>
              <c:idx val="221"/>
              <c:tx>
                <c:strRef>
                  <c:f>'/Users/el1goluj/Documents/ZURICH/PROJECTS/UPMEM/upmem-workloads/Microbenchmarks/AI/[ai_output.xlsx]ai_output (4)'!$J$223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{D91D77A0-069C-654D-BDEB-CA50855EB0FE}</c15:txfldGUID>
                      <c15:f>'/Users/el1goluj/Documents/ZURICH/PROJECTS/UPMEM/upmem-workloads/Microbenchmarks/AI/[ai_output.xlsx]ai_output (4)'!$J$223</c15:f>
                      <c15:dlblFieldTableCache>
                        <c:ptCount val="1"/>
                        <c:pt idx="0">
                          <c:v>14</c:v>
                        </c:pt>
                      </c15:dlblFieldTableCache>
                    </c15:dlblFTEntry>
                  </c15:dlblFieldTable>
                  <c15:showDataLabelsRange val="0"/>
                </c:ext>
                <c:ext xmlns:c16="http://schemas.microsoft.com/office/drawing/2014/chart" uri="{C3380CC4-5D6E-409C-BE32-E72D297353CC}">
                  <c16:uniqueId val="{000000DD-FF8B-5F4C-8BBF-ED4DE736661E}"/>
                </c:ext>
              </c:extLst>
            </c:dLbl>
            <c:dLbl>
              <c:idx val="222"/>
              <c:tx>
                <c:strRef>
                  <c:f>'/Users/el1goluj/Documents/ZURICH/PROJECTS/UPMEM/upmem-workloads/Microbenchmarks/AI/[ai_output.xlsx]ai_output (4)'!$J$224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{75C5BF56-B8F3-704A-A741-5DEAC5ED1503}</c15:txfldGUID>
                      <c15:f>'/Users/el1goluj/Documents/ZURICH/PROJECTS/UPMEM/upmem-workloads/Microbenchmarks/AI/[ai_output.xlsx]ai_output (4)'!$J$224</c15:f>
                      <c15:dlblFieldTableCache>
                        <c:ptCount val="1"/>
                        <c:pt idx="0">
                          <c:v>15</c:v>
                        </c:pt>
                      </c15:dlblFieldTableCache>
                    </c15:dlblFTEntry>
                  </c15:dlblFieldTable>
                  <c15:showDataLabelsRange val="0"/>
                </c:ext>
                <c:ext xmlns:c16="http://schemas.microsoft.com/office/drawing/2014/chart" uri="{C3380CC4-5D6E-409C-BE32-E72D297353CC}">
                  <c16:uniqueId val="{000000DE-FF8B-5F4C-8BBF-ED4DE736661E}"/>
                </c:ext>
              </c:extLst>
            </c:dLbl>
            <c:dLbl>
              <c:idx val="223"/>
              <c:tx>
                <c:strRef>
                  <c:f>'/Users/el1goluj/Documents/ZURICH/PROJECTS/UPMEM/upmem-workloads/Microbenchmarks/AI/[ai_output.xlsx]ai_output (4)'!$J$225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{1AD96440-91FF-7345-B913-EDCDD41E86E5}</c15:txfldGUID>
                      <c15:f>'/Users/el1goluj/Documents/ZURICH/PROJECTS/UPMEM/upmem-workloads/Microbenchmarks/AI/[ai_output.xlsx]ai_output (4)'!$J$225</c15:f>
                      <c15:dlblFieldTableCache>
                        <c:ptCount val="1"/>
                        <c:pt idx="0">
                          <c:v>16</c:v>
                        </c:pt>
                      </c15:dlblFieldTableCache>
                    </c15:dlblFTEntry>
                  </c15:dlblFieldTable>
                  <c15:showDataLabelsRange val="0"/>
                </c:ext>
                <c:ext xmlns:c16="http://schemas.microsoft.com/office/drawing/2014/chart" uri="{C3380CC4-5D6E-409C-BE32-E72D297353CC}">
                  <c16:uniqueId val="{000000DF-FF8B-5F4C-8BBF-ED4DE736661E}"/>
                </c:ext>
              </c:extLst>
            </c:dLbl>
            <c:dLbl>
              <c:idx val="224"/>
              <c:tx>
                <c:strRef>
                  <c:f>'/Users/el1goluj/Documents/ZURICH/PROJECTS/UPMEM/upmem-workloads/Microbenchmarks/AI/[ai_output.xlsx]ai_output (4)'!$J$226</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{8BB8377C-B575-F24F-9B26-9D65B084A10F}</c15:txfldGUID>
                      <c15:f>'/Users/el1goluj/Documents/ZURICH/PROJECTS/UPMEM/upmem-workloads/Microbenchmarks/AI/[ai_output.xlsx]ai_output (4)'!$J$226</c15:f>
                      <c15:dlblFieldTableCache>
                        <c:ptCount val="1"/>
                        <c:pt idx="0">
                          <c:v>1</c:v>
                        </c:pt>
                      </c15:dlblFieldTableCache>
                    </c15:dlblFTEntry>
                  </c15:dlblFieldTable>
                  <c15:showDataLabelsRange val="0"/>
                </c:ext>
                <c:ext xmlns:c16="http://schemas.microsoft.com/office/drawing/2014/chart" uri="{C3380CC4-5D6E-409C-BE32-E72D297353CC}">
                  <c16:uniqueId val="{000000E0-FF8B-5F4C-8BBF-ED4DE736661E}"/>
                </c:ext>
              </c:extLst>
            </c:dLbl>
            <c:dLbl>
              <c:idx val="225"/>
              <c:tx>
                <c:strRef>
                  <c:f>'/Users/el1goluj/Documents/ZURICH/PROJECTS/UPMEM/upmem-workloads/Microbenchmarks/AI/[ai_output.xlsx]ai_output (4)'!$J$227</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{5A4B003F-E34C-BB48-ACB3-A6DFC2CB001D}</c15:txfldGUID>
                      <c15:f>'/Users/el1goluj/Documents/ZURICH/PROJECTS/UPMEM/upmem-workloads/Microbenchmarks/AI/[ai_output.xlsx]ai_output (4)'!$J$227</c15:f>
                      <c15:dlblFieldTableCache>
                        <c:ptCount val="1"/>
                        <c:pt idx="0">
                          <c:v>2</c:v>
                        </c:pt>
                      </c15:dlblFieldTableCache>
                    </c15:dlblFTEntry>
                  </c15:dlblFieldTable>
                  <c15:showDataLabelsRange val="0"/>
                </c:ext>
                <c:ext xmlns:c16="http://schemas.microsoft.com/office/drawing/2014/chart" uri="{C3380CC4-5D6E-409C-BE32-E72D297353CC}">
                  <c16:uniqueId val="{000000E1-FF8B-5F4C-8BBF-ED4DE736661E}"/>
                </c:ext>
              </c:extLst>
            </c:dLbl>
            <c:dLbl>
              <c:idx val="226"/>
              <c:tx>
                <c:strRef>
                  <c:f>'/Users/el1goluj/Documents/ZURICH/PROJECTS/UPMEM/upmem-workloads/Microbenchmarks/AI/[ai_output.xlsx]ai_output (4)'!$J$228</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{96920C1C-0AD5-FC4C-A171-43C66CCC07FC}</c15:txfldGUID>
                      <c15:f>'/Users/el1goluj/Documents/ZURICH/PROJECTS/UPMEM/upmem-workloads/Microbenchmarks/AI/[ai_output.xlsx]ai_output (4)'!$J$228</c15:f>
                      <c15:dlblFieldTableCache>
                        <c:ptCount val="1"/>
                        <c:pt idx="0">
                          <c:v>3</c:v>
                        </c:pt>
                      </c15:dlblFieldTableCache>
                    </c15:dlblFTEntry>
                  </c15:dlblFieldTable>
                  <c15:showDataLabelsRange val="0"/>
                </c:ext>
                <c:ext xmlns:c16="http://schemas.microsoft.com/office/drawing/2014/chart" uri="{C3380CC4-5D6E-409C-BE32-E72D297353CC}">
                  <c16:uniqueId val="{000000E2-FF8B-5F4C-8BBF-ED4DE736661E}"/>
                </c:ext>
              </c:extLst>
            </c:dLbl>
            <c:dLbl>
              <c:idx val="227"/>
              <c:tx>
                <c:strRef>
                  <c:f>'/Users/el1goluj/Documents/ZURICH/PROJECTS/UPMEM/upmem-workloads/Microbenchmarks/AI/[ai_output.xlsx]ai_output (4)'!$J$229</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{7F7981AE-99BE-F145-A63F-BF08B8DA2B6D}</c15:txfldGUID>
                      <c15:f>'/Users/el1goluj/Documents/ZURICH/PROJECTS/UPMEM/upmem-workloads/Microbenchmarks/AI/[ai_output.xlsx]ai_output (4)'!$J$229</c15:f>
                      <c15:dlblFieldTableCache>
                        <c:ptCount val="1"/>
                        <c:pt idx="0">
                          <c:v>4</c:v>
                        </c:pt>
                      </c15:dlblFieldTableCache>
                    </c15:dlblFTEntry>
                  </c15:dlblFieldTable>
                  <c15:showDataLabelsRange val="0"/>
                </c:ext>
                <c:ext xmlns:c16="http://schemas.microsoft.com/office/drawing/2014/chart" uri="{C3380CC4-5D6E-409C-BE32-E72D297353CC}">
                  <c16:uniqueId val="{000000E3-FF8B-5F4C-8BBF-ED4DE736661E}"/>
                </c:ext>
              </c:extLst>
            </c:dLbl>
            <c:dLbl>
              <c:idx val="228"/>
              <c:tx>
                <c:strRef>
                  <c:f>'/Users/el1goluj/Documents/ZURICH/PROJECTS/UPMEM/upmem-workloads/Microbenchmarks/AI/[ai_output.xlsx]ai_output (4)'!$J$230</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{2210B592-B43E-7D4D-8087-D333400F3995}</c15:txfldGUID>
                      <c15:f>'/Users/el1goluj/Documents/ZURICH/PROJECTS/UPMEM/upmem-workloads/Microbenchmarks/AI/[ai_output.xlsx]ai_output (4)'!$J$230</c15:f>
                      <c15:dlblFieldTableCache>
                        <c:ptCount val="1"/>
                        <c:pt idx="0">
                          <c:v>5</c:v>
                        </c:pt>
                      </c15:dlblFieldTableCache>
                    </c15:dlblFTEntry>
                  </c15:dlblFieldTable>
                  <c15:showDataLabelsRange val="0"/>
                </c:ext>
                <c:ext xmlns:c16="http://schemas.microsoft.com/office/drawing/2014/chart" uri="{C3380CC4-5D6E-409C-BE32-E72D297353CC}">
                  <c16:uniqueId val="{000000E4-FF8B-5F4C-8BBF-ED4DE736661E}"/>
                </c:ext>
              </c:extLst>
            </c:dLbl>
            <c:dLbl>
              <c:idx val="229"/>
              <c:tx>
                <c:strRef>
                  <c:f>'/Users/el1goluj/Documents/ZURICH/PROJECTS/UPMEM/upmem-workloads/Microbenchmarks/AI/[ai_output.xlsx]ai_output (4)'!$J$231</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{D0639E35-C642-3544-8B3D-5E64B63195CB}</c15:txfldGUID>
                      <c15:f>'/Users/el1goluj/Documents/ZURICH/PROJECTS/UPMEM/upmem-workloads/Microbenchmarks/AI/[ai_output.xlsx]ai_output (4)'!$J$231</c15:f>
                      <c15:dlblFieldTableCache>
                        <c:ptCount val="1"/>
                        <c:pt idx="0">
                          <c:v>6</c:v>
                        </c:pt>
                      </c15:dlblFieldTableCache>
                    </c15:dlblFTEntry>
                  </c15:dlblFieldTable>
                  <c15:showDataLabelsRange val="0"/>
                </c:ext>
                <c:ext xmlns:c16="http://schemas.microsoft.com/office/drawing/2014/chart" uri="{C3380CC4-5D6E-409C-BE32-E72D297353CC}">
                  <c16:uniqueId val="{000000E5-FF8B-5F4C-8BBF-ED4DE736661E}"/>
                </c:ext>
              </c:extLst>
            </c:dLbl>
            <c:dLbl>
              <c:idx val="230"/>
              <c:tx>
                <c:strRef>
                  <c:f>'/Users/el1goluj/Documents/ZURICH/PROJECTS/UPMEM/upmem-workloads/Microbenchmarks/AI/[ai_output.xlsx]ai_output (4)'!$J$232</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{65B561F3-1849-6A48-8DFF-F54A3CE0948A}</c15:txfldGUID>
                      <c15:f>'/Users/el1goluj/Documents/ZURICH/PROJECTS/UPMEM/upmem-workloads/Microbenchmarks/AI/[ai_output.xlsx]ai_output (4)'!$J$232</c15:f>
                      <c15:dlblFieldTableCache>
                        <c:ptCount val="1"/>
                        <c:pt idx="0">
                          <c:v>7</c:v>
                        </c:pt>
                      </c15:dlblFieldTableCache>
                    </c15:dlblFTEntry>
                  </c15:dlblFieldTable>
                  <c15:showDataLabelsRange val="0"/>
                </c:ext>
                <c:ext xmlns:c16="http://schemas.microsoft.com/office/drawing/2014/chart" uri="{C3380CC4-5D6E-409C-BE32-E72D297353CC}">
                  <c16:uniqueId val="{000000E6-FF8B-5F4C-8BBF-ED4DE736661E}"/>
                </c:ext>
              </c:extLst>
            </c:dLbl>
            <c:dLbl>
              <c:idx val="231"/>
              <c:tx>
                <c:strRef>
                  <c:f>'/Users/el1goluj/Documents/ZURICH/PROJECTS/UPMEM/upmem-workloads/Microbenchmarks/AI/[ai_output.xlsx]ai_output (4)'!$J$233</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{49382C79-4563-BC4C-BF2C-D0E5E9CEC182}</c15:txfldGUID>
                      <c15:f>'/Users/el1goluj/Documents/ZURICH/PROJECTS/UPMEM/upmem-workloads/Microbenchmarks/AI/[ai_output.xlsx]ai_output (4)'!$J$233</c15:f>
                      <c15:dlblFieldTableCache>
                        <c:ptCount val="1"/>
                        <c:pt idx="0">
                          <c:v>8</c:v>
                        </c:pt>
                      </c15:dlblFieldTableCache>
                    </c15:dlblFTEntry>
                  </c15:dlblFieldTable>
                  <c15:showDataLabelsRange val="0"/>
                </c:ext>
                <c:ext xmlns:c16="http://schemas.microsoft.com/office/drawing/2014/chart" uri="{C3380CC4-5D6E-409C-BE32-E72D297353CC}">
                  <c16:uniqueId val="{000000E7-FF8B-5F4C-8BBF-ED4DE736661E}"/>
                </c:ext>
              </c:extLst>
            </c:dLbl>
            <c:dLbl>
              <c:idx val="232"/>
              <c:tx>
                <c:strRef>
                  <c:f>'/Users/el1goluj/Documents/ZURICH/PROJECTS/UPMEM/upmem-workloads/Microbenchmarks/AI/[ai_output.xlsx]ai_output (4)'!$J$234</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{02DF6D64-6D97-0347-BA18-3D2E4623AFEF}</c15:txfldGUID>
                      <c15:f>'/Users/el1goluj/Documents/ZURICH/PROJECTS/UPMEM/upmem-workloads/Microbenchmarks/AI/[ai_output.xlsx]ai_output (4)'!$J$234</c15:f>
                      <c15:dlblFieldTableCache>
                        <c:ptCount val="1"/>
                        <c:pt idx="0">
                          <c:v>9</c:v>
                        </c:pt>
                      </c15:dlblFieldTableCache>
                    </c15:dlblFTEntry>
                  </c15:dlblFieldTable>
                  <c15:showDataLabelsRange val="0"/>
                </c:ext>
                <c:ext xmlns:c16="http://schemas.microsoft.com/office/drawing/2014/chart" uri="{C3380CC4-5D6E-409C-BE32-E72D297353CC}">
                  <c16:uniqueId val="{000000E8-FF8B-5F4C-8BBF-ED4DE736661E}"/>
                </c:ext>
              </c:extLst>
            </c:dLbl>
            <c:dLbl>
              <c:idx val="233"/>
              <c:tx>
                <c:strRef>
                  <c:f>'/Users/el1goluj/Documents/ZURICH/PROJECTS/UPMEM/upmem-workloads/Microbenchmarks/AI/[ai_output.xlsx]ai_output (4)'!$J$235</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{E8C69C08-9C16-E540-8D16-5A359AD5BF81}</c15:txfldGUID>
                      <c15:f>'/Users/el1goluj/Documents/ZURICH/PROJECTS/UPMEM/upmem-workloads/Microbenchmarks/AI/[ai_output.xlsx]ai_output (4)'!$J$235</c15:f>
                      <c15:dlblFieldTableCache>
                        <c:ptCount val="1"/>
                        <c:pt idx="0">
                          <c:v>10</c:v>
                        </c:pt>
                      </c15:dlblFieldTableCache>
                    </c15:dlblFTEntry>
                  </c15:dlblFieldTable>
                  <c15:showDataLabelsRange val="0"/>
                </c:ext>
                <c:ext xmlns:c16="http://schemas.microsoft.com/office/drawing/2014/chart" uri="{C3380CC4-5D6E-409C-BE32-E72D297353CC}">
                  <c16:uniqueId val="{000000E9-FF8B-5F4C-8BBF-ED4DE736661E}"/>
                </c:ext>
              </c:extLst>
            </c:dLbl>
            <c:dLbl>
              <c:idx val="234"/>
              <c:tx>
                <c:strRef>
                  <c:f>'/Users/el1goluj/Documents/ZURICH/PROJECTS/UPMEM/upmem-workloads/Microbenchmarks/AI/[ai_output.xlsx]ai_output (4)'!$J$236</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{2A9F223E-6779-2444-8187-7597BA966D52}</c15:txfldGUID>
                      <c15:f>'/Users/el1goluj/Documents/ZURICH/PROJECTS/UPMEM/upmem-workloads/Microbenchmarks/AI/[ai_output.xlsx]ai_output (4)'!$J$236</c15:f>
                      <c15:dlblFieldTableCache>
                        <c:ptCount val="1"/>
                        <c:pt idx="0">
                          <c:v>11</c:v>
                        </c:pt>
                      </c15:dlblFieldTableCache>
                    </c15:dlblFTEntry>
                  </c15:dlblFieldTable>
                  <c15:showDataLabelsRange val="0"/>
                </c:ext>
                <c:ext xmlns:c16="http://schemas.microsoft.com/office/drawing/2014/chart" uri="{C3380CC4-5D6E-409C-BE32-E72D297353CC}">
                  <c16:uniqueId val="{000000EA-FF8B-5F4C-8BBF-ED4DE736661E}"/>
                </c:ext>
              </c:extLst>
            </c:dLbl>
            <c:dLbl>
              <c:idx val="235"/>
              <c:tx>
                <c:strRef>
                  <c:f>'/Users/el1goluj/Documents/ZURICH/PROJECTS/UPMEM/upmem-workloads/Microbenchmarks/AI/[ai_output.xlsx]ai_output (4)'!$J$237</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{362C76A5-4880-4645-856B-833029A90456}</c15:txfldGUID>
                      <c15:f>'/Users/el1goluj/Documents/ZURICH/PROJECTS/UPMEM/upmem-workloads/Microbenchmarks/AI/[ai_output.xlsx]ai_output (4)'!$J$237</c15:f>
                      <c15:dlblFieldTableCache>
                        <c:ptCount val="1"/>
                        <c:pt idx="0">
                          <c:v>12</c:v>
                        </c:pt>
                      </c15:dlblFieldTableCache>
                    </c15:dlblFTEntry>
                  </c15:dlblFieldTable>
                  <c15:showDataLabelsRange val="0"/>
                </c:ext>
                <c:ext xmlns:c16="http://schemas.microsoft.com/office/drawing/2014/chart" uri="{C3380CC4-5D6E-409C-BE32-E72D297353CC}">
                  <c16:uniqueId val="{000000EB-FF8B-5F4C-8BBF-ED4DE736661E}"/>
                </c:ext>
              </c:extLst>
            </c:dLbl>
            <c:dLbl>
              <c:idx val="236"/>
              <c:tx>
                <c:strRef>
                  <c:f>'/Users/el1goluj/Documents/ZURICH/PROJECTS/UPMEM/upmem-workloads/Microbenchmarks/AI/[ai_output.xlsx]ai_output (4)'!$J$238</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{1217492B-CF7C-2246-98E5-656C21887B15}</c15:txfldGUID>
                      <c15:f>'/Users/el1goluj/Documents/ZURICH/PROJECTS/UPMEM/upmem-workloads/Microbenchmarks/AI/[ai_output.xlsx]ai_output (4)'!$J$238</c15:f>
                      <c15:dlblFieldTableCache>
                        <c:ptCount val="1"/>
                        <c:pt idx="0">
                          <c:v>13</c:v>
                        </c:pt>
                      </c15:dlblFieldTableCache>
                    </c15:dlblFTEntry>
                  </c15:dlblFieldTable>
                  <c15:showDataLabelsRange val="0"/>
                </c:ext>
                <c:ext xmlns:c16="http://schemas.microsoft.com/office/drawing/2014/chart" uri="{C3380CC4-5D6E-409C-BE32-E72D297353CC}">
                  <c16:uniqueId val="{000000EC-FF8B-5F4C-8BBF-ED4DE736661E}"/>
                </c:ext>
              </c:extLst>
            </c:dLbl>
            <c:dLbl>
              <c:idx val="237"/>
              <c:tx>
                <c:strRef>
                  <c:f>'/Users/el1goluj/Documents/ZURICH/PROJECTS/UPMEM/upmem-workloads/Microbenchmarks/AI/[ai_output.xlsx]ai_output (4)'!$J$239</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{CD96B351-E350-9D4A-9E41-A07C361F764B}</c15:txfldGUID>
                      <c15:f>'/Users/el1goluj/Documents/ZURICH/PROJECTS/UPMEM/upmem-workloads/Microbenchmarks/AI/[ai_output.xlsx]ai_output (4)'!$J$239</c15:f>
                      <c15:dlblFieldTableCache>
                        <c:ptCount val="1"/>
                        <c:pt idx="0">
                          <c:v>14</c:v>
                        </c:pt>
                      </c15:dlblFieldTableCache>
                    </c15:dlblFTEntry>
                  </c15:dlblFieldTable>
                  <c15:showDataLabelsRange val="0"/>
                </c:ext>
                <c:ext xmlns:c16="http://schemas.microsoft.com/office/drawing/2014/chart" uri="{C3380CC4-5D6E-409C-BE32-E72D297353CC}">
                  <c16:uniqueId val="{000000ED-FF8B-5F4C-8BBF-ED4DE736661E}"/>
                </c:ext>
              </c:extLst>
            </c:dLbl>
            <c:dLbl>
              <c:idx val="238"/>
              <c:tx>
                <c:strRef>
                  <c:f>'/Users/el1goluj/Documents/ZURICH/PROJECTS/UPMEM/upmem-workloads/Microbenchmarks/AI/[ai_output.xlsx]ai_output (4)'!$J$240</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{DBB4B2D4-98EF-7C4F-9B2E-8A252F67AD34}</c15:txfldGUID>
                      <c15:f>'/Users/el1goluj/Documents/ZURICH/PROJECTS/UPMEM/upmem-workloads/Microbenchmarks/AI/[ai_output.xlsx]ai_output (4)'!$J$240</c15:f>
                      <c15:dlblFieldTableCache>
                        <c:ptCount val="1"/>
                        <c:pt idx="0">
                          <c:v>15</c:v>
                        </c:pt>
                      </c15:dlblFieldTableCache>
                    </c15:dlblFTEntry>
                  </c15:dlblFieldTable>
                  <c15:showDataLabelsRange val="0"/>
                </c:ext>
                <c:ext xmlns:c16="http://schemas.microsoft.com/office/drawing/2014/chart" uri="{C3380CC4-5D6E-409C-BE32-E72D297353CC}">
                  <c16:uniqueId val="{000000EE-FF8B-5F4C-8BBF-ED4DE736661E}"/>
                </c:ext>
              </c:extLst>
            </c:dLbl>
            <c:dLbl>
              <c:idx val="239"/>
              <c:tx>
                <c:strRef>
                  <c:f>'/Users/el1goluj/Documents/ZURICH/PROJECTS/UPMEM/upmem-workloads/Microbenchmarks/AI/[ai_output.xlsx]ai_output (4)'!$J$241</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{EBAFDE7C-438B-6940-A178-AA8059876218}</c15:txfldGUID>
                      <c15:f>'/Users/el1goluj/Documents/ZURICH/PROJECTS/UPMEM/upmem-workloads/Microbenchmarks/AI/[ai_output.xlsx]ai_output (4)'!$J$241</c15:f>
                      <c15:dlblFieldTableCache>
                        <c:ptCount val="1"/>
                        <c:pt idx="0">
                          <c:v>16</c:v>
                        </c:pt>
                      </c15:dlblFieldTableCache>
                    </c15:dlblFTEntry>
                  </c15:dlblFieldTable>
                  <c15:showDataLabelsRange val="0"/>
                </c:ext>
                <c:ext xmlns:c16="http://schemas.microsoft.com/office/drawing/2014/chart" uri="{C3380CC4-5D6E-409C-BE32-E72D297353CC}">
                  <c16:uniqueId val="{000000EF-FF8B-5F4C-8BBF-ED4DE736661E}"/>
                </c:ext>
              </c:extLst>
            </c:dLbl>
            <c:dLbl>
              <c:idx val="240"/>
              <c:tx>
                <c:strRef>
                  <c:f>'/Users/el1goluj/Documents/ZURICH/PROJECTS/UPMEM/upmem-workloads/Microbenchmarks/AI/[ai_output.xlsx]ai_output (4)'!$J$242</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{1B461EC7-0615-6A42-9355-B78357F216B0}</c15:txfldGUID>
                      <c15:f>'/Users/el1goluj/Documents/ZURICH/PROJECTS/UPMEM/upmem-workloads/Microbenchmarks/AI/[ai_output.xlsx]ai_output (4)'!$J$242</c15:f>
                      <c15:dlblFieldTableCache>
                        <c:ptCount val="1"/>
                        <c:pt idx="0">
                          <c:v>1</c:v>
                        </c:pt>
                      </c15:dlblFieldTableCache>
                    </c15:dlblFTEntry>
                  </c15:dlblFieldTable>
                  <c15:showDataLabelsRange val="0"/>
                </c:ext>
                <c:ext xmlns:c16="http://schemas.microsoft.com/office/drawing/2014/chart" uri="{C3380CC4-5D6E-409C-BE32-E72D297353CC}">
                  <c16:uniqueId val="{000000F0-FF8B-5F4C-8BBF-ED4DE736661E}"/>
                </c:ext>
              </c:extLst>
            </c:dLbl>
            <c:dLbl>
              <c:idx val="241"/>
              <c:tx>
                <c:strRef>
                  <c:f>'/Users/el1goluj/Documents/ZURICH/PROJECTS/UPMEM/upmem-workloads/Microbenchmarks/AI/[ai_output.xlsx]ai_output (4)'!$J$243</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{BEB31894-B970-F442-B9DA-AC18A4697486}</c15:txfldGUID>
                      <c15:f>'/Users/el1goluj/Documents/ZURICH/PROJECTS/UPMEM/upmem-workloads/Microbenchmarks/AI/[ai_output.xlsx]ai_output (4)'!$J$243</c15:f>
                      <c15:dlblFieldTableCache>
                        <c:ptCount val="1"/>
                        <c:pt idx="0">
                          <c:v>2</c:v>
                        </c:pt>
                      </c15:dlblFieldTableCache>
                    </c15:dlblFTEntry>
                  </c15:dlblFieldTable>
                  <c15:showDataLabelsRange val="0"/>
                </c:ext>
                <c:ext xmlns:c16="http://schemas.microsoft.com/office/drawing/2014/chart" uri="{C3380CC4-5D6E-409C-BE32-E72D297353CC}">
                  <c16:uniqueId val="{000000F1-FF8B-5F4C-8BBF-ED4DE736661E}"/>
                </c:ext>
              </c:extLst>
            </c:dLbl>
            <c:dLbl>
              <c:idx val="242"/>
              <c:tx>
                <c:strRef>
                  <c:f>'/Users/el1goluj/Documents/ZURICH/PROJECTS/UPMEM/upmem-workloads/Microbenchmarks/AI/[ai_output.xlsx]ai_output (4)'!$J$244</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{01228F2E-1408-5D4C-8C07-F9C9B0D37F1A}</c15:txfldGUID>
                      <c15:f>'/Users/el1goluj/Documents/ZURICH/PROJECTS/UPMEM/upmem-workloads/Microbenchmarks/AI/[ai_output.xlsx]ai_output (4)'!$J$244</c15:f>
                      <c15:dlblFieldTableCache>
                        <c:ptCount val="1"/>
                        <c:pt idx="0">
                          <c:v>3</c:v>
                        </c:pt>
                      </c15:dlblFieldTableCache>
                    </c15:dlblFTEntry>
                  </c15:dlblFieldTable>
                  <c15:showDataLabelsRange val="0"/>
                </c:ext>
                <c:ext xmlns:c16="http://schemas.microsoft.com/office/drawing/2014/chart" uri="{C3380CC4-5D6E-409C-BE32-E72D297353CC}">
                  <c16:uniqueId val="{000000F2-FF8B-5F4C-8BBF-ED4DE736661E}"/>
                </c:ext>
              </c:extLst>
            </c:dLbl>
            <c:dLbl>
              <c:idx val="243"/>
              <c:tx>
                <c:strRef>
                  <c:f>'/Users/el1goluj/Documents/ZURICH/PROJECTS/UPMEM/upmem-workloads/Microbenchmarks/AI/[ai_output.xlsx]ai_output (4)'!$J$245</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{F7418324-F43D-754D-B287-62DFE4C11D8A}</c15:txfldGUID>
                      <c15:f>'/Users/el1goluj/Documents/ZURICH/PROJECTS/UPMEM/upmem-workloads/Microbenchmarks/AI/[ai_output.xlsx]ai_output (4)'!$J$245</c15:f>
                      <c15:dlblFieldTableCache>
                        <c:ptCount val="1"/>
                        <c:pt idx="0">
                          <c:v>4</c:v>
                        </c:pt>
                      </c15:dlblFieldTableCache>
                    </c15:dlblFTEntry>
                  </c15:dlblFieldTable>
                  <c15:showDataLabelsRange val="0"/>
                </c:ext>
                <c:ext xmlns:c16="http://schemas.microsoft.com/office/drawing/2014/chart" uri="{C3380CC4-5D6E-409C-BE32-E72D297353CC}">
                  <c16:uniqueId val="{000000F3-FF8B-5F4C-8BBF-ED4DE736661E}"/>
                </c:ext>
              </c:extLst>
            </c:dLbl>
            <c:dLbl>
              <c:idx val="244"/>
              <c:tx>
                <c:strRef>
                  <c:f>'/Users/el1goluj/Documents/ZURICH/PROJECTS/UPMEM/upmem-workloads/Microbenchmarks/AI/[ai_output.xlsx]ai_output (4)'!$J$246</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{57845AD5-C3A4-FC40-B780-905064986DA0}</c15:txfldGUID>
                      <c15:f>'/Users/el1goluj/Documents/ZURICH/PROJECTS/UPMEM/upmem-workloads/Microbenchmarks/AI/[ai_output.xlsx]ai_output (4)'!$J$246</c15:f>
                      <c15:dlblFieldTableCache>
                        <c:ptCount val="1"/>
                        <c:pt idx="0">
                          <c:v>5</c:v>
                        </c:pt>
                      </c15:dlblFieldTableCache>
                    </c15:dlblFTEntry>
                  </c15:dlblFieldTable>
                  <c15:showDataLabelsRange val="0"/>
                </c:ext>
                <c:ext xmlns:c16="http://schemas.microsoft.com/office/drawing/2014/chart" uri="{C3380CC4-5D6E-409C-BE32-E72D297353CC}">
                  <c16:uniqueId val="{000000F4-FF8B-5F4C-8BBF-ED4DE736661E}"/>
                </c:ext>
              </c:extLst>
            </c:dLbl>
            <c:dLbl>
              <c:idx val="245"/>
              <c:tx>
                <c:strRef>
                  <c:f>'/Users/el1goluj/Documents/ZURICH/PROJECTS/UPMEM/upmem-workloads/Microbenchmarks/AI/[ai_output.xlsx]ai_output (4)'!$J$247</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{811B83E1-DAD2-BF4E-A60B-24C94F50F35C}</c15:txfldGUID>
                      <c15:f>'/Users/el1goluj/Documents/ZURICH/PROJECTS/UPMEM/upmem-workloads/Microbenchmarks/AI/[ai_output.xlsx]ai_output (4)'!$J$247</c15:f>
                      <c15:dlblFieldTableCache>
                        <c:ptCount val="1"/>
                        <c:pt idx="0">
                          <c:v>6</c:v>
                        </c:pt>
                      </c15:dlblFieldTableCache>
                    </c15:dlblFTEntry>
                  </c15:dlblFieldTable>
                  <c15:showDataLabelsRange val="0"/>
                </c:ext>
                <c:ext xmlns:c16="http://schemas.microsoft.com/office/drawing/2014/chart" uri="{C3380CC4-5D6E-409C-BE32-E72D297353CC}">
                  <c16:uniqueId val="{000000F5-FF8B-5F4C-8BBF-ED4DE736661E}"/>
                </c:ext>
              </c:extLst>
            </c:dLbl>
            <c:dLbl>
              <c:idx val="246"/>
              <c:tx>
                <c:strRef>
                  <c:f>'/Users/el1goluj/Documents/ZURICH/PROJECTS/UPMEM/upmem-workloads/Microbenchmarks/AI/[ai_output.xlsx]ai_output (4)'!$J$248</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{DCD6F4AE-FFDE-9047-9E33-9B83D1FB8C45}</c15:txfldGUID>
                      <c15:f>'/Users/el1goluj/Documents/ZURICH/PROJECTS/UPMEM/upmem-workloads/Microbenchmarks/AI/[ai_output.xlsx]ai_output (4)'!$J$248</c15:f>
                      <c15:dlblFieldTableCache>
                        <c:ptCount val="1"/>
                        <c:pt idx="0">
                          <c:v>7</c:v>
                        </c:pt>
                      </c15:dlblFieldTableCache>
                    </c15:dlblFTEntry>
                  </c15:dlblFieldTable>
                  <c15:showDataLabelsRange val="0"/>
                </c:ext>
                <c:ext xmlns:c16="http://schemas.microsoft.com/office/drawing/2014/chart" uri="{C3380CC4-5D6E-409C-BE32-E72D297353CC}">
                  <c16:uniqueId val="{000000F6-FF8B-5F4C-8BBF-ED4DE736661E}"/>
                </c:ext>
              </c:extLst>
            </c:dLbl>
            <c:dLbl>
              <c:idx val="247"/>
              <c:tx>
                <c:strRef>
                  <c:f>'/Users/el1goluj/Documents/ZURICH/PROJECTS/UPMEM/upmem-workloads/Microbenchmarks/AI/[ai_output.xlsx]ai_output (4)'!$J$249</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{282D2A38-EBE7-B04E-98E4-3F72134CEB41}</c15:txfldGUID>
                      <c15:f>'/Users/el1goluj/Documents/ZURICH/PROJECTS/UPMEM/upmem-workloads/Microbenchmarks/AI/[ai_output.xlsx]ai_output (4)'!$J$249</c15:f>
                      <c15:dlblFieldTableCache>
                        <c:ptCount val="1"/>
                        <c:pt idx="0">
                          <c:v>8</c:v>
                        </c:pt>
                      </c15:dlblFieldTableCache>
                    </c15:dlblFTEntry>
                  </c15:dlblFieldTable>
                  <c15:showDataLabelsRange val="0"/>
                </c:ext>
                <c:ext xmlns:c16="http://schemas.microsoft.com/office/drawing/2014/chart" uri="{C3380CC4-5D6E-409C-BE32-E72D297353CC}">
                  <c16:uniqueId val="{000000F7-FF8B-5F4C-8BBF-ED4DE736661E}"/>
                </c:ext>
              </c:extLst>
            </c:dLbl>
            <c:dLbl>
              <c:idx val="248"/>
              <c:tx>
                <c:strRef>
                  <c:f>'/Users/el1goluj/Documents/ZURICH/PROJECTS/UPMEM/upmem-workloads/Microbenchmarks/AI/[ai_output.xlsx]ai_output (4)'!$J$250</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{2FE01629-2220-AA42-BD57-F7EF7B11AB0B}</c15:txfldGUID>
                      <c15:f>'/Users/el1goluj/Documents/ZURICH/PROJECTS/UPMEM/upmem-workloads/Microbenchmarks/AI/[ai_output.xlsx]ai_output (4)'!$J$250</c15:f>
                      <c15:dlblFieldTableCache>
                        <c:ptCount val="1"/>
                        <c:pt idx="0">
                          <c:v>9</c:v>
                        </c:pt>
                      </c15:dlblFieldTableCache>
                    </c15:dlblFTEntry>
                  </c15:dlblFieldTable>
                  <c15:showDataLabelsRange val="0"/>
                </c:ext>
                <c:ext xmlns:c16="http://schemas.microsoft.com/office/drawing/2014/chart" uri="{C3380CC4-5D6E-409C-BE32-E72D297353CC}">
                  <c16:uniqueId val="{000000F8-FF8B-5F4C-8BBF-ED4DE736661E}"/>
                </c:ext>
              </c:extLst>
            </c:dLbl>
            <c:dLbl>
              <c:idx val="249"/>
              <c:tx>
                <c:strRef>
                  <c:f>'/Users/el1goluj/Documents/ZURICH/PROJECTS/UPMEM/upmem-workloads/Microbenchmarks/AI/[ai_output.xlsx]ai_output (4)'!$J$251</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{D9F51DFF-3A1D-6042-ACB2-5F472DACD77C}</c15:txfldGUID>
                      <c15:f>'/Users/el1goluj/Documents/ZURICH/PROJECTS/UPMEM/upmem-workloads/Microbenchmarks/AI/[ai_output.xlsx]ai_output (4)'!$J$251</c15:f>
                      <c15:dlblFieldTableCache>
                        <c:ptCount val="1"/>
                        <c:pt idx="0">
                          <c:v>10</c:v>
                        </c:pt>
                      </c15:dlblFieldTableCache>
                    </c15:dlblFTEntry>
                  </c15:dlblFieldTable>
                  <c15:showDataLabelsRange val="0"/>
                </c:ext>
                <c:ext xmlns:c16="http://schemas.microsoft.com/office/drawing/2014/chart" uri="{C3380CC4-5D6E-409C-BE32-E72D297353CC}">
                  <c16:uniqueId val="{000000F9-FF8B-5F4C-8BBF-ED4DE736661E}"/>
                </c:ext>
              </c:extLst>
            </c:dLbl>
            <c:dLbl>
              <c:idx val="250"/>
              <c:tx>
                <c:strRef>
                  <c:f>'/Users/el1goluj/Documents/ZURICH/PROJECTS/UPMEM/upmem-workloads/Microbenchmarks/AI/[ai_output.xlsx]ai_output (4)'!$J$252</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{FD6066A4-C8A0-6E4D-A608-9DD981CFC4AF}</c15:txfldGUID>
                      <c15:f>'/Users/el1goluj/Documents/ZURICH/PROJECTS/UPMEM/upmem-workloads/Microbenchmarks/AI/[ai_output.xlsx]ai_output (4)'!$J$252</c15:f>
                      <c15:dlblFieldTableCache>
                        <c:ptCount val="1"/>
                        <c:pt idx="0">
                          <c:v>11</c:v>
                        </c:pt>
                      </c15:dlblFieldTableCache>
                    </c15:dlblFTEntry>
                  </c15:dlblFieldTable>
                  <c15:showDataLabelsRange val="0"/>
                </c:ext>
                <c:ext xmlns:c16="http://schemas.microsoft.com/office/drawing/2014/chart" uri="{C3380CC4-5D6E-409C-BE32-E72D297353CC}">
                  <c16:uniqueId val="{000000FA-FF8B-5F4C-8BBF-ED4DE736661E}"/>
                </c:ext>
              </c:extLst>
            </c:dLbl>
            <c:dLbl>
              <c:idx val="251"/>
              <c:tx>
                <c:strRef>
                  <c:f>'/Users/el1goluj/Documents/ZURICH/PROJECTS/UPMEM/upmem-workloads/Microbenchmarks/AI/[ai_output.xlsx]ai_output (4)'!$J$253</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{2C099947-1519-E446-9428-928AEC70B326}</c15:txfldGUID>
                      <c15:f>'/Users/el1goluj/Documents/ZURICH/PROJECTS/UPMEM/upmem-workloads/Microbenchmarks/AI/[ai_output.xlsx]ai_output (4)'!$J$253</c15:f>
                      <c15:dlblFieldTableCache>
                        <c:ptCount val="1"/>
                        <c:pt idx="0">
                          <c:v>12</c:v>
                        </c:pt>
                      </c15:dlblFieldTableCache>
                    </c15:dlblFTEntry>
                  </c15:dlblFieldTable>
                  <c15:showDataLabelsRange val="0"/>
                </c:ext>
                <c:ext xmlns:c16="http://schemas.microsoft.com/office/drawing/2014/chart" uri="{C3380CC4-5D6E-409C-BE32-E72D297353CC}">
                  <c16:uniqueId val="{000000FB-FF8B-5F4C-8BBF-ED4DE736661E}"/>
                </c:ext>
              </c:extLst>
            </c:dLbl>
            <c:dLbl>
              <c:idx val="252"/>
              <c:tx>
                <c:strRef>
                  <c:f>'/Users/el1goluj/Documents/ZURICH/PROJECTS/UPMEM/upmem-workloads/Microbenchmarks/AI/[ai_output.xlsx]ai_output (4)'!$J$254</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{8C815FFF-D1C1-E845-8856-7FFC366FA54D}</c15:txfldGUID>
                      <c15:f>'/Users/el1goluj/Documents/ZURICH/PROJECTS/UPMEM/upmem-workloads/Microbenchmarks/AI/[ai_output.xlsx]ai_output (4)'!$J$254</c15:f>
                      <c15:dlblFieldTableCache>
                        <c:ptCount val="1"/>
                        <c:pt idx="0">
                          <c:v>13</c:v>
                        </c:pt>
                      </c15:dlblFieldTableCache>
                    </c15:dlblFTEntry>
                  </c15:dlblFieldTable>
                  <c15:showDataLabelsRange val="0"/>
                </c:ext>
                <c:ext xmlns:c16="http://schemas.microsoft.com/office/drawing/2014/chart" uri="{C3380CC4-5D6E-409C-BE32-E72D297353CC}">
                  <c16:uniqueId val="{000000FC-FF8B-5F4C-8BBF-ED4DE736661E}"/>
                </c:ext>
              </c:extLst>
            </c:dLbl>
            <c:dLbl>
              <c:idx val="253"/>
              <c:tx>
                <c:strRef>
                  <c:f>'/Users/el1goluj/Documents/ZURICH/PROJECTS/UPMEM/upmem-workloads/Microbenchmarks/AI/[ai_output.xlsx]ai_output (4)'!$J$255</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{3AF713CE-62C0-494B-9676-EEB733A782A5}</c15:txfldGUID>
                      <c15:f>'/Users/el1goluj/Documents/ZURICH/PROJECTS/UPMEM/upmem-workloads/Microbenchmarks/AI/[ai_output.xlsx]ai_output (4)'!$J$255</c15:f>
                      <c15:dlblFieldTableCache>
                        <c:ptCount val="1"/>
                        <c:pt idx="0">
                          <c:v>14</c:v>
                        </c:pt>
                      </c15:dlblFieldTableCache>
                    </c15:dlblFTEntry>
                  </c15:dlblFieldTable>
                  <c15:showDataLabelsRange val="0"/>
                </c:ext>
                <c:ext xmlns:c16="http://schemas.microsoft.com/office/drawing/2014/chart" uri="{C3380CC4-5D6E-409C-BE32-E72D297353CC}">
                  <c16:uniqueId val="{000000FD-FF8B-5F4C-8BBF-ED4DE736661E}"/>
                </c:ext>
              </c:extLst>
            </c:dLbl>
            <c:dLbl>
              <c:idx val="254"/>
              <c:tx>
                <c:strRef>
                  <c:f>'/Users/el1goluj/Documents/ZURICH/PROJECTS/UPMEM/upmem-workloads/Microbenchmarks/AI/[ai_output.xlsx]ai_output (4)'!$J$256</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{C35F44CF-7C06-F743-93F4-90DF39AE83F4}</c15:txfldGUID>
                      <c15:f>'/Users/el1goluj/Documents/ZURICH/PROJECTS/UPMEM/upmem-workloads/Microbenchmarks/AI/[ai_output.xlsx]ai_output (4)'!$J$256</c15:f>
                      <c15:dlblFieldTableCache>
                        <c:ptCount val="1"/>
                        <c:pt idx="0">
                          <c:v>15</c:v>
                        </c:pt>
                      </c15:dlblFieldTableCache>
                    </c15:dlblFTEntry>
                  </c15:dlblFieldTable>
                  <c15:showDataLabelsRange val="0"/>
                </c:ext>
                <c:ext xmlns:c16="http://schemas.microsoft.com/office/drawing/2014/chart" uri="{C3380CC4-5D6E-409C-BE32-E72D297353CC}">
                  <c16:uniqueId val="{000000FE-FF8B-5F4C-8BBF-ED4DE736661E}"/>
                </c:ext>
              </c:extLst>
            </c:dLbl>
            <c:dLbl>
              <c:idx val="255"/>
              <c:tx>
                <c:strRef>
                  <c:f>'/Users/el1goluj/Documents/ZURICH/PROJECTS/UPMEM/upmem-workloads/Microbenchmarks/AI/[ai_output.xlsx]ai_output (4)'!$J$257</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{C1411AA5-C293-5340-821B-2F0BA9C07F51}</c15:txfldGUID>
                      <c15:f>'/Users/el1goluj/Documents/ZURICH/PROJECTS/UPMEM/upmem-workloads/Microbenchmarks/AI/[ai_output.xlsx]ai_output (4)'!$J$257</c15:f>
                      <c15:dlblFieldTableCache>
                        <c:ptCount val="1"/>
                        <c:pt idx="0">
                          <c:v>16</c:v>
                        </c:pt>
                      </c15:dlblFieldTableCache>
                    </c15:dlblFTEntry>
                  </c15:dlblFieldTable>
                  <c15:showDataLabelsRange val="0"/>
                </c:ext>
                <c:ext xmlns:c16="http://schemas.microsoft.com/office/drawing/2014/chart" uri="{C3380CC4-5D6E-409C-BE32-E72D297353CC}">
                  <c16:uniqueId val="{000000FF-FF8B-5F4C-8BBF-ED4DE736661E}"/>
                </c:ext>
              </c:extLst>
            </c:dLbl>
            <c:dLbl>
              <c:idx val="256"/>
              <c:tx>
                <c:strRef>
                  <c:f>'/Users/el1goluj/Documents/ZURICH/PROJECTS/UPMEM/upmem-workloads/Microbenchmarks/AI/[ai_output.xlsx]ai_output (4)'!$J$258</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{A4829E0A-B64B-C34D-A6CE-55F8228E058E}</c15:txfldGUID>
                      <c15:f>'/Users/el1goluj/Documents/ZURICH/PROJECTS/UPMEM/upmem-workloads/Microbenchmarks/AI/[ai_output.xlsx]ai_output (4)'!$J$258</c15:f>
                      <c15:dlblFieldTableCache>
                        <c:ptCount val="1"/>
                        <c:pt idx="0">
                          <c:v>1</c:v>
                        </c:pt>
                      </c15:dlblFieldTableCache>
                    </c15:dlblFTEntry>
                  </c15:dlblFieldTable>
                  <c15:showDataLabelsRange val="0"/>
                </c:ext>
                <c:ext xmlns:c16="http://schemas.microsoft.com/office/drawing/2014/chart" uri="{C3380CC4-5D6E-409C-BE32-E72D297353CC}">
                  <c16:uniqueId val="{00000100-FF8B-5F4C-8BBF-ED4DE736661E}"/>
                </c:ext>
              </c:extLst>
            </c:dLbl>
            <c:dLbl>
              <c:idx val="257"/>
              <c:tx>
                <c:strRef>
                  <c:f>'/Users/el1goluj/Documents/ZURICH/PROJECTS/UPMEM/upmem-workloads/Microbenchmarks/AI/[ai_output.xlsx]ai_output (4)'!$J$259</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{1059F66A-CD13-184D-B954-DC2B9CB86D3A}</c15:txfldGUID>
                      <c15:f>'/Users/el1goluj/Documents/ZURICH/PROJECTS/UPMEM/upmem-workloads/Microbenchmarks/AI/[ai_output.xlsx]ai_output (4)'!$J$259</c15:f>
                      <c15:dlblFieldTableCache>
                        <c:ptCount val="1"/>
                        <c:pt idx="0">
                          <c:v>2</c:v>
                        </c:pt>
                      </c15:dlblFieldTableCache>
                    </c15:dlblFTEntry>
                  </c15:dlblFieldTable>
                  <c15:showDataLabelsRange val="0"/>
                </c:ext>
                <c:ext xmlns:c16="http://schemas.microsoft.com/office/drawing/2014/chart" uri="{C3380CC4-5D6E-409C-BE32-E72D297353CC}">
                  <c16:uniqueId val="{00000101-FF8B-5F4C-8BBF-ED4DE736661E}"/>
                </c:ext>
              </c:extLst>
            </c:dLbl>
            <c:dLbl>
              <c:idx val="258"/>
              <c:tx>
                <c:strRef>
                  <c:f>'/Users/el1goluj/Documents/ZURICH/PROJECTS/UPMEM/upmem-workloads/Microbenchmarks/AI/[ai_output.xlsx]ai_output (4)'!$J$260</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{A936813C-A2E5-E449-A352-9CB486C13BCE}</c15:txfldGUID>
                      <c15:f>'/Users/el1goluj/Documents/ZURICH/PROJECTS/UPMEM/upmem-workloads/Microbenchmarks/AI/[ai_output.xlsx]ai_output (4)'!$J$260</c15:f>
                      <c15:dlblFieldTableCache>
                        <c:ptCount val="1"/>
                        <c:pt idx="0">
                          <c:v>3</c:v>
                        </c:pt>
                      </c15:dlblFieldTableCache>
                    </c15:dlblFTEntry>
                  </c15:dlblFieldTable>
                  <c15:showDataLabelsRange val="0"/>
                </c:ext>
                <c:ext xmlns:c16="http://schemas.microsoft.com/office/drawing/2014/chart" uri="{C3380CC4-5D6E-409C-BE32-E72D297353CC}">
                  <c16:uniqueId val="{00000102-FF8B-5F4C-8BBF-ED4DE736661E}"/>
                </c:ext>
              </c:extLst>
            </c:dLbl>
            <c:dLbl>
              <c:idx val="259"/>
              <c:tx>
                <c:strRef>
                  <c:f>'/Users/el1goluj/Documents/ZURICH/PROJECTS/UPMEM/upmem-workloads/Microbenchmarks/AI/[ai_output.xlsx]ai_output (4)'!$J$261</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{992FFDBB-39C0-784F-906D-ACA004D17139}</c15:txfldGUID>
                      <c15:f>'/Users/el1goluj/Documents/ZURICH/PROJECTS/UPMEM/upmem-workloads/Microbenchmarks/AI/[ai_output.xlsx]ai_output (4)'!$J$261</c15:f>
                      <c15:dlblFieldTableCache>
                        <c:ptCount val="1"/>
                        <c:pt idx="0">
                          <c:v>4</c:v>
                        </c:pt>
                      </c15:dlblFieldTableCache>
                    </c15:dlblFTEntry>
                  </c15:dlblFieldTable>
                  <c15:showDataLabelsRange val="0"/>
                </c:ext>
                <c:ext xmlns:c16="http://schemas.microsoft.com/office/drawing/2014/chart" uri="{C3380CC4-5D6E-409C-BE32-E72D297353CC}">
                  <c16:uniqueId val="{00000103-FF8B-5F4C-8BBF-ED4DE736661E}"/>
                </c:ext>
              </c:extLst>
            </c:dLbl>
            <c:dLbl>
              <c:idx val="260"/>
              <c:tx>
                <c:strRef>
                  <c:f>'/Users/el1goluj/Documents/ZURICH/PROJECTS/UPMEM/upmem-workloads/Microbenchmarks/AI/[ai_output.xlsx]ai_output (4)'!$J$262</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{5FEAB79A-5D5D-7746-A847-6ABE908DB4C9}</c15:txfldGUID>
                      <c15:f>'/Users/el1goluj/Documents/ZURICH/PROJECTS/UPMEM/upmem-workloads/Microbenchmarks/AI/[ai_output.xlsx]ai_output (4)'!$J$262</c15:f>
                      <c15:dlblFieldTableCache>
                        <c:ptCount val="1"/>
                        <c:pt idx="0">
                          <c:v>5</c:v>
                        </c:pt>
                      </c15:dlblFieldTableCache>
                    </c15:dlblFTEntry>
                  </c15:dlblFieldTable>
                  <c15:showDataLabelsRange val="0"/>
                </c:ext>
                <c:ext xmlns:c16="http://schemas.microsoft.com/office/drawing/2014/chart" uri="{C3380CC4-5D6E-409C-BE32-E72D297353CC}">
                  <c16:uniqueId val="{00000104-FF8B-5F4C-8BBF-ED4DE736661E}"/>
                </c:ext>
              </c:extLst>
            </c:dLbl>
            <c:dLbl>
              <c:idx val="261"/>
              <c:tx>
                <c:strRef>
                  <c:f>'/Users/el1goluj/Documents/ZURICH/PROJECTS/UPMEM/upmem-workloads/Microbenchmarks/AI/[ai_output.xlsx]ai_output (4)'!$J$263</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{9A6993DA-BE4E-F44C-A64F-F449EB01C705}</c15:txfldGUID>
                      <c15:f>'/Users/el1goluj/Documents/ZURICH/PROJECTS/UPMEM/upmem-workloads/Microbenchmarks/AI/[ai_output.xlsx]ai_output (4)'!$J$263</c15:f>
                      <c15:dlblFieldTableCache>
                        <c:ptCount val="1"/>
                        <c:pt idx="0">
                          <c:v>6</c:v>
                        </c:pt>
                      </c15:dlblFieldTableCache>
                    </c15:dlblFTEntry>
                  </c15:dlblFieldTable>
                  <c15:showDataLabelsRange val="0"/>
                </c:ext>
                <c:ext xmlns:c16="http://schemas.microsoft.com/office/drawing/2014/chart" uri="{C3380CC4-5D6E-409C-BE32-E72D297353CC}">
                  <c16:uniqueId val="{00000105-FF8B-5F4C-8BBF-ED4DE736661E}"/>
                </c:ext>
              </c:extLst>
            </c:dLbl>
            <c:dLbl>
              <c:idx val="262"/>
              <c:tx>
                <c:strRef>
                  <c:f>'/Users/el1goluj/Documents/ZURICH/PROJECTS/UPMEM/upmem-workloads/Microbenchmarks/AI/[ai_output.xlsx]ai_output (4)'!$J$264</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{FBE163D4-43B7-D642-9C0B-D40F5DA1D12D}</c15:txfldGUID>
                      <c15:f>'/Users/el1goluj/Documents/ZURICH/PROJECTS/UPMEM/upmem-workloads/Microbenchmarks/AI/[ai_output.xlsx]ai_output (4)'!$J$264</c15:f>
                      <c15:dlblFieldTableCache>
                        <c:ptCount val="1"/>
                        <c:pt idx="0">
                          <c:v>7</c:v>
                        </c:pt>
                      </c15:dlblFieldTableCache>
                    </c15:dlblFTEntry>
                  </c15:dlblFieldTable>
                  <c15:showDataLabelsRange val="0"/>
                </c:ext>
                <c:ext xmlns:c16="http://schemas.microsoft.com/office/drawing/2014/chart" uri="{C3380CC4-5D6E-409C-BE32-E72D297353CC}">
                  <c16:uniqueId val="{00000106-FF8B-5F4C-8BBF-ED4DE736661E}"/>
                </c:ext>
              </c:extLst>
            </c:dLbl>
            <c:dLbl>
              <c:idx val="263"/>
              <c:tx>
                <c:strRef>
                  <c:f>'/Users/el1goluj/Documents/ZURICH/PROJECTS/UPMEM/upmem-workloads/Microbenchmarks/AI/[ai_output.xlsx]ai_output (4)'!$J$265</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{DE7DA773-0EC8-6E41-A88C-7FFD830559CE}</c15:txfldGUID>
                      <c15:f>'/Users/el1goluj/Documents/ZURICH/PROJECTS/UPMEM/upmem-workloads/Microbenchmarks/AI/[ai_output.xlsx]ai_output (4)'!$J$265</c15:f>
                      <c15:dlblFieldTableCache>
                        <c:ptCount val="1"/>
                        <c:pt idx="0">
                          <c:v>8</c:v>
                        </c:pt>
                      </c15:dlblFieldTableCache>
                    </c15:dlblFTEntry>
                  </c15:dlblFieldTable>
                  <c15:showDataLabelsRange val="0"/>
                </c:ext>
                <c:ext xmlns:c16="http://schemas.microsoft.com/office/drawing/2014/chart" uri="{C3380CC4-5D6E-409C-BE32-E72D297353CC}">
                  <c16:uniqueId val="{00000107-FF8B-5F4C-8BBF-ED4DE736661E}"/>
                </c:ext>
              </c:extLst>
            </c:dLbl>
            <c:dLbl>
              <c:idx val="264"/>
              <c:tx>
                <c:strRef>
                  <c:f>'/Users/el1goluj/Documents/ZURICH/PROJECTS/UPMEM/upmem-workloads/Microbenchmarks/AI/[ai_output.xlsx]ai_output (4)'!$J$266</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{2A30DD0F-B633-3A45-B9D1-6F481A18F45F}</c15:txfldGUID>
                      <c15:f>'/Users/el1goluj/Documents/ZURICH/PROJECTS/UPMEM/upmem-workloads/Microbenchmarks/AI/[ai_output.xlsx]ai_output (4)'!$J$266</c15:f>
                      <c15:dlblFieldTableCache>
                        <c:ptCount val="1"/>
                        <c:pt idx="0">
                          <c:v>9</c:v>
                        </c:pt>
                      </c15:dlblFieldTableCache>
                    </c15:dlblFTEntry>
                  </c15:dlblFieldTable>
                  <c15:showDataLabelsRange val="0"/>
                </c:ext>
                <c:ext xmlns:c16="http://schemas.microsoft.com/office/drawing/2014/chart" uri="{C3380CC4-5D6E-409C-BE32-E72D297353CC}">
                  <c16:uniqueId val="{00000108-FF8B-5F4C-8BBF-ED4DE736661E}"/>
                </c:ext>
              </c:extLst>
            </c:dLbl>
            <c:dLbl>
              <c:idx val="265"/>
              <c:tx>
                <c:strRef>
                  <c:f>'/Users/el1goluj/Documents/ZURICH/PROJECTS/UPMEM/upmem-workloads/Microbenchmarks/AI/[ai_output.xlsx]ai_output (4)'!$J$267</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{2562FC5E-6592-344C-B49D-22C94832C4C0}</c15:txfldGUID>
                      <c15:f>'/Users/el1goluj/Documents/ZURICH/PROJECTS/UPMEM/upmem-workloads/Microbenchmarks/AI/[ai_output.xlsx]ai_output (4)'!$J$267</c15:f>
                      <c15:dlblFieldTableCache>
                        <c:ptCount val="1"/>
                        <c:pt idx="0">
                          <c:v>10</c:v>
                        </c:pt>
                      </c15:dlblFieldTableCache>
                    </c15:dlblFTEntry>
                  </c15:dlblFieldTable>
                  <c15:showDataLabelsRange val="0"/>
                </c:ext>
                <c:ext xmlns:c16="http://schemas.microsoft.com/office/drawing/2014/chart" uri="{C3380CC4-5D6E-409C-BE32-E72D297353CC}">
                  <c16:uniqueId val="{00000109-FF8B-5F4C-8BBF-ED4DE736661E}"/>
                </c:ext>
              </c:extLst>
            </c:dLbl>
            <c:dLbl>
              <c:idx val="266"/>
              <c:tx>
                <c:strRef>
                  <c:f>'/Users/el1goluj/Documents/ZURICH/PROJECTS/UPMEM/upmem-workloads/Microbenchmarks/AI/[ai_output.xlsx]ai_output (4)'!$J$268</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{33C3ECC1-3505-B246-B309-2D21668B5A33}</c15:txfldGUID>
                      <c15:f>'/Users/el1goluj/Documents/ZURICH/PROJECTS/UPMEM/upmem-workloads/Microbenchmarks/AI/[ai_output.xlsx]ai_output (4)'!$J$268</c15:f>
                      <c15:dlblFieldTableCache>
                        <c:ptCount val="1"/>
                        <c:pt idx="0">
                          <c:v>11</c:v>
                        </c:pt>
                      </c15:dlblFieldTableCache>
                    </c15:dlblFTEntry>
                  </c15:dlblFieldTable>
                  <c15:showDataLabelsRange val="0"/>
                </c:ext>
                <c:ext xmlns:c16="http://schemas.microsoft.com/office/drawing/2014/chart" uri="{C3380CC4-5D6E-409C-BE32-E72D297353CC}">
                  <c16:uniqueId val="{0000010A-FF8B-5F4C-8BBF-ED4DE736661E}"/>
                </c:ext>
              </c:extLst>
            </c:dLbl>
            <c:dLbl>
              <c:idx val="267"/>
              <c:tx>
                <c:strRef>
                  <c:f>'/Users/el1goluj/Documents/ZURICH/PROJECTS/UPMEM/upmem-workloads/Microbenchmarks/AI/[ai_output.xlsx]ai_output (4)'!$J$269</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{5DBE1D44-E548-004C-8728-8D10E04250AE}</c15:txfldGUID>
                      <c15:f>'/Users/el1goluj/Documents/ZURICH/PROJECTS/UPMEM/upmem-workloads/Microbenchmarks/AI/[ai_output.xlsx]ai_output (4)'!$J$269</c15:f>
                      <c15:dlblFieldTableCache>
                        <c:ptCount val="1"/>
                        <c:pt idx="0">
                          <c:v>12</c:v>
                        </c:pt>
                      </c15:dlblFieldTableCache>
                    </c15:dlblFTEntry>
                  </c15:dlblFieldTable>
                  <c15:showDataLabelsRange val="0"/>
                </c:ext>
                <c:ext xmlns:c16="http://schemas.microsoft.com/office/drawing/2014/chart" uri="{C3380CC4-5D6E-409C-BE32-E72D297353CC}">
                  <c16:uniqueId val="{0000010B-FF8B-5F4C-8BBF-ED4DE736661E}"/>
                </c:ext>
              </c:extLst>
            </c:dLbl>
            <c:dLbl>
              <c:idx val="268"/>
              <c:tx>
                <c:strRef>
                  <c:f>'/Users/el1goluj/Documents/ZURICH/PROJECTS/UPMEM/upmem-workloads/Microbenchmarks/AI/[ai_output.xlsx]ai_output (4)'!$J$270</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{E0845512-ACAE-234D-B4A5-CAAFF22AA737}</c15:txfldGUID>
                      <c15:f>'/Users/el1goluj/Documents/ZURICH/PROJECTS/UPMEM/upmem-workloads/Microbenchmarks/AI/[ai_output.xlsx]ai_output (4)'!$J$270</c15:f>
                      <c15:dlblFieldTableCache>
                        <c:ptCount val="1"/>
                        <c:pt idx="0">
                          <c:v>13</c:v>
                        </c:pt>
                      </c15:dlblFieldTableCache>
                    </c15:dlblFTEntry>
                  </c15:dlblFieldTable>
                  <c15:showDataLabelsRange val="0"/>
                </c:ext>
                <c:ext xmlns:c16="http://schemas.microsoft.com/office/drawing/2014/chart" uri="{C3380CC4-5D6E-409C-BE32-E72D297353CC}">
                  <c16:uniqueId val="{0000010C-FF8B-5F4C-8BBF-ED4DE736661E}"/>
                </c:ext>
              </c:extLst>
            </c:dLbl>
            <c:dLbl>
              <c:idx val="269"/>
              <c:tx>
                <c:strRef>
                  <c:f>'/Users/el1goluj/Documents/ZURICH/PROJECTS/UPMEM/upmem-workloads/Microbenchmarks/AI/[ai_output.xlsx]ai_output (4)'!$J$271</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{2270AEFE-7304-0D47-A9D4-CDD2A06B416B}</c15:txfldGUID>
                      <c15:f>'/Users/el1goluj/Documents/ZURICH/PROJECTS/UPMEM/upmem-workloads/Microbenchmarks/AI/[ai_output.xlsx]ai_output (4)'!$J$271</c15:f>
                      <c15:dlblFieldTableCache>
                        <c:ptCount val="1"/>
                        <c:pt idx="0">
                          <c:v>14</c:v>
                        </c:pt>
                      </c15:dlblFieldTableCache>
                    </c15:dlblFTEntry>
                  </c15:dlblFieldTable>
                  <c15:showDataLabelsRange val="0"/>
                </c:ext>
                <c:ext xmlns:c16="http://schemas.microsoft.com/office/drawing/2014/chart" uri="{C3380CC4-5D6E-409C-BE32-E72D297353CC}">
                  <c16:uniqueId val="{0000010D-FF8B-5F4C-8BBF-ED4DE736661E}"/>
                </c:ext>
              </c:extLst>
            </c:dLbl>
            <c:dLbl>
              <c:idx val="270"/>
              <c:tx>
                <c:strRef>
                  <c:f>'/Users/el1goluj/Documents/ZURICH/PROJECTS/UPMEM/upmem-workloads/Microbenchmarks/AI/[ai_output.xlsx]ai_output (4)'!$J$272</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{67CEDD7C-8CD4-CF4A-A0F6-F68F2CB39BD9}</c15:txfldGUID>
                      <c15:f>'/Users/el1goluj/Documents/ZURICH/PROJECTS/UPMEM/upmem-workloads/Microbenchmarks/AI/[ai_output.xlsx]ai_output (4)'!$J$272</c15:f>
                      <c15:dlblFieldTableCache>
                        <c:ptCount val="1"/>
                        <c:pt idx="0">
                          <c:v>15</c:v>
                        </c:pt>
                      </c15:dlblFieldTableCache>
                    </c15:dlblFTEntry>
                  </c15:dlblFieldTable>
                  <c15:showDataLabelsRange val="0"/>
                </c:ext>
                <c:ext xmlns:c16="http://schemas.microsoft.com/office/drawing/2014/chart" uri="{C3380CC4-5D6E-409C-BE32-E72D297353CC}">
                  <c16:uniqueId val="{0000010E-FF8B-5F4C-8BBF-ED4DE736661E}"/>
                </c:ext>
              </c:extLst>
            </c:dLbl>
            <c:dLbl>
              <c:idx val="271"/>
              <c:tx>
                <c:strRef>
                  <c:f>'/Users/el1goluj/Documents/ZURICH/PROJECTS/UPMEM/upmem-workloads/Microbenchmarks/AI/[ai_output.xlsx]ai_output (4)'!$J$273</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{E62599F2-3AD7-5445-BB53-5BBAD08E7FEB}</c15:txfldGUID>
                      <c15:f>'/Users/el1goluj/Documents/ZURICH/PROJECTS/UPMEM/upmem-workloads/Microbenchmarks/AI/[ai_output.xlsx]ai_output (4)'!$J$273</c15:f>
                      <c15:dlblFieldTableCache>
                        <c:ptCount val="1"/>
                        <c:pt idx="0">
                          <c:v>16</c:v>
                        </c:pt>
                      </c15:dlblFieldTableCache>
                    </c15:dlblFTEntry>
                  </c15:dlblFieldTable>
                  <c15:showDataLabelsRange val="0"/>
                </c:ext>
                <c:ext xmlns:c16="http://schemas.microsoft.com/office/drawing/2014/chart" uri="{C3380CC4-5D6E-409C-BE32-E72D297353CC}">
                  <c16:uniqueId val="{0000010F-FF8B-5F4C-8BBF-ED4DE736661E}"/>
                </c:ext>
              </c:extLst>
            </c:dLbl>
            <c:dLbl>
              <c:idx val="272"/>
              <c:tx>
                <c:strRef>
                  <c:f>'/Users/el1goluj/Documents/ZURICH/PROJECTS/UPMEM/upmem-workloads/Microbenchmarks/AI/[ai_output.xlsx]ai_output (4)'!$J$274</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{0F7ACCAF-4E9C-E845-A152-729647B6F71F}</c15:txfldGUID>
                      <c15:f>'/Users/el1goluj/Documents/ZURICH/PROJECTS/UPMEM/upmem-workloads/Microbenchmarks/AI/[ai_output.xlsx]ai_output (4)'!$J$274</c15:f>
                      <c15:dlblFieldTableCache>
                        <c:ptCount val="1"/>
                        <c:pt idx="0">
                          <c:v>1</c:v>
                        </c:pt>
                      </c15:dlblFieldTableCache>
                    </c15:dlblFTEntry>
                  </c15:dlblFieldTable>
                  <c15:showDataLabelsRange val="0"/>
                </c:ext>
                <c:ext xmlns:c16="http://schemas.microsoft.com/office/drawing/2014/chart" uri="{C3380CC4-5D6E-409C-BE32-E72D297353CC}">
                  <c16:uniqueId val="{00000110-FF8B-5F4C-8BBF-ED4DE736661E}"/>
                </c:ext>
              </c:extLst>
            </c:dLbl>
            <c:dLbl>
              <c:idx val="273"/>
              <c:tx>
                <c:strRef>
                  <c:f>'/Users/el1goluj/Documents/ZURICH/PROJECTS/UPMEM/upmem-workloads/Microbenchmarks/AI/[ai_output.xlsx]ai_output (4)'!$J$275</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{1735F4EE-0710-8148-8E34-3B01CA13F22F}</c15:txfldGUID>
                      <c15:f>'/Users/el1goluj/Documents/ZURICH/PROJECTS/UPMEM/upmem-workloads/Microbenchmarks/AI/[ai_output.xlsx]ai_output (4)'!$J$275</c15:f>
                      <c15:dlblFieldTableCache>
                        <c:ptCount val="1"/>
                        <c:pt idx="0">
                          <c:v>2</c:v>
                        </c:pt>
                      </c15:dlblFieldTableCache>
                    </c15:dlblFTEntry>
                  </c15:dlblFieldTable>
                  <c15:showDataLabelsRange val="0"/>
                </c:ext>
                <c:ext xmlns:c16="http://schemas.microsoft.com/office/drawing/2014/chart" uri="{C3380CC4-5D6E-409C-BE32-E72D297353CC}">
                  <c16:uniqueId val="{00000111-FF8B-5F4C-8BBF-ED4DE736661E}"/>
                </c:ext>
              </c:extLst>
            </c:dLbl>
            <c:dLbl>
              <c:idx val="274"/>
              <c:tx>
                <c:strRef>
                  <c:f>'/Users/el1goluj/Documents/ZURICH/PROJECTS/UPMEM/upmem-workloads/Microbenchmarks/AI/[ai_output.xlsx]ai_output (4)'!$J$276</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{C43FD0DC-8136-2841-AD26-5844673694E0}</c15:txfldGUID>
                      <c15:f>'/Users/el1goluj/Documents/ZURICH/PROJECTS/UPMEM/upmem-workloads/Microbenchmarks/AI/[ai_output.xlsx]ai_output (4)'!$J$276</c15:f>
                      <c15:dlblFieldTableCache>
                        <c:ptCount val="1"/>
                        <c:pt idx="0">
                          <c:v>3</c:v>
                        </c:pt>
                      </c15:dlblFieldTableCache>
                    </c15:dlblFTEntry>
                  </c15:dlblFieldTable>
                  <c15:showDataLabelsRange val="0"/>
                </c:ext>
                <c:ext xmlns:c16="http://schemas.microsoft.com/office/drawing/2014/chart" uri="{C3380CC4-5D6E-409C-BE32-E72D297353CC}">
                  <c16:uniqueId val="{00000112-FF8B-5F4C-8BBF-ED4DE736661E}"/>
                </c:ext>
              </c:extLst>
            </c:dLbl>
            <c:dLbl>
              <c:idx val="275"/>
              <c:tx>
                <c:strRef>
                  <c:f>'/Users/el1goluj/Documents/ZURICH/PROJECTS/UPMEM/upmem-workloads/Microbenchmarks/AI/[ai_output.xlsx]ai_output (4)'!$J$277</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{CE48164A-E1A7-434D-9784-84ABAE515997}</c15:txfldGUID>
                      <c15:f>'/Users/el1goluj/Documents/ZURICH/PROJECTS/UPMEM/upmem-workloads/Microbenchmarks/AI/[ai_output.xlsx]ai_output (4)'!$J$277</c15:f>
                      <c15:dlblFieldTableCache>
                        <c:ptCount val="1"/>
                        <c:pt idx="0">
                          <c:v>4</c:v>
                        </c:pt>
                      </c15:dlblFieldTableCache>
                    </c15:dlblFTEntry>
                  </c15:dlblFieldTable>
                  <c15:showDataLabelsRange val="0"/>
                </c:ext>
                <c:ext xmlns:c16="http://schemas.microsoft.com/office/drawing/2014/chart" uri="{C3380CC4-5D6E-409C-BE32-E72D297353CC}">
                  <c16:uniqueId val="{00000113-FF8B-5F4C-8BBF-ED4DE736661E}"/>
                </c:ext>
              </c:extLst>
            </c:dLbl>
            <c:dLbl>
              <c:idx val="276"/>
              <c:tx>
                <c:strRef>
                  <c:f>'/Users/el1goluj/Documents/ZURICH/PROJECTS/UPMEM/upmem-workloads/Microbenchmarks/AI/[ai_output.xlsx]ai_output (4)'!$J$278</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{8C2F1E50-1756-D34D-86B1-AB2F1AF0AD61}</c15:txfldGUID>
                      <c15:f>'/Users/el1goluj/Documents/ZURICH/PROJECTS/UPMEM/upmem-workloads/Microbenchmarks/AI/[ai_output.xlsx]ai_output (4)'!$J$278</c15:f>
                      <c15:dlblFieldTableCache>
                        <c:ptCount val="1"/>
                        <c:pt idx="0">
                          <c:v>5</c:v>
                        </c:pt>
                      </c15:dlblFieldTableCache>
                    </c15:dlblFTEntry>
                  </c15:dlblFieldTable>
                  <c15:showDataLabelsRange val="0"/>
                </c:ext>
                <c:ext xmlns:c16="http://schemas.microsoft.com/office/drawing/2014/chart" uri="{C3380CC4-5D6E-409C-BE32-E72D297353CC}">
                  <c16:uniqueId val="{00000114-FF8B-5F4C-8BBF-ED4DE736661E}"/>
                </c:ext>
              </c:extLst>
            </c:dLbl>
            <c:dLbl>
              <c:idx val="277"/>
              <c:tx>
                <c:strRef>
                  <c:f>'/Users/el1goluj/Documents/ZURICH/PROJECTS/UPMEM/upmem-workloads/Microbenchmarks/AI/[ai_output.xlsx]ai_output (4)'!$J$279</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{A8966055-0B6B-6644-9A57-59F6B1B7F738}</c15:txfldGUID>
                      <c15:f>'/Users/el1goluj/Documents/ZURICH/PROJECTS/UPMEM/upmem-workloads/Microbenchmarks/AI/[ai_output.xlsx]ai_output (4)'!$J$279</c15:f>
                      <c15:dlblFieldTableCache>
                        <c:ptCount val="1"/>
                        <c:pt idx="0">
                          <c:v>6</c:v>
                        </c:pt>
                      </c15:dlblFieldTableCache>
                    </c15:dlblFTEntry>
                  </c15:dlblFieldTable>
                  <c15:showDataLabelsRange val="0"/>
                </c:ext>
                <c:ext xmlns:c16="http://schemas.microsoft.com/office/drawing/2014/chart" uri="{C3380CC4-5D6E-409C-BE32-E72D297353CC}">
                  <c16:uniqueId val="{00000115-FF8B-5F4C-8BBF-ED4DE736661E}"/>
                </c:ext>
              </c:extLst>
            </c:dLbl>
            <c:dLbl>
              <c:idx val="278"/>
              <c:tx>
                <c:strRef>
                  <c:f>'/Users/el1goluj/Documents/ZURICH/PROJECTS/UPMEM/upmem-workloads/Microbenchmarks/AI/[ai_output.xlsx]ai_output (4)'!$J$280</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{D877E45E-1C1A-C744-B89A-C9819C26CB7B}</c15:txfldGUID>
                      <c15:f>'/Users/el1goluj/Documents/ZURICH/PROJECTS/UPMEM/upmem-workloads/Microbenchmarks/AI/[ai_output.xlsx]ai_output (4)'!$J$280</c15:f>
                      <c15:dlblFieldTableCache>
                        <c:ptCount val="1"/>
                        <c:pt idx="0">
                          <c:v>7</c:v>
                        </c:pt>
                      </c15:dlblFieldTableCache>
                    </c15:dlblFTEntry>
                  </c15:dlblFieldTable>
                  <c15:showDataLabelsRange val="0"/>
                </c:ext>
                <c:ext xmlns:c16="http://schemas.microsoft.com/office/drawing/2014/chart" uri="{C3380CC4-5D6E-409C-BE32-E72D297353CC}">
                  <c16:uniqueId val="{00000116-FF8B-5F4C-8BBF-ED4DE736661E}"/>
                </c:ext>
              </c:extLst>
            </c:dLbl>
            <c:dLbl>
              <c:idx val="279"/>
              <c:tx>
                <c:strRef>
                  <c:f>'/Users/el1goluj/Documents/ZURICH/PROJECTS/UPMEM/upmem-workloads/Microbenchmarks/AI/[ai_output.xlsx]ai_output (4)'!$J$281</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{32CC77AF-15B4-2940-AA88-7316916E938E}</c15:txfldGUID>
                      <c15:f>'/Users/el1goluj/Documents/ZURICH/PROJECTS/UPMEM/upmem-workloads/Microbenchmarks/AI/[ai_output.xlsx]ai_output (4)'!$J$281</c15:f>
                      <c15:dlblFieldTableCache>
                        <c:ptCount val="1"/>
                        <c:pt idx="0">
                          <c:v>8</c:v>
                        </c:pt>
                      </c15:dlblFieldTableCache>
                    </c15:dlblFTEntry>
                  </c15:dlblFieldTable>
                  <c15:showDataLabelsRange val="0"/>
                </c:ext>
                <c:ext xmlns:c16="http://schemas.microsoft.com/office/drawing/2014/chart" uri="{C3380CC4-5D6E-409C-BE32-E72D297353CC}">
                  <c16:uniqueId val="{00000117-FF8B-5F4C-8BBF-ED4DE736661E}"/>
                </c:ext>
              </c:extLst>
            </c:dLbl>
            <c:dLbl>
              <c:idx val="280"/>
              <c:tx>
                <c:strRef>
                  <c:f>'/Users/el1goluj/Documents/ZURICH/PROJECTS/UPMEM/upmem-workloads/Microbenchmarks/AI/[ai_output.xlsx]ai_output (4)'!$J$282</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{E47EDD30-4AE6-B54F-9CB7-EE4DD884E3CD}</c15:txfldGUID>
                      <c15:f>'/Users/el1goluj/Documents/ZURICH/PROJECTS/UPMEM/upmem-workloads/Microbenchmarks/AI/[ai_output.xlsx]ai_output (4)'!$J$282</c15:f>
                      <c15:dlblFieldTableCache>
                        <c:ptCount val="1"/>
                        <c:pt idx="0">
                          <c:v>9</c:v>
                        </c:pt>
                      </c15:dlblFieldTableCache>
                    </c15:dlblFTEntry>
                  </c15:dlblFieldTable>
                  <c15:showDataLabelsRange val="0"/>
                </c:ext>
                <c:ext xmlns:c16="http://schemas.microsoft.com/office/drawing/2014/chart" uri="{C3380CC4-5D6E-409C-BE32-E72D297353CC}">
                  <c16:uniqueId val="{00000118-FF8B-5F4C-8BBF-ED4DE736661E}"/>
                </c:ext>
              </c:extLst>
            </c:dLbl>
            <c:dLbl>
              <c:idx val="281"/>
              <c:tx>
                <c:strRef>
                  <c:f>'/Users/el1goluj/Documents/ZURICH/PROJECTS/UPMEM/upmem-workloads/Microbenchmarks/AI/[ai_output.xlsx]ai_output (4)'!$J$283</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{4D966551-AC8C-5A4B-8A81-D425184AC0C5}</c15:txfldGUID>
                      <c15:f>'/Users/el1goluj/Documents/ZURICH/PROJECTS/UPMEM/upmem-workloads/Microbenchmarks/AI/[ai_output.xlsx]ai_output (4)'!$J$283</c15:f>
                      <c15:dlblFieldTableCache>
                        <c:ptCount val="1"/>
                        <c:pt idx="0">
                          <c:v>10</c:v>
                        </c:pt>
                      </c15:dlblFieldTableCache>
                    </c15:dlblFTEntry>
                  </c15:dlblFieldTable>
                  <c15:showDataLabelsRange val="0"/>
                </c:ext>
                <c:ext xmlns:c16="http://schemas.microsoft.com/office/drawing/2014/chart" uri="{C3380CC4-5D6E-409C-BE32-E72D297353CC}">
                  <c16:uniqueId val="{00000119-FF8B-5F4C-8BBF-ED4DE736661E}"/>
                </c:ext>
              </c:extLst>
            </c:dLbl>
            <c:dLbl>
              <c:idx val="282"/>
              <c:tx>
                <c:strRef>
                  <c:f>'/Users/el1goluj/Documents/ZURICH/PROJECTS/UPMEM/upmem-workloads/Microbenchmarks/AI/[ai_output.xlsx]ai_output (4)'!$J$284</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{647C160D-9070-AF4E-B001-389B1814E442}</c15:txfldGUID>
                      <c15:f>'/Users/el1goluj/Documents/ZURICH/PROJECTS/UPMEM/upmem-workloads/Microbenchmarks/AI/[ai_output.xlsx]ai_output (4)'!$J$284</c15:f>
                      <c15:dlblFieldTableCache>
                        <c:ptCount val="1"/>
                        <c:pt idx="0">
                          <c:v>11</c:v>
                        </c:pt>
                      </c15:dlblFieldTableCache>
                    </c15:dlblFTEntry>
                  </c15:dlblFieldTable>
                  <c15:showDataLabelsRange val="0"/>
                </c:ext>
                <c:ext xmlns:c16="http://schemas.microsoft.com/office/drawing/2014/chart" uri="{C3380CC4-5D6E-409C-BE32-E72D297353CC}">
                  <c16:uniqueId val="{0000011A-FF8B-5F4C-8BBF-ED4DE736661E}"/>
                </c:ext>
              </c:extLst>
            </c:dLbl>
            <c:dLbl>
              <c:idx val="283"/>
              <c:tx>
                <c:strRef>
                  <c:f>'/Users/el1goluj/Documents/ZURICH/PROJECTS/UPMEM/upmem-workloads/Microbenchmarks/AI/[ai_output.xlsx]ai_output (4)'!$J$285</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{5AE00B92-EF77-9A41-BFB2-FE3FE9F25C34}</c15:txfldGUID>
                      <c15:f>'/Users/el1goluj/Documents/ZURICH/PROJECTS/UPMEM/upmem-workloads/Microbenchmarks/AI/[ai_output.xlsx]ai_output (4)'!$J$285</c15:f>
                      <c15:dlblFieldTableCache>
                        <c:ptCount val="1"/>
                        <c:pt idx="0">
                          <c:v>12</c:v>
                        </c:pt>
                      </c15:dlblFieldTableCache>
                    </c15:dlblFTEntry>
                  </c15:dlblFieldTable>
                  <c15:showDataLabelsRange val="0"/>
                </c:ext>
                <c:ext xmlns:c16="http://schemas.microsoft.com/office/drawing/2014/chart" uri="{C3380CC4-5D6E-409C-BE32-E72D297353CC}">
                  <c16:uniqueId val="{0000011B-FF8B-5F4C-8BBF-ED4DE736661E}"/>
                </c:ext>
              </c:extLst>
            </c:dLbl>
            <c:dLbl>
              <c:idx val="284"/>
              <c:tx>
                <c:strRef>
                  <c:f>'/Users/el1goluj/Documents/ZURICH/PROJECTS/UPMEM/upmem-workloads/Microbenchmarks/AI/[ai_output.xlsx]ai_output (4)'!$J$286</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{840BE003-1E4D-0F49-91F2-FF27BE0F4520}</c15:txfldGUID>
                      <c15:f>'/Users/el1goluj/Documents/ZURICH/PROJECTS/UPMEM/upmem-workloads/Microbenchmarks/AI/[ai_output.xlsx]ai_output (4)'!$J$286</c15:f>
                      <c15:dlblFieldTableCache>
                        <c:ptCount val="1"/>
                        <c:pt idx="0">
                          <c:v>13</c:v>
                        </c:pt>
                      </c15:dlblFieldTableCache>
                    </c15:dlblFTEntry>
                  </c15:dlblFieldTable>
                  <c15:showDataLabelsRange val="0"/>
                </c:ext>
                <c:ext xmlns:c16="http://schemas.microsoft.com/office/drawing/2014/chart" uri="{C3380CC4-5D6E-409C-BE32-E72D297353CC}">
                  <c16:uniqueId val="{0000011C-FF8B-5F4C-8BBF-ED4DE736661E}"/>
                </c:ext>
              </c:extLst>
            </c:dLbl>
            <c:dLbl>
              <c:idx val="285"/>
              <c:tx>
                <c:strRef>
                  <c:f>'/Users/el1goluj/Documents/ZURICH/PROJECTS/UPMEM/upmem-workloads/Microbenchmarks/AI/[ai_output.xlsx]ai_output (4)'!$J$287</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{4F0D9DE4-8B7E-BC40-928B-C904048FA4CC}</c15:txfldGUID>
                      <c15:f>'/Users/el1goluj/Documents/ZURICH/PROJECTS/UPMEM/upmem-workloads/Microbenchmarks/AI/[ai_output.xlsx]ai_output (4)'!$J$287</c15:f>
                      <c15:dlblFieldTableCache>
                        <c:ptCount val="1"/>
                        <c:pt idx="0">
                          <c:v>14</c:v>
                        </c:pt>
                      </c15:dlblFieldTableCache>
                    </c15:dlblFTEntry>
                  </c15:dlblFieldTable>
                  <c15:showDataLabelsRange val="0"/>
                </c:ext>
                <c:ext xmlns:c16="http://schemas.microsoft.com/office/drawing/2014/chart" uri="{C3380CC4-5D6E-409C-BE32-E72D297353CC}">
                  <c16:uniqueId val="{0000011D-FF8B-5F4C-8BBF-ED4DE736661E}"/>
                </c:ext>
              </c:extLst>
            </c:dLbl>
            <c:dLbl>
              <c:idx val="286"/>
              <c:tx>
                <c:strRef>
                  <c:f>'/Users/el1goluj/Documents/ZURICH/PROJECTS/UPMEM/upmem-workloads/Microbenchmarks/AI/[ai_output.xlsx]ai_output (4)'!$J$288</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{6F3C363C-8148-5F40-A406-AE3DD52A9AE1}</c15:txfldGUID>
                      <c15:f>'/Users/el1goluj/Documents/ZURICH/PROJECTS/UPMEM/upmem-workloads/Microbenchmarks/AI/[ai_output.xlsx]ai_output (4)'!$J$288</c15:f>
                      <c15:dlblFieldTableCache>
                        <c:ptCount val="1"/>
                        <c:pt idx="0">
                          <c:v>15</c:v>
                        </c:pt>
                      </c15:dlblFieldTableCache>
                    </c15:dlblFTEntry>
                  </c15:dlblFieldTable>
                  <c15:showDataLabelsRange val="0"/>
                </c:ext>
                <c:ext xmlns:c16="http://schemas.microsoft.com/office/drawing/2014/chart" uri="{C3380CC4-5D6E-409C-BE32-E72D297353CC}">
                  <c16:uniqueId val="{0000011E-FF8B-5F4C-8BBF-ED4DE736661E}"/>
                </c:ext>
              </c:extLst>
            </c:dLbl>
            <c:dLbl>
              <c:idx val="287"/>
              <c:tx>
                <c:strRef>
                  <c:f>'/Users/el1goluj/Documents/ZURICH/PROJECTS/UPMEM/upmem-workloads/Microbenchmarks/AI/[ai_output.xlsx]ai_output (4)'!$J$289</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{267DFC96-938F-5F42-B817-DB1256560463}</c15:txfldGUID>
                      <c15:f>'/Users/el1goluj/Documents/ZURICH/PROJECTS/UPMEM/upmem-workloads/Microbenchmarks/AI/[ai_output.xlsx]ai_output (4)'!$J$289</c15:f>
                      <c15:dlblFieldTableCache>
                        <c:ptCount val="1"/>
                        <c:pt idx="0">
                          <c:v>16</c:v>
                        </c:pt>
                      </c15:dlblFieldTableCache>
                    </c15:dlblFTEntry>
                  </c15:dlblFieldTable>
                  <c15:showDataLabelsRange val="0"/>
                </c:ext>
                <c:ext xmlns:c16="http://schemas.microsoft.com/office/drawing/2014/chart" uri="{C3380CC4-5D6E-409C-BE32-E72D297353CC}">
                  <c16:uniqueId val="{0000011F-FF8B-5F4C-8BBF-ED4DE736661E}"/>
                </c:ext>
              </c:extLst>
            </c:dLbl>
            <c:dLbl>
              <c:idx val="288"/>
              <c:tx>
                <c:strRef>
                  <c:f>'/Users/el1goluj/Documents/ZURICH/PROJECTS/UPMEM/upmem-workloads/Microbenchmarks/AI/[ai_output.xlsx]ai_output (4)'!$J$290</c:f>
                  <c:strCache>
                    <c:ptCount val="1"/>
                    <c:pt idx="0">
                      <c:v>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{0A4B538D-E79D-614A-9ECD-4869F458A70E}</c15:txfldGUID>
                      <c15:f>'/Users/el1goluj/Documents/ZURICH/PROJECTS/UPMEM/upmem-workloads/Microbenchmarks/AI/[ai_output.xlsx]ai_output (4)'!$J$290</c15:f>
                      <c15:dlblFieldTableCache>
                        <c:ptCount val="1"/>
                        <c:pt idx="0">
                          <c:v>1</c:v>
                        </c:pt>
                      </c15:dlblFieldTableCache>
                    </c15:dlblFTEntry>
                  </c15:dlblFieldTable>
                  <c15:showDataLabelsRange val="0"/>
                </c:ext>
                <c:ext xmlns:c16="http://schemas.microsoft.com/office/drawing/2014/chart" uri="{C3380CC4-5D6E-409C-BE32-E72D297353CC}">
                  <c16:uniqueId val="{00000120-FF8B-5F4C-8BBF-ED4DE736661E}"/>
                </c:ext>
              </c:extLst>
            </c:dLbl>
            <c:dLbl>
              <c:idx val="289"/>
              <c:tx>
                <c:strRef>
                  <c:f>'/Users/el1goluj/Documents/ZURICH/PROJECTS/UPMEM/upmem-workloads/Microbenchmarks/AI/[ai_output.xlsx]ai_output (4)'!$J$291</c:f>
                  <c:strCache>
                    <c:ptCount val="1"/>
                    <c:pt idx="0">
                      <c:v>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{E7DB4199-422B-0D4D-A6E1-B03B0A22A39B}</c15:txfldGUID>
                      <c15:f>'/Users/el1goluj/Documents/ZURICH/PROJECTS/UPMEM/upmem-workloads/Microbenchmarks/AI/[ai_output.xlsx]ai_output (4)'!$J$291</c15:f>
                      <c15:dlblFieldTableCache>
                        <c:ptCount val="1"/>
                        <c:pt idx="0">
                          <c:v>2</c:v>
                        </c:pt>
                      </c15:dlblFieldTableCache>
                    </c15:dlblFTEntry>
                  </c15:dlblFieldTable>
                  <c15:showDataLabelsRange val="0"/>
                </c:ext>
                <c:ext xmlns:c16="http://schemas.microsoft.com/office/drawing/2014/chart" uri="{C3380CC4-5D6E-409C-BE32-E72D297353CC}">
                  <c16:uniqueId val="{00000121-FF8B-5F4C-8BBF-ED4DE736661E}"/>
                </c:ext>
              </c:extLst>
            </c:dLbl>
            <c:dLbl>
              <c:idx val="290"/>
              <c:tx>
                <c:strRef>
                  <c:f>'/Users/el1goluj/Documents/ZURICH/PROJECTS/UPMEM/upmem-workloads/Microbenchmarks/AI/[ai_output.xlsx]ai_output (4)'!$J$292</c:f>
                  <c:strCache>
                    <c:ptCount val="1"/>
                    <c:pt idx="0">
                      <c:v>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{611E69C8-372E-104D-8C09-9F94218DAB19}</c15:txfldGUID>
                      <c15:f>'/Users/el1goluj/Documents/ZURICH/PROJECTS/UPMEM/upmem-workloads/Microbenchmarks/AI/[ai_output.xlsx]ai_output (4)'!$J$292</c15:f>
                      <c15:dlblFieldTableCache>
                        <c:ptCount val="1"/>
                        <c:pt idx="0">
                          <c:v>3</c:v>
                        </c:pt>
                      </c15:dlblFieldTableCache>
                    </c15:dlblFTEntry>
                  </c15:dlblFieldTable>
                  <c15:showDataLabelsRange val="0"/>
                </c:ext>
                <c:ext xmlns:c16="http://schemas.microsoft.com/office/drawing/2014/chart" uri="{C3380CC4-5D6E-409C-BE32-E72D297353CC}">
                  <c16:uniqueId val="{00000122-FF8B-5F4C-8BBF-ED4DE736661E}"/>
                </c:ext>
              </c:extLst>
            </c:dLbl>
            <c:dLbl>
              <c:idx val="291"/>
              <c:tx>
                <c:strRef>
                  <c:f>'/Users/el1goluj/Documents/ZURICH/PROJECTS/UPMEM/upmem-workloads/Microbenchmarks/AI/[ai_output.xlsx]ai_output (4)'!$J$293</c:f>
                  <c:strCache>
                    <c:ptCount val="1"/>
                    <c:pt idx="0">
                      <c:v>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{060D6386-ABA6-A849-A1B5-28DF3F9AA4B2}</c15:txfldGUID>
                      <c15:f>'/Users/el1goluj/Documents/ZURICH/PROJECTS/UPMEM/upmem-workloads/Microbenchmarks/AI/[ai_output.xlsx]ai_output (4)'!$J$293</c15:f>
                      <c15:dlblFieldTableCache>
                        <c:ptCount val="1"/>
                        <c:pt idx="0">
                          <c:v>4</c:v>
                        </c:pt>
                      </c15:dlblFieldTableCache>
                    </c15:dlblFTEntry>
                  </c15:dlblFieldTable>
                  <c15:showDataLabelsRange val="0"/>
                </c:ext>
                <c:ext xmlns:c16="http://schemas.microsoft.com/office/drawing/2014/chart" uri="{C3380CC4-5D6E-409C-BE32-E72D297353CC}">
                  <c16:uniqueId val="{00000123-FF8B-5F4C-8BBF-ED4DE736661E}"/>
                </c:ext>
              </c:extLst>
            </c:dLbl>
            <c:dLbl>
              <c:idx val="292"/>
              <c:tx>
                <c:strRef>
                  <c:f>'/Users/el1goluj/Documents/ZURICH/PROJECTS/UPMEM/upmem-workloads/Microbenchmarks/AI/[ai_output.xlsx]ai_output (4)'!$J$294</c:f>
                  <c:strCache>
                    <c:ptCount val="1"/>
                    <c:pt idx="0">
                      <c:v>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{65D05130-3B98-C54F-9080-A44CE40FFA48}</c15:txfldGUID>
                      <c15:f>'/Users/el1goluj/Documents/ZURICH/PROJECTS/UPMEM/upmem-workloads/Microbenchmarks/AI/[ai_output.xlsx]ai_output (4)'!$J$294</c15:f>
                      <c15:dlblFieldTableCache>
                        <c:ptCount val="1"/>
                        <c:pt idx="0">
                          <c:v>5</c:v>
                        </c:pt>
                      </c15:dlblFieldTableCache>
                    </c15:dlblFTEntry>
                  </c15:dlblFieldTable>
                  <c15:showDataLabelsRange val="0"/>
                </c:ext>
                <c:ext xmlns:c16="http://schemas.microsoft.com/office/drawing/2014/chart" uri="{C3380CC4-5D6E-409C-BE32-E72D297353CC}">
                  <c16:uniqueId val="{00000124-FF8B-5F4C-8BBF-ED4DE736661E}"/>
                </c:ext>
              </c:extLst>
            </c:dLbl>
            <c:dLbl>
              <c:idx val="293"/>
              <c:tx>
                <c:strRef>
                  <c:f>'/Users/el1goluj/Documents/ZURICH/PROJECTS/UPMEM/upmem-workloads/Microbenchmarks/AI/[ai_output.xlsx]ai_output (4)'!$J$295</c:f>
                  <c:strCache>
                    <c:ptCount val="1"/>
                    <c:pt idx="0">
                      <c:v>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{8358F5E5-13AA-5E43-91FB-F5BA4B654158}</c15:txfldGUID>
                      <c15:f>'/Users/el1goluj/Documents/ZURICH/PROJECTS/UPMEM/upmem-workloads/Microbenchmarks/AI/[ai_output.xlsx]ai_output (4)'!$J$295</c15:f>
                      <c15:dlblFieldTableCache>
                        <c:ptCount val="1"/>
                        <c:pt idx="0">
                          <c:v>6</c:v>
                        </c:pt>
                      </c15:dlblFieldTableCache>
                    </c15:dlblFTEntry>
                  </c15:dlblFieldTable>
                  <c15:showDataLabelsRange val="0"/>
                </c:ext>
                <c:ext xmlns:c16="http://schemas.microsoft.com/office/drawing/2014/chart" uri="{C3380CC4-5D6E-409C-BE32-E72D297353CC}">
                  <c16:uniqueId val="{00000125-FF8B-5F4C-8BBF-ED4DE736661E}"/>
                </c:ext>
              </c:extLst>
            </c:dLbl>
            <c:dLbl>
              <c:idx val="294"/>
              <c:tx>
                <c:strRef>
                  <c:f>'/Users/el1goluj/Documents/ZURICH/PROJECTS/UPMEM/upmem-workloads/Microbenchmarks/AI/[ai_output.xlsx]ai_output (4)'!$J$296</c:f>
                  <c:strCache>
                    <c:ptCount val="1"/>
                    <c:pt idx="0">
                      <c:v>7</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{EEDB1B72-37E5-A248-B97B-E3B53D9B4049}</c15:txfldGUID>
                      <c15:f>'/Users/el1goluj/Documents/ZURICH/PROJECTS/UPMEM/upmem-workloads/Microbenchmarks/AI/[ai_output.xlsx]ai_output (4)'!$J$296</c15:f>
                      <c15:dlblFieldTableCache>
                        <c:ptCount val="1"/>
                        <c:pt idx="0">
                          <c:v>7</c:v>
                        </c:pt>
                      </c15:dlblFieldTableCache>
                    </c15:dlblFTEntry>
                  </c15:dlblFieldTable>
                  <c15:showDataLabelsRange val="0"/>
                </c:ext>
                <c:ext xmlns:c16="http://schemas.microsoft.com/office/drawing/2014/chart" uri="{C3380CC4-5D6E-409C-BE32-E72D297353CC}">
                  <c16:uniqueId val="{00000126-FF8B-5F4C-8BBF-ED4DE736661E}"/>
                </c:ext>
              </c:extLst>
            </c:dLbl>
            <c:dLbl>
              <c:idx val="295"/>
              <c:tx>
                <c:strRef>
                  <c:f>'/Users/el1goluj/Documents/ZURICH/PROJECTS/UPMEM/upmem-workloads/Microbenchmarks/AI/[ai_output.xlsx]ai_output (4)'!$J$297</c:f>
                  <c:strCache>
                    <c:ptCount val="1"/>
                    <c:pt idx="0">
                      <c:v>8</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{FE1C3E3A-D2DC-D249-BF27-7D585640B734}</c15:txfldGUID>
                      <c15:f>'/Users/el1goluj/Documents/ZURICH/PROJECTS/UPMEM/upmem-workloads/Microbenchmarks/AI/[ai_output.xlsx]ai_output (4)'!$J$297</c15:f>
                      <c15:dlblFieldTableCache>
                        <c:ptCount val="1"/>
                        <c:pt idx="0">
                          <c:v>8</c:v>
                        </c:pt>
                      </c15:dlblFieldTableCache>
                    </c15:dlblFTEntry>
                  </c15:dlblFieldTable>
                  <c15:showDataLabelsRange val="0"/>
                </c:ext>
                <c:ext xmlns:c16="http://schemas.microsoft.com/office/drawing/2014/chart" uri="{C3380CC4-5D6E-409C-BE32-E72D297353CC}">
                  <c16:uniqueId val="{00000127-FF8B-5F4C-8BBF-ED4DE736661E}"/>
                </c:ext>
              </c:extLst>
            </c:dLbl>
            <c:dLbl>
              <c:idx val="296"/>
              <c:tx>
                <c:strRef>
                  <c:f>'/Users/el1goluj/Documents/ZURICH/PROJECTS/UPMEM/upmem-workloads/Microbenchmarks/AI/[ai_output.xlsx]ai_output (4)'!$J$298</c:f>
                  <c:strCache>
                    <c:ptCount val="1"/>
                    <c:pt idx="0">
                      <c:v>9</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{0F147D0B-AE12-5B4E-86FB-E07FE665298A}</c15:txfldGUID>
                      <c15:f>'/Users/el1goluj/Documents/ZURICH/PROJECTS/UPMEM/upmem-workloads/Microbenchmarks/AI/[ai_output.xlsx]ai_output (4)'!$J$298</c15:f>
                      <c15:dlblFieldTableCache>
                        <c:ptCount val="1"/>
                        <c:pt idx="0">
                          <c:v>9</c:v>
                        </c:pt>
                      </c15:dlblFieldTableCache>
                    </c15:dlblFTEntry>
                  </c15:dlblFieldTable>
                  <c15:showDataLabelsRange val="0"/>
                </c:ext>
                <c:ext xmlns:c16="http://schemas.microsoft.com/office/drawing/2014/chart" uri="{C3380CC4-5D6E-409C-BE32-E72D297353CC}">
                  <c16:uniqueId val="{00000128-FF8B-5F4C-8BBF-ED4DE736661E}"/>
                </c:ext>
              </c:extLst>
            </c:dLbl>
            <c:dLbl>
              <c:idx val="297"/>
              <c:tx>
                <c:strRef>
                  <c:f>'/Users/el1goluj/Documents/ZURICH/PROJECTS/UPMEM/upmem-workloads/Microbenchmarks/AI/[ai_output.xlsx]ai_output (4)'!$J$299</c:f>
                  <c:strCache>
                    <c:ptCount val="1"/>
                    <c:pt idx="0">
                      <c:v>10</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{B7C4825F-EC07-874E-993D-6DB55C0D36A8}</c15:txfldGUID>
                      <c15:f>'/Users/el1goluj/Documents/ZURICH/PROJECTS/UPMEM/upmem-workloads/Microbenchmarks/AI/[ai_output.xlsx]ai_output (4)'!$J$299</c15:f>
                      <c15:dlblFieldTableCache>
                        <c:ptCount val="1"/>
                        <c:pt idx="0">
                          <c:v>10</c:v>
                        </c:pt>
                      </c15:dlblFieldTableCache>
                    </c15:dlblFTEntry>
                  </c15:dlblFieldTable>
                  <c15:showDataLabelsRange val="0"/>
                </c:ext>
                <c:ext xmlns:c16="http://schemas.microsoft.com/office/drawing/2014/chart" uri="{C3380CC4-5D6E-409C-BE32-E72D297353CC}">
                  <c16:uniqueId val="{00000129-FF8B-5F4C-8BBF-ED4DE736661E}"/>
                </c:ext>
              </c:extLst>
            </c:dLbl>
            <c:dLbl>
              <c:idx val="298"/>
              <c:tx>
                <c:strRef>
                  <c:f>'/Users/el1goluj/Documents/ZURICH/PROJECTS/UPMEM/upmem-workloads/Microbenchmarks/AI/[ai_output.xlsx]ai_output (4)'!$J$300</c:f>
                  <c:strCache>
                    <c:ptCount val="1"/>
                    <c:pt idx="0">
                      <c:v>11</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{F5A1519A-CECB-E644-B088-B327513B9A4C}</c15:txfldGUID>
                      <c15:f>'/Users/el1goluj/Documents/ZURICH/PROJECTS/UPMEM/upmem-workloads/Microbenchmarks/AI/[ai_output.xlsx]ai_output (4)'!$J$300</c15:f>
                      <c15:dlblFieldTableCache>
                        <c:ptCount val="1"/>
                        <c:pt idx="0">
                          <c:v>11</c:v>
                        </c:pt>
                      </c15:dlblFieldTableCache>
                    </c15:dlblFTEntry>
                  </c15:dlblFieldTable>
                  <c15:showDataLabelsRange val="0"/>
                </c:ext>
                <c:ext xmlns:c16="http://schemas.microsoft.com/office/drawing/2014/chart" uri="{C3380CC4-5D6E-409C-BE32-E72D297353CC}">
                  <c16:uniqueId val="{0000012A-FF8B-5F4C-8BBF-ED4DE736661E}"/>
                </c:ext>
              </c:extLst>
            </c:dLbl>
            <c:dLbl>
              <c:idx val="299"/>
              <c:tx>
                <c:strRef>
                  <c:f>'/Users/el1goluj/Documents/ZURICH/PROJECTS/UPMEM/upmem-workloads/Microbenchmarks/AI/[ai_output.xlsx]ai_output (4)'!$J$301</c:f>
                  <c:strCache>
                    <c:ptCount val="1"/>
                    <c:pt idx="0">
                      <c:v>12</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{EB8858E4-180D-BE49-AD92-655998B8FF7B}</c15:txfldGUID>
                      <c15:f>'/Users/el1goluj/Documents/ZURICH/PROJECTS/UPMEM/upmem-workloads/Microbenchmarks/AI/[ai_output.xlsx]ai_output (4)'!$J$301</c15:f>
                      <c15:dlblFieldTableCache>
                        <c:ptCount val="1"/>
                        <c:pt idx="0">
                          <c:v>12</c:v>
                        </c:pt>
                      </c15:dlblFieldTableCache>
                    </c15:dlblFTEntry>
                  </c15:dlblFieldTable>
                  <c15:showDataLabelsRange val="0"/>
                </c:ext>
                <c:ext xmlns:c16="http://schemas.microsoft.com/office/drawing/2014/chart" uri="{C3380CC4-5D6E-409C-BE32-E72D297353CC}">
                  <c16:uniqueId val="{0000012B-FF8B-5F4C-8BBF-ED4DE736661E}"/>
                </c:ext>
              </c:extLst>
            </c:dLbl>
            <c:dLbl>
              <c:idx val="300"/>
              <c:tx>
                <c:strRef>
                  <c:f>'/Users/el1goluj/Documents/ZURICH/PROJECTS/UPMEM/upmem-workloads/Microbenchmarks/AI/[ai_output.xlsx]ai_output (4)'!$J$302</c:f>
                  <c:strCache>
                    <c:ptCount val="1"/>
                    <c:pt idx="0">
                      <c:v>13</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{6157B2DD-2BB7-204B-8544-2A9C6025C266}</c15:txfldGUID>
                      <c15:f>'/Users/el1goluj/Documents/ZURICH/PROJECTS/UPMEM/upmem-workloads/Microbenchmarks/AI/[ai_output.xlsx]ai_output (4)'!$J$302</c15:f>
                      <c15:dlblFieldTableCache>
                        <c:ptCount val="1"/>
                        <c:pt idx="0">
                          <c:v>13</c:v>
                        </c:pt>
                      </c15:dlblFieldTableCache>
                    </c15:dlblFTEntry>
                  </c15:dlblFieldTable>
                  <c15:showDataLabelsRange val="0"/>
                </c:ext>
                <c:ext xmlns:c16="http://schemas.microsoft.com/office/drawing/2014/chart" uri="{C3380CC4-5D6E-409C-BE32-E72D297353CC}">
                  <c16:uniqueId val="{0000012C-FF8B-5F4C-8BBF-ED4DE736661E}"/>
                </c:ext>
              </c:extLst>
            </c:dLbl>
            <c:dLbl>
              <c:idx val="301"/>
              <c:tx>
                <c:strRef>
                  <c:f>'/Users/el1goluj/Documents/ZURICH/PROJECTS/UPMEM/upmem-workloads/Microbenchmarks/AI/[ai_output.xlsx]ai_output (4)'!$J$303</c:f>
                  <c:strCache>
                    <c:ptCount val="1"/>
                    <c:pt idx="0">
                      <c:v>14</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{4109C520-BCCF-7B4C-B861-0CD5F227FD9B}</c15:txfldGUID>
                      <c15:f>'/Users/el1goluj/Documents/ZURICH/PROJECTS/UPMEM/upmem-workloads/Microbenchmarks/AI/[ai_output.xlsx]ai_output (4)'!$J$303</c15:f>
                      <c15:dlblFieldTableCache>
                        <c:ptCount val="1"/>
                        <c:pt idx="0">
                          <c:v>14</c:v>
                        </c:pt>
                      </c15:dlblFieldTableCache>
                    </c15:dlblFTEntry>
                  </c15:dlblFieldTable>
                  <c15:showDataLabelsRange val="0"/>
                </c:ext>
                <c:ext xmlns:c16="http://schemas.microsoft.com/office/drawing/2014/chart" uri="{C3380CC4-5D6E-409C-BE32-E72D297353CC}">
                  <c16:uniqueId val="{0000012D-FF8B-5F4C-8BBF-ED4DE736661E}"/>
                </c:ext>
              </c:extLst>
            </c:dLbl>
            <c:dLbl>
              <c:idx val="302"/>
              <c:tx>
                <c:strRef>
                  <c:f>'/Users/el1goluj/Documents/ZURICH/PROJECTS/UPMEM/upmem-workloads/Microbenchmarks/AI/[ai_output.xlsx]ai_output (4)'!$J$304</c:f>
                  <c:strCache>
                    <c:ptCount val="1"/>
                    <c:pt idx="0">
                      <c:v>15</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{0FC82A8E-C00D-1C44-B603-7FBC6C9B9D05}</c15:txfldGUID>
                      <c15:f>'/Users/el1goluj/Documents/ZURICH/PROJECTS/UPMEM/upmem-workloads/Microbenchmarks/AI/[ai_output.xlsx]ai_output (4)'!$J$304</c15:f>
                      <c15:dlblFieldTableCache>
                        <c:ptCount val="1"/>
                        <c:pt idx="0">
                          <c:v>15</c:v>
                        </c:pt>
                      </c15:dlblFieldTableCache>
                    </c15:dlblFTEntry>
                  </c15:dlblFieldTable>
                  <c15:showDataLabelsRange val="0"/>
                </c:ext>
                <c:ext xmlns:c16="http://schemas.microsoft.com/office/drawing/2014/chart" uri="{C3380CC4-5D6E-409C-BE32-E72D297353CC}">
                  <c16:uniqueId val="{0000012E-FF8B-5F4C-8BBF-ED4DE736661E}"/>
                </c:ext>
              </c:extLst>
            </c:dLbl>
            <c:dLbl>
              <c:idx val="303"/>
              <c:tx>
                <c:strRef>
                  <c:f>'/Users/el1goluj/Documents/ZURICH/PROJECTS/UPMEM/upmem-workloads/Microbenchmarks/AI/[ai_output.xlsx]ai_output (4)'!$J$305</c:f>
                  <c:strCache>
                    <c:ptCount val="1"/>
                    <c:pt idx="0">
                      <c:v>16</c:v>
                    </c:pt>
                  </c:strCache>
                </c:strRef>
              </c:tx>
              <c:dLblPos val="ctr"/>
              <c:showLegendKey val="0"/>
              <c:showVal val="1"/>
              <c:showCatName val="0"/>
              <c:showSerName val="0"/>
              <c:showPercent val="0"/>
              <c:showBubbleSize val="0"/>
              <c:separator>, </c:separator>
              <c:extLst>
                <c:ext xmlns:c15="http://schemas.microsoft.com/office/drawing/2012/chart" uri="{CE6537A1-D6FC-4f65-9D91-7224C49458BB}">
                  <c15:dlblFieldTable>
                    <c15:dlblFTEntry>
                      <c15:txfldGUID>{75C30952-9D89-9C47-BEA1-3C93BE8D3809}</c15:txfldGUID>
                      <c15:f>'/Users/el1goluj/Documents/ZURICH/PROJECTS/UPMEM/upmem-workloads/Microbenchmarks/AI/[ai_output.xlsx]ai_output (4)'!$J$305</c15:f>
                      <c15:dlblFieldTableCache>
                        <c:ptCount val="1"/>
                        <c:pt idx="0">
                          <c:v>16</c:v>
                        </c:pt>
                      </c15:dlblFieldTableCache>
                    </c15:dlblFTEntry>
                  </c15:dlblFieldTable>
                  <c15:showDataLabelsRange val="0"/>
                </c:ext>
                <c:ext xmlns:c16="http://schemas.microsoft.com/office/drawing/2014/chart" uri="{C3380CC4-5D6E-409C-BE32-E72D297353CC}">
                  <c16:uniqueId val="{0000012F-FF8B-5F4C-8BBF-ED4DE736661E}"/>
                </c:ext>
              </c:extLst>
            </c:dLbl>
            <c:spPr>
              <a:noFill/>
              <a:ln>
                <a:noFill/>
              </a:ln>
              <a:effectLst/>
            </c:spPr>
            <c:txPr>
              <a:bodyPr rot="0" vert="horz"/>
              <a:lstStyle/>
              <a:p>
                <a:pPr>
                  <a:defRPr/>
                </a:pPr>
                <a:endParaRPr lang="en-US"/>
              </a:p>
            </c:txPr>
            <c:dLblPos val="ctr"/>
            <c:showLegendKey val="0"/>
            <c:showVal val="1"/>
            <c:showCatName val="0"/>
            <c:showSerName val="0"/>
            <c:showPercent val="0"/>
            <c:showBubbleSize val="0"/>
            <c:separator>, </c:separator>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'ai_output-frac'!$K$610:$K$849</c:f>
              <c:numCache>
                <c:formatCode>#\ ????/????</c:formatCode>
                <c:ptCount val="240"/>
                <c:pt idx="0">
                  <c:v>4.8825000000000002E-4</c:v>
                </c:pt>
                <c:pt idx="1">
                  <c:v>4.8825000000000002E-4</c:v>
                </c:pt>
                <c:pt idx="2">
                  <c:v>4.8825000000000002E-4</c:v>
                </c:pt>
                <c:pt idx="3">
                  <c:v>4.8825000000000002E-4</c:v>
                </c:pt>
                <c:pt idx="4">
                  <c:v>4.8825000000000002E-4</c:v>
                </c:pt>
                <c:pt idx="5">
                  <c:v>4.8825000000000002E-4</c:v>
                </c:pt>
                <c:pt idx="6">
                  <c:v>4.8825000000000002E-4</c:v>
                </c:pt>
                <c:pt idx="7">
                  <c:v>4.8825000000000002E-4</c:v>
                </c:pt>
                <c:pt idx="8">
                  <c:v>4.8825000000000002E-4</c:v>
                </c:pt>
                <c:pt idx="9">
                  <c:v>4.8825000000000002E-4</c:v>
                </c:pt>
                <c:pt idx="10">
                  <c:v>4.8825000000000002E-4</c:v>
                </c:pt>
                <c:pt idx="11">
                  <c:v>4.8825000000000002E-4</c:v>
                </c:pt>
                <c:pt idx="12">
                  <c:v>4.8825000000000002E-4</c:v>
                </c:pt>
                <c:pt idx="13">
                  <c:v>4.8825000000000002E-4</c:v>
                </c:pt>
                <c:pt idx="14">
                  <c:v>4.8825000000000002E-4</c:v>
                </c:pt>
                <c:pt idx="15">
                  <c:v>4.8825000000000002E-4</c:v>
                </c:pt>
                <c:pt idx="16">
                  <c:v>9.7650000000000005E-4</c:v>
                </c:pt>
                <c:pt idx="17">
                  <c:v>9.7650000000000005E-4</c:v>
                </c:pt>
                <c:pt idx="18">
                  <c:v>9.7650000000000005E-4</c:v>
                </c:pt>
                <c:pt idx="19">
                  <c:v>9.7650000000000005E-4</c:v>
                </c:pt>
                <c:pt idx="20">
                  <c:v>9.7650000000000005E-4</c:v>
                </c:pt>
                <c:pt idx="21">
                  <c:v>9.7650000000000005E-4</c:v>
                </c:pt>
                <c:pt idx="22">
                  <c:v>9.7650000000000005E-4</c:v>
                </c:pt>
                <c:pt idx="23">
                  <c:v>9.7650000000000005E-4</c:v>
                </c:pt>
                <c:pt idx="24">
                  <c:v>9.7650000000000005E-4</c:v>
                </c:pt>
                <c:pt idx="25">
                  <c:v>9.7650000000000005E-4</c:v>
                </c:pt>
                <c:pt idx="26">
                  <c:v>9.7650000000000005E-4</c:v>
                </c:pt>
                <c:pt idx="27">
                  <c:v>9.7650000000000005E-4</c:v>
                </c:pt>
                <c:pt idx="28">
                  <c:v>9.7650000000000005E-4</c:v>
                </c:pt>
                <c:pt idx="29">
                  <c:v>9.7650000000000005E-4</c:v>
                </c:pt>
                <c:pt idx="30">
                  <c:v>9.7650000000000005E-4</c:v>
                </c:pt>
                <c:pt idx="31">
                  <c:v>9.7650000000000005E-4</c:v>
                </c:pt>
                <c:pt idx="32">
                  <c:v>1.9530000000000001E-3</c:v>
                </c:pt>
                <c:pt idx="33">
                  <c:v>1.9530000000000001E-3</c:v>
                </c:pt>
                <c:pt idx="34">
                  <c:v>1.9530000000000001E-3</c:v>
                </c:pt>
                <c:pt idx="35">
                  <c:v>1.9530000000000001E-3</c:v>
                </c:pt>
                <c:pt idx="36">
                  <c:v>1.9530000000000001E-3</c:v>
                </c:pt>
                <c:pt idx="37">
                  <c:v>1.9530000000000001E-3</c:v>
                </c:pt>
                <c:pt idx="38">
                  <c:v>1.9530000000000001E-3</c:v>
                </c:pt>
                <c:pt idx="39">
                  <c:v>1.9530000000000001E-3</c:v>
                </c:pt>
                <c:pt idx="40">
                  <c:v>1.9530000000000001E-3</c:v>
                </c:pt>
                <c:pt idx="41">
                  <c:v>1.9530000000000001E-3</c:v>
                </c:pt>
                <c:pt idx="42">
                  <c:v>1.9530000000000001E-3</c:v>
                </c:pt>
                <c:pt idx="43">
                  <c:v>1.9530000000000001E-3</c:v>
                </c:pt>
                <c:pt idx="44">
                  <c:v>1.9530000000000001E-3</c:v>
                </c:pt>
                <c:pt idx="45">
                  <c:v>1.9530000000000001E-3</c:v>
                </c:pt>
                <c:pt idx="46">
                  <c:v>1.9530000000000001E-3</c:v>
                </c:pt>
                <c:pt idx="47">
                  <c:v>1.9530000000000001E-3</c:v>
                </c:pt>
                <c:pt idx="48">
                  <c:v>3.90625E-3</c:v>
                </c:pt>
                <c:pt idx="49">
                  <c:v>3.90625E-3</c:v>
                </c:pt>
                <c:pt idx="50">
                  <c:v>3.90625E-3</c:v>
                </c:pt>
                <c:pt idx="51">
                  <c:v>3.90625E-3</c:v>
                </c:pt>
                <c:pt idx="52">
                  <c:v>3.90625E-3</c:v>
                </c:pt>
                <c:pt idx="53">
                  <c:v>3.90625E-3</c:v>
                </c:pt>
                <c:pt idx="54">
                  <c:v>3.90625E-3</c:v>
                </c:pt>
                <c:pt idx="55">
                  <c:v>3.90625E-3</c:v>
                </c:pt>
                <c:pt idx="56">
                  <c:v>3.90625E-3</c:v>
                </c:pt>
                <c:pt idx="57">
                  <c:v>3.90625E-3</c:v>
                </c:pt>
                <c:pt idx="58">
                  <c:v>3.90625E-3</c:v>
                </c:pt>
                <c:pt idx="59">
                  <c:v>3.90625E-3</c:v>
                </c:pt>
                <c:pt idx="60">
                  <c:v>3.90625E-3</c:v>
                </c:pt>
                <c:pt idx="61">
                  <c:v>3.90625E-3</c:v>
                </c:pt>
                <c:pt idx="62">
                  <c:v>3.90625E-3</c:v>
                </c:pt>
                <c:pt idx="63">
                  <c:v>3.90625E-3</c:v>
                </c:pt>
                <c:pt idx="64">
                  <c:v>7.8125E-3</c:v>
                </c:pt>
                <c:pt idx="65">
                  <c:v>7.8125E-3</c:v>
                </c:pt>
                <c:pt idx="66">
                  <c:v>7.8125E-3</c:v>
                </c:pt>
                <c:pt idx="67">
                  <c:v>7.8125E-3</c:v>
                </c:pt>
                <c:pt idx="68">
                  <c:v>7.8125E-3</c:v>
                </c:pt>
                <c:pt idx="69">
                  <c:v>7.8125E-3</c:v>
                </c:pt>
                <c:pt idx="70">
                  <c:v>7.8125E-3</c:v>
                </c:pt>
                <c:pt idx="71">
                  <c:v>7.8125E-3</c:v>
                </c:pt>
                <c:pt idx="72">
                  <c:v>7.8125E-3</c:v>
                </c:pt>
                <c:pt idx="73">
                  <c:v>7.8125E-3</c:v>
                </c:pt>
                <c:pt idx="74">
                  <c:v>7.8125E-3</c:v>
                </c:pt>
                <c:pt idx="75">
                  <c:v>7.8125E-3</c:v>
                </c:pt>
                <c:pt idx="76">
                  <c:v>7.8125E-3</c:v>
                </c:pt>
                <c:pt idx="77">
                  <c:v>7.8125E-3</c:v>
                </c:pt>
                <c:pt idx="78">
                  <c:v>7.8125E-3</c:v>
                </c:pt>
                <c:pt idx="79">
                  <c:v>7.8125E-3</c:v>
                </c:pt>
                <c:pt idx="80">
                  <c:v>1.5625E-2</c:v>
                </c:pt>
                <c:pt idx="81">
                  <c:v>1.5625E-2</c:v>
                </c:pt>
                <c:pt idx="82">
                  <c:v>1.5625E-2</c:v>
                </c:pt>
                <c:pt idx="83">
                  <c:v>1.5625E-2</c:v>
                </c:pt>
                <c:pt idx="84">
                  <c:v>1.5625E-2</c:v>
                </c:pt>
                <c:pt idx="85">
                  <c:v>1.5625E-2</c:v>
                </c:pt>
                <c:pt idx="86">
                  <c:v>1.5625E-2</c:v>
                </c:pt>
                <c:pt idx="87">
                  <c:v>1.5625E-2</c:v>
                </c:pt>
                <c:pt idx="88">
                  <c:v>1.5625E-2</c:v>
                </c:pt>
                <c:pt idx="89">
                  <c:v>1.5625E-2</c:v>
                </c:pt>
                <c:pt idx="90">
                  <c:v>1.5625E-2</c:v>
                </c:pt>
                <c:pt idx="91">
                  <c:v>1.5625E-2</c:v>
                </c:pt>
                <c:pt idx="92">
                  <c:v>1.5625E-2</c:v>
                </c:pt>
                <c:pt idx="93">
                  <c:v>1.5625E-2</c:v>
                </c:pt>
                <c:pt idx="94">
                  <c:v>1.5625E-2</c:v>
                </c:pt>
                <c:pt idx="95">
                  <c:v>1.5625E-2</c:v>
                </c:pt>
                <c:pt idx="96">
                  <c:v>3.125E-2</c:v>
                </c:pt>
                <c:pt idx="97">
                  <c:v>3.125E-2</c:v>
                </c:pt>
                <c:pt idx="98">
                  <c:v>3.125E-2</c:v>
                </c:pt>
                <c:pt idx="99">
                  <c:v>3.125E-2</c:v>
                </c:pt>
                <c:pt idx="100">
                  <c:v>3.125E-2</c:v>
                </c:pt>
                <c:pt idx="101">
                  <c:v>3.125E-2</c:v>
                </c:pt>
                <c:pt idx="102">
                  <c:v>3.125E-2</c:v>
                </c:pt>
                <c:pt idx="103">
                  <c:v>3.125E-2</c:v>
                </c:pt>
                <c:pt idx="104">
                  <c:v>3.125E-2</c:v>
                </c:pt>
                <c:pt idx="105">
                  <c:v>3.125E-2</c:v>
                </c:pt>
                <c:pt idx="106">
                  <c:v>3.125E-2</c:v>
                </c:pt>
                <c:pt idx="107">
                  <c:v>3.125E-2</c:v>
                </c:pt>
                <c:pt idx="108">
                  <c:v>3.125E-2</c:v>
                </c:pt>
                <c:pt idx="109">
                  <c:v>3.125E-2</c:v>
                </c:pt>
                <c:pt idx="110">
                  <c:v>3.125E-2</c:v>
                </c:pt>
                <c:pt idx="111">
                  <c:v>3.125E-2</c:v>
                </c:pt>
                <c:pt idx="112">
                  <c:v>6.25E-2</c:v>
                </c:pt>
                <c:pt idx="113">
                  <c:v>6.25E-2</c:v>
                </c:pt>
                <c:pt idx="114">
                  <c:v>6.25E-2</c:v>
                </c:pt>
                <c:pt idx="115">
                  <c:v>6.25E-2</c:v>
                </c:pt>
                <c:pt idx="116">
                  <c:v>6.25E-2</c:v>
                </c:pt>
                <c:pt idx="117">
                  <c:v>6.25E-2</c:v>
                </c:pt>
                <c:pt idx="118">
                  <c:v>6.25E-2</c:v>
                </c:pt>
                <c:pt idx="119">
                  <c:v>6.25E-2</c:v>
                </c:pt>
                <c:pt idx="120">
                  <c:v>6.25E-2</c:v>
                </c:pt>
                <c:pt idx="121">
                  <c:v>6.25E-2</c:v>
                </c:pt>
                <c:pt idx="122">
                  <c:v>6.25E-2</c:v>
                </c:pt>
                <c:pt idx="123">
                  <c:v>6.25E-2</c:v>
                </c:pt>
                <c:pt idx="124">
                  <c:v>6.25E-2</c:v>
                </c:pt>
                <c:pt idx="125">
                  <c:v>6.25E-2</c:v>
                </c:pt>
                <c:pt idx="126">
                  <c:v>6.25E-2</c:v>
                </c:pt>
                <c:pt idx="127">
                  <c:v>6.25E-2</c:v>
                </c:pt>
                <c:pt idx="128">
                  <c:v>0.125</c:v>
                </c:pt>
                <c:pt idx="129">
                  <c:v>0.125</c:v>
                </c:pt>
                <c:pt idx="130">
                  <c:v>0.125</c:v>
                </c:pt>
                <c:pt idx="131">
                  <c:v>0.125</c:v>
                </c:pt>
                <c:pt idx="132">
                  <c:v>0.125</c:v>
                </c:pt>
                <c:pt idx="133">
                  <c:v>0.125</c:v>
                </c:pt>
                <c:pt idx="134">
                  <c:v>0.125</c:v>
                </c:pt>
                <c:pt idx="135">
                  <c:v>0.125</c:v>
                </c:pt>
                <c:pt idx="136">
                  <c:v>0.125</c:v>
                </c:pt>
                <c:pt idx="137">
                  <c:v>0.125</c:v>
                </c:pt>
                <c:pt idx="138">
                  <c:v>0.125</c:v>
                </c:pt>
                <c:pt idx="139">
                  <c:v>0.125</c:v>
                </c:pt>
                <c:pt idx="140">
                  <c:v>0.125</c:v>
                </c:pt>
                <c:pt idx="141">
                  <c:v>0.125</c:v>
                </c:pt>
                <c:pt idx="142">
                  <c:v>0.125</c:v>
                </c:pt>
                <c:pt idx="143">
                  <c:v>0.125</c:v>
                </c:pt>
                <c:pt idx="144">
                  <c:v>0.25</c:v>
                </c:pt>
                <c:pt idx="145">
                  <c:v>0.25</c:v>
                </c:pt>
                <c:pt idx="146">
                  <c:v>0.25</c:v>
                </c:pt>
                <c:pt idx="147">
                  <c:v>0.25</c:v>
                </c:pt>
                <c:pt idx="148">
                  <c:v>0.25</c:v>
                </c:pt>
                <c:pt idx="149">
                  <c:v>0.25</c:v>
                </c:pt>
                <c:pt idx="150">
                  <c:v>0.25</c:v>
                </c:pt>
                <c:pt idx="151">
                  <c:v>0.25</c:v>
                </c:pt>
                <c:pt idx="152">
                  <c:v>0.25</c:v>
                </c:pt>
                <c:pt idx="153">
                  <c:v>0.25</c:v>
                </c:pt>
                <c:pt idx="154">
                  <c:v>0.25</c:v>
                </c:pt>
                <c:pt idx="155">
                  <c:v>0.25</c:v>
                </c:pt>
                <c:pt idx="156">
                  <c:v>0.25</c:v>
                </c:pt>
                <c:pt idx="157">
                  <c:v>0.25</c:v>
                </c:pt>
                <c:pt idx="158">
                  <c:v>0.25</c:v>
                </c:pt>
                <c:pt idx="159">
                  <c:v>0.25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1</c:v>
                </c:pt>
                <c:pt idx="177">
                  <c:v>1</c:v>
                </c:pt>
                <c:pt idx="178">
                  <c:v>1</c:v>
                </c:pt>
                <c:pt idx="179">
                  <c:v>1</c:v>
                </c:pt>
                <c:pt idx="180">
                  <c:v>1</c:v>
                </c:pt>
                <c:pt idx="181">
                  <c:v>1</c:v>
                </c:pt>
                <c:pt idx="182">
                  <c:v>1</c:v>
                </c:pt>
                <c:pt idx="183">
                  <c:v>1</c:v>
                </c:pt>
                <c:pt idx="184">
                  <c:v>1</c:v>
                </c:pt>
                <c:pt idx="185">
                  <c:v>1</c:v>
                </c:pt>
                <c:pt idx="186">
                  <c:v>1</c:v>
                </c:pt>
                <c:pt idx="187">
                  <c:v>1</c:v>
                </c:pt>
                <c:pt idx="188">
                  <c:v>1</c:v>
                </c:pt>
                <c:pt idx="189">
                  <c:v>1</c:v>
                </c:pt>
                <c:pt idx="190">
                  <c:v>1</c:v>
                </c:pt>
                <c:pt idx="191">
                  <c:v>1</c:v>
                </c:pt>
                <c:pt idx="192">
                  <c:v>2</c:v>
                </c:pt>
                <c:pt idx="193">
                  <c:v>2</c:v>
                </c:pt>
                <c:pt idx="194">
                  <c:v>2</c:v>
                </c:pt>
                <c:pt idx="195">
                  <c:v>2</c:v>
                </c:pt>
                <c:pt idx="196">
                  <c:v>2</c:v>
                </c:pt>
                <c:pt idx="197">
                  <c:v>2</c:v>
                </c:pt>
                <c:pt idx="198">
                  <c:v>2</c:v>
                </c:pt>
                <c:pt idx="199">
                  <c:v>2</c:v>
                </c:pt>
                <c:pt idx="200">
                  <c:v>2</c:v>
                </c:pt>
                <c:pt idx="201">
                  <c:v>2</c:v>
                </c:pt>
                <c:pt idx="202">
                  <c:v>2</c:v>
                </c:pt>
                <c:pt idx="203">
                  <c:v>2</c:v>
                </c:pt>
                <c:pt idx="204">
                  <c:v>2</c:v>
                </c:pt>
                <c:pt idx="205">
                  <c:v>2</c:v>
                </c:pt>
                <c:pt idx="206">
                  <c:v>2</c:v>
                </c:pt>
                <c:pt idx="207">
                  <c:v>2</c:v>
                </c:pt>
                <c:pt idx="208">
                  <c:v>4</c:v>
                </c:pt>
                <c:pt idx="209">
                  <c:v>4</c:v>
                </c:pt>
                <c:pt idx="210">
                  <c:v>4</c:v>
                </c:pt>
                <c:pt idx="211">
                  <c:v>4</c:v>
                </c:pt>
                <c:pt idx="212">
                  <c:v>4</c:v>
                </c:pt>
                <c:pt idx="213">
                  <c:v>4</c:v>
                </c:pt>
                <c:pt idx="214">
                  <c:v>4</c:v>
                </c:pt>
                <c:pt idx="215">
                  <c:v>4</c:v>
                </c:pt>
                <c:pt idx="216">
                  <c:v>4</c:v>
                </c:pt>
                <c:pt idx="217">
                  <c:v>4</c:v>
                </c:pt>
                <c:pt idx="218">
                  <c:v>4</c:v>
                </c:pt>
                <c:pt idx="219">
                  <c:v>4</c:v>
                </c:pt>
                <c:pt idx="220">
                  <c:v>4</c:v>
                </c:pt>
                <c:pt idx="221">
                  <c:v>4</c:v>
                </c:pt>
                <c:pt idx="222">
                  <c:v>4</c:v>
                </c:pt>
                <c:pt idx="223">
                  <c:v>4</c:v>
                </c:pt>
                <c:pt idx="224">
                  <c:v>8</c:v>
                </c:pt>
                <c:pt idx="225">
                  <c:v>8</c:v>
                </c:pt>
                <c:pt idx="226">
                  <c:v>8</c:v>
                </c:pt>
                <c:pt idx="227">
                  <c:v>8</c:v>
                </c:pt>
                <c:pt idx="228">
                  <c:v>8</c:v>
                </c:pt>
                <c:pt idx="229">
                  <c:v>8</c:v>
                </c:pt>
                <c:pt idx="230">
                  <c:v>8</c:v>
                </c:pt>
                <c:pt idx="231">
                  <c:v>8</c:v>
                </c:pt>
                <c:pt idx="232">
                  <c:v>8</c:v>
                </c:pt>
                <c:pt idx="233">
                  <c:v>8</c:v>
                </c:pt>
                <c:pt idx="234">
                  <c:v>8</c:v>
                </c:pt>
                <c:pt idx="235">
                  <c:v>8</c:v>
                </c:pt>
                <c:pt idx="236">
                  <c:v>8</c:v>
                </c:pt>
                <c:pt idx="237">
                  <c:v>8</c:v>
                </c:pt>
                <c:pt idx="238">
                  <c:v>8</c:v>
                </c:pt>
                <c:pt idx="239">
                  <c:v>8</c:v>
                </c:pt>
              </c:numCache>
            </c:numRef>
          </c:xVal>
          <c:yVal>
            <c:numRef>
              <c:f>'ai_output-frac'!$L$610:$L$849</c:f>
              <c:numCache>
                <c:formatCode>0.0000</c:formatCode>
                <c:ptCount val="240"/>
                <c:pt idx="0">
                  <c:v>0.129720096644761</c:v>
                </c:pt>
                <c:pt idx="1">
                  <c:v>0.15234270051520901</c:v>
                </c:pt>
                <c:pt idx="2">
                  <c:v>0.15231421168950299</c:v>
                </c:pt>
                <c:pt idx="3">
                  <c:v>0.15245416825483199</c:v>
                </c:pt>
                <c:pt idx="4">
                  <c:v>0.15226696963388101</c:v>
                </c:pt>
                <c:pt idx="5">
                  <c:v>0.152366665277819</c:v>
                </c:pt>
                <c:pt idx="6">
                  <c:v>0.152222666403318</c:v>
                </c:pt>
                <c:pt idx="7">
                  <c:v>0.152499904213377</c:v>
                </c:pt>
                <c:pt idx="8">
                  <c:v>0.15219002140309101</c:v>
                </c:pt>
                <c:pt idx="9">
                  <c:v>0.15237832653738001</c:v>
                </c:pt>
                <c:pt idx="10">
                  <c:v>0.15225629569521301</c:v>
                </c:pt>
                <c:pt idx="11">
                  <c:v>0.15219616147245599</c:v>
                </c:pt>
                <c:pt idx="12">
                  <c:v>0.15208507056239801</c:v>
                </c:pt>
                <c:pt idx="13">
                  <c:v>0.152284762857816</c:v>
                </c:pt>
                <c:pt idx="14">
                  <c:v>0.15203087578189101</c:v>
                </c:pt>
                <c:pt idx="15">
                  <c:v>0.15252846255173799</c:v>
                </c:pt>
                <c:pt idx="16">
                  <c:v>0.25947917111950902</c:v>
                </c:pt>
                <c:pt idx="17">
                  <c:v>0.30461936071739698</c:v>
                </c:pt>
                <c:pt idx="18">
                  <c:v>0.30461159315089997</c:v>
                </c:pt>
                <c:pt idx="19">
                  <c:v>0.30490833650966498</c:v>
                </c:pt>
                <c:pt idx="20">
                  <c:v>0.30464072356802602</c:v>
                </c:pt>
                <c:pt idx="21">
                  <c:v>0.30484479259615199</c:v>
                </c:pt>
                <c:pt idx="22">
                  <c:v>0.30444533280663599</c:v>
                </c:pt>
                <c:pt idx="23">
                  <c:v>0.30501927761807501</c:v>
                </c:pt>
                <c:pt idx="24">
                  <c:v>0.30450030154596402</c:v>
                </c:pt>
                <c:pt idx="25">
                  <c:v>0.30483895825846102</c:v>
                </c:pt>
                <c:pt idx="26">
                  <c:v>0.304579879698545</c:v>
                </c:pt>
                <c:pt idx="27">
                  <c:v>0.30443175535168099</c:v>
                </c:pt>
                <c:pt idx="28">
                  <c:v>0.304089486773721</c:v>
                </c:pt>
                <c:pt idx="29">
                  <c:v>0.30475665307476102</c:v>
                </c:pt>
                <c:pt idx="30">
                  <c:v>0.30410432396311299</c:v>
                </c:pt>
                <c:pt idx="31">
                  <c:v>0.30501408559069398</c:v>
                </c:pt>
                <c:pt idx="32">
                  <c:v>0.50430006986635301</c:v>
                </c:pt>
                <c:pt idx="33">
                  <c:v>0.60915717082436505</c:v>
                </c:pt>
                <c:pt idx="34">
                  <c:v>0.60943686385212004</c:v>
                </c:pt>
                <c:pt idx="35">
                  <c:v>0.60953663134620295</c:v>
                </c:pt>
                <c:pt idx="36">
                  <c:v>0.60918694073900903</c:v>
                </c:pt>
                <c:pt idx="37">
                  <c:v>0.60988672364866303</c:v>
                </c:pt>
                <c:pt idx="38">
                  <c:v>0.60904200160597499</c:v>
                </c:pt>
                <c:pt idx="39">
                  <c:v>0.60989191322438796</c:v>
                </c:pt>
                <c:pt idx="40">
                  <c:v>0.60895921020547705</c:v>
                </c:pt>
                <c:pt idx="41">
                  <c:v>0.60982315851269497</c:v>
                </c:pt>
                <c:pt idx="42">
                  <c:v>0.60925425736009697</c:v>
                </c:pt>
                <c:pt idx="43">
                  <c:v>0.60892170276211399</c:v>
                </c:pt>
                <c:pt idx="44">
                  <c:v>0.60829510718832203</c:v>
                </c:pt>
                <c:pt idx="45">
                  <c:v>0.60965328411338104</c:v>
                </c:pt>
                <c:pt idx="46">
                  <c:v>0.60812608292272097</c:v>
                </c:pt>
                <c:pt idx="47">
                  <c:v>0.61032555459050697</c:v>
                </c:pt>
                <c:pt idx="48">
                  <c:v>0.913094847599909</c:v>
                </c:pt>
                <c:pt idx="49">
                  <c:v>1.2192627525690101</c:v>
                </c:pt>
                <c:pt idx="50">
                  <c:v>1.2192627525690101</c:v>
                </c:pt>
                <c:pt idx="51">
                  <c:v>1.22086958002801</c:v>
                </c:pt>
                <c:pt idx="52">
                  <c:v>1.2177222071214999</c:v>
                </c:pt>
                <c:pt idx="53">
                  <c:v>1.21933793760419</c:v>
                </c:pt>
                <c:pt idx="54">
                  <c:v>1.21834313492198</c:v>
                </c:pt>
                <c:pt idx="55">
                  <c:v>1.2204382544736301</c:v>
                </c:pt>
                <c:pt idx="56">
                  <c:v>1.2178308237942499</c:v>
                </c:pt>
                <c:pt idx="57">
                  <c:v>1.21871599564744</c:v>
                </c:pt>
                <c:pt idx="58">
                  <c:v>1.21833795790717</c:v>
                </c:pt>
                <c:pt idx="59">
                  <c:v>1.2181024502671101</c:v>
                </c:pt>
                <c:pt idx="60">
                  <c:v>1.2164899902203901</c:v>
                </c:pt>
                <c:pt idx="61">
                  <c:v>1.2188118369958101</c:v>
                </c:pt>
                <c:pt idx="62">
                  <c:v>1.2161442814030199</c:v>
                </c:pt>
                <c:pt idx="63">
                  <c:v>1.2202356886594501</c:v>
                </c:pt>
                <c:pt idx="64">
                  <c:v>1.5570634539199399</c:v>
                </c:pt>
                <c:pt idx="65">
                  <c:v>2.4137778628990598</c:v>
                </c:pt>
                <c:pt idx="66">
                  <c:v>2.4344621759194398</c:v>
                </c:pt>
                <c:pt idx="67">
                  <c:v>2.4338163984661301</c:v>
                </c:pt>
                <c:pt idx="68">
                  <c:v>2.4362618267715099</c:v>
                </c:pt>
                <c:pt idx="69">
                  <c:v>2.43545992962546</c:v>
                </c:pt>
                <c:pt idx="70">
                  <c:v>2.4341779916248698</c:v>
                </c:pt>
                <c:pt idx="71">
                  <c:v>2.4380537745956699</c:v>
                </c:pt>
                <c:pt idx="72">
                  <c:v>2.4352892712903</c:v>
                </c:pt>
                <c:pt idx="73">
                  <c:v>2.4358685725208602</c:v>
                </c:pt>
                <c:pt idx="74">
                  <c:v>2.4347826086956501</c:v>
                </c:pt>
                <c:pt idx="75">
                  <c:v>2.4337492572786599</c:v>
                </c:pt>
                <c:pt idx="76">
                  <c:v>2.4335013834428199</c:v>
                </c:pt>
                <c:pt idx="77">
                  <c:v>2.4362152505613199</c:v>
                </c:pt>
                <c:pt idx="78">
                  <c:v>2.4324845965407098</c:v>
                </c:pt>
                <c:pt idx="79">
                  <c:v>2.4413597263347402</c:v>
                </c:pt>
                <c:pt idx="80">
                  <c:v>2.4077678055949101</c:v>
                </c:pt>
                <c:pt idx="81">
                  <c:v>4.7512184815637903</c:v>
                </c:pt>
                <c:pt idx="82">
                  <c:v>4.8611234735873898</c:v>
                </c:pt>
                <c:pt idx="83">
                  <c:v>4.8647215641694999</c:v>
                </c:pt>
                <c:pt idx="84">
                  <c:v>4.8658154487773704</c:v>
                </c:pt>
                <c:pt idx="85">
                  <c:v>4.8669821129241004</c:v>
                </c:pt>
                <c:pt idx="86">
                  <c:v>4.8645771256121098</c:v>
                </c:pt>
                <c:pt idx="87">
                  <c:v>4.8673642395910397</c:v>
                </c:pt>
                <c:pt idx="88">
                  <c:v>4.8568312953258097</c:v>
                </c:pt>
                <c:pt idx="89">
                  <c:v>4.8646080760094996</c:v>
                </c:pt>
                <c:pt idx="90">
                  <c:v>4.8616180242046498</c:v>
                </c:pt>
                <c:pt idx="91">
                  <c:v>4.8616386326641301</c:v>
                </c:pt>
                <c:pt idx="92">
                  <c:v>4.85429249855033</c:v>
                </c:pt>
                <c:pt idx="93">
                  <c:v>4.8612883126131203</c:v>
                </c:pt>
                <c:pt idx="94">
                  <c:v>4.8528341485706497</c:v>
                </c:pt>
                <c:pt idx="95">
                  <c:v>4.86849031294041</c:v>
                </c:pt>
                <c:pt idx="96">
                  <c:v>3.3092304584932299</c:v>
                </c:pt>
                <c:pt idx="97">
                  <c:v>6.6138235879277802</c:v>
                </c:pt>
                <c:pt idx="98">
                  <c:v>9.5714911640134304</c:v>
                </c:pt>
                <c:pt idx="99">
                  <c:v>9.7467864958463402</c:v>
                </c:pt>
                <c:pt idx="100">
                  <c:v>9.7215876581406597</c:v>
                </c:pt>
                <c:pt idx="101">
                  <c:v>9.7362780095844794</c:v>
                </c:pt>
                <c:pt idx="102">
                  <c:v>9.7188278562106998</c:v>
                </c:pt>
                <c:pt idx="103">
                  <c:v>9.74720067991076</c:v>
                </c:pt>
                <c:pt idx="104">
                  <c:v>9.7144442303334895</c:v>
                </c:pt>
                <c:pt idx="105">
                  <c:v>9.7321883167577408</c:v>
                </c:pt>
                <c:pt idx="106">
                  <c:v>9.7176132163200108</c:v>
                </c:pt>
                <c:pt idx="107">
                  <c:v>9.7309084121347809</c:v>
                </c:pt>
                <c:pt idx="108">
                  <c:v>9.7075372482134998</c:v>
                </c:pt>
                <c:pt idx="109">
                  <c:v>9.7269675952920593</c:v>
                </c:pt>
                <c:pt idx="110">
                  <c:v>9.7138271359209902</c:v>
                </c:pt>
                <c:pt idx="111">
                  <c:v>9.74595823330713</c:v>
                </c:pt>
                <c:pt idx="112">
                  <c:v>4.0847123351096704</c:v>
                </c:pt>
                <c:pt idx="113">
                  <c:v>8.1625564926515004</c:v>
                </c:pt>
                <c:pt idx="114">
                  <c:v>12.2315274744905</c:v>
                </c:pt>
                <c:pt idx="115">
                  <c:v>16.305790440849702</c:v>
                </c:pt>
                <c:pt idx="116">
                  <c:v>19.191030977431002</c:v>
                </c:pt>
                <c:pt idx="117">
                  <c:v>19.466358883834602</c:v>
                </c:pt>
                <c:pt idx="118">
                  <c:v>19.430205101597799</c:v>
                </c:pt>
                <c:pt idx="119">
                  <c:v>19.476689635262101</c:v>
                </c:pt>
                <c:pt idx="120">
                  <c:v>19.422924666900901</c:v>
                </c:pt>
                <c:pt idx="121">
                  <c:v>19.4533989763422</c:v>
                </c:pt>
                <c:pt idx="122">
                  <c:v>19.431851153728001</c:v>
                </c:pt>
                <c:pt idx="123">
                  <c:v>19.453357730317201</c:v>
                </c:pt>
                <c:pt idx="124">
                  <c:v>19.4368733356918</c:v>
                </c:pt>
                <c:pt idx="125">
                  <c:v>19.447214026520101</c:v>
                </c:pt>
                <c:pt idx="126">
                  <c:v>19.416594714476702</c:v>
                </c:pt>
                <c:pt idx="127">
                  <c:v>19.4604958958152</c:v>
                </c:pt>
                <c:pt idx="128">
                  <c:v>4.6042564722767203</c:v>
                </c:pt>
                <c:pt idx="129">
                  <c:v>9.2057873296811294</c:v>
                </c:pt>
                <c:pt idx="130">
                  <c:v>13.798297590760001</c:v>
                </c:pt>
                <c:pt idx="131">
                  <c:v>18.402896312416601</c:v>
                </c:pt>
                <c:pt idx="132">
                  <c:v>22.969383884950801</c:v>
                </c:pt>
                <c:pt idx="133">
                  <c:v>27.566497312466002</c:v>
                </c:pt>
                <c:pt idx="134">
                  <c:v>32.110199624828503</c:v>
                </c:pt>
                <c:pt idx="135">
                  <c:v>36.681012511469</c:v>
                </c:pt>
                <c:pt idx="136">
                  <c:v>38.758794617303401</c:v>
                </c:pt>
                <c:pt idx="137">
                  <c:v>38.869217831890801</c:v>
                </c:pt>
                <c:pt idx="138">
                  <c:v>38.862138488385803</c:v>
                </c:pt>
                <c:pt idx="139">
                  <c:v>38.839764972822799</c:v>
                </c:pt>
                <c:pt idx="140">
                  <c:v>38.818977425858101</c:v>
                </c:pt>
                <c:pt idx="141">
                  <c:v>38.905643095815499</c:v>
                </c:pt>
                <c:pt idx="142">
                  <c:v>38.803627013127603</c:v>
                </c:pt>
                <c:pt idx="143">
                  <c:v>38.946847865997903</c:v>
                </c:pt>
                <c:pt idx="144">
                  <c:v>4.9238497091989704</c:v>
                </c:pt>
                <c:pt idx="145">
                  <c:v>9.8477126305084504</c:v>
                </c:pt>
                <c:pt idx="146">
                  <c:v>14.7608946591535</c:v>
                </c:pt>
                <c:pt idx="147">
                  <c:v>19.685230777482701</c:v>
                </c:pt>
                <c:pt idx="148">
                  <c:v>24.577536096006</c:v>
                </c:pt>
                <c:pt idx="149">
                  <c:v>29.4981794799662</c:v>
                </c:pt>
                <c:pt idx="150">
                  <c:v>34.377608752669602</c:v>
                </c:pt>
                <c:pt idx="151">
                  <c:v>39.336660321380101</c:v>
                </c:pt>
                <c:pt idx="152">
                  <c:v>44.149081294103702</c:v>
                </c:pt>
                <c:pt idx="153">
                  <c:v>49.0764573103544</c:v>
                </c:pt>
                <c:pt idx="154">
                  <c:v>53.912312813446498</c:v>
                </c:pt>
                <c:pt idx="155">
                  <c:v>57.367484814095697</c:v>
                </c:pt>
                <c:pt idx="156">
                  <c:v>57.3523340110359</c:v>
                </c:pt>
                <c:pt idx="157">
                  <c:v>57.435627774934702</c:v>
                </c:pt>
                <c:pt idx="158">
                  <c:v>57.340684991648899</c:v>
                </c:pt>
                <c:pt idx="159">
                  <c:v>57.539634758177797</c:v>
                </c:pt>
                <c:pt idx="160">
                  <c:v>5.0965012046854197</c:v>
                </c:pt>
                <c:pt idx="161">
                  <c:v>10.193441229651301</c:v>
                </c:pt>
                <c:pt idx="162">
                  <c:v>15.2808139183874</c:v>
                </c:pt>
                <c:pt idx="163">
                  <c:v>20.3819007289135</c:v>
                </c:pt>
                <c:pt idx="164">
                  <c:v>25.451756302229601</c:v>
                </c:pt>
                <c:pt idx="165">
                  <c:v>30.549480369755301</c:v>
                </c:pt>
                <c:pt idx="166">
                  <c:v>35.602706569980299</c:v>
                </c:pt>
                <c:pt idx="167">
                  <c:v>40.743097572077197</c:v>
                </c:pt>
                <c:pt idx="168">
                  <c:v>45.7359910771589</c:v>
                </c:pt>
                <c:pt idx="169">
                  <c:v>50.853433284604698</c:v>
                </c:pt>
                <c:pt idx="170">
                  <c:v>55.8840297234742</c:v>
                </c:pt>
                <c:pt idx="171">
                  <c:v>57.685153603734499</c:v>
                </c:pt>
                <c:pt idx="172">
                  <c:v>57.638949310927003</c:v>
                </c:pt>
                <c:pt idx="173">
                  <c:v>57.723713804872602</c:v>
                </c:pt>
                <c:pt idx="174">
                  <c:v>57.616327171396001</c:v>
                </c:pt>
                <c:pt idx="175">
                  <c:v>57.819201562844597</c:v>
                </c:pt>
                <c:pt idx="176">
                  <c:v>5.1878883831387297</c:v>
                </c:pt>
                <c:pt idx="177">
                  <c:v>10.3751167902299</c:v>
                </c:pt>
                <c:pt idx="178">
                  <c:v>15.5547874735765</c:v>
                </c:pt>
                <c:pt idx="179">
                  <c:v>20.747506211504898</c:v>
                </c:pt>
                <c:pt idx="180">
                  <c:v>25.909180599261902</c:v>
                </c:pt>
                <c:pt idx="181">
                  <c:v>31.1044005754712</c:v>
                </c:pt>
                <c:pt idx="182">
                  <c:v>36.252084238808301</c:v>
                </c:pt>
                <c:pt idx="183">
                  <c:v>41.488679687875297</c:v>
                </c:pt>
                <c:pt idx="184">
                  <c:v>46.579127057658802</c:v>
                </c:pt>
                <c:pt idx="185">
                  <c:v>51.797609134405</c:v>
                </c:pt>
                <c:pt idx="186">
                  <c:v>56.926170801034502</c:v>
                </c:pt>
                <c:pt idx="187">
                  <c:v>57.835146911663898</c:v>
                </c:pt>
                <c:pt idx="188">
                  <c:v>57.789157100792004</c:v>
                </c:pt>
                <c:pt idx="189">
                  <c:v>57.8604497172023</c:v>
                </c:pt>
                <c:pt idx="190">
                  <c:v>57.765962302758403</c:v>
                </c:pt>
                <c:pt idx="191">
                  <c:v>57.963255878230299</c:v>
                </c:pt>
                <c:pt idx="192">
                  <c:v>5.23494345180253</c:v>
                </c:pt>
                <c:pt idx="193">
                  <c:v>10.4696068922234</c:v>
                </c:pt>
                <c:pt idx="194">
                  <c:v>15.696490224486601</c:v>
                </c:pt>
                <c:pt idx="195">
                  <c:v>20.9395124595261</c:v>
                </c:pt>
                <c:pt idx="196">
                  <c:v>26.147863027118401</c:v>
                </c:pt>
                <c:pt idx="197">
                  <c:v>31.388650956729599</c:v>
                </c:pt>
                <c:pt idx="198">
                  <c:v>36.584689573533502</c:v>
                </c:pt>
                <c:pt idx="199">
                  <c:v>41.8739479858233</c:v>
                </c:pt>
                <c:pt idx="200">
                  <c:v>47.013213601747204</c:v>
                </c:pt>
                <c:pt idx="201">
                  <c:v>52.280826589029203</c:v>
                </c:pt>
                <c:pt idx="202">
                  <c:v>57.463641096501703</c:v>
                </c:pt>
                <c:pt idx="203">
                  <c:v>57.921289729471603</c:v>
                </c:pt>
                <c:pt idx="204">
                  <c:v>57.859993614933103</c:v>
                </c:pt>
                <c:pt idx="205">
                  <c:v>57.936033845862397</c:v>
                </c:pt>
                <c:pt idx="206">
                  <c:v>57.840274070294498</c:v>
                </c:pt>
                <c:pt idx="207">
                  <c:v>58.026032546612299</c:v>
                </c:pt>
                <c:pt idx="208">
                  <c:v>5.2584676003868598</c:v>
                </c:pt>
                <c:pt idx="209">
                  <c:v>10.516841021232301</c:v>
                </c:pt>
                <c:pt idx="210">
                  <c:v>15.7676790840178</c:v>
                </c:pt>
                <c:pt idx="211">
                  <c:v>21.035528106954001</c:v>
                </c:pt>
                <c:pt idx="212">
                  <c:v>26.2645841160789</c:v>
                </c:pt>
                <c:pt idx="213">
                  <c:v>31.528162064355399</c:v>
                </c:pt>
                <c:pt idx="214">
                  <c:v>36.756673385329897</c:v>
                </c:pt>
                <c:pt idx="215">
                  <c:v>42.0580989421059</c:v>
                </c:pt>
                <c:pt idx="216">
                  <c:v>47.222517451024501</c:v>
                </c:pt>
                <c:pt idx="217">
                  <c:v>52.528698328070298</c:v>
                </c:pt>
                <c:pt idx="218">
                  <c:v>57.738698131760003</c:v>
                </c:pt>
                <c:pt idx="219">
                  <c:v>57.943808959936803</c:v>
                </c:pt>
                <c:pt idx="220">
                  <c:v>57.898102938276402</c:v>
                </c:pt>
                <c:pt idx="221">
                  <c:v>57.965544609188299</c:v>
                </c:pt>
                <c:pt idx="222">
                  <c:v>57.872424974128997</c:v>
                </c:pt>
                <c:pt idx="223">
                  <c:v>58.074467916765499</c:v>
                </c:pt>
                <c:pt idx="224">
                  <c:v>5.2708579019886797</c:v>
                </c:pt>
                <c:pt idx="225">
                  <c:v>10.5414792474508</c:v>
                </c:pt>
                <c:pt idx="226">
                  <c:v>15.804303101096499</c:v>
                </c:pt>
                <c:pt idx="227">
                  <c:v>21.0829206467746</c:v>
                </c:pt>
                <c:pt idx="228">
                  <c:v>26.3262277038401</c:v>
                </c:pt>
                <c:pt idx="229">
                  <c:v>31.6063944538339</c:v>
                </c:pt>
                <c:pt idx="230">
                  <c:v>36.836685967366499</c:v>
                </c:pt>
                <c:pt idx="231">
                  <c:v>42.1612243359384</c:v>
                </c:pt>
                <c:pt idx="232">
                  <c:v>47.337484481563202</c:v>
                </c:pt>
                <c:pt idx="233">
                  <c:v>52.648560733418499</c:v>
                </c:pt>
                <c:pt idx="234">
                  <c:v>57.861590004335604</c:v>
                </c:pt>
                <c:pt idx="235">
                  <c:v>57.973842774281103</c:v>
                </c:pt>
                <c:pt idx="236">
                  <c:v>57.917233556735802</c:v>
                </c:pt>
                <c:pt idx="237">
                  <c:v>57.990446234143299</c:v>
                </c:pt>
                <c:pt idx="238">
                  <c:v>57.8898264397221</c:v>
                </c:pt>
                <c:pt idx="239">
                  <c:v>58.087681152251903</c:v>
                </c:pt>
              </c:numCache>
            </c:numRef>
          </c:yVal>
          <c:smooth val="0"/>
          <c:extLst>
            <c:ext xmlns:c16="http://schemas.microsoft.com/office/drawing/2014/chart" uri="{C3380CC4-5D6E-409C-BE32-E72D297353CC}">
              <c16:uniqueId val="{00000130-FF8B-5F4C-8BBF-ED4DE736661E}"/>
            </c:ext>
          </c:extLst>
        </c:ser>
        <c:dLbls>
          <c:showLegendKey val="0"/>
          <c:showVal val="0"/>
          <c:showCatName val="0"/>
          <c:showSerName val="0"/>
          <c:showPercent val="0"/>
          <c:showBubbleSize val="0"/>
        </c:dLbls>
        <c:axId val="123850848"/>
        <c:axId val="119669536"/>
      </c:scatterChart>
      <c:valAx>
        <c:axId val="123850848"/>
        <c:scaling>
          <c:logBase val="2"/>
          <c:orientation val="minMax"/>
        </c:scaling>
        <c:delete val="0"/>
        <c:axPos val="b"/>
        <c:majorGridlines>
          <c:spPr>
            <a:ln w="9525" cap="flat" cmpd="sng" algn="ctr">
              <a:solidFill>
                <a:schemeClr val="tx1">
                  <a:lumMod val="15000"/>
                  <a:lumOff val="85000"/>
                </a:schemeClr>
              </a:solidFill>
              <a:round/>
            </a:ln>
            <a:effectLst/>
          </c:spPr>
        </c:majorGridlines>
        <c:title>
          <c:tx>
            <c:rich>
              <a:bodyPr rot="0" vert="horz"/>
              <a:lstStyle/>
              <a:p>
                <a:pPr>
                  <a:defRPr sz="1200" b="0"/>
                </a:pPr>
                <a:r>
                  <a:rPr lang="en-US" sz="1200" b="0"/>
                  <a:t>Operational Intensity (OP/B)</a:t>
                </a:r>
              </a:p>
            </c:rich>
          </c:tx>
          <c:layout>
            <c:manualLayout>
              <c:xMode val="edge"/>
              <c:yMode val="edge"/>
              <c:x val="0.36643746180033554"/>
              <c:y val="0.93376597222222224"/>
            </c:manualLayout>
          </c:layout>
          <c:overlay val="0"/>
          <c:spPr>
            <a:noFill/>
            <a:ln>
              <a:noFill/>
            </a:ln>
            <a:effectLst/>
          </c:spPr>
        </c:title>
        <c:numFmt formatCode="#\ ????/????" sourceLinked="1"/>
        <c:majorTickMark val="out"/>
        <c:minorTickMark val="none"/>
        <c:tickLblPos val="nextTo"/>
        <c:spPr>
          <a:noFill/>
          <a:ln w="9525" cap="flat" cmpd="sng" algn="ctr">
            <a:solidFill>
              <a:schemeClr val="tx1"/>
            </a:solidFill>
            <a:round/>
          </a:ln>
          <a:effectLst/>
        </c:spPr>
        <c:txPr>
          <a:bodyPr rot="-2700000"/>
          <a:lstStyle/>
          <a:p>
            <a:pPr>
              <a:defRPr/>
            </a:pPr>
            <a:endParaRPr lang="en-US"/>
          </a:p>
        </c:txPr>
        <c:crossAx val="119669536"/>
        <c:crossesAt val="1.0000000000000002E-3"/>
        <c:crossBetween val="midCat"/>
        <c:majorUnit val="2"/>
        <c:minorUnit val="2"/>
      </c:valAx>
      <c:valAx>
        <c:axId val="119669536"/>
        <c:scaling>
          <c:logBase val="2"/>
          <c:orientation val="minMax"/>
          <c:max val="64"/>
          <c:min val="3.1250000000000007E-2"/>
        </c:scaling>
        <c:delete val="0"/>
        <c:axPos val="l"/>
        <c:majorGridlines>
          <c:spPr>
            <a:ln w="9525" cap="flat" cmpd="sng" algn="ctr">
              <a:solidFill>
                <a:schemeClr val="tx1">
                  <a:lumMod val="15000"/>
                  <a:lumOff val="85000"/>
                </a:schemeClr>
              </a:solidFill>
              <a:round/>
            </a:ln>
            <a:effectLst/>
          </c:spPr>
        </c:majorGridlines>
        <c:title>
          <c:tx>
            <c:rich>
              <a:bodyPr rot="-5400000" vert="horz"/>
              <a:lstStyle/>
              <a:p>
                <a:pPr>
                  <a:defRPr sz="1000" b="0"/>
                </a:pPr>
                <a:r>
                  <a:rPr lang="en-US" sz="1000" b="0"/>
                  <a:t>Arithmetic Throughput (MOPS, log scale)</a:t>
                </a:r>
              </a:p>
            </c:rich>
          </c:tx>
          <c:overlay val="0"/>
          <c:spPr>
            <a:noFill/>
            <a:ln>
              <a:noFill/>
            </a:ln>
            <a:effectLst/>
          </c:spPr>
        </c:title>
        <c:numFmt formatCode="0.00" sourceLinked="0"/>
        <c:majorTickMark val="out"/>
        <c:minorTickMark val="none"/>
        <c:tickLblPos val="nextTo"/>
        <c:spPr>
          <a:noFill/>
          <a:ln w="9525" cap="flat" cmpd="sng" algn="ctr">
            <a:solidFill>
              <a:schemeClr val="tx1"/>
            </a:solidFill>
            <a:round/>
          </a:ln>
          <a:effectLst/>
        </c:spPr>
        <c:txPr>
          <a:bodyPr rot="-60000000" vert="horz"/>
          <a:lstStyle/>
          <a:p>
            <a:pPr>
              <a:defRPr/>
            </a:pPr>
            <a:endParaRPr lang="en-US"/>
          </a:p>
        </c:txPr>
        <c:crossAx val="123850848"/>
        <c:crossesAt val="4.8830000000000019E-5"/>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000">
          <a:solidFill>
            <a:schemeClr val="tx1"/>
          </a:solidFill>
        </a:defRPr>
      </a:pPr>
      <a:endParaRPr lang="en-US"/>
    </a:p>
  </c:txPr>
  <c:externalData r:id="rId1">
    <c:autoUpdate val="0"/>
  </c:externalData>
  <c:userShapes r:id="rId2"/>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949567901234568"/>
          <c:y val="7.2466666666666665E-2"/>
          <c:w val="0.84894567901234563"/>
          <c:h val="0.58538282828282828"/>
        </c:manualLayout>
      </c:layout>
      <c:barChart>
        <c:barDir val="col"/>
        <c:grouping val="clustered"/>
        <c:varyColors val="0"/>
        <c:ser>
          <c:idx val="3"/>
          <c:order val="0"/>
          <c:tx>
            <c:strRef>
              <c:f>'2021-06-09'!$F$2</c:f>
              <c:strCache>
                <c:ptCount val="1"/>
                <c:pt idx="0">
                  <c:v>CPU</c:v>
                </c:pt>
              </c:strCache>
            </c:strRef>
          </c:tx>
          <c:spPr>
            <a:solidFill>
              <a:schemeClr val="accent1">
                <a:lumMod val="40000"/>
                <a:lumOff val="60000"/>
              </a:schemeClr>
            </a:solidFill>
            <a:ln>
              <a:solidFill>
                <a:schemeClr val="accent1"/>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'2021-06-09'!$F$3:$F$23</c:f>
              <c:numCache>
                <c:formatCode>0.00</c:formatCode>
                <c:ptCount val="21"/>
                <c:pt idx="0">
                  <c:v>1</c:v>
                </c:pt>
                <c:pt idx="1">
                  <c:v>1</c:v>
                </c:pt>
                <c:pt idx="2">
                  <c:v>1</c:v>
                </c:pt>
                <c:pt idx="3">
                  <c:v>1</c:v>
                </c:pt>
                <c:pt idx="4" formatCode="0.0">
                  <c:v>1</c:v>
                </c:pt>
                <c:pt idx="5" formatCode="0.0">
                  <c:v>1</c:v>
                </c:pt>
                <c:pt idx="6">
                  <c:v>1</c:v>
                </c:pt>
                <c:pt idx="7" formatCode="0.0">
                  <c:v>1</c:v>
                </c:pt>
                <c:pt idx="8" formatCode="0.0">
                  <c:v>1</c:v>
                </c:pt>
                <c:pt idx="9">
                  <c:v>1</c:v>
                </c:pt>
                <c:pt idx="11">
                  <c:v>1</c:v>
                </c:pt>
                <c:pt idx="12">
                  <c:v>1</c:v>
                </c:pt>
                <c:pt idx="13">
                  <c:v>1</c:v>
                </c:pt>
                <c:pt idx="14">
                  <c:v>1</c:v>
                </c:pt>
                <c:pt idx="15">
                  <c:v>1</c:v>
                </c:pt>
                <c:pt idx="16">
                  <c:v>1</c:v>
                </c:pt>
                <c:pt idx="18" formatCode="0.0">
                  <c:v>1</c:v>
                </c:pt>
                <c:pt idx="19" formatCode="0.0">
                  <c:v>1</c:v>
                </c:pt>
                <c:pt idx="20" formatCode="0.0">
                  <c:v>1</c:v>
                </c:pt>
              </c:numCache>
            </c:numRef>
          </c:val>
          <c:extLst>
            <c:ext xmlns:c16="http://schemas.microsoft.com/office/drawing/2014/chart" uri="{C3380CC4-5D6E-409C-BE32-E72D297353CC}">
              <c16:uniqueId val="{00000000-FE00-6B41-8A32-3EE0779DB6AB}"/>
            </c:ext>
          </c:extLst>
        </c:ser>
        <c:ser>
          <c:idx val="0"/>
          <c:order val="1"/>
          <c:tx>
            <c:strRef>
              <c:f>'2021-06-09'!$E$2</c:f>
              <c:strCache>
                <c:ptCount val="1"/>
                <c:pt idx="0">
                  <c:v>GPU</c:v>
                </c:pt>
              </c:strCache>
            </c:strRef>
          </c:tx>
          <c:spPr>
            <a:pattFill prst="wdUpDiag">
              <a:fgClr>
                <a:schemeClr val="accent6">
                  <a:lumMod val="60000"/>
                  <a:lumOff val="40000"/>
                </a:schemeClr>
              </a:fgClr>
              <a:bgClr>
                <a:schemeClr val="accent6">
                  <a:lumMod val="20000"/>
                  <a:lumOff val="80000"/>
                </a:schemeClr>
              </a:bgClr>
            </a:pattFill>
            <a:ln>
              <a:solidFill>
                <a:schemeClr val="accent6"/>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'2021-06-09'!$E$3:$E$23</c:f>
              <c:numCache>
                <c:formatCode>0.0</c:formatCode>
                <c:ptCount val="21"/>
                <c:pt idx="0">
                  <c:v>93.4</c:v>
                </c:pt>
                <c:pt idx="1">
                  <c:v>410.1</c:v>
                </c:pt>
                <c:pt idx="2">
                  <c:v>439.4</c:v>
                </c:pt>
                <c:pt idx="3">
                  <c:v>0.4</c:v>
                </c:pt>
                <c:pt idx="4">
                  <c:v>71.099999999999994</c:v>
                </c:pt>
                <c:pt idx="5">
                  <c:v>71.099999999999994</c:v>
                </c:pt>
                <c:pt idx="6">
                  <c:v>26.1</c:v>
                </c:pt>
                <c:pt idx="7">
                  <c:v>57.6</c:v>
                </c:pt>
                <c:pt idx="8">
                  <c:v>57.6</c:v>
                </c:pt>
                <c:pt idx="9">
                  <c:v>51.3</c:v>
                </c:pt>
                <c:pt idx="11">
                  <c:v>447.2</c:v>
                </c:pt>
                <c:pt idx="12">
                  <c:v>30.7</c:v>
                </c:pt>
                <c:pt idx="13">
                  <c:v>1552.7</c:v>
                </c:pt>
                <c:pt idx="14">
                  <c:v>1.6</c:v>
                </c:pt>
                <c:pt idx="15">
                  <c:v>305</c:v>
                </c:pt>
                <c:pt idx="16">
                  <c:v>68.8</c:v>
                </c:pt>
                <c:pt idx="18">
                  <c:v>52.233589665378666</c:v>
                </c:pt>
                <c:pt idx="19">
                  <c:v>94.577826795981181</c:v>
                </c:pt>
                <c:pt idx="20">
                  <c:v>65.638241188110143</c:v>
                </c:pt>
              </c:numCache>
            </c:numRef>
          </c:val>
          <c:extLst>
            <c:ext xmlns:c16="http://schemas.microsoft.com/office/drawing/2014/chart" uri="{C3380CC4-5D6E-409C-BE32-E72D297353CC}">
              <c16:uniqueId val="{00000001-FE00-6B41-8A32-3EE0779DB6AB}"/>
            </c:ext>
          </c:extLst>
        </c:ser>
        <c:ser>
          <c:idx val="2"/>
          <c:order val="2"/>
          <c:tx>
            <c:strRef>
              <c:f>'2021-06-09'!$C$2</c:f>
              <c:strCache>
                <c:ptCount val="1"/>
                <c:pt idx="0">
                  <c:v>640 DPUs</c:v>
                </c:pt>
              </c:strCache>
            </c:strRef>
          </c:tx>
          <c:spPr>
            <a:solidFill>
              <a:srgbClr val="FFFD78"/>
            </a:solidFill>
            <a:ln>
              <a:solidFill>
                <a:schemeClr val="accent4"/>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'2021-06-09'!$C$3:$C$23</c:f>
              <c:numCache>
                <c:formatCode>0.0</c:formatCode>
                <c:ptCount val="21"/>
                <c:pt idx="0">
                  <c:v>38.6</c:v>
                </c:pt>
                <c:pt idx="1">
                  <c:v>167</c:v>
                </c:pt>
                <c:pt idx="2">
                  <c:v>234.4</c:v>
                </c:pt>
                <c:pt idx="3">
                  <c:v>4.4000000000000004</c:v>
                </c:pt>
                <c:pt idx="4">
                  <c:v>134.4</c:v>
                </c:pt>
                <c:pt idx="5">
                  <c:v>33.6</c:v>
                </c:pt>
                <c:pt idx="6">
                  <c:v>9.1</c:v>
                </c:pt>
                <c:pt idx="7">
                  <c:v>13.5</c:v>
                </c:pt>
                <c:pt idx="8">
                  <c:v>16</c:v>
                </c:pt>
                <c:pt idx="9">
                  <c:v>36.6</c:v>
                </c:pt>
                <c:pt idx="11">
                  <c:v>25.2</c:v>
                </c:pt>
                <c:pt idx="12">
                  <c:v>0.4</c:v>
                </c:pt>
                <c:pt idx="13">
                  <c:v>20.100000000000001</c:v>
                </c:pt>
                <c:pt idx="14" formatCode="0.0000">
                  <c:v>3.6799999999999999E-2</c:v>
                </c:pt>
                <c:pt idx="15">
                  <c:v>5.6</c:v>
                </c:pt>
                <c:pt idx="16">
                  <c:v>0.1</c:v>
                </c:pt>
                <c:pt idx="18">
                  <c:v>34.154102972882662</c:v>
                </c:pt>
                <c:pt idx="19">
                  <c:v>1.2689623569961614</c:v>
                </c:pt>
                <c:pt idx="20">
                  <c:v>10.100450522505204</c:v>
                </c:pt>
              </c:numCache>
            </c:numRef>
          </c:val>
          <c:extLst>
            <c:ext xmlns:c16="http://schemas.microsoft.com/office/drawing/2014/chart" uri="{C3380CC4-5D6E-409C-BE32-E72D297353CC}">
              <c16:uniqueId val="{00000002-FE00-6B41-8A32-3EE0779DB6AB}"/>
            </c:ext>
          </c:extLst>
        </c:ser>
        <c:ser>
          <c:idx val="1"/>
          <c:order val="3"/>
          <c:tx>
            <c:strRef>
              <c:f>'2021-06-09'!$D$2</c:f>
              <c:strCache>
                <c:ptCount val="1"/>
                <c:pt idx="0">
                  <c:v>2556 DPUs</c:v>
                </c:pt>
              </c:strCache>
            </c:strRef>
          </c:tx>
          <c:spPr>
            <a:pattFill prst="wdDnDiag">
              <a:fgClr>
                <a:schemeClr val="accent2"/>
              </a:fgClr>
              <a:bgClr>
                <a:schemeClr val="accent2">
                  <a:lumMod val="40000"/>
                  <a:lumOff val="60000"/>
                </a:schemeClr>
              </a:bgClr>
            </a:pattFill>
            <a:ln>
              <a:solidFill>
                <a:schemeClr val="accent2"/>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'2021-06-09'!$D$3:$D$23</c:f>
              <c:numCache>
                <c:formatCode>0.0</c:formatCode>
                <c:ptCount val="21"/>
                <c:pt idx="0">
                  <c:v>149.1</c:v>
                </c:pt>
                <c:pt idx="1">
                  <c:v>498.2</c:v>
                </c:pt>
                <c:pt idx="2">
                  <c:v>629.5</c:v>
                </c:pt>
                <c:pt idx="3">
                  <c:v>23</c:v>
                </c:pt>
                <c:pt idx="4">
                  <c:v>496.6</c:v>
                </c:pt>
                <c:pt idx="5">
                  <c:v>167.1</c:v>
                </c:pt>
                <c:pt idx="6">
                  <c:v>45.3</c:v>
                </c:pt>
                <c:pt idx="7">
                  <c:v>61.3</c:v>
                </c:pt>
                <c:pt idx="8">
                  <c:v>70.2</c:v>
                </c:pt>
                <c:pt idx="9">
                  <c:v>96.3</c:v>
                </c:pt>
                <c:pt idx="11">
                  <c:v>46.3</c:v>
                </c:pt>
                <c:pt idx="12">
                  <c:v>0.9</c:v>
                </c:pt>
                <c:pt idx="13">
                  <c:v>86.6</c:v>
                </c:pt>
                <c:pt idx="14" formatCode="0.0000">
                  <c:v>1.9E-3</c:v>
                </c:pt>
                <c:pt idx="15">
                  <c:v>5.8</c:v>
                </c:pt>
                <c:pt idx="16">
                  <c:v>0.1</c:v>
                </c:pt>
                <c:pt idx="18">
                  <c:v>132.55954898885241</c:v>
                </c:pt>
                <c:pt idx="19">
                  <c:v>1.2586949733620922</c:v>
                </c:pt>
                <c:pt idx="20">
                  <c:v>23.226702722854029</c:v>
                </c:pt>
              </c:numCache>
            </c:numRef>
          </c:val>
          <c:extLst>
            <c:ext xmlns:c16="http://schemas.microsoft.com/office/drawing/2014/chart" uri="{C3380CC4-5D6E-409C-BE32-E72D297353CC}">
              <c16:uniqueId val="{00000003-FE00-6B41-8A32-3EE0779DB6AB}"/>
            </c:ext>
          </c:extLst>
        </c:ser>
        <c:dLbls>
          <c:showLegendKey val="0"/>
          <c:showVal val="0"/>
          <c:showCatName val="0"/>
          <c:showSerName val="0"/>
          <c:showPercent val="0"/>
          <c:showBubbleSize val="0"/>
        </c:dLbls>
        <c:gapWidth val="219"/>
        <c:overlap val="-27"/>
        <c:axId val="41925439"/>
        <c:axId val="41607039"/>
      </c:barChart>
      <c:catAx>
        <c:axId val="41925439"/>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607039"/>
        <c:crossesAt val="1.0000000000000003E-4"/>
        <c:auto val="1"/>
        <c:lblAlgn val="ctr"/>
        <c:lblOffset val="100"/>
        <c:noMultiLvlLbl val="0"/>
      </c:catAx>
      <c:valAx>
        <c:axId val="41607039"/>
        <c:scaling>
          <c:logBase val="2"/>
          <c:orientation val="minMax"/>
          <c:max val="204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r>
                  <a:rPr lang="en-US" sz="1600"/>
                  <a:t>Speedup over CPU (log scale)</a:t>
                </a:r>
              </a:p>
            </c:rich>
          </c:tx>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title>
        <c:numFmt formatCode="0.00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925439"/>
        <c:crosses val="autoZero"/>
        <c:crossBetween val="between"/>
        <c:majorUnit val="4"/>
        <c:minorUnit val="4"/>
      </c:valAx>
      <c:spPr>
        <a:noFill/>
        <a:ln>
          <a:solidFill>
            <a:schemeClr val="tx1"/>
          </a:solidFill>
        </a:ln>
        <a:effectLst/>
      </c:spPr>
    </c:plotArea>
    <c:legend>
      <c:legendPos val="t"/>
      <c:layout>
        <c:manualLayout>
          <c:xMode val="edge"/>
          <c:yMode val="edge"/>
          <c:x val="0.12842992551563362"/>
          <c:y val="9.4994949494949521E-3"/>
          <c:w val="0.52368132716049387"/>
          <c:h val="6.4185101010101012E-2"/>
        </c:manualLayout>
      </c:layout>
      <c:overlay val="1"/>
      <c:spPr>
        <a:solidFill>
          <a:schemeClr val="bg1"/>
        </a:solidFill>
        <a:ln>
          <a:solidFill>
            <a:schemeClr val="tx1"/>
          </a:solid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400">
          <a:solidFill>
            <a:schemeClr val="tx1"/>
          </a:solidFill>
        </a:defRPr>
      </a:pPr>
      <a:endParaRPr lang="en-US"/>
    </a:p>
  </c:txPr>
  <c:externalData r:id="rId3">
    <c:autoUpdate val="0"/>
  </c:externalData>
  <c:userShapes r:id="rId4"/>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949567901234568"/>
          <c:y val="7.2466666666666665E-2"/>
          <c:w val="0.84894567901234563"/>
          <c:h val="0.58538282828282828"/>
        </c:manualLayout>
      </c:layout>
      <c:barChart>
        <c:barDir val="col"/>
        <c:grouping val="clustered"/>
        <c:varyColors val="0"/>
        <c:ser>
          <c:idx val="3"/>
          <c:order val="0"/>
          <c:tx>
            <c:strRef>
              <c:f>'2021-06-09'!$F$2</c:f>
              <c:strCache>
                <c:ptCount val="1"/>
                <c:pt idx="0">
                  <c:v>CPU</c:v>
                </c:pt>
              </c:strCache>
            </c:strRef>
          </c:tx>
          <c:spPr>
            <a:solidFill>
              <a:schemeClr val="accent1">
                <a:lumMod val="40000"/>
                <a:lumOff val="60000"/>
              </a:schemeClr>
            </a:solidFill>
            <a:ln>
              <a:solidFill>
                <a:schemeClr val="accent1"/>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'2021-06-09'!$F$3:$F$23</c:f>
              <c:numCache>
                <c:formatCode>0.00</c:formatCode>
                <c:ptCount val="21"/>
                <c:pt idx="0">
                  <c:v>1</c:v>
                </c:pt>
                <c:pt idx="1">
                  <c:v>1</c:v>
                </c:pt>
                <c:pt idx="2">
                  <c:v>1</c:v>
                </c:pt>
                <c:pt idx="3">
                  <c:v>1</c:v>
                </c:pt>
                <c:pt idx="4" formatCode="0.0">
                  <c:v>1</c:v>
                </c:pt>
                <c:pt idx="5" formatCode="0.0">
                  <c:v>1</c:v>
                </c:pt>
                <c:pt idx="6">
                  <c:v>1</c:v>
                </c:pt>
                <c:pt idx="7" formatCode="0.0">
                  <c:v>1</c:v>
                </c:pt>
                <c:pt idx="8" formatCode="0.0">
                  <c:v>1</c:v>
                </c:pt>
                <c:pt idx="9">
                  <c:v>1</c:v>
                </c:pt>
                <c:pt idx="11">
                  <c:v>1</c:v>
                </c:pt>
                <c:pt idx="12">
                  <c:v>1</c:v>
                </c:pt>
                <c:pt idx="13">
                  <c:v>1</c:v>
                </c:pt>
                <c:pt idx="14">
                  <c:v>1</c:v>
                </c:pt>
                <c:pt idx="15">
                  <c:v>1</c:v>
                </c:pt>
                <c:pt idx="16">
                  <c:v>1</c:v>
                </c:pt>
                <c:pt idx="18" formatCode="0.0">
                  <c:v>1</c:v>
                </c:pt>
                <c:pt idx="19" formatCode="0.0">
                  <c:v>1</c:v>
                </c:pt>
                <c:pt idx="20" formatCode="0.0">
                  <c:v>1</c:v>
                </c:pt>
              </c:numCache>
            </c:numRef>
          </c:val>
          <c:extLst>
            <c:ext xmlns:c16="http://schemas.microsoft.com/office/drawing/2014/chart" uri="{C3380CC4-5D6E-409C-BE32-E72D297353CC}">
              <c16:uniqueId val="{00000000-FE00-6B41-8A32-3EE0779DB6AB}"/>
            </c:ext>
          </c:extLst>
        </c:ser>
        <c:ser>
          <c:idx val="0"/>
          <c:order val="1"/>
          <c:tx>
            <c:strRef>
              <c:f>'2021-06-09'!$E$2</c:f>
              <c:strCache>
                <c:ptCount val="1"/>
                <c:pt idx="0">
                  <c:v>GPU</c:v>
                </c:pt>
              </c:strCache>
            </c:strRef>
          </c:tx>
          <c:spPr>
            <a:pattFill prst="wdUpDiag">
              <a:fgClr>
                <a:schemeClr val="accent6">
                  <a:lumMod val="60000"/>
                  <a:lumOff val="40000"/>
                </a:schemeClr>
              </a:fgClr>
              <a:bgClr>
                <a:schemeClr val="accent6">
                  <a:lumMod val="20000"/>
                  <a:lumOff val="80000"/>
                </a:schemeClr>
              </a:bgClr>
            </a:pattFill>
            <a:ln>
              <a:solidFill>
                <a:schemeClr val="accent6"/>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'2021-06-09'!$E$3:$E$23</c:f>
              <c:numCache>
                <c:formatCode>0.0</c:formatCode>
                <c:ptCount val="21"/>
                <c:pt idx="0">
                  <c:v>93.4</c:v>
                </c:pt>
                <c:pt idx="1">
                  <c:v>410.1</c:v>
                </c:pt>
                <c:pt idx="2">
                  <c:v>439.4</c:v>
                </c:pt>
                <c:pt idx="3">
                  <c:v>0.4</c:v>
                </c:pt>
                <c:pt idx="4">
                  <c:v>71.099999999999994</c:v>
                </c:pt>
                <c:pt idx="5">
                  <c:v>71.099999999999994</c:v>
                </c:pt>
                <c:pt idx="6">
                  <c:v>26.1</c:v>
                </c:pt>
                <c:pt idx="7">
                  <c:v>57.6</c:v>
                </c:pt>
                <c:pt idx="8">
                  <c:v>57.6</c:v>
                </c:pt>
                <c:pt idx="9">
                  <c:v>51.3</c:v>
                </c:pt>
                <c:pt idx="11">
                  <c:v>447.2</c:v>
                </c:pt>
                <c:pt idx="12">
                  <c:v>30.7</c:v>
                </c:pt>
                <c:pt idx="13">
                  <c:v>1552.7</c:v>
                </c:pt>
                <c:pt idx="14">
                  <c:v>1.6</c:v>
                </c:pt>
                <c:pt idx="15">
                  <c:v>305</c:v>
                </c:pt>
                <c:pt idx="16">
                  <c:v>68.8</c:v>
                </c:pt>
                <c:pt idx="18">
                  <c:v>52.233589665378666</c:v>
                </c:pt>
                <c:pt idx="19">
                  <c:v>94.577826795981181</c:v>
                </c:pt>
                <c:pt idx="20">
                  <c:v>65.638241188110143</c:v>
                </c:pt>
              </c:numCache>
            </c:numRef>
          </c:val>
          <c:extLst>
            <c:ext xmlns:c16="http://schemas.microsoft.com/office/drawing/2014/chart" uri="{C3380CC4-5D6E-409C-BE32-E72D297353CC}">
              <c16:uniqueId val="{00000001-FE00-6B41-8A32-3EE0779DB6AB}"/>
            </c:ext>
          </c:extLst>
        </c:ser>
        <c:ser>
          <c:idx val="2"/>
          <c:order val="2"/>
          <c:tx>
            <c:strRef>
              <c:f>'2021-06-09'!$C$2</c:f>
              <c:strCache>
                <c:ptCount val="1"/>
                <c:pt idx="0">
                  <c:v>640 DPUs</c:v>
                </c:pt>
              </c:strCache>
            </c:strRef>
          </c:tx>
          <c:spPr>
            <a:solidFill>
              <a:srgbClr val="FFFD78"/>
            </a:solidFill>
            <a:ln>
              <a:solidFill>
                <a:schemeClr val="accent4"/>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'2021-06-09'!$C$3:$C$23</c:f>
              <c:numCache>
                <c:formatCode>0.0</c:formatCode>
                <c:ptCount val="21"/>
                <c:pt idx="0">
                  <c:v>38.6</c:v>
                </c:pt>
                <c:pt idx="1">
                  <c:v>167</c:v>
                </c:pt>
                <c:pt idx="2">
                  <c:v>234.4</c:v>
                </c:pt>
                <c:pt idx="3">
                  <c:v>4.4000000000000004</c:v>
                </c:pt>
                <c:pt idx="4">
                  <c:v>134.4</c:v>
                </c:pt>
                <c:pt idx="5">
                  <c:v>33.6</c:v>
                </c:pt>
                <c:pt idx="6">
                  <c:v>9.1</c:v>
                </c:pt>
                <c:pt idx="7">
                  <c:v>13.5</c:v>
                </c:pt>
                <c:pt idx="8">
                  <c:v>16</c:v>
                </c:pt>
                <c:pt idx="9">
                  <c:v>36.6</c:v>
                </c:pt>
                <c:pt idx="11">
                  <c:v>25.2</c:v>
                </c:pt>
                <c:pt idx="12">
                  <c:v>0.4</c:v>
                </c:pt>
                <c:pt idx="13">
                  <c:v>20.100000000000001</c:v>
                </c:pt>
                <c:pt idx="14" formatCode="0.0000">
                  <c:v>3.6799999999999999E-2</c:v>
                </c:pt>
                <c:pt idx="15">
                  <c:v>5.6</c:v>
                </c:pt>
                <c:pt idx="16">
                  <c:v>0.1</c:v>
                </c:pt>
                <c:pt idx="18">
                  <c:v>34.154102972882662</c:v>
                </c:pt>
                <c:pt idx="19">
                  <c:v>1.2689623569961614</c:v>
                </c:pt>
                <c:pt idx="20">
                  <c:v>10.100450522505204</c:v>
                </c:pt>
              </c:numCache>
            </c:numRef>
          </c:val>
          <c:extLst>
            <c:ext xmlns:c16="http://schemas.microsoft.com/office/drawing/2014/chart" uri="{C3380CC4-5D6E-409C-BE32-E72D297353CC}">
              <c16:uniqueId val="{00000002-FE00-6B41-8A32-3EE0779DB6AB}"/>
            </c:ext>
          </c:extLst>
        </c:ser>
        <c:ser>
          <c:idx val="1"/>
          <c:order val="3"/>
          <c:tx>
            <c:strRef>
              <c:f>'2021-06-09'!$D$2</c:f>
              <c:strCache>
                <c:ptCount val="1"/>
                <c:pt idx="0">
                  <c:v>2556 DPUs</c:v>
                </c:pt>
              </c:strCache>
            </c:strRef>
          </c:tx>
          <c:spPr>
            <a:pattFill prst="wdDnDiag">
              <a:fgClr>
                <a:schemeClr val="accent2"/>
              </a:fgClr>
              <a:bgClr>
                <a:schemeClr val="accent2">
                  <a:lumMod val="40000"/>
                  <a:lumOff val="60000"/>
                </a:schemeClr>
              </a:bgClr>
            </a:pattFill>
            <a:ln>
              <a:solidFill>
                <a:schemeClr val="accent2"/>
              </a:solidFill>
            </a:ln>
            <a:effectLst/>
          </c:spPr>
          <c:invertIfNegative val="0"/>
          <c:cat>
            <c:multiLvlStrRef>
              <c:f>'2021-06-09'!$A$3:$B$23</c:f>
              <c:multiLvlStrCache>
                <c:ptCount val="21"/>
                <c:lvl>
                  <c:pt idx="0">
                    <c:v>VA</c:v>
                  </c:pt>
                  <c:pt idx="1">
                    <c:v>SEL</c:v>
                  </c:pt>
                  <c:pt idx="2">
                    <c:v>UNI</c:v>
                  </c:pt>
                  <c:pt idx="3">
                    <c:v>BS</c:v>
                  </c:pt>
                  <c:pt idx="4">
                    <c:v>HST-S</c:v>
                  </c:pt>
                  <c:pt idx="5">
                    <c:v>HST-L</c:v>
                  </c:pt>
                  <c:pt idx="6">
                    <c:v>RED</c:v>
                  </c:pt>
                  <c:pt idx="7">
                    <c:v>SCAN-SSA</c:v>
                  </c:pt>
                  <c:pt idx="8">
                    <c:v>SCAN-RSS</c:v>
                  </c:pt>
                  <c:pt idx="9">
                    <c:v>TRNS</c:v>
                  </c:pt>
                  <c:pt idx="11">
                    <c:v>GEMV</c:v>
                  </c:pt>
                  <c:pt idx="12">
                    <c:v>SpMV</c:v>
                  </c:pt>
                  <c:pt idx="13">
                    <c:v>TS</c:v>
                  </c:pt>
                  <c:pt idx="14">
                    <c:v>BFS</c:v>
                  </c:pt>
                  <c:pt idx="15">
                    <c:v>MLP</c:v>
                  </c:pt>
                  <c:pt idx="16">
                    <c:v>NW</c:v>
                  </c:pt>
                  <c:pt idx="18">
                    <c:v>GMEAN (1)</c:v>
                  </c:pt>
                  <c:pt idx="19">
                    <c:v>GMEAN (2)</c:v>
                  </c:pt>
                  <c:pt idx="20">
                    <c:v>GMEAN</c:v>
                  </c:pt>
                </c:lvl>
                <c:lvl>
                  <c:pt idx="0">
                    <c:v>More PIM-suitable workloads (1)</c:v>
                  </c:pt>
                  <c:pt idx="11">
                    <c:v>Less PIM-suitable workloads (2)</c:v>
                  </c:pt>
                  <c:pt idx="18">
                    <c:v> </c:v>
                  </c:pt>
                </c:lvl>
              </c:multiLvlStrCache>
            </c:multiLvlStrRef>
          </c:cat>
          <c:val>
            <c:numRef>
              <c:f>'2021-06-09'!$D$3:$D$23</c:f>
              <c:numCache>
                <c:formatCode>0.0</c:formatCode>
                <c:ptCount val="21"/>
                <c:pt idx="0">
                  <c:v>149.1</c:v>
                </c:pt>
                <c:pt idx="1">
                  <c:v>498.2</c:v>
                </c:pt>
                <c:pt idx="2">
                  <c:v>629.5</c:v>
                </c:pt>
                <c:pt idx="3">
                  <c:v>23</c:v>
                </c:pt>
                <c:pt idx="4">
                  <c:v>496.6</c:v>
                </c:pt>
                <c:pt idx="5">
                  <c:v>167.1</c:v>
                </c:pt>
                <c:pt idx="6">
                  <c:v>45.3</c:v>
                </c:pt>
                <c:pt idx="7">
                  <c:v>61.3</c:v>
                </c:pt>
                <c:pt idx="8">
                  <c:v>70.2</c:v>
                </c:pt>
                <c:pt idx="9">
                  <c:v>96.3</c:v>
                </c:pt>
                <c:pt idx="11">
                  <c:v>46.3</c:v>
                </c:pt>
                <c:pt idx="12">
                  <c:v>0.9</c:v>
                </c:pt>
                <c:pt idx="13">
                  <c:v>86.6</c:v>
                </c:pt>
                <c:pt idx="14" formatCode="0.0000">
                  <c:v>1.9E-3</c:v>
                </c:pt>
                <c:pt idx="15">
                  <c:v>5.8</c:v>
                </c:pt>
                <c:pt idx="16">
                  <c:v>0.1</c:v>
                </c:pt>
                <c:pt idx="18">
                  <c:v>132.55954898885241</c:v>
                </c:pt>
                <c:pt idx="19">
                  <c:v>1.2586949733620922</c:v>
                </c:pt>
                <c:pt idx="20">
                  <c:v>23.226702722854029</c:v>
                </c:pt>
              </c:numCache>
            </c:numRef>
          </c:val>
          <c:extLst>
            <c:ext xmlns:c16="http://schemas.microsoft.com/office/drawing/2014/chart" uri="{C3380CC4-5D6E-409C-BE32-E72D297353CC}">
              <c16:uniqueId val="{00000003-FE00-6B41-8A32-3EE0779DB6AB}"/>
            </c:ext>
          </c:extLst>
        </c:ser>
        <c:dLbls>
          <c:showLegendKey val="0"/>
          <c:showVal val="0"/>
          <c:showCatName val="0"/>
          <c:showSerName val="0"/>
          <c:showPercent val="0"/>
          <c:showBubbleSize val="0"/>
        </c:dLbls>
        <c:gapWidth val="219"/>
        <c:overlap val="-27"/>
        <c:axId val="41925439"/>
        <c:axId val="41607039"/>
      </c:barChart>
      <c:catAx>
        <c:axId val="41925439"/>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607039"/>
        <c:crossesAt val="1.0000000000000003E-4"/>
        <c:auto val="1"/>
        <c:lblAlgn val="ctr"/>
        <c:lblOffset val="100"/>
        <c:noMultiLvlLbl val="0"/>
      </c:catAx>
      <c:valAx>
        <c:axId val="41607039"/>
        <c:scaling>
          <c:logBase val="2"/>
          <c:orientation val="minMax"/>
          <c:max val="204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r>
                  <a:rPr lang="en-US" sz="1600"/>
                  <a:t>Speedup over CPU (log scale)</a:t>
                </a:r>
              </a:p>
            </c:rich>
          </c:tx>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US"/>
            </a:p>
          </c:txPr>
        </c:title>
        <c:numFmt formatCode="0.00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41925439"/>
        <c:crosses val="autoZero"/>
        <c:crossBetween val="between"/>
        <c:majorUnit val="4"/>
        <c:minorUnit val="4"/>
      </c:valAx>
      <c:spPr>
        <a:noFill/>
        <a:ln>
          <a:solidFill>
            <a:schemeClr val="tx1"/>
          </a:solidFill>
        </a:ln>
        <a:effectLst/>
      </c:spPr>
    </c:plotArea>
    <c:legend>
      <c:legendPos val="t"/>
      <c:layout>
        <c:manualLayout>
          <c:xMode val="edge"/>
          <c:yMode val="edge"/>
          <c:x val="0.12842992551563362"/>
          <c:y val="9.4994949494949521E-3"/>
          <c:w val="0.52368132716049387"/>
          <c:h val="6.4185101010101012E-2"/>
        </c:manualLayout>
      </c:layout>
      <c:overlay val="1"/>
      <c:spPr>
        <a:solidFill>
          <a:schemeClr val="bg1"/>
        </a:solidFill>
        <a:ln>
          <a:solidFill>
            <a:schemeClr val="tx1"/>
          </a:solid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400">
          <a:solidFill>
            <a:schemeClr val="tx1"/>
          </a:solidFill>
        </a:defRPr>
      </a:pPr>
      <a:endParaRPr lang="en-US"/>
    </a:p>
  </c:txPr>
  <c:externalData r:id="rId3">
    <c:autoUpdate val="0"/>
  </c:externalData>
  <c:userShapes r:id="rId4"/>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'nC-runs'!$AY$2</c:f>
              <c:strCache>
                <c:ptCount val="1"/>
                <c:pt idx="0">
                  <c:v>SPP</c:v>
                </c:pt>
              </c:strCache>
            </c:strRef>
          </c:tx>
          <c:spPr>
            <a:ln w="38100" cap="rnd">
              <a:solidFill>
                <a:schemeClr val="accent6">
                  <a:lumMod val="75000"/>
                </a:schemeClr>
              </a:solidFill>
              <a:prstDash val="solid"/>
              <a:round/>
            </a:ln>
            <a:effectLst/>
          </c:spPr>
          <c:marker>
            <c:symbol val="circle"/>
            <c:size val="8"/>
            <c:spPr>
              <a:solidFill>
                <a:schemeClr val="accent6">
                  <a:lumMod val="75000"/>
                </a:schemeClr>
              </a:solidFill>
              <a:ln w="12700">
                <a:solidFill>
                  <a:schemeClr val="accent6">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'nC-runs'!$AZ$2:$BE$2</c:f>
              <c:numCache>
                <c:formatCode>General</c:formatCode>
                <c:ptCount val="6"/>
                <c:pt idx="0">
                  <c:v>1.1808841707873761</c:v>
                </c:pt>
                <c:pt idx="1">
                  <c:v>1.2748240002710416</c:v>
                </c:pt>
                <c:pt idx="2">
                  <c:v>1.2360704054461438</c:v>
                </c:pt>
                <c:pt idx="3">
                  <c:v>1.2321915796264478</c:v>
                </c:pt>
                <c:pt idx="4">
                  <c:v>1.2106804796264479</c:v>
                </c:pt>
                <c:pt idx="5">
                  <c:v>1.1843877796264499</c:v>
                </c:pt>
              </c:numCache>
            </c:numRef>
          </c:yVal>
          <c:smooth val="1"/>
          <c:extLst>
            <c:ext xmlns:c16="http://schemas.microsoft.com/office/drawing/2014/chart" uri="{C3380CC4-5D6E-409C-BE32-E72D297353CC}">
              <c16:uniqueId val="{00000000-F666-2646-8D32-12A584600FA6}"/>
            </c:ext>
          </c:extLst>
        </c:ser>
        <c:ser>
          <c:idx val="1"/>
          <c:order val="1"/>
          <c:tx>
            <c:strRef>
              <c:f>'nC-runs'!$AY$3</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'nC-runs'!$AZ$3:$BE$3</c:f>
              <c:numCache>
                <c:formatCode>General</c:formatCode>
                <c:ptCount val="6"/>
                <c:pt idx="0">
                  <c:v>1.1861222740304298</c:v>
                </c:pt>
                <c:pt idx="1">
                  <c:v>1.283155393669023</c:v>
                </c:pt>
                <c:pt idx="2">
                  <c:v>1.21857547349426</c:v>
                </c:pt>
                <c:pt idx="3">
                  <c:v>1.1863626306643582</c:v>
                </c:pt>
                <c:pt idx="4">
                  <c:v>1.1783076306643601</c:v>
                </c:pt>
                <c:pt idx="5">
                  <c:v>1.1577598306643599</c:v>
                </c:pt>
              </c:numCache>
            </c:numRef>
          </c:yVal>
          <c:smooth val="1"/>
          <c:extLst>
            <c:ext xmlns:c16="http://schemas.microsoft.com/office/drawing/2014/chart" uri="{C3380CC4-5D6E-409C-BE32-E72D297353CC}">
              <c16:uniqueId val="{00000001-F666-2646-8D32-12A584600FA6}"/>
            </c:ext>
          </c:extLst>
        </c:ser>
        <c:ser>
          <c:idx val="2"/>
          <c:order val="2"/>
          <c:tx>
            <c:strRef>
              <c:f>'nC-runs'!$AY$4</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'nC-runs'!$AZ$4:$BE$4</c:f>
              <c:numCache>
                <c:formatCode>General</c:formatCode>
                <c:ptCount val="6"/>
                <c:pt idx="0">
                  <c:v>1.1902479558020136</c:v>
                </c:pt>
                <c:pt idx="1">
                  <c:v>1.2832694998724017</c:v>
                </c:pt>
                <c:pt idx="2">
                  <c:v>1.2429404821709504</c:v>
                </c:pt>
                <c:pt idx="3">
                  <c:v>1.2309973916321584</c:v>
                </c:pt>
                <c:pt idx="4">
                  <c:v>1.20737059163216</c:v>
                </c:pt>
                <c:pt idx="5">
                  <c:v>1.1768934916321601</c:v>
                </c:pt>
              </c:numCache>
            </c:numRef>
          </c:yVal>
          <c:smooth val="1"/>
          <c:extLst>
            <c:ext xmlns:c16="http://schemas.microsoft.com/office/drawing/2014/chart" uri="{C3380CC4-5D6E-409C-BE32-E72D297353CC}">
              <c16:uniqueId val="{00000002-F666-2646-8D32-12A584600FA6}"/>
            </c:ext>
          </c:extLst>
        </c:ser>
        <c:ser>
          <c:idx val="5"/>
          <c:order val="3"/>
          <c:tx>
            <c:strRef>
              <c:f>'nC-runs'!$AY$7</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'nC-runs'!$AZ$1:$BE$1</c:f>
              <c:numCache>
                <c:formatCode>General</c:formatCode>
                <c:ptCount val="6"/>
                <c:pt idx="0">
                  <c:v>1</c:v>
                </c:pt>
                <c:pt idx="1">
                  <c:v>2</c:v>
                </c:pt>
                <c:pt idx="2">
                  <c:v>4</c:v>
                </c:pt>
                <c:pt idx="3">
                  <c:v>6</c:v>
                </c:pt>
                <c:pt idx="4">
                  <c:v>8</c:v>
                </c:pt>
                <c:pt idx="5">
                  <c:v>12</c:v>
                </c:pt>
              </c:numCache>
            </c:numRef>
          </c:xVal>
          <c:yVal>
            <c:numRef>
              <c:f>'nC-runs'!$AZ$7:$BE$7</c:f>
              <c:numCache>
                <c:formatCode>General</c:formatCode>
                <c:ptCount val="6"/>
                <c:pt idx="0">
                  <c:v>1.224211498438099</c:v>
                </c:pt>
                <c:pt idx="1">
                  <c:v>1.3242669269826637</c:v>
                </c:pt>
                <c:pt idx="2">
                  <c:v>1.3008811418323525</c:v>
                </c:pt>
                <c:pt idx="3">
                  <c:v>1.2853278822555283</c:v>
                </c:pt>
                <c:pt idx="4">
                  <c:v>1.2704030822555283</c:v>
                </c:pt>
                <c:pt idx="5">
                  <c:v>1.2538090822555283</c:v>
                </c:pt>
              </c:numCache>
            </c:numRef>
          </c:yVal>
          <c:smooth val="1"/>
          <c:extLst>
            <c:ext xmlns:c16="http://schemas.microsoft.com/office/drawing/2014/chart" uri="{C3380CC4-5D6E-409C-BE32-E72D297353CC}">
              <c16:uniqueId val="{00000003-F666-2646-8D32-12A584600FA6}"/>
            </c:ext>
          </c:extLst>
        </c:ser>
        <c:dLbls>
          <c:showLegendKey val="0"/>
          <c:showVal val="0"/>
          <c:showCatName val="0"/>
          <c:showSerName val="0"/>
          <c:showPercent val="0"/>
          <c:showBubbleSize val="0"/>
        </c:dLbls>
        <c:axId val="371743440"/>
        <c:axId val="371753568"/>
      </c:scatterChart>
      <c:valAx>
        <c:axId val="371743440"/>
        <c:scaling>
          <c:orientation val="minMax"/>
          <c:max val="13"/>
          <c:min val="0"/>
        </c:scaling>
        <c:delete val="0"/>
        <c:axPos val="b"/>
        <c:majorGridlines>
          <c:spPr>
            <a:ln w="9525" cap="flat" cmpd="sng" algn="ctr">
              <a:solidFill>
                <a:schemeClr val="bg1">
                  <a:lumMod val="75000"/>
                </a:schemeClr>
              </a:solidFill>
              <a:prstDash val="dash"/>
              <a:round/>
            </a:ln>
            <a:effectLst/>
          </c:spPr>
        </c:majorGridlines>
        <c:minorGridlines>
          <c:spPr>
            <a:ln w="9525" cap="flat" cmpd="sng" algn="ctr">
              <a:solidFill>
                <a:schemeClr val="tx1">
                  <a:lumMod val="5000"/>
                  <a:lumOff val="95000"/>
                </a:schemeClr>
              </a:solidFill>
              <a:prstDash val="dash"/>
              <a:round/>
            </a:ln>
            <a:effectLst/>
          </c:spPr>
        </c:min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a:t>Number of cores</a:t>
                </a:r>
              </a:p>
            </c:rich>
          </c:tx>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53568"/>
        <c:crosses val="autoZero"/>
        <c:crossBetween val="midCat"/>
        <c:majorUnit val="2"/>
        <c:minorUnit val="1"/>
      </c:valAx>
      <c:valAx>
        <c:axId val="371753568"/>
        <c:scaling>
          <c:orientation val="minMax"/>
          <c:min val="1.1000000000000001"/>
        </c:scaling>
        <c:delete val="0"/>
        <c:axPos val="l"/>
        <c:majorGridlines>
          <c:spPr>
            <a:ln w="9525" cap="flat" cmpd="sng" algn="ctr">
              <a:solidFill>
                <a:schemeClr val="bg1">
                  <a:lumMod val="7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Geomean speedup</a:t>
                </a:r>
              </a:p>
              <a:p>
                <a:pPr>
                  <a:defRPr/>
                </a:pPr>
                <a:r>
                  <a:rPr lang="en-GB" dirty="0"/>
                  <a:t>over no prefetching</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371743440"/>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98385746628946"/>
          <c:y val="4.140083461430949E-2"/>
          <c:w val="0.724120199256715"/>
          <c:h val="0.70382677531232474"/>
        </c:manualLayout>
      </c:layout>
      <c:scatterChart>
        <c:scatterStyle val="smoothMarker"/>
        <c:varyColors val="0"/>
        <c:ser>
          <c:idx val="1"/>
          <c:order val="0"/>
          <c:tx>
            <c:strRef>
              <c:f>'ST-sensitivity'!$CT$16</c:f>
              <c:strCache>
                <c:ptCount val="1"/>
                <c:pt idx="0">
                  <c:v>SPP</c:v>
                </c:pt>
              </c:strCache>
            </c:strRef>
          </c:tx>
          <c:spPr>
            <a:ln w="38100" cap="rnd">
              <a:solidFill>
                <a:schemeClr val="accent6"/>
              </a:solidFill>
              <a:prstDash val="solid"/>
              <a:round/>
            </a:ln>
            <a:effectLst/>
          </c:spPr>
          <c:marker>
            <c:symbol val="circle"/>
            <c:size val="8"/>
            <c:spPr>
              <a:solidFill>
                <a:schemeClr val="accent6"/>
              </a:solidFill>
              <a:ln w="12700">
                <a:solidFill>
                  <a:schemeClr val="accent6">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'ST-sensitivity'!$CT$17:$CT$23</c:f>
              <c:numCache>
                <c:formatCode>General</c:formatCode>
                <c:ptCount val="7"/>
                <c:pt idx="0">
                  <c:v>0.97243341268968464</c:v>
                </c:pt>
                <c:pt idx="1">
                  <c:v>1.0879427583890504</c:v>
                </c:pt>
                <c:pt idx="2">
                  <c:v>1.1468761051513541</c:v>
                </c:pt>
                <c:pt idx="3">
                  <c:v>1.1721656409354826</c:v>
                </c:pt>
                <c:pt idx="4">
                  <c:v>1.1808841707873761</c:v>
                </c:pt>
                <c:pt idx="5">
                  <c:v>1.1830119831161829</c:v>
                </c:pt>
                <c:pt idx="6">
                  <c:v>1.1838549944723795</c:v>
                </c:pt>
              </c:numCache>
            </c:numRef>
          </c:yVal>
          <c:smooth val="1"/>
          <c:extLst>
            <c:ext xmlns:c16="http://schemas.microsoft.com/office/drawing/2014/chart" uri="{C3380CC4-5D6E-409C-BE32-E72D297353CC}">
              <c16:uniqueId val="{00000000-23E4-9E49-B4AE-5D5AB40CB9C0}"/>
            </c:ext>
          </c:extLst>
        </c:ser>
        <c:ser>
          <c:idx val="3"/>
          <c:order val="1"/>
          <c:tx>
            <c:strRef>
              <c:f>'ST-sensitivity'!$CU$16</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'ST-sensitivity'!$CU$17:$CU$23</c:f>
              <c:numCache>
                <c:formatCode>General</c:formatCode>
                <c:ptCount val="7"/>
                <c:pt idx="0">
                  <c:v>0.80725874248017193</c:v>
                </c:pt>
                <c:pt idx="1">
                  <c:v>0.93831291064841227</c:v>
                </c:pt>
                <c:pt idx="2">
                  <c:v>1.0520455918743199</c:v>
                </c:pt>
                <c:pt idx="3">
                  <c:v>1.1432280705440736</c:v>
                </c:pt>
                <c:pt idx="4">
                  <c:v>1.1861222740304298</c:v>
                </c:pt>
                <c:pt idx="5">
                  <c:v>1.1989522156548695</c:v>
                </c:pt>
                <c:pt idx="6">
                  <c:v>1.200509156465865</c:v>
                </c:pt>
              </c:numCache>
            </c:numRef>
          </c:yVal>
          <c:smooth val="1"/>
          <c:extLst>
            <c:ext xmlns:c16="http://schemas.microsoft.com/office/drawing/2014/chart" uri="{C3380CC4-5D6E-409C-BE32-E72D297353CC}">
              <c16:uniqueId val="{00000001-23E4-9E49-B4AE-5D5AB40CB9C0}"/>
            </c:ext>
          </c:extLst>
        </c:ser>
        <c:ser>
          <c:idx val="0"/>
          <c:order val="2"/>
          <c:tx>
            <c:strRef>
              <c:f>'ST-sensitivity'!$CV$16</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'ST-sensitivity'!$CV$17:$CV$23</c:f>
              <c:numCache>
                <c:formatCode>General</c:formatCode>
                <c:ptCount val="7"/>
                <c:pt idx="0">
                  <c:v>0.8402811155073433</c:v>
                </c:pt>
                <c:pt idx="1">
                  <c:v>0.99928486419720453</c:v>
                </c:pt>
                <c:pt idx="2">
                  <c:v>1.1043708691127909</c:v>
                </c:pt>
                <c:pt idx="3">
                  <c:v>1.1689402038313679</c:v>
                </c:pt>
                <c:pt idx="4">
                  <c:v>1.1902479558020136</c:v>
                </c:pt>
                <c:pt idx="5">
                  <c:v>1.1960074334879809</c:v>
                </c:pt>
                <c:pt idx="6">
                  <c:v>1.1974786735920837</c:v>
                </c:pt>
              </c:numCache>
            </c:numRef>
          </c:yVal>
          <c:smooth val="1"/>
          <c:extLst>
            <c:ext xmlns:c16="http://schemas.microsoft.com/office/drawing/2014/chart" uri="{C3380CC4-5D6E-409C-BE32-E72D297353CC}">
              <c16:uniqueId val="{00000002-23E4-9E49-B4AE-5D5AB40CB9C0}"/>
            </c:ext>
          </c:extLst>
        </c:ser>
        <c:ser>
          <c:idx val="6"/>
          <c:order val="3"/>
          <c:tx>
            <c:strRef>
              <c:f>'ST-sensitivity'!$CZ$16</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'ST-sensitivity'!$CZ$17:$CZ$23</c:f>
              <c:numCache>
                <c:formatCode>General</c:formatCode>
                <c:ptCount val="7"/>
                <c:pt idx="0">
                  <c:v>1.0089724469700405</c:v>
                </c:pt>
                <c:pt idx="1">
                  <c:v>1.1307710054646649</c:v>
                </c:pt>
                <c:pt idx="2">
                  <c:v>1.1836779145977339</c:v>
                </c:pt>
                <c:pt idx="3">
                  <c:v>1.2141541345792652</c:v>
                </c:pt>
                <c:pt idx="4">
                  <c:v>1.224211498438099</c:v>
                </c:pt>
                <c:pt idx="5">
                  <c:v>1.2264513238300003</c:v>
                </c:pt>
                <c:pt idx="6">
                  <c:v>1.2277639381864598</c:v>
                </c:pt>
              </c:numCache>
            </c:numRef>
          </c:yVal>
          <c:smooth val="1"/>
          <c:extLst>
            <c:ext xmlns:c16="http://schemas.microsoft.com/office/drawing/2014/chart" uri="{C3380CC4-5D6E-409C-BE32-E72D297353CC}">
              <c16:uniqueId val="{00000005-23E4-9E49-B4AE-5D5AB40CB9C0}"/>
            </c:ext>
          </c:extLst>
        </c:ser>
        <c:dLbls>
          <c:showLegendKey val="0"/>
          <c:showVal val="0"/>
          <c:showCatName val="0"/>
          <c:showSerName val="0"/>
          <c:showPercent val="0"/>
          <c:showBubbleSize val="0"/>
        </c:dLbls>
        <c:axId val="153785824"/>
        <c:axId val="153787456"/>
      </c:scatterChart>
      <c:valAx>
        <c:axId val="153785824"/>
        <c:scaling>
          <c:logBase val="2"/>
          <c:orientation val="minMax"/>
          <c:max val="12800"/>
          <c:min val="100"/>
        </c:scaling>
        <c:delete val="0"/>
        <c:axPos val="b"/>
        <c:majorGridlines>
          <c:spPr>
            <a:ln w="9525" cap="flat" cmpd="sng" algn="ctr">
              <a:solidFill>
                <a:schemeClr val="tx1">
                  <a:lumMod val="15000"/>
                  <a:lumOff val="85000"/>
                </a:schemeClr>
              </a:solidFill>
              <a:prstDash val="dash"/>
              <a:round/>
            </a:ln>
            <a:effectLst/>
          </c:spPr>
        </c:maj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DRAM</a:t>
                </a:r>
                <a:r>
                  <a:rPr lang="en-GB" baseline="0" dirty="0"/>
                  <a:t> MTPS (in log scale)</a:t>
                </a:r>
                <a:endParaRPr lang="en-GB" dirty="0"/>
              </a:p>
            </c:rich>
          </c:tx>
          <c:layout>
            <c:manualLayout>
              <c:xMode val="edge"/>
              <c:yMode val="edge"/>
              <c:x val="0.37812255278473444"/>
              <c:y val="0.90387705286152853"/>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2400" b="0" i="0" u="none" strike="noStrike" kern="1200" baseline="0">
                <a:solidFill>
                  <a:schemeClr val="tx1"/>
                </a:solidFill>
                <a:latin typeface="+mn-lt"/>
                <a:ea typeface="+mn-ea"/>
                <a:cs typeface="+mn-cs"/>
              </a:defRPr>
            </a:pPr>
            <a:endParaRPr lang="en-US"/>
          </a:p>
        </c:txPr>
        <c:crossAx val="153787456"/>
        <c:crosses val="autoZero"/>
        <c:crossBetween val="midCat"/>
        <c:majorUnit val="2"/>
      </c:valAx>
      <c:valAx>
        <c:axId val="153787456"/>
        <c:scaling>
          <c:orientation val="minMax"/>
          <c:max val="1.25"/>
          <c:min val="0.8"/>
        </c:scaling>
        <c:delete val="0"/>
        <c:axPos val="l"/>
        <c:majorGridlines>
          <c:spPr>
            <a:ln w="9525" cap="flat" cmpd="sng" algn="ctr">
              <a:solidFill>
                <a:schemeClr val="bg1">
                  <a:lumMod val="8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baseline="0"/>
                  <a:t>Geomean speedup </a:t>
                </a:r>
              </a:p>
              <a:p>
                <a:pPr>
                  <a:defRPr/>
                </a:pPr>
                <a:r>
                  <a:rPr lang="en-GB" baseline="0"/>
                  <a:t>over no prefetching</a:t>
                </a:r>
                <a:endParaRPr lang="en-GB"/>
              </a:p>
            </c:rich>
          </c:tx>
          <c:layout>
            <c:manualLayout>
              <c:xMode val="edge"/>
              <c:yMode val="edge"/>
              <c:x val="8.0844438621947342E-3"/>
              <c:y val="0.16638914368557858"/>
            </c:manualLayout>
          </c:layout>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153785824"/>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98385746628946"/>
          <c:y val="4.140083461430949E-2"/>
          <c:w val="0.724120199256715"/>
          <c:h val="0.70382677531232474"/>
        </c:manualLayout>
      </c:layout>
      <c:scatterChart>
        <c:scatterStyle val="smoothMarker"/>
        <c:varyColors val="0"/>
        <c:ser>
          <c:idx val="1"/>
          <c:order val="0"/>
          <c:tx>
            <c:strRef>
              <c:f>'ST-sensitivity'!$CT$16</c:f>
              <c:strCache>
                <c:ptCount val="1"/>
                <c:pt idx="0">
                  <c:v>SPP</c:v>
                </c:pt>
              </c:strCache>
            </c:strRef>
          </c:tx>
          <c:spPr>
            <a:ln w="38100" cap="rnd">
              <a:solidFill>
                <a:schemeClr val="accent6"/>
              </a:solidFill>
              <a:prstDash val="solid"/>
              <a:round/>
            </a:ln>
            <a:effectLst/>
          </c:spPr>
          <c:marker>
            <c:symbol val="circle"/>
            <c:size val="8"/>
            <c:spPr>
              <a:solidFill>
                <a:schemeClr val="accent6"/>
              </a:solidFill>
              <a:ln w="12700">
                <a:solidFill>
                  <a:schemeClr val="accent6">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'ST-sensitivity'!$CT$17:$CT$23</c:f>
              <c:numCache>
                <c:formatCode>General</c:formatCode>
                <c:ptCount val="7"/>
                <c:pt idx="0">
                  <c:v>0.97243341268968464</c:v>
                </c:pt>
                <c:pt idx="1">
                  <c:v>1.0879427583890504</c:v>
                </c:pt>
                <c:pt idx="2">
                  <c:v>1.1468761051513541</c:v>
                </c:pt>
                <c:pt idx="3">
                  <c:v>1.1721656409354826</c:v>
                </c:pt>
                <c:pt idx="4">
                  <c:v>1.1808841707873761</c:v>
                </c:pt>
                <c:pt idx="5">
                  <c:v>1.1830119831161829</c:v>
                </c:pt>
                <c:pt idx="6">
                  <c:v>1.1838549944723795</c:v>
                </c:pt>
              </c:numCache>
            </c:numRef>
          </c:yVal>
          <c:smooth val="1"/>
          <c:extLst>
            <c:ext xmlns:c16="http://schemas.microsoft.com/office/drawing/2014/chart" uri="{C3380CC4-5D6E-409C-BE32-E72D297353CC}">
              <c16:uniqueId val="{00000000-23E4-9E49-B4AE-5D5AB40CB9C0}"/>
            </c:ext>
          </c:extLst>
        </c:ser>
        <c:ser>
          <c:idx val="3"/>
          <c:order val="1"/>
          <c:tx>
            <c:strRef>
              <c:f>'ST-sensitivity'!$CU$16</c:f>
              <c:strCache>
                <c:ptCount val="1"/>
                <c:pt idx="0">
                  <c:v>Bingo</c:v>
                </c:pt>
              </c:strCache>
            </c:strRef>
          </c:tx>
          <c:spPr>
            <a:ln w="38100" cap="rnd">
              <a:solidFill>
                <a:schemeClr val="accent1"/>
              </a:solidFill>
              <a:prstDash val="solid"/>
              <a:round/>
            </a:ln>
            <a:effectLst/>
          </c:spPr>
          <c:marker>
            <c:symbol val="circle"/>
            <c:size val="8"/>
            <c:spPr>
              <a:solidFill>
                <a:schemeClr val="accent1"/>
              </a:solidFill>
              <a:ln w="12700">
                <a:solidFill>
                  <a:schemeClr val="accent1">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'ST-sensitivity'!$CU$17:$CU$23</c:f>
              <c:numCache>
                <c:formatCode>General</c:formatCode>
                <c:ptCount val="7"/>
                <c:pt idx="0">
                  <c:v>0.80725874248017193</c:v>
                </c:pt>
                <c:pt idx="1">
                  <c:v>0.93831291064841227</c:v>
                </c:pt>
                <c:pt idx="2">
                  <c:v>1.0520455918743199</c:v>
                </c:pt>
                <c:pt idx="3">
                  <c:v>1.1432280705440736</c:v>
                </c:pt>
                <c:pt idx="4">
                  <c:v>1.1861222740304298</c:v>
                </c:pt>
                <c:pt idx="5">
                  <c:v>1.1989522156548695</c:v>
                </c:pt>
                <c:pt idx="6">
                  <c:v>1.200509156465865</c:v>
                </c:pt>
              </c:numCache>
            </c:numRef>
          </c:yVal>
          <c:smooth val="1"/>
          <c:extLst>
            <c:ext xmlns:c16="http://schemas.microsoft.com/office/drawing/2014/chart" uri="{C3380CC4-5D6E-409C-BE32-E72D297353CC}">
              <c16:uniqueId val="{00000001-23E4-9E49-B4AE-5D5AB40CB9C0}"/>
            </c:ext>
          </c:extLst>
        </c:ser>
        <c:ser>
          <c:idx val="0"/>
          <c:order val="2"/>
          <c:tx>
            <c:strRef>
              <c:f>'ST-sensitivity'!$CV$16</c:f>
              <c:strCache>
                <c:ptCount val="1"/>
                <c:pt idx="0">
                  <c:v>MLOP</c:v>
                </c:pt>
              </c:strCache>
            </c:strRef>
          </c:tx>
          <c:spPr>
            <a:ln w="38100" cap="rnd">
              <a:solidFill>
                <a:schemeClr val="accent4">
                  <a:lumMod val="75000"/>
                </a:schemeClr>
              </a:solidFill>
              <a:prstDash val="solid"/>
              <a:round/>
            </a:ln>
            <a:effectLst/>
          </c:spPr>
          <c:marker>
            <c:symbol val="circle"/>
            <c:size val="8"/>
            <c:spPr>
              <a:solidFill>
                <a:schemeClr val="accent4">
                  <a:lumMod val="75000"/>
                </a:schemeClr>
              </a:solidFill>
              <a:ln w="12700">
                <a:solidFill>
                  <a:schemeClr val="accent4">
                    <a:lumMod val="50000"/>
                  </a:schemeClr>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'ST-sensitivity'!$CV$17:$CV$23</c:f>
              <c:numCache>
                <c:formatCode>General</c:formatCode>
                <c:ptCount val="7"/>
                <c:pt idx="0">
                  <c:v>0.8402811155073433</c:v>
                </c:pt>
                <c:pt idx="1">
                  <c:v>0.99928486419720453</c:v>
                </c:pt>
                <c:pt idx="2">
                  <c:v>1.1043708691127909</c:v>
                </c:pt>
                <c:pt idx="3">
                  <c:v>1.1689402038313679</c:v>
                </c:pt>
                <c:pt idx="4">
                  <c:v>1.1902479558020136</c:v>
                </c:pt>
                <c:pt idx="5">
                  <c:v>1.1960074334879809</c:v>
                </c:pt>
                <c:pt idx="6">
                  <c:v>1.1974786735920837</c:v>
                </c:pt>
              </c:numCache>
            </c:numRef>
          </c:yVal>
          <c:smooth val="1"/>
          <c:extLst>
            <c:ext xmlns:c16="http://schemas.microsoft.com/office/drawing/2014/chart" uri="{C3380CC4-5D6E-409C-BE32-E72D297353CC}">
              <c16:uniqueId val="{00000002-23E4-9E49-B4AE-5D5AB40CB9C0}"/>
            </c:ext>
          </c:extLst>
        </c:ser>
        <c:ser>
          <c:idx val="6"/>
          <c:order val="3"/>
          <c:tx>
            <c:strRef>
              <c:f>'ST-sensitivity'!$CZ$16</c:f>
              <c:strCache>
                <c:ptCount val="1"/>
                <c:pt idx="0">
                  <c:v>Pythia</c:v>
                </c:pt>
              </c:strCache>
            </c:strRef>
          </c:tx>
          <c:spPr>
            <a:ln w="38100" cap="rnd">
              <a:solidFill>
                <a:srgbClr val="C00000"/>
              </a:solidFill>
              <a:prstDash val="solid"/>
              <a:round/>
            </a:ln>
            <a:effectLst/>
          </c:spPr>
          <c:marker>
            <c:symbol val="circle"/>
            <c:size val="11"/>
            <c:spPr>
              <a:solidFill>
                <a:srgbClr val="FFFF00"/>
              </a:solidFill>
              <a:ln w="28575">
                <a:solidFill>
                  <a:schemeClr val="tx1"/>
                </a:solidFill>
              </a:ln>
              <a:effectLst/>
            </c:spPr>
          </c:marker>
          <c:xVal>
            <c:numRef>
              <c:f>'ST-sensitivity'!$CS$17:$CS$23</c:f>
              <c:numCache>
                <c:formatCode>General</c:formatCode>
                <c:ptCount val="7"/>
                <c:pt idx="0">
                  <c:v>150</c:v>
                </c:pt>
                <c:pt idx="1">
                  <c:v>300</c:v>
                </c:pt>
                <c:pt idx="2">
                  <c:v>600</c:v>
                </c:pt>
                <c:pt idx="3">
                  <c:v>1200</c:v>
                </c:pt>
                <c:pt idx="4">
                  <c:v>2400</c:v>
                </c:pt>
                <c:pt idx="5">
                  <c:v>4800</c:v>
                </c:pt>
                <c:pt idx="6">
                  <c:v>9600</c:v>
                </c:pt>
              </c:numCache>
            </c:numRef>
          </c:xVal>
          <c:yVal>
            <c:numRef>
              <c:f>'ST-sensitivity'!$CZ$17:$CZ$23</c:f>
              <c:numCache>
                <c:formatCode>General</c:formatCode>
                <c:ptCount val="7"/>
                <c:pt idx="0">
                  <c:v>1.0089724469700405</c:v>
                </c:pt>
                <c:pt idx="1">
                  <c:v>1.1307710054646649</c:v>
                </c:pt>
                <c:pt idx="2">
                  <c:v>1.1836779145977339</c:v>
                </c:pt>
                <c:pt idx="3">
                  <c:v>1.2141541345792652</c:v>
                </c:pt>
                <c:pt idx="4">
                  <c:v>1.224211498438099</c:v>
                </c:pt>
                <c:pt idx="5">
                  <c:v>1.2264513238300003</c:v>
                </c:pt>
                <c:pt idx="6">
                  <c:v>1.2277639381864598</c:v>
                </c:pt>
              </c:numCache>
            </c:numRef>
          </c:yVal>
          <c:smooth val="1"/>
          <c:extLst>
            <c:ext xmlns:c16="http://schemas.microsoft.com/office/drawing/2014/chart" uri="{C3380CC4-5D6E-409C-BE32-E72D297353CC}">
              <c16:uniqueId val="{00000005-23E4-9E49-B4AE-5D5AB40CB9C0}"/>
            </c:ext>
          </c:extLst>
        </c:ser>
        <c:dLbls>
          <c:showLegendKey val="0"/>
          <c:showVal val="0"/>
          <c:showCatName val="0"/>
          <c:showSerName val="0"/>
          <c:showPercent val="0"/>
          <c:showBubbleSize val="0"/>
        </c:dLbls>
        <c:axId val="153785824"/>
        <c:axId val="153787456"/>
      </c:scatterChart>
      <c:valAx>
        <c:axId val="153785824"/>
        <c:scaling>
          <c:logBase val="2"/>
          <c:orientation val="minMax"/>
          <c:max val="12800"/>
          <c:min val="100"/>
        </c:scaling>
        <c:delete val="0"/>
        <c:axPos val="b"/>
        <c:majorGridlines>
          <c:spPr>
            <a:ln w="9525" cap="flat" cmpd="sng" algn="ctr">
              <a:solidFill>
                <a:schemeClr val="tx1">
                  <a:lumMod val="15000"/>
                  <a:lumOff val="85000"/>
                </a:schemeClr>
              </a:solidFill>
              <a:prstDash val="dash"/>
              <a:round/>
            </a:ln>
            <a:effectLst/>
          </c:spPr>
        </c:majorGridlines>
        <c:title>
          <c:tx>
            <c:rich>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dirty="0"/>
                  <a:t>DRAM</a:t>
                </a:r>
                <a:r>
                  <a:rPr lang="en-GB" baseline="0" dirty="0"/>
                  <a:t> MTPS (in log scale)</a:t>
                </a:r>
                <a:endParaRPr lang="en-GB" dirty="0"/>
              </a:p>
            </c:rich>
          </c:tx>
          <c:layout>
            <c:manualLayout>
              <c:xMode val="edge"/>
              <c:yMode val="edge"/>
              <c:x val="0.37812255278473444"/>
              <c:y val="0.90387705286152853"/>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chemeClr val="tx1"/>
            </a:solidFill>
            <a:round/>
          </a:ln>
          <a:effectLst/>
        </c:spPr>
        <c:txPr>
          <a:bodyPr rot="-2700000" spcFirstLastPara="1" vertOverflow="ellipsis" wrap="square" anchor="ctr" anchorCtr="1"/>
          <a:lstStyle/>
          <a:p>
            <a:pPr>
              <a:defRPr sz="2400" b="0" i="0" u="none" strike="noStrike" kern="1200" baseline="0">
                <a:solidFill>
                  <a:schemeClr val="tx1"/>
                </a:solidFill>
                <a:latin typeface="+mn-lt"/>
                <a:ea typeface="+mn-ea"/>
                <a:cs typeface="+mn-cs"/>
              </a:defRPr>
            </a:pPr>
            <a:endParaRPr lang="en-US"/>
          </a:p>
        </c:txPr>
        <c:crossAx val="153787456"/>
        <c:crosses val="autoZero"/>
        <c:crossBetween val="midCat"/>
        <c:majorUnit val="2"/>
      </c:valAx>
      <c:valAx>
        <c:axId val="153787456"/>
        <c:scaling>
          <c:orientation val="minMax"/>
          <c:max val="1.25"/>
          <c:min val="0.8"/>
        </c:scaling>
        <c:delete val="0"/>
        <c:axPos val="l"/>
        <c:majorGridlines>
          <c:spPr>
            <a:ln w="9525" cap="flat" cmpd="sng" algn="ctr">
              <a:solidFill>
                <a:schemeClr val="bg1">
                  <a:lumMod val="85000"/>
                </a:schemeClr>
              </a:solidFill>
              <a:prstDash val="dash"/>
              <a:round/>
            </a:ln>
            <a:effectLst/>
          </c:spPr>
        </c:majorGridlines>
        <c:title>
          <c:tx>
            <c:rich>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r>
                  <a:rPr lang="en-GB" baseline="0"/>
                  <a:t>Geomean speedup </a:t>
                </a:r>
              </a:p>
              <a:p>
                <a:pPr>
                  <a:defRPr/>
                </a:pPr>
                <a:r>
                  <a:rPr lang="en-GB" baseline="0"/>
                  <a:t>over no prefetching</a:t>
                </a:r>
                <a:endParaRPr lang="en-GB"/>
              </a:p>
            </c:rich>
          </c:tx>
          <c:layout>
            <c:manualLayout>
              <c:xMode val="edge"/>
              <c:yMode val="edge"/>
              <c:x val="8.0844438621947342E-3"/>
              <c:y val="0.16638914368557858"/>
            </c:manualLayout>
          </c:layout>
          <c:overlay val="0"/>
          <c:spPr>
            <a:noFill/>
            <a:ln>
              <a:noFill/>
            </a:ln>
            <a:effectLst/>
          </c:spPr>
          <c:txPr>
            <a:bodyPr rot="-54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400" b="0" i="0" u="none" strike="noStrike" kern="1200" baseline="0">
                <a:solidFill>
                  <a:schemeClr val="tx1"/>
                </a:solidFill>
                <a:latin typeface="+mn-lt"/>
                <a:ea typeface="+mn-ea"/>
                <a:cs typeface="+mn-cs"/>
              </a:defRPr>
            </a:pPr>
            <a:endParaRPr lang="en-US"/>
          </a:p>
        </c:txPr>
        <c:crossAx val="153785824"/>
        <c:crosses val="autoZero"/>
        <c:crossBetween val="midCat"/>
      </c:valAx>
      <c:spPr>
        <a:noFill/>
        <a:ln>
          <a:solidFill>
            <a:schemeClr val="tx1"/>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2400">
          <a:solidFill>
            <a:schemeClr val="tx1"/>
          </a:solidFill>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3941054243219594E-2"/>
          <c:y val="4.8983281677068301E-2"/>
          <c:w val="0.90133672353455796"/>
          <c:h val="0.79114703361194805"/>
        </c:manualLayout>
      </c:layout>
      <c:barChart>
        <c:barDir val="col"/>
        <c:grouping val="clustered"/>
        <c:varyColors val="1"/>
        <c:ser>
          <c:idx val="0"/>
          <c:order val="0"/>
          <c:tx>
            <c:strRef>
              <c:f>Sheet1!$B$1</c:f>
              <c:strCache>
                <c:ptCount val="1"/>
                <c:pt idx="0">
                  <c:v>System/Application Crash</c:v>
                </c:pt>
              </c:strCache>
            </c:strRef>
          </c:tx>
          <c:invertIfNegative val="0"/>
          <c:dPt>
            <c:idx val="0"/>
            <c:invertIfNegative val="0"/>
            <c:bubble3D val="0"/>
            <c:spPr>
              <a:gradFill rotWithShape="1">
                <a:gsLst>
                  <a:gs pos="0">
                    <a:schemeClr val="accent5">
                      <a:shade val="65000"/>
                      <a:satMod val="103000"/>
                      <a:lumMod val="102000"/>
                      <a:tint val="94000"/>
                    </a:schemeClr>
                  </a:gs>
                  <a:gs pos="50000">
                    <a:schemeClr val="accent5">
                      <a:shade val="65000"/>
                      <a:satMod val="110000"/>
                      <a:lumMod val="100000"/>
                      <a:shade val="100000"/>
                    </a:schemeClr>
                  </a:gs>
                  <a:gs pos="100000">
                    <a:schemeClr val="accent5">
                      <a:shade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1-30A2-8040-83D1-3CFDD9F44996}"/>
              </c:ext>
            </c:extLst>
          </c:dPt>
          <c:dPt>
            <c:idx val="1"/>
            <c:invertIfNegative val="0"/>
            <c:bubble3D val="0"/>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3-30A2-8040-83D1-3CFDD9F44996}"/>
              </c:ext>
            </c:extLst>
          </c:dPt>
          <c:dPt>
            <c:idx val="2"/>
            <c:invertIfNegative val="0"/>
            <c:bubble3D val="0"/>
            <c:spPr>
              <a:gradFill rotWithShape="1">
                <a:gsLst>
                  <a:gs pos="0">
                    <a:schemeClr val="accent5">
                      <a:tint val="65000"/>
                      <a:satMod val="103000"/>
                      <a:lumMod val="102000"/>
                      <a:tint val="94000"/>
                    </a:schemeClr>
                  </a:gs>
                  <a:gs pos="50000">
                    <a:schemeClr val="accent5">
                      <a:tint val="65000"/>
                      <a:satMod val="110000"/>
                      <a:lumMod val="100000"/>
                      <a:shade val="100000"/>
                    </a:schemeClr>
                  </a:gs>
                  <a:gs pos="100000">
                    <a:schemeClr val="accent5">
                      <a:tint val="65000"/>
                      <a:lumMod val="99000"/>
                      <a:satMod val="120000"/>
                      <a:shade val="78000"/>
                    </a:schemeClr>
                  </a:gs>
                </a:gsLst>
                <a:lin ang="5400000" scaled="0"/>
              </a:gradFill>
              <a:ln>
                <a:noFill/>
              </a:ln>
              <a:effectLst>
                <a:outerShdw blurRad="57150" dist="19050" dir="5400000" algn="ctr" rotWithShape="0">
                  <a:srgbClr val="000000">
                    <a:alpha val="63000"/>
                  </a:srgbClr>
                </a:outerShdw>
              </a:effectLst>
            </c:spPr>
            <c:extLst>
              <c:ext xmlns:c16="http://schemas.microsoft.com/office/drawing/2014/chart" uri="{C3380CC4-5D6E-409C-BE32-E72D297353CC}">
                <c16:uniqueId val="{00000005-30A2-8040-83D1-3CFDD9F44996}"/>
              </c:ext>
            </c:extLst>
          </c:dPt>
          <c:errBars>
            <c:errBarType val="both"/>
            <c:errValType val="cust"/>
            <c:noEndCap val="0"/>
            <c:plus>
              <c:numRef>
                <c:f>Sheet1!$D$2:$D$4</c:f>
                <c:numCache>
                  <c:formatCode>General</c:formatCode>
                  <c:ptCount val="3"/>
                  <c:pt idx="0">
                    <c:v>0.28470000000000001</c:v>
                  </c:pt>
                  <c:pt idx="1">
                    <c:v>0.14299999999999999</c:v>
                  </c:pt>
                  <c:pt idx="2">
                    <c:v>0.23699999999999999</c:v>
                  </c:pt>
                </c:numCache>
              </c:numRef>
            </c:plus>
            <c:minus>
              <c:numRef>
                <c:f>Sheet1!$D$2:$D$4</c:f>
                <c:numCache>
                  <c:formatCode>General</c:formatCode>
                  <c:ptCount val="3"/>
                  <c:pt idx="0">
                    <c:v>0.28470000000000001</c:v>
                  </c:pt>
                  <c:pt idx="1">
                    <c:v>0.14299999999999999</c:v>
                  </c:pt>
                  <c:pt idx="2">
                    <c:v>0.23699999999999999</c:v>
                  </c:pt>
                </c:numCache>
              </c:numRef>
            </c:minus>
            <c:spPr>
              <a:noFill/>
              <a:ln w="25400" cap="flat" cmpd="sng" algn="ctr">
                <a:solidFill>
                  <a:schemeClr val="tx1">
                    <a:lumMod val="65000"/>
                    <a:lumOff val="35000"/>
                  </a:schemeClr>
                </a:solidFill>
                <a:round/>
              </a:ln>
              <a:effectLst/>
            </c:spPr>
          </c:errBars>
          <c:cat>
            <c:strRef>
              <c:f>Sheet1!$A$2:$A$4</c:f>
              <c:strCache>
                <c:ptCount val="3"/>
                <c:pt idx="0">
                  <c:v>App/Data A</c:v>
                </c:pt>
                <c:pt idx="1">
                  <c:v>App/Data B</c:v>
                </c:pt>
                <c:pt idx="2">
                  <c:v>App/Data C</c:v>
                </c:pt>
              </c:strCache>
            </c:strRef>
          </c:cat>
          <c:val>
            <c:numRef>
              <c:f>Sheet1!$B$2:$B$4</c:f>
              <c:numCache>
                <c:formatCode>General</c:formatCode>
                <c:ptCount val="3"/>
                <c:pt idx="0">
                  <c:v>1.041365345675441</c:v>
                </c:pt>
                <c:pt idx="1">
                  <c:v>0.63897763578274802</c:v>
                </c:pt>
                <c:pt idx="2">
                  <c:v>0.247729149463254</c:v>
                </c:pt>
              </c:numCache>
            </c:numRef>
          </c:val>
          <c:extLst>
            <c:ext xmlns:c16="http://schemas.microsoft.com/office/drawing/2014/chart" uri="{C3380CC4-5D6E-409C-BE32-E72D297353CC}">
              <c16:uniqueId val="{00000006-30A2-8040-83D1-3CFDD9F44996}"/>
            </c:ext>
          </c:extLst>
        </c:ser>
        <c:dLbls>
          <c:showLegendKey val="0"/>
          <c:showVal val="0"/>
          <c:showCatName val="0"/>
          <c:showSerName val="0"/>
          <c:showPercent val="0"/>
          <c:showBubbleSize val="0"/>
        </c:dLbls>
        <c:gapWidth val="60"/>
        <c:overlap val="-24"/>
        <c:axId val="1272880312"/>
        <c:axId val="1280023800"/>
      </c:barChart>
      <c:catAx>
        <c:axId val="1272880312"/>
        <c:scaling>
          <c:orientation val="minMax"/>
        </c:scaling>
        <c:delete val="0"/>
        <c:axPos val="b"/>
        <c:numFmt formatCode="General" sourceLinked="1"/>
        <c:majorTickMark val="none"/>
        <c:minorTickMark val="none"/>
        <c:tickLblPos val="nextTo"/>
        <c:spPr>
          <a:noFill/>
          <a:ln w="12700" cap="flat" cmpd="sng" algn="ctr">
            <a:solidFill>
              <a:schemeClr val="tx1">
                <a:lumMod val="15000"/>
                <a:lumOff val="85000"/>
              </a:schemeClr>
            </a:solidFill>
            <a:round/>
          </a:ln>
          <a:effectLst/>
        </c:spPr>
        <c:txPr>
          <a:bodyPr rot="-600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endParaRPr lang="en-US"/>
          </a:p>
        </c:txPr>
        <c:crossAx val="1280023800"/>
        <c:crosses val="autoZero"/>
        <c:auto val="1"/>
        <c:lblAlgn val="ctr"/>
        <c:lblOffset val="100"/>
        <c:noMultiLvlLbl val="0"/>
      </c:catAx>
      <c:valAx>
        <c:axId val="1280023800"/>
        <c:scaling>
          <c:orientation val="minMax"/>
          <c:min val="0"/>
        </c:scaling>
        <c:delete val="1"/>
        <c:axPos val="l"/>
        <c:title>
          <c:tx>
            <c:rich>
              <a:bodyPr rot="-5400000" spcFirstLastPara="1" vertOverflow="ellipsis" vert="horz" wrap="square" anchor="ctr" anchorCtr="1"/>
              <a:lstStyle/>
              <a:p>
                <a:pPr>
                  <a:defRPr sz="2800" b="0" i="0" u="none" strike="noStrike" kern="1200" baseline="0">
                    <a:solidFill>
                      <a:schemeClr val="tx1">
                        <a:lumMod val="65000"/>
                        <a:lumOff val="35000"/>
                      </a:schemeClr>
                    </a:solidFill>
                    <a:latin typeface="+mn-lt"/>
                    <a:ea typeface="+mn-ea"/>
                    <a:cs typeface="+mn-cs"/>
                  </a:defRPr>
                </a:pPr>
                <a:r>
                  <a:rPr lang="en-US"/>
                  <a:t>Memory error vulnerability</a:t>
                </a:r>
              </a:p>
            </c:rich>
          </c:tx>
          <c:overlay val="0"/>
          <c:spPr>
            <a:noFill/>
            <a:ln>
              <a:noFill/>
            </a:ln>
            <a:effectLst/>
          </c:spPr>
        </c:title>
        <c:numFmt formatCode="General" sourceLinked="1"/>
        <c:majorTickMark val="none"/>
        <c:minorTickMark val="none"/>
        <c:tickLblPos val="nextTo"/>
        <c:crossAx val="1272880312"/>
        <c:crosses val="autoZero"/>
        <c:crossBetween val="between"/>
      </c:valAx>
      <c:spPr>
        <a:noFill/>
        <a:ln>
          <a:noFill/>
        </a:ln>
        <a:effectLst/>
      </c:spPr>
    </c:plotArea>
    <c:plotVisOnly val="1"/>
    <c:dispBlanksAs val="gap"/>
    <c:showDLblsOverMax val="0"/>
  </c:chart>
  <c:spPr>
    <a:noFill/>
    <a:ln>
      <a:noFill/>
    </a:ln>
    <a:effectLst/>
  </c:spPr>
  <c:txPr>
    <a:bodyPr/>
    <a:lstStyle/>
    <a:p>
      <a:pPr>
        <a:defRPr sz="2800"/>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234421667119196"/>
          <c:y val="0.12168575518969223"/>
          <c:w val="0.86758405738075839"/>
          <c:h val="0.42711710541132852"/>
        </c:manualLayout>
      </c:layout>
      <c:lineChart>
        <c:grouping val="standard"/>
        <c:varyColors val="0"/>
        <c:ser>
          <c:idx val="1"/>
          <c:order val="0"/>
          <c:tx>
            <c:strRef>
              <c:f>'OS-IPC'!$F$1</c:f>
              <c:strCache>
                <c:ptCount val="1"/>
                <c:pt idx="0">
                  <c:v>DDR4</c:v>
                </c:pt>
              </c:strCache>
            </c:strRef>
          </c:tx>
          <c:spPr>
            <a:ln w="19050" cap="rnd">
              <a:solidFill>
                <a:schemeClr val="accent1"/>
              </a:solidFill>
              <a:round/>
            </a:ln>
            <a:effectLst/>
          </c:spPr>
          <c:marker>
            <c:symbol val="circle"/>
            <c:size val="5"/>
            <c:spPr>
              <a:noFill/>
              <a:ln w="15875">
                <a:solidFill>
                  <a:schemeClr val="accent1"/>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'OS-IPC'!$F$2:$F$21</c:f>
              <c:numCache>
                <c:formatCode>General</c:formatCode>
                <c:ptCount val="20"/>
                <c:pt idx="0">
                  <c:v>1.0002</c:v>
                </c:pt>
                <c:pt idx="1">
                  <c:v>0.999</c:v>
                </c:pt>
                <c:pt idx="2">
                  <c:v>0.99750000000000005</c:v>
                </c:pt>
                <c:pt idx="3">
                  <c:v>1</c:v>
                </c:pt>
                <c:pt idx="4">
                  <c:v>1</c:v>
                </c:pt>
                <c:pt idx="5">
                  <c:v>1</c:v>
                </c:pt>
                <c:pt idx="6">
                  <c:v>1</c:v>
                </c:pt>
                <c:pt idx="7">
                  <c:v>0.99519999999999997</c:v>
                </c:pt>
                <c:pt idx="8">
                  <c:v>0.99370000000000003</c:v>
                </c:pt>
                <c:pt idx="9">
                  <c:v>0.99350000000000005</c:v>
                </c:pt>
                <c:pt idx="10">
                  <c:v>0.99339999999999995</c:v>
                </c:pt>
                <c:pt idx="11">
                  <c:v>0.99319999999999997</c:v>
                </c:pt>
                <c:pt idx="12">
                  <c:v>1.0017</c:v>
                </c:pt>
                <c:pt idx="13">
                  <c:v>1.0083</c:v>
                </c:pt>
                <c:pt idx="14">
                  <c:v>1.008</c:v>
                </c:pt>
                <c:pt idx="15">
                  <c:v>1.0074000000000001</c:v>
                </c:pt>
                <c:pt idx="16">
                  <c:v>0.99380000000000002</c:v>
                </c:pt>
                <c:pt idx="17">
                  <c:v>0.999</c:v>
                </c:pt>
                <c:pt idx="18">
                  <c:v>0.99399999999999999</c:v>
                </c:pt>
                <c:pt idx="19">
                  <c:v>0.99550000000000005</c:v>
                </c:pt>
              </c:numCache>
            </c:numRef>
          </c:val>
          <c:smooth val="0"/>
          <c:extLst>
            <c:ext xmlns:c16="http://schemas.microsoft.com/office/drawing/2014/chart" uri="{C3380CC4-5D6E-409C-BE32-E72D297353CC}">
              <c16:uniqueId val="{00000000-1179-4083-A315-1ED978CE30E1}"/>
            </c:ext>
          </c:extLst>
        </c:ser>
        <c:ser>
          <c:idx val="2"/>
          <c:order val="1"/>
          <c:tx>
            <c:strRef>
              <c:f>'OS-IPC'!$G$1</c:f>
              <c:strCache>
                <c:ptCount val="1"/>
                <c:pt idx="0">
                  <c:v>GDDR5</c:v>
                </c:pt>
              </c:strCache>
            </c:strRef>
          </c:tx>
          <c:spPr>
            <a:ln w="19050" cap="rnd">
              <a:solidFill>
                <a:schemeClr val="accent6"/>
              </a:solidFill>
              <a:round/>
            </a:ln>
            <a:effectLst/>
          </c:spPr>
          <c:marker>
            <c:symbol val="triangle"/>
            <c:size val="5"/>
            <c:spPr>
              <a:noFill/>
              <a:ln w="15875">
                <a:solidFill>
                  <a:schemeClr val="accent6"/>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'OS-IPC'!$G$2:$G$21</c:f>
              <c:numCache>
                <c:formatCode>General</c:formatCode>
                <c:ptCount val="20"/>
                <c:pt idx="0">
                  <c:v>1.0033000000000001</c:v>
                </c:pt>
                <c:pt idx="1">
                  <c:v>1.0125</c:v>
                </c:pt>
                <c:pt idx="2">
                  <c:v>1.1306</c:v>
                </c:pt>
                <c:pt idx="3">
                  <c:v>1.0011000000000001</c:v>
                </c:pt>
                <c:pt idx="4">
                  <c:v>1.0012000000000001</c:v>
                </c:pt>
                <c:pt idx="5">
                  <c:v>1.0011000000000001</c:v>
                </c:pt>
                <c:pt idx="6">
                  <c:v>1.0011000000000001</c:v>
                </c:pt>
                <c:pt idx="7">
                  <c:v>1.0266</c:v>
                </c:pt>
                <c:pt idx="8">
                  <c:v>1.0328999999999999</c:v>
                </c:pt>
                <c:pt idx="9">
                  <c:v>1.0356000000000001</c:v>
                </c:pt>
                <c:pt idx="10">
                  <c:v>1.0347</c:v>
                </c:pt>
                <c:pt idx="11">
                  <c:v>1.0344</c:v>
                </c:pt>
                <c:pt idx="12">
                  <c:v>1.0577000000000001</c:v>
                </c:pt>
                <c:pt idx="13">
                  <c:v>1.0519000000000001</c:v>
                </c:pt>
                <c:pt idx="14">
                  <c:v>1.0523</c:v>
                </c:pt>
                <c:pt idx="15">
                  <c:v>1.0513999999999999</c:v>
                </c:pt>
                <c:pt idx="16">
                  <c:v>1.1046</c:v>
                </c:pt>
                <c:pt idx="17">
                  <c:v>1.103</c:v>
                </c:pt>
                <c:pt idx="18">
                  <c:v>1.1076999999999999</c:v>
                </c:pt>
                <c:pt idx="19">
                  <c:v>1.1242000000000001</c:v>
                </c:pt>
              </c:numCache>
            </c:numRef>
          </c:val>
          <c:smooth val="0"/>
          <c:extLst>
            <c:ext xmlns:c16="http://schemas.microsoft.com/office/drawing/2014/chart" uri="{C3380CC4-5D6E-409C-BE32-E72D297353CC}">
              <c16:uniqueId val="{00000001-1179-4083-A315-1ED978CE30E1}"/>
            </c:ext>
          </c:extLst>
        </c:ser>
        <c:ser>
          <c:idx val="3"/>
          <c:order val="2"/>
          <c:tx>
            <c:strRef>
              <c:f>'OS-IPC'!$H$1</c:f>
              <c:strCache>
                <c:ptCount val="1"/>
                <c:pt idx="0">
                  <c:v>HBM</c:v>
                </c:pt>
              </c:strCache>
            </c:strRef>
          </c:tx>
          <c:spPr>
            <a:ln w="19050" cap="rnd">
              <a:solidFill>
                <a:schemeClr val="accent3">
                  <a:lumMod val="75000"/>
                </a:schemeClr>
              </a:solidFill>
              <a:round/>
            </a:ln>
            <a:effectLst/>
          </c:spPr>
          <c:marker>
            <c:symbol val="plus"/>
            <c:size val="5"/>
            <c:spPr>
              <a:noFill/>
              <a:ln w="15875">
                <a:solidFill>
                  <a:schemeClr val="accent3">
                    <a:lumMod val="75000"/>
                  </a:schemeClr>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'OS-IPC'!$H$2:$H$21</c:f>
              <c:numCache>
                <c:formatCode>General</c:formatCode>
                <c:ptCount val="20"/>
                <c:pt idx="0">
                  <c:v>0.99580000000000002</c:v>
                </c:pt>
                <c:pt idx="1">
                  <c:v>1.0007999999999999</c:v>
                </c:pt>
                <c:pt idx="2">
                  <c:v>1.0849</c:v>
                </c:pt>
                <c:pt idx="3">
                  <c:v>0.99939999999999996</c:v>
                </c:pt>
                <c:pt idx="4">
                  <c:v>0.99929999999999997</c:v>
                </c:pt>
                <c:pt idx="5">
                  <c:v>0.999</c:v>
                </c:pt>
                <c:pt idx="6">
                  <c:v>0.99919999999999998</c:v>
                </c:pt>
                <c:pt idx="7">
                  <c:v>1.0135000000000001</c:v>
                </c:pt>
                <c:pt idx="8">
                  <c:v>1.0163</c:v>
                </c:pt>
                <c:pt idx="9">
                  <c:v>1.0206</c:v>
                </c:pt>
                <c:pt idx="10">
                  <c:v>1.0177</c:v>
                </c:pt>
                <c:pt idx="11">
                  <c:v>1.0179</c:v>
                </c:pt>
                <c:pt idx="12">
                  <c:v>0.99070000000000003</c:v>
                </c:pt>
                <c:pt idx="13">
                  <c:v>0.96789999999999998</c:v>
                </c:pt>
                <c:pt idx="14">
                  <c:v>0.96479999999999999</c:v>
                </c:pt>
                <c:pt idx="15">
                  <c:v>0.9657</c:v>
                </c:pt>
                <c:pt idx="16">
                  <c:v>1.1134999999999999</c:v>
                </c:pt>
                <c:pt idx="17">
                  <c:v>1.0660000000000001</c:v>
                </c:pt>
                <c:pt idx="18">
                  <c:v>1.1202000000000001</c:v>
                </c:pt>
                <c:pt idx="19">
                  <c:v>1.1205000000000001</c:v>
                </c:pt>
              </c:numCache>
            </c:numRef>
          </c:val>
          <c:smooth val="0"/>
          <c:extLst>
            <c:ext xmlns:c16="http://schemas.microsoft.com/office/drawing/2014/chart" uri="{C3380CC4-5D6E-409C-BE32-E72D297353CC}">
              <c16:uniqueId val="{00000002-1179-4083-A315-1ED978CE30E1}"/>
            </c:ext>
          </c:extLst>
        </c:ser>
        <c:ser>
          <c:idx val="4"/>
          <c:order val="3"/>
          <c:tx>
            <c:strRef>
              <c:f>'OS-IPC'!$I$1</c:f>
              <c:strCache>
                <c:ptCount val="1"/>
                <c:pt idx="0">
                  <c:v>HMC</c:v>
                </c:pt>
              </c:strCache>
            </c:strRef>
          </c:tx>
          <c:spPr>
            <a:ln w="19050" cap="rnd">
              <a:solidFill>
                <a:schemeClr val="accent2">
                  <a:lumMod val="75000"/>
                </a:schemeClr>
              </a:solidFill>
              <a:round/>
            </a:ln>
            <a:effectLst/>
          </c:spPr>
          <c:marker>
            <c:symbol val="x"/>
            <c:size val="5"/>
            <c:spPr>
              <a:noFill/>
              <a:ln w="15875">
                <a:solidFill>
                  <a:schemeClr val="accent2">
                    <a:lumMod val="75000"/>
                  </a:schemeClr>
                </a:solidFill>
              </a:ln>
              <a:effectLst/>
            </c:spPr>
          </c:marker>
          <c:cat>
            <c:strRef>
              <c:f>'OS-IPC'!$C$2:$C$21</c:f>
              <c:strCache>
                <c:ptCount val="20"/>
                <c:pt idx="0">
                  <c:v>shell (0.2)</c:v>
                </c:pt>
                <c:pt idx="1">
                  <c:v>bootup (1.1)</c:v>
                </c:pt>
                <c:pt idx="2">
                  <c:v>forkbench (49.5)</c:v>
                </c:pt>
                <c:pt idx="3">
                  <c:v>UDP_RR (0.1)</c:v>
                </c:pt>
                <c:pt idx="4">
                  <c:v>TCP_RR (0.1)</c:v>
                </c:pt>
                <c:pt idx="5">
                  <c:v>UDP_STREAM (0.1)</c:v>
                </c:pt>
                <c:pt idx="6">
                  <c:v>TCP_STREAM (0.1)</c:v>
                </c:pt>
                <c:pt idx="7">
                  <c:v>Test 4 (3.4)</c:v>
                </c:pt>
                <c:pt idx="8">
                  <c:v>Test 11 (4.5)</c:v>
                </c:pt>
                <c:pt idx="9">
                  <c:v>Test 10 (4.7)</c:v>
                </c:pt>
                <c:pt idx="10">
                  <c:v>Test 9 (4.7)</c:v>
                </c:pt>
                <c:pt idx="11">
                  <c:v>Test 8 (4.7)</c:v>
                </c:pt>
                <c:pt idx="12">
                  <c:v>Test 5 (10.1)</c:v>
                </c:pt>
                <c:pt idx="13">
                  <c:v>Test 3 (13.3)</c:v>
                </c:pt>
                <c:pt idx="14">
                  <c:v>Test 1 (13.6)</c:v>
                </c:pt>
                <c:pt idx="15">
                  <c:v>Test 7 (13.7)</c:v>
                </c:pt>
                <c:pt idx="16">
                  <c:v>Test 12 (15.4)</c:v>
                </c:pt>
                <c:pt idx="17">
                  <c:v>Test 2 (15.6)</c:v>
                </c:pt>
                <c:pt idx="18">
                  <c:v>Test 0 (15.7)</c:v>
                </c:pt>
                <c:pt idx="19">
                  <c:v>Test 6 (16.5)</c:v>
                </c:pt>
              </c:strCache>
            </c:strRef>
          </c:cat>
          <c:val>
            <c:numRef>
              <c:f>'OS-IPC'!$I$2:$I$21</c:f>
              <c:numCache>
                <c:formatCode>General</c:formatCode>
                <c:ptCount val="20"/>
                <c:pt idx="0">
                  <c:v>0.98899999999999999</c:v>
                </c:pt>
                <c:pt idx="1">
                  <c:v>0.96409999999999996</c:v>
                </c:pt>
                <c:pt idx="2">
                  <c:v>0.97209999999999996</c:v>
                </c:pt>
                <c:pt idx="3">
                  <c:v>0.99739999999999995</c:v>
                </c:pt>
                <c:pt idx="4">
                  <c:v>0.99750000000000005</c:v>
                </c:pt>
                <c:pt idx="5">
                  <c:v>0.99670000000000003</c:v>
                </c:pt>
                <c:pt idx="6">
                  <c:v>0.99660000000000004</c:v>
                </c:pt>
                <c:pt idx="7">
                  <c:v>1.0190999999999999</c:v>
                </c:pt>
                <c:pt idx="8">
                  <c:v>1.0233000000000001</c:v>
                </c:pt>
                <c:pt idx="9">
                  <c:v>1.03</c:v>
                </c:pt>
                <c:pt idx="10">
                  <c:v>1.0261</c:v>
                </c:pt>
                <c:pt idx="11">
                  <c:v>1.0255000000000001</c:v>
                </c:pt>
                <c:pt idx="12">
                  <c:v>0.87190000000000001</c:v>
                </c:pt>
                <c:pt idx="13">
                  <c:v>0.86329999999999996</c:v>
                </c:pt>
                <c:pt idx="14">
                  <c:v>0.8548</c:v>
                </c:pt>
                <c:pt idx="15">
                  <c:v>0.86070000000000002</c:v>
                </c:pt>
                <c:pt idx="16">
                  <c:v>0.98099999999999998</c:v>
                </c:pt>
                <c:pt idx="17">
                  <c:v>0.94099999999999995</c:v>
                </c:pt>
                <c:pt idx="18">
                  <c:v>0.98670000000000002</c:v>
                </c:pt>
                <c:pt idx="19">
                  <c:v>0.98109999999999997</c:v>
                </c:pt>
              </c:numCache>
            </c:numRef>
          </c:val>
          <c:smooth val="0"/>
          <c:extLst>
            <c:ext xmlns:c16="http://schemas.microsoft.com/office/drawing/2014/chart" uri="{C3380CC4-5D6E-409C-BE32-E72D297353CC}">
              <c16:uniqueId val="{00000003-1179-4083-A315-1ED978CE30E1}"/>
            </c:ext>
          </c:extLst>
        </c:ser>
        <c:dLbls>
          <c:showLegendKey val="0"/>
          <c:showVal val="0"/>
          <c:showCatName val="0"/>
          <c:showSerName val="0"/>
          <c:showPercent val="0"/>
          <c:showBubbleSize val="0"/>
        </c:dLbls>
        <c:marker val="1"/>
        <c:smooth val="0"/>
        <c:axId val="694360000"/>
        <c:axId val="694380384"/>
      </c:lineChart>
      <c:catAx>
        <c:axId val="694360000"/>
        <c:scaling>
          <c:orientation val="minMax"/>
        </c:scaling>
        <c:delete val="0"/>
        <c:axPos val="b"/>
        <c:majorGridlines>
          <c:spPr>
            <a:ln w="9525" cap="flat" cmpd="sng" algn="ctr">
              <a:noFill/>
              <a:round/>
            </a:ln>
            <a:effectLst/>
          </c:spPr>
        </c:majorGridlines>
        <c:numFmt formatCode="General" sourceLinked="1"/>
        <c:majorTickMark val="none"/>
        <c:minorTickMark val="cross"/>
        <c:tickLblPos val="nextTo"/>
        <c:spPr>
          <a:noFill/>
          <a:ln w="9525" cap="flat" cmpd="sng" algn="ctr">
            <a:solidFill>
              <a:schemeClr val="tx1"/>
            </a:solidFill>
            <a:round/>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694380384"/>
        <c:crosses val="autoZero"/>
        <c:auto val="1"/>
        <c:lblAlgn val="ctr"/>
        <c:lblOffset val="100"/>
        <c:noMultiLvlLbl val="0"/>
      </c:catAx>
      <c:valAx>
        <c:axId val="694380384"/>
        <c:scaling>
          <c:orientation val="minMax"/>
          <c:max val="1.2"/>
          <c:min val="0.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r>
                  <a:rPr lang="en-US" sz="1800" b="1" dirty="0">
                    <a:solidFill>
                      <a:schemeClr val="tx1"/>
                    </a:solidFill>
                  </a:rPr>
                  <a:t>Speedup</a:t>
                </a:r>
              </a:p>
            </c:rich>
          </c:tx>
          <c:layout>
            <c:manualLayout>
              <c:xMode val="edge"/>
              <c:yMode val="edge"/>
              <c:x val="1.5763078106615983E-2"/>
              <c:y val="0.1880422372945956"/>
            </c:manualLayout>
          </c:layout>
          <c:overlay val="0"/>
          <c:spPr>
            <a:noFill/>
            <a:ln>
              <a:noFill/>
            </a:ln>
            <a:effectLst/>
          </c:spPr>
          <c:txPr>
            <a:bodyPr rot="-5400000" spcFirstLastPara="1" vertOverflow="ellipsis" vert="horz" wrap="square" anchor="ctr" anchorCtr="1"/>
            <a:lstStyle/>
            <a:p>
              <a:pPr>
                <a:defRPr sz="1800" b="1" i="0" u="none" strike="noStrike" kern="1200" baseline="0">
                  <a:solidFill>
                    <a:schemeClr val="tx1"/>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crossAx val="694360000"/>
        <c:crosses val="autoZero"/>
        <c:crossBetween val="between"/>
        <c:majorUnit val="0.1"/>
      </c:valAx>
      <c:spPr>
        <a:noFill/>
        <a:ln>
          <a:solidFill>
            <a:schemeClr val="tx1"/>
          </a:solidFill>
        </a:ln>
        <a:effectLst/>
      </c:spPr>
    </c:plotArea>
    <c:legend>
      <c:legendPos val="t"/>
      <c:layout>
        <c:manualLayout>
          <c:xMode val="edge"/>
          <c:yMode val="edge"/>
          <c:x val="0.13022290635427686"/>
          <c:y val="3.0303030303030304E-2"/>
          <c:w val="0.84852338161440855"/>
          <c:h val="9.7452875208780709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w="9525" cap="flat" cmpd="sng" algn="ctr">
      <a:noFill/>
      <a:round/>
    </a:ln>
    <a:effectLst/>
  </c:spPr>
  <c:txPr>
    <a:bodyPr/>
    <a:lstStyle/>
    <a:p>
      <a:pPr>
        <a:defRPr sz="1600"/>
      </a:pPr>
      <a:endParaRPr lang="en-US"/>
    </a:p>
  </c:txPr>
  <c:externalData r:id="rId3">
    <c:autoUpdate val="0"/>
  </c:externalData>
  <c:userShapes r:id="rId4"/>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8EA6-F246-9710-2404694AB91E}"/>
            </c:ext>
          </c:extLst>
        </c:ser>
        <c:ser>
          <c:idx val="1"/>
          <c:order val="1"/>
          <c:tx>
            <c:strRef>
              <c:f>Sheet6!$R$3</c:f>
              <c:strCache>
                <c:ptCount val="1"/>
                <c:pt idx="0">
                  <c:v>Multi Core</c:v>
                </c:pt>
              </c:strCache>
            </c:strRef>
          </c:tx>
          <c:spPr>
            <a:no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8EA6-F246-9710-2404694AB91E}"/>
            </c:ext>
          </c:extLst>
        </c:ser>
        <c:dLbls>
          <c:showLegendKey val="0"/>
          <c:showVal val="0"/>
          <c:showCatName val="0"/>
          <c:showSerName val="0"/>
          <c:showPercent val="0"/>
          <c:showBubbleSize val="0"/>
        </c:dLbls>
        <c:gapWidth val="100"/>
        <c:axId val="-1747516752"/>
        <c:axId val="-1747540496"/>
      </c:barChart>
      <c:catAx>
        <c:axId val="-174751675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40496"/>
        <c:crosses val="autoZero"/>
        <c:auto val="1"/>
        <c:lblAlgn val="ctr"/>
        <c:lblOffset val="100"/>
        <c:noMultiLvlLbl val="0"/>
      </c:catAx>
      <c:valAx>
        <c:axId val="-1747540496"/>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1675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userShapes r:id="rId3"/>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484A-D04C-898A-835C54C251FB}"/>
            </c:ext>
          </c:extLst>
        </c:ser>
        <c:ser>
          <c:idx val="1"/>
          <c:order val="1"/>
          <c:tx>
            <c:strRef>
              <c:f>Sheet6!$R$3</c:f>
              <c:strCache>
                <c:ptCount val="1"/>
                <c:pt idx="0">
                  <c:v>Multi Core</c:v>
                </c:pt>
              </c:strCache>
            </c:strRef>
          </c:tx>
          <c:spPr>
            <a:solidFill>
              <a:srgbClr val="A50021"/>
            </a:solidFill>
            <a:ln>
              <a:noFill/>
            </a:ln>
            <a:effectLst/>
          </c:spPr>
          <c:invertIfNegative val="0"/>
          <c:dPt>
            <c:idx val="10"/>
            <c:invertIfNegative val="0"/>
            <c:bubble3D val="0"/>
            <c:spPr>
              <a:noFill/>
              <a:ln>
                <a:noFill/>
              </a:ln>
              <a:effectLst/>
            </c:spPr>
            <c:extLst>
              <c:ext xmlns:c16="http://schemas.microsoft.com/office/drawing/2014/chart" uri="{C3380CC4-5D6E-409C-BE32-E72D297353CC}">
                <c16:uniqueId val="{00000002-484A-D04C-898A-835C54C251FB}"/>
              </c:ext>
            </c:extLst>
          </c:dPt>
          <c:dPt>
            <c:idx val="11"/>
            <c:invertIfNegative val="0"/>
            <c:bubble3D val="0"/>
            <c:spPr>
              <a:noFill/>
              <a:ln>
                <a:noFill/>
              </a:ln>
              <a:effectLst/>
            </c:spPr>
            <c:extLst>
              <c:ext xmlns:c16="http://schemas.microsoft.com/office/drawing/2014/chart" uri="{C3380CC4-5D6E-409C-BE32-E72D297353CC}">
                <c16:uniqueId val="{00000004-484A-D04C-898A-835C54C251FB}"/>
              </c:ext>
            </c:extLst>
          </c:dPt>
          <c:dPt>
            <c:idx val="12"/>
            <c:invertIfNegative val="0"/>
            <c:bubble3D val="0"/>
            <c:spPr>
              <a:noFill/>
              <a:ln>
                <a:noFill/>
              </a:ln>
              <a:effectLst/>
            </c:spPr>
            <c:extLst>
              <c:ext xmlns:c16="http://schemas.microsoft.com/office/drawing/2014/chart" uri="{C3380CC4-5D6E-409C-BE32-E72D297353CC}">
                <c16:uniqueId val="{00000006-484A-D04C-898A-835C54C251FB}"/>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7-484A-D04C-898A-835C54C251FB}"/>
            </c:ext>
          </c:extLst>
        </c:ser>
        <c:dLbls>
          <c:showLegendKey val="0"/>
          <c:showVal val="0"/>
          <c:showCatName val="0"/>
          <c:showSerName val="0"/>
          <c:showPercent val="0"/>
          <c:showBubbleSize val="0"/>
        </c:dLbls>
        <c:gapWidth val="100"/>
        <c:axId val="-1747577888"/>
        <c:axId val="-1747317200"/>
      </c:barChart>
      <c:catAx>
        <c:axId val="-1747577888"/>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317200"/>
        <c:crosses val="autoZero"/>
        <c:auto val="1"/>
        <c:lblAlgn val="ctr"/>
        <c:lblOffset val="100"/>
        <c:noMultiLvlLbl val="0"/>
      </c:catAx>
      <c:valAx>
        <c:axId val="-174731720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577888"/>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5460-2944-A458-9CFBA7C8E56C}"/>
            </c:ext>
          </c:extLst>
        </c:ser>
        <c:ser>
          <c:idx val="1"/>
          <c:order val="1"/>
          <c:tx>
            <c:strRef>
              <c:f>Sheet6!$R$3</c:f>
              <c:strCache>
                <c:ptCount val="1"/>
                <c:pt idx="0">
                  <c:v>Multi Core</c:v>
                </c:pt>
              </c:strCache>
            </c:strRef>
          </c:tx>
          <c:spPr>
            <a:solidFill>
              <a:srgbClr val="A50021"/>
            </a:solidFill>
            <a:ln>
              <a:noFill/>
            </a:ln>
            <a:effectLst/>
          </c:spPr>
          <c:invertIfNegative val="0"/>
          <c:dPt>
            <c:idx val="12"/>
            <c:invertIfNegative val="0"/>
            <c:bubble3D val="0"/>
            <c:spPr>
              <a:noFill/>
              <a:ln>
                <a:noFill/>
              </a:ln>
              <a:effectLst/>
            </c:spPr>
            <c:extLst>
              <c:ext xmlns:c16="http://schemas.microsoft.com/office/drawing/2014/chart" uri="{C3380CC4-5D6E-409C-BE32-E72D297353CC}">
                <c16:uniqueId val="{00000002-5460-2944-A458-9CFBA7C8E56C}"/>
              </c:ext>
            </c:extLst>
          </c:dPt>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3-5460-2944-A458-9CFBA7C8E56C}"/>
            </c:ext>
          </c:extLst>
        </c:ser>
        <c:dLbls>
          <c:showLegendKey val="0"/>
          <c:showVal val="0"/>
          <c:showCatName val="0"/>
          <c:showSerName val="0"/>
          <c:showPercent val="0"/>
          <c:showBubbleSize val="0"/>
        </c:dLbls>
        <c:gapWidth val="100"/>
        <c:axId val="-1747656672"/>
        <c:axId val="-1747651984"/>
      </c:barChart>
      <c:catAx>
        <c:axId val="-1747656672"/>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1984"/>
        <c:crosses val="autoZero"/>
        <c:auto val="1"/>
        <c:lblAlgn val="ctr"/>
        <c:lblOffset val="100"/>
        <c:noMultiLvlLbl val="0"/>
      </c:catAx>
      <c:valAx>
        <c:axId val="-1747651984"/>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656672"/>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1206448458648597E-2"/>
          <c:y val="0.11259675138445401"/>
          <c:w val="0.91081969533220097"/>
          <c:h val="0.42902848960544598"/>
        </c:manualLayout>
      </c:layout>
      <c:barChart>
        <c:barDir val="col"/>
        <c:grouping val="clustered"/>
        <c:varyColors val="0"/>
        <c:ser>
          <c:idx val="0"/>
          <c:order val="0"/>
          <c:tx>
            <c:strRef>
              <c:f>Sheet6!$Q$3</c:f>
              <c:strCache>
                <c:ptCount val="1"/>
                <c:pt idx="0">
                  <c:v>Single Core</c:v>
                </c:pt>
              </c:strCache>
            </c:strRef>
          </c:tx>
          <c:spPr>
            <a:solidFill>
              <a:schemeClr val="accent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Sheet6!$Q$4:$Q$16</c:f>
              <c:numCache>
                <c:formatCode>General</c:formatCode>
                <c:ptCount val="13"/>
                <c:pt idx="0">
                  <c:v>6.6390040999999997E-2</c:v>
                </c:pt>
                <c:pt idx="1">
                  <c:v>0.10482180300000001</c:v>
                </c:pt>
                <c:pt idx="2">
                  <c:v>9.4575800000000002E-2</c:v>
                </c:pt>
                <c:pt idx="3">
                  <c:v>0.131578947</c:v>
                </c:pt>
                <c:pt idx="4">
                  <c:v>0.13834586500000001</c:v>
                </c:pt>
                <c:pt idx="5">
                  <c:v>0.14399999999999999</c:v>
                </c:pt>
                <c:pt idx="6">
                  <c:v>0.124633431</c:v>
                </c:pt>
                <c:pt idx="7">
                  <c:v>1.8974285E-2</c:v>
                </c:pt>
                <c:pt idx="8">
                  <c:v>0.18400359899999999</c:v>
                </c:pt>
                <c:pt idx="10">
                  <c:v>1.386388E-2</c:v>
                </c:pt>
                <c:pt idx="11">
                  <c:v>6.6838352000000004E-2</c:v>
                </c:pt>
                <c:pt idx="12">
                  <c:v>5.008843795423E-2</c:v>
                </c:pt>
              </c:numCache>
            </c:numRef>
          </c:val>
          <c:extLst>
            <c:ext xmlns:c16="http://schemas.microsoft.com/office/drawing/2014/chart" uri="{C3380CC4-5D6E-409C-BE32-E72D297353CC}">
              <c16:uniqueId val="{00000000-25F9-384E-9D25-384D39B05DF0}"/>
            </c:ext>
          </c:extLst>
        </c:ser>
        <c:ser>
          <c:idx val="1"/>
          <c:order val="1"/>
          <c:tx>
            <c:strRef>
              <c:f>Sheet6!$R$3</c:f>
              <c:strCache>
                <c:ptCount val="1"/>
                <c:pt idx="0">
                  <c:v>Multi Core</c:v>
                </c:pt>
              </c:strCache>
            </c:strRef>
          </c:tx>
          <c:spPr>
            <a:solidFill>
              <a:srgbClr val="A50021"/>
            </a:solidFill>
            <a:ln>
              <a:noFill/>
            </a:ln>
            <a:effectLst/>
          </c:spPr>
          <c:invertIfNegative val="0"/>
          <c:cat>
            <c:strRef>
              <c:f>Sheet6!$P$4:$P$16</c:f>
              <c:strCache>
                <c:ptCount val="13"/>
                <c:pt idx="0">
                  <c:v>soplex</c:v>
                </c:pt>
                <c:pt idx="1">
                  <c:v>mcf</c:v>
                </c:pt>
                <c:pt idx="2">
                  <c:v>milc</c:v>
                </c:pt>
                <c:pt idx="3">
                  <c:v>libq</c:v>
                </c:pt>
                <c:pt idx="4">
                  <c:v>lbm</c:v>
                </c:pt>
                <c:pt idx="5">
                  <c:v>gems</c:v>
                </c:pt>
                <c:pt idx="6">
                  <c:v>copy</c:v>
                </c:pt>
                <c:pt idx="7">
                  <c:v>s.cluster</c:v>
                </c:pt>
                <c:pt idx="8">
                  <c:v>gups</c:v>
                </c:pt>
                <c:pt idx="10">
                  <c:v>non-intensive</c:v>
                </c:pt>
                <c:pt idx="11">
                  <c:v>intensive</c:v>
                </c:pt>
                <c:pt idx="12">
                  <c:v>all-workloads</c:v>
                </c:pt>
              </c:strCache>
            </c:strRef>
          </c:cat>
          <c:val>
            <c:numRef>
              <c:f>Sheet6!$R$4:$R$16</c:f>
              <c:numCache>
                <c:formatCode>General</c:formatCode>
                <c:ptCount val="13"/>
                <c:pt idx="0">
                  <c:v>0.15437788</c:v>
                </c:pt>
                <c:pt idx="1">
                  <c:v>0.123046875</c:v>
                </c:pt>
                <c:pt idx="2">
                  <c:v>0.145584726</c:v>
                </c:pt>
                <c:pt idx="3">
                  <c:v>0.13499043999999999</c:v>
                </c:pt>
                <c:pt idx="4">
                  <c:v>0.15580633399999999</c:v>
                </c:pt>
                <c:pt idx="5">
                  <c:v>0.15722924699999999</c:v>
                </c:pt>
                <c:pt idx="6">
                  <c:v>0.20029400999999999</c:v>
                </c:pt>
                <c:pt idx="7">
                  <c:v>0.14045163299999999</c:v>
                </c:pt>
                <c:pt idx="8">
                  <c:v>0.185781059</c:v>
                </c:pt>
                <c:pt idx="10">
                  <c:v>2.9225210000000001E-2</c:v>
                </c:pt>
                <c:pt idx="11">
                  <c:v>0.14039183699999999</c:v>
                </c:pt>
                <c:pt idx="12">
                  <c:v>0.10517875914618</c:v>
                </c:pt>
              </c:numCache>
            </c:numRef>
          </c:val>
          <c:extLst>
            <c:ext xmlns:c16="http://schemas.microsoft.com/office/drawing/2014/chart" uri="{C3380CC4-5D6E-409C-BE32-E72D297353CC}">
              <c16:uniqueId val="{00000001-25F9-384E-9D25-384D39B05DF0}"/>
            </c:ext>
          </c:extLst>
        </c:ser>
        <c:dLbls>
          <c:showLegendKey val="0"/>
          <c:showVal val="0"/>
          <c:showCatName val="0"/>
          <c:showSerName val="0"/>
          <c:showPercent val="0"/>
          <c:showBubbleSize val="0"/>
        </c:dLbls>
        <c:gapWidth val="100"/>
        <c:axId val="-1747723616"/>
        <c:axId val="-1747788240"/>
      </c:barChart>
      <c:catAx>
        <c:axId val="-1747723616"/>
        <c:scaling>
          <c:orientation val="minMax"/>
        </c:scaling>
        <c:delete val="0"/>
        <c:axPos val="b"/>
        <c:numFmt formatCode="General" sourceLinked="1"/>
        <c:majorTickMark val="none"/>
        <c:minorTickMark val="none"/>
        <c:tickLblPos val="nextTo"/>
        <c:spPr>
          <a:noFill/>
          <a:ln w="25400" cap="flat" cmpd="sng" algn="ctr">
            <a:solidFill>
              <a:sysClr val="windowText" lastClr="000000"/>
            </a:solidFill>
            <a:round/>
          </a:ln>
          <a:effectLst/>
        </c:spPr>
        <c:txPr>
          <a:bodyPr rot="-5400000" spcFirstLastPara="1" vertOverflow="ellipsis"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88240"/>
        <c:crosses val="autoZero"/>
        <c:auto val="1"/>
        <c:lblAlgn val="ctr"/>
        <c:lblOffset val="100"/>
        <c:noMultiLvlLbl val="0"/>
      </c:catAx>
      <c:valAx>
        <c:axId val="-1747788240"/>
        <c:scaling>
          <c:orientation val="minMax"/>
        </c:scaling>
        <c:delete val="0"/>
        <c:axPos val="l"/>
        <c:majorGridlines>
          <c:spPr>
            <a:ln w="6350" cap="flat" cmpd="sng" algn="ctr">
              <a:solidFill>
                <a:schemeClr val="tx1"/>
              </a:solidFill>
              <a:prstDash val="lgDash"/>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1"/>
                </a:solidFill>
                <a:latin typeface="Calibri Light" panose="020F0302020204030204" pitchFamily="34" charset="0"/>
                <a:ea typeface="+mn-ea"/>
                <a:cs typeface="+mn-cs"/>
              </a:defRPr>
            </a:pPr>
            <a:endParaRPr lang="en-US"/>
          </a:p>
        </c:txPr>
        <c:crossAx val="-1747723616"/>
        <c:crosses val="autoZero"/>
        <c:crossBetween val="between"/>
      </c:valAx>
      <c:spPr>
        <a:noFill/>
        <a:ln>
          <a:noFill/>
        </a:ln>
        <a:effectLst/>
      </c:spPr>
    </c:plotArea>
    <c:legend>
      <c:legendPos val="t"/>
      <c:layout>
        <c:manualLayout>
          <c:xMode val="edge"/>
          <c:yMode val="edge"/>
          <c:x val="9.7382185334941196E-2"/>
          <c:y val="8.6303606921675796E-2"/>
          <c:w val="0.45108131753801001"/>
          <c:h val="0.14619332259873499"/>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lumMod val="65000"/>
                  <a:lumOff val="35000"/>
                </a:schemeClr>
              </a:solidFill>
              <a:latin typeface="Calibri Light" panose="020F0302020204030204" pitchFamily="34" charset="0"/>
              <a:ea typeface="+mn-ea"/>
              <a:cs typeface="+mn-cs"/>
            </a:defRPr>
          </a:pPr>
          <a:endParaRPr lang="en-US"/>
        </a:p>
      </c:txPr>
    </c:legend>
    <c:plotVisOnly val="1"/>
    <c:dispBlanksAs val="gap"/>
    <c:showDLblsOverMax val="0"/>
  </c:chart>
  <c:spPr>
    <a:noFill/>
    <a:ln w="9525" cap="flat" cmpd="sng" algn="ctr">
      <a:noFill/>
      <a:round/>
    </a:ln>
    <a:effectLst/>
  </c:spPr>
  <c:txPr>
    <a:bodyPr/>
    <a:lstStyle/>
    <a:p>
      <a:pPr>
        <a:defRPr/>
      </a:pPr>
      <a:endParaRPr lang="en-US"/>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2">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b="0" kern="1200" cap="none" spc="0" normalizeH="0" baseline="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75000"/>
        <a:lumOff val="25000"/>
      </a:schemeClr>
    </cs:fontRef>
    <cs:spPr>
      <a:solidFill>
        <a:schemeClr val="dk1">
          <a:lumMod val="15000"/>
          <a:lumOff val="85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3810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8"/>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50000"/>
            <a:lumOff val="50000"/>
          </a:schemeClr>
        </a:solidFill>
        <a:prstDash val="dash"/>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w="9525" cap="flat" cmpd="sng" algn="ctr">
        <a:solidFill>
          <a:schemeClr val="tx1">
            <a:lumMod val="5000"/>
            <a:lumOff val="95000"/>
          </a:schemeClr>
        </a:solidFill>
        <a:round/>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2000" b="0" kern="1200" cap="none" spc="0" normalizeH="0" baseline="0"/>
  </cs:title>
  <cs:trendline>
    <cs:lnRef idx="0">
      <cs:styleClr val="auto"/>
    </cs:lnRef>
    <cs:fillRef idx="0"/>
    <cs:effectRef idx="0"/>
    <cs:fontRef idx="minor">
      <a:schemeClr val="dk1"/>
    </cs:fontRef>
    <cs:spPr>
      <a:ln w="19050" cap="rnd">
        <a:solidFill>
          <a:schemeClr val="phClr"/>
        </a:solidFill>
        <a:round/>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2" Type="http://schemas.openxmlformats.org/officeDocument/2006/relationships/image" Target="../media/image69.emf"/><Relationship Id="rId1" Type="http://schemas.openxmlformats.org/officeDocument/2006/relationships/image" Target="../media/image68.emf"/></Relationships>
</file>

<file path=ppt/drawings/drawing1.xml><?xml version="1.0" encoding="utf-8"?>
<c:userShapes xmlns:c="http://schemas.openxmlformats.org/drawingml/2006/chart">
  <cdr:relSizeAnchor xmlns:cdr="http://schemas.openxmlformats.org/drawingml/2006/chartDrawing">
    <cdr:from>
      <cdr:x>0.14141</cdr:x>
      <cdr:y>0.03248</cdr:y>
    </cdr:from>
    <cdr:to>
      <cdr:x>0.42698</cdr:x>
      <cdr:y>0.14518</cdr:y>
    </cdr:to>
    <cdr:sp macro="" textlink="">
      <cdr:nvSpPr>
        <cdr:cNvPr id="2" name="TextBox 1">
          <a:extLst xmlns:a="http://schemas.openxmlformats.org/drawingml/2006/main">
            <a:ext uri="{FF2B5EF4-FFF2-40B4-BE49-F238E27FC236}">
              <a16:creationId xmlns:a16="http://schemas.microsoft.com/office/drawing/2014/main" id="{DF0EF052-1488-F14F-93AC-9A50A084E40B}"/>
            </a:ext>
          </a:extLst>
        </cdr:cNvPr>
        <cdr:cNvSpPr txBox="1"/>
      </cdr:nvSpPr>
      <cdr:spPr>
        <a:xfrm xmlns:a="http://schemas.openxmlformats.org/drawingml/2006/main">
          <a:off x="661793" y="90793"/>
          <a:ext cx="1336465" cy="314985"/>
        </a:xfrm>
        <a:prstGeom xmlns:a="http://schemas.openxmlformats.org/drawingml/2006/main" prst="rect">
          <a:avLst/>
        </a:prstGeom>
      </cdr:spPr>
      <cdr:txBody>
        <a:bodyPr xmlns:a="http://schemas.openxmlformats.org/drawingml/2006/main" wrap="non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000" b="1"/>
            <a:t>(a)</a:t>
          </a:r>
          <a:r>
            <a:rPr lang="en-US" sz="1000" b="1" baseline="0"/>
            <a:t> </a:t>
          </a:r>
          <a:r>
            <a:rPr lang="en-US" sz="1000" b="1"/>
            <a:t>INT32, ADD</a:t>
          </a:r>
          <a:r>
            <a:rPr lang="en-US" sz="1000" b="0"/>
            <a:t> (1 DPU)</a:t>
          </a:r>
        </a:p>
      </cdr:txBody>
    </cdr:sp>
  </cdr:relSizeAnchor>
  <cdr:relSizeAnchor xmlns:cdr="http://schemas.openxmlformats.org/drawingml/2006/chartDrawing">
    <cdr:from>
      <cdr:x>0.03118</cdr:x>
      <cdr:y>0.82039</cdr:y>
    </cdr:from>
    <cdr:to>
      <cdr:x>0.16175</cdr:x>
      <cdr:y>0.88401</cdr:y>
    </cdr:to>
    <cdr:sp macro="" textlink="">
      <cdr:nvSpPr>
        <cdr:cNvPr id="3" name="Rectangle 2">
          <a:extLst xmlns:a="http://schemas.openxmlformats.org/drawingml/2006/main">
            <a:ext uri="{FF2B5EF4-FFF2-40B4-BE49-F238E27FC236}">
              <a16:creationId xmlns:a16="http://schemas.microsoft.com/office/drawing/2014/main" id="{E119D161-B698-C34F-A096-FAD6AC5487BA}"/>
            </a:ext>
          </a:extLst>
        </cdr:cNvPr>
        <cdr:cNvSpPr/>
      </cdr:nvSpPr>
      <cdr:spPr>
        <a:xfrm xmlns:a="http://schemas.openxmlformats.org/drawingml/2006/main" rot="18950358" flipV="1">
          <a:off x="145901" y="2292982"/>
          <a:ext cx="611068" cy="177803"/>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0.77363</cdr:x>
      <cdr:y>0.81068</cdr:y>
    </cdr:from>
    <cdr:to>
      <cdr:x>0.86405</cdr:x>
      <cdr:y>0.91162</cdr:y>
    </cdr:to>
    <cdr:sp macro="" textlink="">
      <cdr:nvSpPr>
        <cdr:cNvPr id="4" name="Rectangle 3">
          <a:extLst xmlns:a="http://schemas.openxmlformats.org/drawingml/2006/main">
            <a:ext uri="{FF2B5EF4-FFF2-40B4-BE49-F238E27FC236}">
              <a16:creationId xmlns:a16="http://schemas.microsoft.com/office/drawing/2014/main" id="{6F144DA0-F221-484F-BAE9-E0442D4EF9F4}"/>
            </a:ext>
          </a:extLst>
        </cdr:cNvPr>
        <cdr:cNvSpPr/>
      </cdr:nvSpPr>
      <cdr:spPr>
        <a:xfrm xmlns:a="http://schemas.openxmlformats.org/drawingml/2006/main" rot="18950358">
          <a:off x="3620572" y="2265822"/>
          <a:ext cx="423190" cy="282127"/>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2</a:t>
          </a:r>
        </a:p>
      </cdr:txBody>
    </cdr:sp>
  </cdr:relSizeAnchor>
  <cdr:relSizeAnchor xmlns:cdr="http://schemas.openxmlformats.org/drawingml/2006/chartDrawing">
    <cdr:from>
      <cdr:x>0.7382</cdr:x>
      <cdr:y>0.79928</cdr:y>
    </cdr:from>
    <cdr:to>
      <cdr:x>0.80682</cdr:x>
      <cdr:y>0.89976</cdr:y>
    </cdr:to>
    <cdr:sp macro="" textlink="">
      <cdr:nvSpPr>
        <cdr:cNvPr id="5" name="Rectangle 4">
          <a:extLst xmlns:a="http://schemas.openxmlformats.org/drawingml/2006/main">
            <a:ext uri="{FF2B5EF4-FFF2-40B4-BE49-F238E27FC236}">
              <a16:creationId xmlns:a16="http://schemas.microsoft.com/office/drawing/2014/main" id="{90539433-DDEC-FA4F-A51B-B0E6DAA77E86}"/>
            </a:ext>
          </a:extLst>
        </cdr:cNvPr>
        <cdr:cNvSpPr/>
      </cdr:nvSpPr>
      <cdr:spPr>
        <a:xfrm xmlns:a="http://schemas.openxmlformats.org/drawingml/2006/main" rot="18950358">
          <a:off x="3454760" y="2233983"/>
          <a:ext cx="321176" cy="280832"/>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1</a:t>
          </a:r>
        </a:p>
      </cdr:txBody>
    </cdr:sp>
  </cdr:relSizeAnchor>
  <cdr:relSizeAnchor xmlns:cdr="http://schemas.openxmlformats.org/drawingml/2006/chartDrawing">
    <cdr:from>
      <cdr:x>0.85818</cdr:x>
      <cdr:y>0.81973</cdr:y>
    </cdr:from>
    <cdr:to>
      <cdr:x>0.9687</cdr:x>
      <cdr:y>0.92067</cdr:y>
    </cdr:to>
    <cdr:sp macro="" textlink="">
      <cdr:nvSpPr>
        <cdr:cNvPr id="6" name="Rectangle 5">
          <a:extLst xmlns:a="http://schemas.openxmlformats.org/drawingml/2006/main">
            <a:ext uri="{FF2B5EF4-FFF2-40B4-BE49-F238E27FC236}">
              <a16:creationId xmlns:a16="http://schemas.microsoft.com/office/drawing/2014/main" id="{AFC48ECF-5AC6-D24C-BB45-70F0790CED2B}"/>
            </a:ext>
          </a:extLst>
        </cdr:cNvPr>
        <cdr:cNvSpPr/>
      </cdr:nvSpPr>
      <cdr:spPr>
        <a:xfrm xmlns:a="http://schemas.openxmlformats.org/drawingml/2006/main" rot="18950358">
          <a:off x="4016261" y="2291120"/>
          <a:ext cx="517233" cy="282128"/>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8</a:t>
          </a:r>
        </a:p>
      </cdr:txBody>
    </cdr:sp>
  </cdr:relSizeAnchor>
  <cdr:relSizeAnchor xmlns:cdr="http://schemas.openxmlformats.org/drawingml/2006/chartDrawing">
    <cdr:from>
      <cdr:x>0.83298</cdr:x>
      <cdr:y>0.80474</cdr:y>
    </cdr:from>
    <cdr:to>
      <cdr:x>0.91336</cdr:x>
      <cdr:y>0.90568</cdr:y>
    </cdr:to>
    <cdr:sp macro="" textlink="">
      <cdr:nvSpPr>
        <cdr:cNvPr id="7" name="Rectangle 6">
          <a:extLst xmlns:a="http://schemas.openxmlformats.org/drawingml/2006/main">
            <a:ext uri="{FF2B5EF4-FFF2-40B4-BE49-F238E27FC236}">
              <a16:creationId xmlns:a16="http://schemas.microsoft.com/office/drawing/2014/main" id="{73F0D319-4AF1-664C-8CC7-33ABFD5DB396}"/>
            </a:ext>
          </a:extLst>
        </cdr:cNvPr>
        <cdr:cNvSpPr/>
      </cdr:nvSpPr>
      <cdr:spPr>
        <a:xfrm xmlns:a="http://schemas.openxmlformats.org/drawingml/2006/main" rot="18950358">
          <a:off x="3898357" y="2249224"/>
          <a:ext cx="376169" cy="282127"/>
        </a:xfrm>
        <a:prstGeom xmlns:a="http://schemas.openxmlformats.org/drawingml/2006/main" prst="rect">
          <a:avLst/>
        </a:prstGeom>
        <a:solidFill xmlns:a="http://schemas.openxmlformats.org/drawingml/2006/main">
          <a:schemeClr val="bg1"/>
        </a:solidFill>
        <a:ln xmlns:a="http://schemas.openxmlformats.org/drawingml/2006/main">
          <a:solidFill>
            <a:schemeClr val="bg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0" tIns="0" rIns="0" bIns="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r"/>
          <a:r>
            <a:rPr lang="en-US" sz="1000">
              <a:solidFill>
                <a:schemeClr val="tx1"/>
              </a:solidFill>
            </a:rPr>
            <a:t>4</a:t>
          </a:r>
        </a:p>
      </cdr:txBody>
    </cdr:sp>
  </cdr:relSizeAnchor>
</c:userShapes>
</file>

<file path=ppt/drawings/drawing2.xml><?xml version="1.0" encoding="utf-8"?>
<c:userShapes xmlns:c="http://schemas.openxmlformats.org/drawingml/2006/chart">
  <cdr:relSizeAnchor xmlns:cdr="http://schemas.openxmlformats.org/drawingml/2006/chartDrawing">
    <cdr:from>
      <cdr:x>0.85682</cdr:x>
      <cdr:y>0.06781</cdr:y>
    </cdr:from>
    <cdr:to>
      <cdr:x>0.85682</cdr:x>
      <cdr:y>0.65872</cdr:y>
    </cdr:to>
    <cdr:cxnSp macro="">
      <cdr:nvCxnSpPr>
        <cdr:cNvPr id="2" name="Straight Connector 1">
          <a:extLst xmlns:a="http://schemas.openxmlformats.org/drawingml/2006/main">
            <a:ext uri="{FF2B5EF4-FFF2-40B4-BE49-F238E27FC236}">
              <a16:creationId xmlns:a16="http://schemas.microsoft.com/office/drawing/2014/main" id="{00F891FD-3D50-6D40-9596-4076114A2B91}"/>
            </a:ext>
          </a:extLst>
        </cdr:cNvPr>
        <cdr:cNvCxnSpPr/>
      </cdr:nvCxnSpPr>
      <cdr:spPr>
        <a:xfrm xmlns:a="http://schemas.openxmlformats.org/drawingml/2006/main" flipV="1">
          <a:off x="7439172" y="268543"/>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0.12309</cdr:x>
      <cdr:y>0.37843</cdr:y>
    </cdr:from>
    <cdr:to>
      <cdr:x>0.97907</cdr:x>
      <cdr:y>0.37843</cdr:y>
    </cdr:to>
    <cdr:cxnSp macro="">
      <cdr:nvCxnSpPr>
        <cdr:cNvPr id="4" name="Straight Connector 3">
          <a:extLst xmlns:a="http://schemas.openxmlformats.org/drawingml/2006/main">
            <a:ext uri="{FF2B5EF4-FFF2-40B4-BE49-F238E27FC236}">
              <a16:creationId xmlns:a16="http://schemas.microsoft.com/office/drawing/2014/main" id="{98DB0197-3862-8946-9922-BE04C1B1B1F6}"/>
            </a:ext>
          </a:extLst>
        </cdr:cNvPr>
        <cdr:cNvCxnSpPr/>
      </cdr:nvCxnSpPr>
      <cdr:spPr>
        <a:xfrm xmlns:a="http://schemas.openxmlformats.org/drawingml/2006/main">
          <a:off x="1068751" y="1498596"/>
          <a:ext cx="7431903" cy="0"/>
        </a:xfrm>
        <a:prstGeom xmlns:a="http://schemas.openxmlformats.org/drawingml/2006/main" prst="line">
          <a:avLst/>
        </a:prstGeom>
        <a:ln xmlns:a="http://schemas.openxmlformats.org/drawingml/2006/main" w="25400">
          <a:solidFill>
            <a:schemeClr val="accent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0.57408</cdr:x>
      <cdr:y>0.06834</cdr:y>
    </cdr:from>
    <cdr:to>
      <cdr:x>0.57408</cdr:x>
      <cdr:y>0.65925</cdr:y>
    </cdr:to>
    <cdr:cxnSp macro="">
      <cdr:nvCxnSpPr>
        <cdr:cNvPr id="7" name="Straight Connector 6">
          <a:extLst xmlns:a="http://schemas.openxmlformats.org/drawingml/2006/main">
            <a:ext uri="{FF2B5EF4-FFF2-40B4-BE49-F238E27FC236}">
              <a16:creationId xmlns:a16="http://schemas.microsoft.com/office/drawing/2014/main" id="{A4C5590F-F1DC-E649-BD5E-160ACE05BF26}"/>
            </a:ext>
          </a:extLst>
        </cdr:cNvPr>
        <cdr:cNvCxnSpPr/>
      </cdr:nvCxnSpPr>
      <cdr:spPr>
        <a:xfrm xmlns:a="http://schemas.openxmlformats.org/drawingml/2006/main" flipV="1">
          <a:off x="4984350" y="270642"/>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0.86628</cdr:x>
      <cdr:y>0.68505</cdr:y>
    </cdr:from>
    <cdr:to>
      <cdr:x>0.89022</cdr:x>
      <cdr:y>0.90751</cdr:y>
    </cdr:to>
    <cdr:sp macro="" textlink="">
      <cdr:nvSpPr>
        <cdr:cNvPr id="5" name="TextBox 2">
          <a:extLst xmlns:a="http://schemas.openxmlformats.org/drawingml/2006/main">
            <a:ext uri="{FF2B5EF4-FFF2-40B4-BE49-F238E27FC236}">
              <a16:creationId xmlns:a16="http://schemas.microsoft.com/office/drawing/2014/main" id="{EB943F8D-E402-6A4C-A99D-66736CC995CA}"/>
            </a:ext>
          </a:extLst>
        </cdr:cNvPr>
        <cdr:cNvSpPr txBox="1"/>
      </cdr:nvSpPr>
      <cdr:spPr>
        <a:xfrm xmlns:a="http://schemas.openxmlformats.org/drawingml/2006/main" rot="16200000">
          <a:off x="7480727" y="2924259"/>
          <a:ext cx="847045"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(1)</a:t>
          </a:r>
          <a:endParaRPr lang="en-US" sz="1400" b="1" dirty="0"/>
        </a:p>
      </cdr:txBody>
    </cdr:sp>
  </cdr:relSizeAnchor>
  <cdr:relSizeAnchor xmlns:cdr="http://schemas.openxmlformats.org/drawingml/2006/chartDrawing">
    <cdr:from>
      <cdr:x>0.90658</cdr:x>
      <cdr:y>0.67933</cdr:y>
    </cdr:from>
    <cdr:to>
      <cdr:x>0.93051</cdr:x>
      <cdr:y>0.90508</cdr:y>
    </cdr:to>
    <cdr:sp macro="" textlink="">
      <cdr:nvSpPr>
        <cdr:cNvPr id="6"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7837108" y="2908747"/>
          <a:ext cx="859594"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(2)</a:t>
          </a:r>
          <a:endParaRPr lang="en-US" sz="1400" b="1" dirty="0"/>
        </a:p>
      </cdr:txBody>
    </cdr:sp>
  </cdr:relSizeAnchor>
  <cdr:relSizeAnchor xmlns:cdr="http://schemas.openxmlformats.org/drawingml/2006/chartDrawing">
    <cdr:from>
      <cdr:x>0.94666</cdr:x>
      <cdr:y>0.68284</cdr:y>
    </cdr:from>
    <cdr:to>
      <cdr:x>0.9706</cdr:x>
      <cdr:y>0.84686</cdr:y>
    </cdr:to>
    <cdr:sp macro="" textlink="">
      <cdr:nvSpPr>
        <cdr:cNvPr id="8"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8315417" y="2804597"/>
          <a:ext cx="624552"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p>
      </cdr:txBody>
    </cdr:sp>
  </cdr:relSizeAnchor>
  <cdr:relSizeAnchor xmlns:cdr="http://schemas.openxmlformats.org/drawingml/2006/chartDrawing">
    <cdr:from>
      <cdr:x>0.21822</cdr:x>
      <cdr:y>0.93382</cdr:y>
    </cdr:from>
    <cdr:to>
      <cdr:x>0.48622</cdr:x>
      <cdr:y>1</cdr:y>
    </cdr:to>
    <cdr:sp macro="" textlink="">
      <cdr:nvSpPr>
        <cdr:cNvPr id="9" name="TextBox 2">
          <a:extLst xmlns:a="http://schemas.openxmlformats.org/drawingml/2006/main">
            <a:ext uri="{FF2B5EF4-FFF2-40B4-BE49-F238E27FC236}">
              <a16:creationId xmlns:a16="http://schemas.microsoft.com/office/drawing/2014/main" id="{FEB5A6DD-9CB5-3547-8E28-885598E7524D}"/>
            </a:ext>
          </a:extLst>
        </cdr:cNvPr>
        <cdr:cNvSpPr txBox="1"/>
      </cdr:nvSpPr>
      <cdr:spPr>
        <a:xfrm xmlns:a="http://schemas.openxmlformats.org/drawingml/2006/main">
          <a:off x="1963996" y="3555690"/>
          <a:ext cx="2412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More PIM-suitable workloads (1)</a:t>
          </a:r>
        </a:p>
      </cdr:txBody>
    </cdr:sp>
  </cdr:relSizeAnchor>
  <cdr:relSizeAnchor xmlns:cdr="http://schemas.openxmlformats.org/drawingml/2006/chartDrawing">
    <cdr:from>
      <cdr:x>0.58832</cdr:x>
      <cdr:y>0.93382</cdr:y>
    </cdr:from>
    <cdr:to>
      <cdr:x>0.84832</cdr:x>
      <cdr:y>1</cdr:y>
    </cdr:to>
    <cdr:sp macro="" textlink="">
      <cdr:nvSpPr>
        <cdr:cNvPr id="10" name="TextBox 2">
          <a:extLst xmlns:a="http://schemas.openxmlformats.org/drawingml/2006/main">
            <a:ext uri="{FF2B5EF4-FFF2-40B4-BE49-F238E27FC236}">
              <a16:creationId xmlns:a16="http://schemas.microsoft.com/office/drawing/2014/main" id="{056654C3-77F1-084E-B3E8-E9FA3F33CD62}"/>
            </a:ext>
          </a:extLst>
        </cdr:cNvPr>
        <cdr:cNvSpPr txBox="1"/>
      </cdr:nvSpPr>
      <cdr:spPr>
        <a:xfrm xmlns:a="http://schemas.openxmlformats.org/drawingml/2006/main">
          <a:off x="5294896" y="3555690"/>
          <a:ext cx="2340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Less PIM-suitable workloads (2)</a:t>
          </a:r>
        </a:p>
      </cdr:txBody>
    </cdr:sp>
  </cdr:relSizeAnchor>
</c:userShapes>
</file>

<file path=ppt/drawings/drawing3.xml><?xml version="1.0" encoding="utf-8"?>
<c:userShapes xmlns:c="http://schemas.openxmlformats.org/drawingml/2006/chart">
  <cdr:relSizeAnchor xmlns:cdr="http://schemas.openxmlformats.org/drawingml/2006/chartDrawing">
    <cdr:from>
      <cdr:x>0.85682</cdr:x>
      <cdr:y>0.06781</cdr:y>
    </cdr:from>
    <cdr:to>
      <cdr:x>0.85682</cdr:x>
      <cdr:y>0.65872</cdr:y>
    </cdr:to>
    <cdr:cxnSp macro="">
      <cdr:nvCxnSpPr>
        <cdr:cNvPr id="2" name="Straight Connector 1">
          <a:extLst xmlns:a="http://schemas.openxmlformats.org/drawingml/2006/main">
            <a:ext uri="{FF2B5EF4-FFF2-40B4-BE49-F238E27FC236}">
              <a16:creationId xmlns:a16="http://schemas.microsoft.com/office/drawing/2014/main" id="{00F891FD-3D50-6D40-9596-4076114A2B91}"/>
            </a:ext>
          </a:extLst>
        </cdr:cNvPr>
        <cdr:cNvCxnSpPr/>
      </cdr:nvCxnSpPr>
      <cdr:spPr>
        <a:xfrm xmlns:a="http://schemas.openxmlformats.org/drawingml/2006/main" flipV="1">
          <a:off x="7439172" y="268543"/>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0.12309</cdr:x>
      <cdr:y>0.37843</cdr:y>
    </cdr:from>
    <cdr:to>
      <cdr:x>0.97907</cdr:x>
      <cdr:y>0.37843</cdr:y>
    </cdr:to>
    <cdr:cxnSp macro="">
      <cdr:nvCxnSpPr>
        <cdr:cNvPr id="4" name="Straight Connector 3">
          <a:extLst xmlns:a="http://schemas.openxmlformats.org/drawingml/2006/main">
            <a:ext uri="{FF2B5EF4-FFF2-40B4-BE49-F238E27FC236}">
              <a16:creationId xmlns:a16="http://schemas.microsoft.com/office/drawing/2014/main" id="{98DB0197-3862-8946-9922-BE04C1B1B1F6}"/>
            </a:ext>
          </a:extLst>
        </cdr:cNvPr>
        <cdr:cNvCxnSpPr/>
      </cdr:nvCxnSpPr>
      <cdr:spPr>
        <a:xfrm xmlns:a="http://schemas.openxmlformats.org/drawingml/2006/main">
          <a:off x="1068751" y="1498596"/>
          <a:ext cx="7431903" cy="0"/>
        </a:xfrm>
        <a:prstGeom xmlns:a="http://schemas.openxmlformats.org/drawingml/2006/main" prst="line">
          <a:avLst/>
        </a:prstGeom>
        <a:ln xmlns:a="http://schemas.openxmlformats.org/drawingml/2006/main" w="25400">
          <a:solidFill>
            <a:schemeClr val="accent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0.57408</cdr:x>
      <cdr:y>0.06834</cdr:y>
    </cdr:from>
    <cdr:to>
      <cdr:x>0.57408</cdr:x>
      <cdr:y>0.65925</cdr:y>
    </cdr:to>
    <cdr:cxnSp macro="">
      <cdr:nvCxnSpPr>
        <cdr:cNvPr id="7" name="Straight Connector 6">
          <a:extLst xmlns:a="http://schemas.openxmlformats.org/drawingml/2006/main">
            <a:ext uri="{FF2B5EF4-FFF2-40B4-BE49-F238E27FC236}">
              <a16:creationId xmlns:a16="http://schemas.microsoft.com/office/drawing/2014/main" id="{A4C5590F-F1DC-E649-BD5E-160ACE05BF26}"/>
            </a:ext>
          </a:extLst>
        </cdr:cNvPr>
        <cdr:cNvCxnSpPr/>
      </cdr:nvCxnSpPr>
      <cdr:spPr>
        <a:xfrm xmlns:a="http://schemas.openxmlformats.org/drawingml/2006/main" flipV="1">
          <a:off x="4984350" y="270642"/>
          <a:ext cx="0" cy="2340000"/>
        </a:xfrm>
        <a:prstGeom xmlns:a="http://schemas.openxmlformats.org/drawingml/2006/main" prst="line">
          <a:avLst/>
        </a:prstGeom>
        <a:ln xmlns:a="http://schemas.openxmlformats.org/drawingml/2006/main" w="12700">
          <a:prstDash val="dash"/>
        </a:ln>
      </cdr:spPr>
      <cdr:style>
        <a:lnRef xmlns:a="http://schemas.openxmlformats.org/drawingml/2006/main" idx="1">
          <a:schemeClr val="dk1"/>
        </a:lnRef>
        <a:fillRef xmlns:a="http://schemas.openxmlformats.org/drawingml/2006/main" idx="0">
          <a:schemeClr val="dk1"/>
        </a:fillRef>
        <a:effectRef xmlns:a="http://schemas.openxmlformats.org/drawingml/2006/main" idx="0">
          <a:schemeClr val="dk1"/>
        </a:effectRef>
        <a:fontRef xmlns:a="http://schemas.openxmlformats.org/drawingml/2006/main" idx="minor">
          <a:schemeClr val="tx1"/>
        </a:fontRef>
      </cdr:style>
    </cdr:cxnSp>
  </cdr:relSizeAnchor>
  <cdr:relSizeAnchor xmlns:cdr="http://schemas.openxmlformats.org/drawingml/2006/chartDrawing">
    <cdr:from>
      <cdr:x>0.86628</cdr:x>
      <cdr:y>0.68505</cdr:y>
    </cdr:from>
    <cdr:to>
      <cdr:x>0.89022</cdr:x>
      <cdr:y>0.90751</cdr:y>
    </cdr:to>
    <cdr:sp macro="" textlink="">
      <cdr:nvSpPr>
        <cdr:cNvPr id="5" name="TextBox 2">
          <a:extLst xmlns:a="http://schemas.openxmlformats.org/drawingml/2006/main">
            <a:ext uri="{FF2B5EF4-FFF2-40B4-BE49-F238E27FC236}">
              <a16:creationId xmlns:a16="http://schemas.microsoft.com/office/drawing/2014/main" id="{EB943F8D-E402-6A4C-A99D-66736CC995CA}"/>
            </a:ext>
          </a:extLst>
        </cdr:cNvPr>
        <cdr:cNvSpPr txBox="1"/>
      </cdr:nvSpPr>
      <cdr:spPr>
        <a:xfrm xmlns:a="http://schemas.openxmlformats.org/drawingml/2006/main" rot="16200000">
          <a:off x="7480727" y="2924259"/>
          <a:ext cx="847045"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(1)</a:t>
          </a:r>
          <a:endParaRPr lang="en-US" sz="1400" b="1" dirty="0"/>
        </a:p>
      </cdr:txBody>
    </cdr:sp>
  </cdr:relSizeAnchor>
  <cdr:relSizeAnchor xmlns:cdr="http://schemas.openxmlformats.org/drawingml/2006/chartDrawing">
    <cdr:from>
      <cdr:x>0.90658</cdr:x>
      <cdr:y>0.67933</cdr:y>
    </cdr:from>
    <cdr:to>
      <cdr:x>0.93051</cdr:x>
      <cdr:y>0.90508</cdr:y>
    </cdr:to>
    <cdr:sp macro="" textlink="">
      <cdr:nvSpPr>
        <cdr:cNvPr id="6"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7837108" y="2908747"/>
          <a:ext cx="859594"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r>
            <a:rPr lang="en-US" sz="1400" b="1" baseline="0" dirty="0"/>
            <a:t> (2)</a:t>
          </a:r>
          <a:endParaRPr lang="en-US" sz="1400" b="1" dirty="0"/>
        </a:p>
      </cdr:txBody>
    </cdr:sp>
  </cdr:relSizeAnchor>
  <cdr:relSizeAnchor xmlns:cdr="http://schemas.openxmlformats.org/drawingml/2006/chartDrawing">
    <cdr:from>
      <cdr:x>0.94666</cdr:x>
      <cdr:y>0.68284</cdr:y>
    </cdr:from>
    <cdr:to>
      <cdr:x>0.9706</cdr:x>
      <cdr:y>0.84686</cdr:y>
    </cdr:to>
    <cdr:sp macro="" textlink="">
      <cdr:nvSpPr>
        <cdr:cNvPr id="8" name="TextBox 2">
          <a:extLst xmlns:a="http://schemas.openxmlformats.org/drawingml/2006/main">
            <a:ext uri="{FF2B5EF4-FFF2-40B4-BE49-F238E27FC236}">
              <a16:creationId xmlns:a16="http://schemas.microsoft.com/office/drawing/2014/main" id="{930F339E-2FB7-0343-9F8C-B5FCF882A426}"/>
            </a:ext>
          </a:extLst>
        </cdr:cNvPr>
        <cdr:cNvSpPr txBox="1"/>
      </cdr:nvSpPr>
      <cdr:spPr>
        <a:xfrm xmlns:a="http://schemas.openxmlformats.org/drawingml/2006/main" rot="16200000">
          <a:off x="8315417" y="2804597"/>
          <a:ext cx="624552" cy="215444"/>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squar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GMEAN</a:t>
          </a:r>
        </a:p>
      </cdr:txBody>
    </cdr:sp>
  </cdr:relSizeAnchor>
  <cdr:relSizeAnchor xmlns:cdr="http://schemas.openxmlformats.org/drawingml/2006/chartDrawing">
    <cdr:from>
      <cdr:x>0.21822</cdr:x>
      <cdr:y>0.93382</cdr:y>
    </cdr:from>
    <cdr:to>
      <cdr:x>0.48622</cdr:x>
      <cdr:y>1</cdr:y>
    </cdr:to>
    <cdr:sp macro="" textlink="">
      <cdr:nvSpPr>
        <cdr:cNvPr id="9" name="TextBox 2">
          <a:extLst xmlns:a="http://schemas.openxmlformats.org/drawingml/2006/main">
            <a:ext uri="{FF2B5EF4-FFF2-40B4-BE49-F238E27FC236}">
              <a16:creationId xmlns:a16="http://schemas.microsoft.com/office/drawing/2014/main" id="{FEB5A6DD-9CB5-3547-8E28-885598E7524D}"/>
            </a:ext>
          </a:extLst>
        </cdr:cNvPr>
        <cdr:cNvSpPr txBox="1"/>
      </cdr:nvSpPr>
      <cdr:spPr>
        <a:xfrm xmlns:a="http://schemas.openxmlformats.org/drawingml/2006/main">
          <a:off x="1963996" y="3555690"/>
          <a:ext cx="2412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More PIM-suitable workloads (1)</a:t>
          </a:r>
        </a:p>
      </cdr:txBody>
    </cdr:sp>
  </cdr:relSizeAnchor>
  <cdr:relSizeAnchor xmlns:cdr="http://schemas.openxmlformats.org/drawingml/2006/chartDrawing">
    <cdr:from>
      <cdr:x>0.58832</cdr:x>
      <cdr:y>0.93382</cdr:y>
    </cdr:from>
    <cdr:to>
      <cdr:x>0.84832</cdr:x>
      <cdr:y>1</cdr:y>
    </cdr:to>
    <cdr:sp macro="" textlink="">
      <cdr:nvSpPr>
        <cdr:cNvPr id="10" name="TextBox 2">
          <a:extLst xmlns:a="http://schemas.openxmlformats.org/drawingml/2006/main">
            <a:ext uri="{FF2B5EF4-FFF2-40B4-BE49-F238E27FC236}">
              <a16:creationId xmlns:a16="http://schemas.microsoft.com/office/drawing/2014/main" id="{056654C3-77F1-084E-B3E8-E9FA3F33CD62}"/>
            </a:ext>
          </a:extLst>
        </cdr:cNvPr>
        <cdr:cNvSpPr txBox="1"/>
      </cdr:nvSpPr>
      <cdr:spPr>
        <a:xfrm xmlns:a="http://schemas.openxmlformats.org/drawingml/2006/main">
          <a:off x="5294896" y="3555690"/>
          <a:ext cx="2340000" cy="252000"/>
        </a:xfrm>
        <a:prstGeom xmlns:a="http://schemas.openxmlformats.org/drawingml/2006/main" prst="rect">
          <a:avLst/>
        </a:prstGeom>
        <a:solidFill xmlns:a="http://schemas.openxmlformats.org/drawingml/2006/main">
          <a:schemeClr val="bg1"/>
        </a:solidFill>
      </cdr:spPr>
      <cdr:style>
        <a:lnRef xmlns:a="http://schemas.openxmlformats.org/drawingml/2006/main" idx="0">
          <a:scrgbClr r="0" g="0" b="0"/>
        </a:lnRef>
        <a:fillRef xmlns:a="http://schemas.openxmlformats.org/drawingml/2006/main" idx="0">
          <a:scrgbClr r="0" g="0" b="0"/>
        </a:fillRef>
        <a:effectRef xmlns:a="http://schemas.openxmlformats.org/drawingml/2006/main" idx="0">
          <a:scrgbClr r="0" g="0" b="0"/>
        </a:effectRef>
        <a:fontRef xmlns:a="http://schemas.openxmlformats.org/drawingml/2006/main" idx="minor">
          <a:schemeClr val="tx1"/>
        </a:fontRef>
      </cdr:style>
      <cdr:txBody>
        <a:bodyPr xmlns:a="http://schemas.openxmlformats.org/drawingml/2006/main" wrap="none" lIns="0" tIns="0" rIns="0" bIns="0" rtlCol="0" anchor="t">
          <a:spAutoFit/>
        </a:bodyPr>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r>
            <a:rPr lang="en-US" sz="1400" b="1" dirty="0"/>
            <a:t>Less PIM-suitable workloads (2)</a:t>
          </a:r>
        </a:p>
      </cdr:txBody>
    </cdr:sp>
  </cdr:relSizeAnchor>
</c:userShapes>
</file>

<file path=ppt/drawings/drawing4.xml><?xml version="1.0" encoding="utf-8"?>
<c:userShapes xmlns:c="http://schemas.openxmlformats.org/drawingml/2006/chart">
  <cdr:relSizeAnchor xmlns:cdr="http://schemas.openxmlformats.org/drawingml/2006/chartDrawing">
    <cdr:from>
      <cdr:x>0.10345</cdr:x>
      <cdr:y>0.33242</cdr:y>
    </cdr:from>
    <cdr:to>
      <cdr:x>0.9817</cdr:x>
      <cdr:y>0.33242</cdr:y>
    </cdr:to>
    <cdr:cxnSp macro="">
      <cdr:nvCxnSpPr>
        <cdr:cNvPr id="2" name="Straight Connector 1">
          <a:extLst xmlns:a="http://schemas.openxmlformats.org/drawingml/2006/main">
            <a:ext uri="{FF2B5EF4-FFF2-40B4-BE49-F238E27FC236}">
              <a16:creationId xmlns:a16="http://schemas.microsoft.com/office/drawing/2014/main" id="{5B9D220D-D202-F741-B460-64E2A645BF5B}"/>
            </a:ext>
          </a:extLst>
        </cdr:cNvPr>
        <cdr:cNvCxnSpPr/>
      </cdr:nvCxnSpPr>
      <cdr:spPr>
        <a:xfrm xmlns:a="http://schemas.openxmlformats.org/drawingml/2006/main">
          <a:off x="914400" y="959389"/>
          <a:ext cx="7763043" cy="0"/>
        </a:xfrm>
        <a:prstGeom xmlns:a="http://schemas.openxmlformats.org/drawingml/2006/main" prst="line">
          <a:avLst/>
        </a:prstGeom>
        <a:ln xmlns:a="http://schemas.openxmlformats.org/drawingml/2006/main" w="12700">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0.25</cdr:x>
      <cdr:y>0.96298</cdr:y>
    </cdr:from>
    <cdr:to>
      <cdr:x>0.41221</cdr:x>
      <cdr:y>0.96298</cdr:y>
    </cdr:to>
    <cdr:cxnSp macro="">
      <cdr:nvCxnSpPr>
        <cdr:cNvPr id="3" name="Straight Connector 2">
          <a:extLst xmlns:a="http://schemas.openxmlformats.org/drawingml/2006/main">
            <a:ext uri="{FF2B5EF4-FFF2-40B4-BE49-F238E27FC236}">
              <a16:creationId xmlns:a16="http://schemas.microsoft.com/office/drawing/2014/main" id="{1B964EC0-CEAE-C040-9D7C-CF9B759DC831}"/>
            </a:ext>
          </a:extLst>
        </cdr:cNvPr>
        <cdr:cNvCxnSpPr/>
      </cdr:nvCxnSpPr>
      <cdr:spPr>
        <a:xfrm xmlns:a="http://schemas.openxmlformats.org/drawingml/2006/main">
          <a:off x="2209800" y="2779233"/>
          <a:ext cx="1433806" cy="0"/>
        </a:xfrm>
        <a:prstGeom xmlns:a="http://schemas.openxmlformats.org/drawingml/2006/main" prst="line">
          <a:avLst/>
        </a:prstGeom>
        <a:ln xmlns:a="http://schemas.openxmlformats.org/drawingml/2006/main">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0.27669</cdr:x>
      <cdr:y>0.9526</cdr:y>
    </cdr:from>
    <cdr:to>
      <cdr:x>0.38552</cdr:x>
      <cdr:y>0.9889</cdr:y>
    </cdr:to>
    <cdr:sp macro="" textlink="">
      <cdr:nvSpPr>
        <cdr:cNvPr id="4" name="TextBox 2"/>
        <cdr:cNvSpPr txBox="1"/>
      </cdr:nvSpPr>
      <cdr:spPr>
        <a:xfrm xmlns:a="http://schemas.openxmlformats.org/drawingml/2006/main">
          <a:off x="2445718" y="2749273"/>
          <a:ext cx="961970" cy="104765"/>
        </a:xfrm>
        <a:prstGeom xmlns:a="http://schemas.openxmlformats.org/drawingml/2006/main" prst="rect">
          <a:avLst/>
        </a:prstGeom>
        <a:solidFill xmlns:a="http://schemas.openxmlformats.org/drawingml/2006/main">
          <a:schemeClr val="bg1"/>
        </a:solidFill>
      </cdr:spPr>
      <cdr:txBody>
        <a:bodyPr xmlns:a="http://schemas.openxmlformats.org/drawingml/2006/main" wrap="none" tIns="0" rtlCol="0" anchor="ctr" anchorCtr="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800" b="1" dirty="0" err="1"/>
            <a:t>Netperf</a:t>
          </a:r>
          <a:endParaRPr lang="en-US" sz="1800" b="1" dirty="0"/>
        </a:p>
      </cdr:txBody>
    </cdr:sp>
  </cdr:relSizeAnchor>
  <cdr:relSizeAnchor xmlns:cdr="http://schemas.openxmlformats.org/drawingml/2006/chartDrawing">
    <cdr:from>
      <cdr:x>0.43673</cdr:x>
      <cdr:y>0.96298</cdr:y>
    </cdr:from>
    <cdr:to>
      <cdr:x>0.9624</cdr:x>
      <cdr:y>0.96298</cdr:y>
    </cdr:to>
    <cdr:cxnSp macro="">
      <cdr:nvCxnSpPr>
        <cdr:cNvPr id="5" name="Straight Connector 4">
          <a:extLst xmlns:a="http://schemas.openxmlformats.org/drawingml/2006/main">
            <a:ext uri="{FF2B5EF4-FFF2-40B4-BE49-F238E27FC236}">
              <a16:creationId xmlns:a16="http://schemas.microsoft.com/office/drawing/2014/main" id="{BC302B24-9066-8244-98D4-14605F143FF1}"/>
            </a:ext>
          </a:extLst>
        </cdr:cNvPr>
        <cdr:cNvCxnSpPr/>
      </cdr:nvCxnSpPr>
      <cdr:spPr>
        <a:xfrm xmlns:a="http://schemas.openxmlformats.org/drawingml/2006/main">
          <a:off x="3860310" y="2779233"/>
          <a:ext cx="4646503" cy="0"/>
        </a:xfrm>
        <a:prstGeom xmlns:a="http://schemas.openxmlformats.org/drawingml/2006/main" prst="line">
          <a:avLst/>
        </a:prstGeom>
        <a:ln xmlns:a="http://schemas.openxmlformats.org/drawingml/2006/main">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0.57759</cdr:x>
      <cdr:y>0.90872</cdr:y>
    </cdr:from>
    <cdr:to>
      <cdr:x>0.82277</cdr:x>
      <cdr:y>1</cdr:y>
    </cdr:to>
    <cdr:sp macro="" textlink="">
      <cdr:nvSpPr>
        <cdr:cNvPr id="6" name="TextBox 2"/>
        <cdr:cNvSpPr txBox="1"/>
      </cdr:nvSpPr>
      <cdr:spPr>
        <a:xfrm xmlns:a="http://schemas.openxmlformats.org/drawingml/2006/main">
          <a:off x="5105400" y="2622629"/>
          <a:ext cx="2167195" cy="263446"/>
        </a:xfrm>
        <a:prstGeom xmlns:a="http://schemas.openxmlformats.org/drawingml/2006/main" prst="rect">
          <a:avLst/>
        </a:prstGeom>
        <a:solidFill xmlns:a="http://schemas.openxmlformats.org/drawingml/2006/main">
          <a:schemeClr val="bg1"/>
        </a:solidFill>
      </cdr:spPr>
      <cdr:txBody>
        <a:bodyPr xmlns:a="http://schemas.openxmlformats.org/drawingml/2006/main" wrap="none" tIns="0"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800" b="1" dirty="0" err="1"/>
            <a:t>IOZone</a:t>
          </a:r>
          <a:r>
            <a:rPr lang="en-US" sz="1800" b="1" dirty="0"/>
            <a:t>, 64MB File</a:t>
          </a:r>
        </a:p>
      </cdr:txBody>
    </cdr:sp>
  </cdr:relSizeAnchor>
</c:userShapes>
</file>

<file path=ppt/drawings/drawing5.xml><?xml version="1.0" encoding="utf-8"?>
<c:userShapes xmlns:c="http://schemas.openxmlformats.org/drawingml/2006/chart">
  <cdr:relSizeAnchor xmlns:cdr="http://schemas.openxmlformats.org/drawingml/2006/chartDrawing">
    <cdr:from>
      <cdr:x>0.36036</cdr:x>
      <cdr:y>0.125</cdr:y>
    </cdr:from>
    <cdr:to>
      <cdr:x>0.54054</cdr:x>
      <cdr:y>0.18631</cdr:y>
    </cdr:to>
    <cdr:sp macro="" textlink="">
      <cdr:nvSpPr>
        <cdr:cNvPr id="3" name="TextBox 54"/>
        <cdr:cNvSpPr txBox="1"/>
      </cdr:nvSpPr>
      <cdr:spPr>
        <a:xfrm xmlns:a="http://schemas.openxmlformats.org/drawingml/2006/main">
          <a:off x="3048000" y="533399"/>
          <a:ext cx="1524000" cy="261610"/>
        </a:xfrm>
        <a:prstGeom xmlns:a="http://schemas.openxmlformats.org/drawingml/2006/main" prst="rect">
          <a:avLst/>
        </a:prstGeom>
        <a:solidFill xmlns:a="http://schemas.openxmlformats.org/drawingml/2006/main">
          <a:schemeClr val="bg1"/>
        </a:solidFill>
      </cdr:spPr>
      <cdr:txBody>
        <a:bodyPr xmlns:a="http://schemas.openxmlformats.org/drawingml/2006/main" wrap="square" rIns="0" rtlCol="0">
          <a:spAutoFit/>
        </a:bodyPr>
        <a:lstStyle xmlns:a="http://schemas.openxmlformats.org/drawingml/2006/main">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en-US" b="1" i="1" dirty="0">
            <a:ln>
              <a:noFill/>
            </a:ln>
            <a:solidFill>
              <a:srgbClr val="0000FF"/>
            </a:solidFill>
            <a:latin typeface="+mj-lt"/>
          </a:endParaRP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0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10/26/21</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0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10/26/21</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041395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Rot="1" noChangeAspect="1" noChangeArrowheads="1" noTextEdit="1"/>
          </p:cNvSpPr>
          <p:nvPr>
            <p:ph type="sldImg"/>
          </p:nvPr>
        </p:nvSpPr>
        <p:spPr>
          <a:xfrm>
            <a:off x="1165225" y="676275"/>
            <a:ext cx="4713288" cy="3533775"/>
          </a:xfrm>
          <a:ln/>
        </p:spPr>
      </p:sp>
      <p:sp>
        <p:nvSpPr>
          <p:cNvPr id="27651" name="Rectangle 3"/>
          <p:cNvSpPr>
            <a:spLocks noGrp="1" noChangeArrowheads="1"/>
          </p:cNvSpPr>
          <p:nvPr>
            <p:ph type="body" idx="1"/>
          </p:nvPr>
        </p:nvSpPr>
        <p:spPr>
          <a:xfrm>
            <a:off x="897994" y="4434208"/>
            <a:ext cx="5166647" cy="4135091"/>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n-US" dirty="0"/>
              <a:t>Professor Mutlu</a:t>
            </a:r>
            <a:r>
              <a:rPr lang="ja-JP" altLang="en-US" dirty="0"/>
              <a:t>’</a:t>
            </a:r>
            <a:r>
              <a:rPr lang="en-US" dirty="0"/>
              <a:t>s research focus is all aspects of computer</a:t>
            </a:r>
            <a:r>
              <a:rPr lang="en-US" baseline="0" dirty="0"/>
              <a:t> </a:t>
            </a:r>
            <a:r>
              <a:rPr lang="en-US" dirty="0"/>
              <a:t>architecture, HW/SW interaction</a:t>
            </a:r>
            <a:r>
              <a:rPr lang="en-US" baseline="0" dirty="0"/>
              <a:t> and bioinformatics</a:t>
            </a:r>
            <a:r>
              <a:rPr lang="en-US" dirty="0"/>
              <a:t>. </a:t>
            </a:r>
          </a:p>
          <a:p>
            <a:endParaRPr lang="en-US" dirty="0"/>
          </a:p>
          <a:p>
            <a:r>
              <a:rPr lang="en-US" dirty="0"/>
              <a:t>He is looking for students to perform research</a:t>
            </a:r>
            <a:r>
              <a:rPr lang="en-US" baseline="0" dirty="0"/>
              <a:t> in these areas.</a:t>
            </a:r>
            <a:endParaRPr lang="en-US" dirty="0"/>
          </a:p>
          <a:p>
            <a:endParaRPr lang="en-US" dirty="0"/>
          </a:p>
          <a:p>
            <a:r>
              <a:rPr lang="en-US" dirty="0"/>
              <a:t>He and his group, SAFARI,</a:t>
            </a:r>
            <a:r>
              <a:rPr lang="en-US" baseline="0" dirty="0"/>
              <a:t> solve fundamental problems spanning:</a:t>
            </a:r>
          </a:p>
          <a:p>
            <a:endParaRPr lang="en-US" dirty="0"/>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Memory, memory, memory, storage, interconnects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Parallel architectures, heterogeneous architectures, GP-GPUs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System/architecture interaction, new execution models</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Energy efficiency, fault tolerance, hardware security </a:t>
            </a:r>
          </a:p>
          <a:p>
            <a:pPr defTabSz="931774" fontAlgn="base">
              <a:spcBef>
                <a:spcPct val="0"/>
              </a:spcBef>
              <a:spcAft>
                <a:spcPct val="0"/>
              </a:spcAft>
              <a:buFontTx/>
              <a:buChar char="•"/>
            </a:pPr>
            <a:r>
              <a:rPr lang="en-US" b="1" i="1" dirty="0">
                <a:solidFill>
                  <a:srgbClr val="3333CC"/>
                </a:solidFill>
                <a:latin typeface="Arial Narrow" charset="0"/>
                <a:ea typeface="ＭＳ Ｐゴシック" charset="0"/>
                <a:cs typeface="Arial" charset="0"/>
              </a:rPr>
              <a:t> Genome sequence analysis and assembly</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pPr defTabSz="931774" fontAlgn="base">
              <a:spcBef>
                <a:spcPct val="0"/>
              </a:spcBef>
              <a:spcAft>
                <a:spcPct val="0"/>
              </a:spcAft>
            </a:pPr>
            <a:r>
              <a:rPr lang="en-US" dirty="0">
                <a:solidFill>
                  <a:srgbClr val="3333CC"/>
                </a:solidFill>
                <a:latin typeface="Arial Narrow" charset="0"/>
                <a:ea typeface="ＭＳ Ｐゴシック" charset="0"/>
                <a:cs typeface="Arial" charset="0"/>
              </a:rPr>
              <a:t>His group does broad research spanning systems to logic with architecture at center</a:t>
            </a:r>
          </a:p>
          <a:p>
            <a:pPr defTabSz="931774" fontAlgn="base">
              <a:spcBef>
                <a:spcPct val="0"/>
              </a:spcBef>
              <a:spcAft>
                <a:spcPct val="0"/>
              </a:spcAft>
              <a:buFontTx/>
              <a:buChar char="•"/>
            </a:pPr>
            <a:endParaRPr lang="en-US" b="1" i="1" dirty="0">
              <a:solidFill>
                <a:srgbClr val="3333CC"/>
              </a:solidFill>
              <a:latin typeface="Arial Narrow" charset="0"/>
              <a:ea typeface="ＭＳ Ｐゴシック" charset="0"/>
              <a:cs typeface="Arial" charset="0"/>
            </a:endParaRPr>
          </a:p>
          <a:p>
            <a:endParaRPr lang="en-US" dirty="0"/>
          </a:p>
        </p:txBody>
      </p:sp>
    </p:spTree>
    <p:extLst>
      <p:ext uri="{BB962C8B-B14F-4D97-AF65-F5344CB8AC3E}">
        <p14:creationId xmlns:p14="http://schemas.microsoft.com/office/powerpoint/2010/main" val="4563009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7973AD7-D932-2641-9FAC-D90A34A34A63}"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22881510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35</a:t>
            </a:fld>
            <a:endParaRPr lang="en-US"/>
          </a:p>
        </p:txBody>
      </p:sp>
    </p:spTree>
    <p:extLst>
      <p:ext uri="{BB962C8B-B14F-4D97-AF65-F5344CB8AC3E}">
        <p14:creationId xmlns:p14="http://schemas.microsoft.com/office/powerpoint/2010/main" val="15363571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095350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31774">
              <a:defRPr/>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5320681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260475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278032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latinLnBrk="0"/>
            <a:r>
              <a:rPr lang="en-US" sz="1200" b="0" i="0" kern="1200" dirty="0">
                <a:solidFill>
                  <a:schemeClr val="tx1"/>
                </a:solidFill>
                <a:effectLst/>
                <a:latin typeface="+mn-lt"/>
                <a:ea typeface="+mn-ea"/>
                <a:cs typeface="+mn-cs"/>
              </a:rPr>
              <a:t>However, since the development of high throughput sequencing (HTS) technologies, the cost of genome sequencing has fallen off a cliff (&lt;&lt; 1,000$) making it viable for almost everyone's use.</a:t>
            </a:r>
          </a:p>
          <a:p>
            <a:br>
              <a:rPr lang="en-US" dirty="0"/>
            </a:b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0204175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Genome analysis starts with sequencing random short DNA fragments of copies of the original molecule.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kern="1200" dirty="0">
                <a:solidFill>
                  <a:schemeClr val="tx1"/>
                </a:solidFill>
                <a:effectLst/>
                <a:latin typeface="+mn-lt"/>
                <a:ea typeface="+mn-ea"/>
                <a:cs typeface="+mn-cs"/>
              </a:rPr>
              <a:t>Unfortunately,</a:t>
            </a:r>
            <a:r>
              <a:rPr lang="en-US" sz="1200" b="0" i="0" kern="1200" baseline="0" dirty="0">
                <a:solidFill>
                  <a:schemeClr val="tx1"/>
                </a:solidFill>
                <a:effectLst/>
                <a:latin typeface="+mn-lt"/>
                <a:ea typeface="+mn-ea"/>
                <a:cs typeface="+mn-cs"/>
              </a:rPr>
              <a:t> these reads </a:t>
            </a:r>
            <a:r>
              <a:rPr lang="en-US" sz="1200" kern="1200" dirty="0">
                <a:solidFill>
                  <a:schemeClr val="tx1"/>
                </a:solidFill>
                <a:effectLst/>
                <a:latin typeface="+mn-lt"/>
                <a:ea typeface="+mn-ea"/>
                <a:cs typeface="+mn-cs"/>
              </a:rPr>
              <a:t>lack information about their order and which part of genome they are originated from.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Hence</a:t>
            </a:r>
            <a:r>
              <a:rPr lang="en-US" sz="1200" kern="1200" baseline="0" dirty="0">
                <a:solidFill>
                  <a:schemeClr val="tx1"/>
                </a:solidFill>
                <a:effectLst/>
                <a:latin typeface="+mn-lt"/>
                <a:ea typeface="+mn-ea"/>
                <a:cs typeface="+mn-cs"/>
              </a:rPr>
              <a:t> the second step is to map these reads to a long reference genome.</a:t>
            </a: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01317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58549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Slide Image Placeholder 1"/>
          <p:cNvSpPr>
            <a:spLocks noGrp="1" noRot="1" noChangeAspec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Lst>
        </p:spPr>
      </p:sp>
      <p:sp>
        <p:nvSpPr>
          <p:cNvPr id="250882" name="Notes Placeholder 2"/>
          <p:cNvSpPr>
            <a:spLocks noGrp="1"/>
          </p:cNvSpPr>
          <p:nvPr>
            <p:ph type="body" idx="1"/>
          </p:nvPr>
        </p:nvSpPr>
        <p:spPr bwMode="auto">
          <a:noFill/>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atin typeface="Calibri" charset="0"/>
            </a:endParaRPr>
          </a:p>
        </p:txBody>
      </p:sp>
      <p:sp>
        <p:nvSpPr>
          <p:cNvPr id="250883"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57066" indent="-291179" eaLnBrk="0" hangingPunct="0">
              <a:defRPr sz="2400">
                <a:solidFill>
                  <a:schemeClr val="tx1"/>
                </a:solidFill>
                <a:latin typeface="Arial" charset="0"/>
                <a:ea typeface="ＭＳ Ｐゴシック" charset="0"/>
              </a:defRPr>
            </a:lvl2pPr>
            <a:lvl3pPr marL="1164717" indent="-232943" eaLnBrk="0" hangingPunct="0">
              <a:defRPr sz="2400">
                <a:solidFill>
                  <a:schemeClr val="tx1"/>
                </a:solidFill>
                <a:latin typeface="Arial" charset="0"/>
                <a:ea typeface="ＭＳ Ｐゴシック" charset="0"/>
              </a:defRPr>
            </a:lvl3pPr>
            <a:lvl4pPr marL="1630604" indent="-232943" eaLnBrk="0" hangingPunct="0">
              <a:defRPr sz="2400">
                <a:solidFill>
                  <a:schemeClr val="tx1"/>
                </a:solidFill>
                <a:latin typeface="Arial" charset="0"/>
                <a:ea typeface="ＭＳ Ｐゴシック" charset="0"/>
              </a:defRPr>
            </a:lvl4pPr>
            <a:lvl5pPr marL="2096491" indent="-232943" eaLnBrk="0" hangingPunct="0">
              <a:defRPr sz="2400">
                <a:solidFill>
                  <a:schemeClr val="tx1"/>
                </a:solidFill>
                <a:latin typeface="Arial" charset="0"/>
                <a:ea typeface="ＭＳ Ｐゴシック" charset="0"/>
              </a:defRPr>
            </a:lvl5pPr>
            <a:lvl6pPr marL="2562377" indent="-232943" eaLnBrk="0" fontAlgn="base" hangingPunct="0">
              <a:spcBef>
                <a:spcPct val="0"/>
              </a:spcBef>
              <a:spcAft>
                <a:spcPct val="0"/>
              </a:spcAft>
              <a:defRPr sz="2400">
                <a:solidFill>
                  <a:schemeClr val="tx1"/>
                </a:solidFill>
                <a:latin typeface="Arial" charset="0"/>
                <a:ea typeface="ＭＳ Ｐゴシック" charset="0"/>
              </a:defRPr>
            </a:lvl6pPr>
            <a:lvl7pPr marL="3028264" indent="-232943" eaLnBrk="0" fontAlgn="base" hangingPunct="0">
              <a:spcBef>
                <a:spcPct val="0"/>
              </a:spcBef>
              <a:spcAft>
                <a:spcPct val="0"/>
              </a:spcAft>
              <a:defRPr sz="2400">
                <a:solidFill>
                  <a:schemeClr val="tx1"/>
                </a:solidFill>
                <a:latin typeface="Arial" charset="0"/>
                <a:ea typeface="ＭＳ Ｐゴシック" charset="0"/>
              </a:defRPr>
            </a:lvl7pPr>
            <a:lvl8pPr marL="3494151" indent="-232943" eaLnBrk="0" fontAlgn="base" hangingPunct="0">
              <a:spcBef>
                <a:spcPct val="0"/>
              </a:spcBef>
              <a:spcAft>
                <a:spcPct val="0"/>
              </a:spcAft>
              <a:defRPr sz="2400">
                <a:solidFill>
                  <a:schemeClr val="tx1"/>
                </a:solidFill>
                <a:latin typeface="Arial" charset="0"/>
                <a:ea typeface="ＭＳ Ｐゴシック" charset="0"/>
              </a:defRPr>
            </a:lvl8pPr>
            <a:lvl9pPr marL="3960038" indent="-232943"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2EFE2350-F2DF-964B-A38F-A60565610F0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Tree>
    <p:extLst>
      <p:ext uri="{BB962C8B-B14F-4D97-AF65-F5344CB8AC3E}">
        <p14:creationId xmlns:p14="http://schemas.microsoft.com/office/powerpoint/2010/main" val="13760738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2723645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figure, the x-axis is</a:t>
            </a:r>
            <a:r>
              <a:rPr lang="en-US" baseline="0" dirty="0"/>
              <a:t> the module manufacture date. And the y-axis is the number of errors in a module, normalized to one billion cells. In 2008 and 2009, there are no errors. But, in 2010, we first start to see errors in C modules. After 2010, the errors start to proliferate. For A and B modules, we first start to see errors in 2011. In particular, all modules from 2012 and 2013 are vulnerable.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6443992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reiterate our three key takeaways from our experimental characterization, we find that </a:t>
            </a:r>
          </a:p>
          <a:p>
            <a:endParaRPr lang="en-US" dirty="0"/>
          </a:p>
          <a:p>
            <a:r>
              <a:rPr lang="en-US" dirty="0"/>
              <a:t>[CLICK] First, chips of newer DRAM technology nodes are more vulnerable to </a:t>
            </a:r>
            <a:r>
              <a:rPr lang="en-US" dirty="0" err="1"/>
              <a:t>RowHammer</a:t>
            </a:r>
            <a:endParaRPr lang="en-US" dirty="0"/>
          </a:p>
          <a:p>
            <a:endParaRPr lang="en-US" dirty="0"/>
          </a:p>
          <a:p>
            <a:r>
              <a:rPr lang="en-US" dirty="0"/>
              <a:t>[CLICK] Second,  there are chips today whose weakest cells fail after only 4800 hammers </a:t>
            </a:r>
          </a:p>
          <a:p>
            <a:endParaRPr lang="en-US" dirty="0"/>
          </a:p>
          <a:p>
            <a:r>
              <a:rPr lang="en-US" dirty="0"/>
              <a:t>[CLICK] Third, chips of newer DRAM technology nodes can exhibit </a:t>
            </a:r>
            <a:r>
              <a:rPr lang="en-US" dirty="0" err="1"/>
              <a:t>RowHammer</a:t>
            </a:r>
            <a:r>
              <a:rPr lang="en-US" dirty="0"/>
              <a:t> bit flips in more rows and farther away from the victim row</a:t>
            </a:r>
          </a:p>
          <a:p>
            <a:endParaRPr lang="en-US" dirty="0"/>
          </a:p>
          <a:p>
            <a:endParaRPr lang="en-US" dirty="0"/>
          </a:p>
          <a:p>
            <a:endParaRPr lang="en-US" dirty="0"/>
          </a:p>
          <a:p>
            <a:r>
              <a:rPr lang="en-US" dirty="0"/>
              <a: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811239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Picture from the article:</a:t>
            </a:r>
          </a:p>
          <a:p>
            <a:r>
              <a:rPr lang="en-US" dirty="0"/>
              <a:t>http://</a:t>
            </a:r>
            <a:r>
              <a:rPr lang="en-US" dirty="0" err="1"/>
              <a:t>thehackernews.com</a:t>
            </a:r>
            <a:r>
              <a:rPr lang="en-US" dirty="0"/>
              <a:t>/2015/03/dram-</a:t>
            </a:r>
            <a:r>
              <a:rPr lang="en-US" dirty="0" err="1"/>
              <a:t>rowhammer</a:t>
            </a:r>
            <a:r>
              <a:rPr lang="en-US" dirty="0"/>
              <a:t>-</a:t>
            </a:r>
            <a:r>
              <a:rPr lang="en-US" dirty="0" err="1"/>
              <a:t>vulnerability.html</a:t>
            </a:r>
            <a:endParaRPr lang="en-US"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155120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8093770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73792036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b="0" i="0" u="none" strike="noStrike"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08869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68475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406919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04519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87992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3F7FAF-8CF6-EA4D-89B9-6564C012324C}"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194</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97750350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3F7FAF-8CF6-EA4D-89B9-6564C012324C}"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195</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53212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This is a core</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part of ReRAM-based PIM. We use resistance of each cell to represent the value of weight, and</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add voltages representing values of inputs on each row.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According to the </a:t>
            </a:r>
            <a:r>
              <a:rPr lang="en-US" sz="1200" b="0" i="0" u="none" strike="noStrike" kern="1200" dirty="0">
                <a:solidFill>
                  <a:schemeClr val="tx1"/>
                </a:solidFill>
                <a:effectLst/>
                <a:latin typeface="Arial" charset="0"/>
                <a:ea typeface="+mn-ea"/>
                <a:cs typeface="+mn-cs"/>
              </a:rPr>
              <a:t>Kirchhoff</a:t>
            </a:r>
            <a:r>
              <a:rPr lang="zh-CN" altLang="en-US" sz="1200" b="0" i="0" u="none" strike="noStrike" kern="1200" dirty="0">
                <a:solidFill>
                  <a:schemeClr val="tx1"/>
                </a:solidFill>
                <a:effectLst/>
                <a:latin typeface="Arial" charset="0"/>
                <a:ea typeface="+mn-ea"/>
                <a:cs typeface="+mn-cs"/>
              </a:rPr>
              <a:t>‘</a:t>
            </a:r>
            <a:r>
              <a:rPr lang="en-US" altLang="zh-CN" sz="1200" b="0" i="0" u="none" strike="noStrike" kern="1200" dirty="0">
                <a:solidFill>
                  <a:schemeClr val="tx1"/>
                </a:solidFill>
                <a:effectLst/>
                <a:latin typeface="Arial" charset="0"/>
                <a:ea typeface="+mn-ea"/>
                <a:cs typeface="+mn-cs"/>
              </a:rPr>
              <a:t>s</a:t>
            </a:r>
            <a:r>
              <a:rPr lang="en-US" altLang="zh-CN" sz="1400" kern="1200" dirty="0">
                <a:solidFill>
                  <a:schemeClr val="tx1"/>
                </a:solidFill>
                <a:effectLst/>
                <a:latin typeface="Arial" charset="0"/>
                <a:ea typeface="+mn-ea"/>
                <a:cs typeface="+mn-cs"/>
              </a:rPr>
              <a:t> law, we finally obtain a current, representing the value of output. Thus, by modifying the peripheral circuit of </a:t>
            </a:r>
            <a:r>
              <a:rPr lang="en-US" altLang="zh-CN" sz="1400" kern="1200" dirty="0" err="1">
                <a:solidFill>
                  <a:schemeClr val="tx1"/>
                </a:solidFill>
                <a:effectLst/>
                <a:latin typeface="Arial" charset="0"/>
                <a:ea typeface="+mn-ea"/>
                <a:cs typeface="+mn-cs"/>
              </a:rPr>
              <a:t>ReRAM</a:t>
            </a:r>
            <a:r>
              <a:rPr lang="en-US" altLang="zh-CN" sz="1400" kern="1200" dirty="0">
                <a:solidFill>
                  <a:schemeClr val="tx1"/>
                </a:solidFill>
                <a:effectLst/>
                <a:latin typeface="Arial" charset="0"/>
                <a:ea typeface="+mn-ea"/>
                <a:cs typeface="+mn-cs"/>
              </a:rPr>
              <a:t> array, it can support a Matrix-Multiply-Vector operation in almost one read cycle. Let’s see how to do it.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We have an input vector, multiply it with a matrix, and get an output vector.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First, we write the matrix into a ReRAM array.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Then we feed inputs into the ReRAM array, through performing an analog sum, finally we obtain outputs.</a:t>
            </a:r>
            <a:endParaRPr lang="zh-CN" altLang="zh-CN" sz="1400" kern="1200" dirty="0">
              <a:solidFill>
                <a:schemeClr val="tx1"/>
              </a:solidFill>
              <a:effectLst/>
              <a:latin typeface="Arial" charset="0"/>
              <a:ea typeface="+mn-ea"/>
              <a:cs typeface="+mn-cs"/>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kumimoji="1" lang="zh-CN" altLang="en-US" dirty="0"/>
          </a:p>
        </p:txBody>
      </p:sp>
      <p:sp>
        <p:nvSpPr>
          <p:cNvPr id="4" name="幻灯片编号占位符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196</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49829274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DAC:</a:t>
            </a:r>
            <a:r>
              <a:rPr lang="zh-CN" altLang="en-US" dirty="0"/>
              <a:t> </a:t>
            </a:r>
            <a:r>
              <a:rPr lang="en-US" altLang="zh-CN" dirty="0"/>
              <a:t>Digital</a:t>
            </a:r>
            <a:r>
              <a:rPr lang="zh-CN" altLang="en-US" dirty="0"/>
              <a:t> </a:t>
            </a:r>
            <a:r>
              <a:rPr lang="en-US" altLang="zh-CN" dirty="0"/>
              <a:t>to</a:t>
            </a:r>
            <a:r>
              <a:rPr lang="zh-CN" altLang="en-US" dirty="0"/>
              <a:t> </a:t>
            </a:r>
            <a:r>
              <a:rPr lang="en-US" altLang="zh-CN" dirty="0"/>
              <a:t>Analog</a:t>
            </a:r>
            <a:r>
              <a:rPr lang="zh-CN" altLang="en-US" dirty="0"/>
              <a:t> </a:t>
            </a:r>
            <a:endParaRPr lang="en-US" altLang="zh-CN"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ADC:</a:t>
            </a:r>
            <a:r>
              <a:rPr lang="zh-CN" altLang="en-US" dirty="0"/>
              <a:t> </a:t>
            </a:r>
            <a:r>
              <a:rPr lang="en-US" altLang="zh-CN" dirty="0"/>
              <a:t>Analog</a:t>
            </a:r>
            <a:r>
              <a:rPr lang="zh-CN" altLang="en-US" dirty="0"/>
              <a:t> </a:t>
            </a:r>
            <a:r>
              <a:rPr lang="en-US" altLang="zh-CN" dirty="0"/>
              <a:t>to</a:t>
            </a:r>
            <a:r>
              <a:rPr lang="zh-CN" altLang="en-US" dirty="0"/>
              <a:t> </a:t>
            </a:r>
            <a:r>
              <a:rPr lang="en-US" altLang="zh-CN" dirty="0"/>
              <a:t>Digital</a:t>
            </a:r>
            <a:r>
              <a:rPr lang="zh-CN" altLang="en-US" dirty="0"/>
              <a:t> </a:t>
            </a:r>
            <a:endParaRPr lang="en-US" altLang="zh-CN"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S&amp;H:</a:t>
            </a:r>
            <a:r>
              <a:rPr lang="zh-CN" altLang="en-US" dirty="0"/>
              <a:t> </a:t>
            </a:r>
            <a:r>
              <a:rPr lang="en-US" altLang="zh-CN" dirty="0"/>
              <a:t>sample</a:t>
            </a:r>
            <a:r>
              <a:rPr lang="zh-CN" altLang="en-US" dirty="0"/>
              <a:t> </a:t>
            </a:r>
            <a:r>
              <a:rPr lang="en-US" altLang="zh-CN" dirty="0"/>
              <a:t>and</a:t>
            </a:r>
            <a:r>
              <a:rPr lang="zh-CN" altLang="en-US" dirty="0"/>
              <a:t> </a:t>
            </a:r>
            <a:r>
              <a:rPr lang="en-US" altLang="zh-CN" dirty="0"/>
              <a:t>hold</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Shift</a:t>
            </a:r>
            <a:r>
              <a:rPr lang="zh-CN" altLang="en-US" dirty="0"/>
              <a:t> </a:t>
            </a:r>
            <a:r>
              <a:rPr lang="en-US" altLang="zh-CN" dirty="0"/>
              <a:t>and</a:t>
            </a:r>
            <a:r>
              <a:rPr lang="zh-CN" altLang="en-US" dirty="0"/>
              <a:t> </a:t>
            </a:r>
            <a:r>
              <a:rPr lang="en-US" altLang="zh-CN" dirty="0"/>
              <a:t>add:</a:t>
            </a:r>
            <a:r>
              <a:rPr lang="zh-CN" altLang="en-US" dirty="0"/>
              <a:t> </a:t>
            </a:r>
            <a:r>
              <a:rPr lang="en-US" altLang="zh-CN" dirty="0"/>
              <a:t>used</a:t>
            </a:r>
            <a:r>
              <a:rPr lang="zh-CN" altLang="en-US" dirty="0"/>
              <a:t> </a:t>
            </a:r>
            <a:r>
              <a:rPr lang="en-US" altLang="zh-CN" dirty="0"/>
              <a:t>to</a:t>
            </a:r>
            <a:r>
              <a:rPr lang="zh-CN" altLang="en-US" dirty="0"/>
              <a:t> </a:t>
            </a:r>
            <a:r>
              <a:rPr lang="en-US" altLang="zh-CN" dirty="0"/>
              <a:t>summarize the</a:t>
            </a:r>
            <a:r>
              <a:rPr lang="zh-CN" altLang="en-US" dirty="0"/>
              <a:t> </a:t>
            </a:r>
            <a:r>
              <a:rPr lang="en-US" altLang="zh-CN" dirty="0"/>
              <a:t>final</a:t>
            </a:r>
            <a:r>
              <a:rPr lang="zh-CN" altLang="en-US" dirty="0"/>
              <a:t> </a:t>
            </a:r>
            <a:r>
              <a:rPr lang="en-US" altLang="zh-CN" dirty="0"/>
              <a:t>output</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197</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59652276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In</a:t>
            </a:r>
            <a:r>
              <a:rPr lang="zh-CN" altLang="en-US" dirty="0"/>
              <a:t> </a:t>
            </a:r>
            <a:r>
              <a:rPr lang="en-US" altLang="zh-CN" dirty="0"/>
              <a:t>a</a:t>
            </a:r>
            <a:r>
              <a:rPr lang="zh-CN" altLang="en-US" dirty="0"/>
              <a:t> </a:t>
            </a:r>
            <a:r>
              <a:rPr lang="en-US" altLang="zh-CN" dirty="0"/>
              <a:t>2D</a:t>
            </a:r>
            <a:r>
              <a:rPr lang="zh-CN" altLang="en-US" dirty="0"/>
              <a:t> </a:t>
            </a:r>
            <a:r>
              <a:rPr lang="en-US" altLang="zh-CN" dirty="0"/>
              <a:t>convolution,</a:t>
            </a:r>
            <a:r>
              <a:rPr lang="zh-CN" altLang="en-US" dirty="0"/>
              <a:t> </a:t>
            </a:r>
            <a:r>
              <a:rPr lang="en-US" altLang="zh-CN" dirty="0"/>
              <a:t>the</a:t>
            </a:r>
            <a:r>
              <a:rPr lang="zh-CN" altLang="en-US" dirty="0"/>
              <a:t> </a:t>
            </a:r>
            <a:r>
              <a:rPr lang="en-US" altLang="zh-CN" dirty="0"/>
              <a:t>kernel</a:t>
            </a:r>
            <a:r>
              <a:rPr lang="zh-CN" altLang="en-US" dirty="0"/>
              <a:t> </a:t>
            </a:r>
            <a:r>
              <a:rPr lang="en-US" altLang="zh-CN" dirty="0"/>
              <a:t>is</a:t>
            </a:r>
            <a:r>
              <a:rPr lang="zh-CN" altLang="en-US" dirty="0"/>
              <a:t> </a:t>
            </a:r>
            <a:r>
              <a:rPr lang="en-US" altLang="zh-CN" dirty="0"/>
              <a:t>used</a:t>
            </a:r>
            <a:r>
              <a:rPr lang="zh-CN" altLang="en-US" dirty="0"/>
              <a:t> </a:t>
            </a:r>
            <a:r>
              <a:rPr lang="en-US" altLang="zh-CN" dirty="0"/>
              <a:t>to</a:t>
            </a:r>
            <a:r>
              <a:rPr lang="zh-CN" altLang="en-US" dirty="0"/>
              <a:t> </a:t>
            </a:r>
            <a:r>
              <a:rPr lang="en-US" altLang="zh-CN" dirty="0"/>
              <a:t>extract</a:t>
            </a:r>
            <a:r>
              <a:rPr lang="zh-CN" altLang="en-US" dirty="0"/>
              <a:t> </a:t>
            </a:r>
            <a:r>
              <a:rPr lang="en-US" altLang="zh-CN" dirty="0"/>
              <a:t>the</a:t>
            </a:r>
            <a:r>
              <a:rPr lang="zh-CN" altLang="en-US" dirty="0"/>
              <a:t> </a:t>
            </a:r>
            <a:r>
              <a:rPr lang="en-US" altLang="zh-CN" dirty="0"/>
              <a:t>two-dimensional</a:t>
            </a:r>
            <a:r>
              <a:rPr lang="zh-CN" altLang="en-US" dirty="0"/>
              <a:t> </a:t>
            </a:r>
            <a:r>
              <a:rPr lang="en-US" altLang="zh-CN" dirty="0"/>
              <a:t>information.</a:t>
            </a:r>
          </a:p>
          <a:p>
            <a:r>
              <a:rPr lang="en-US" altLang="zh-CN" dirty="0"/>
              <a:t>We</a:t>
            </a:r>
            <a:r>
              <a:rPr lang="zh-CN" altLang="en-US" dirty="0"/>
              <a:t> </a:t>
            </a:r>
            <a:r>
              <a:rPr lang="en-US" altLang="zh-CN" dirty="0"/>
              <a:t>usually</a:t>
            </a:r>
            <a:r>
              <a:rPr lang="zh-CN" altLang="en-US" dirty="0"/>
              <a:t> </a:t>
            </a:r>
            <a:r>
              <a:rPr lang="en-US" altLang="zh-CN" dirty="0"/>
              <a:t>use</a:t>
            </a:r>
            <a:r>
              <a:rPr lang="zh-CN" altLang="en-US" dirty="0"/>
              <a:t> </a:t>
            </a:r>
            <a:r>
              <a:rPr lang="en-US" altLang="zh-CN" dirty="0"/>
              <a:t>3D</a:t>
            </a:r>
            <a:r>
              <a:rPr lang="zh-CN" altLang="en-US" dirty="0"/>
              <a:t> </a:t>
            </a:r>
            <a:r>
              <a:rPr lang="en-US" altLang="zh-CN" dirty="0"/>
              <a:t>convolution</a:t>
            </a:r>
            <a:r>
              <a:rPr lang="zh-CN" altLang="en-US" dirty="0"/>
              <a:t> </a:t>
            </a:r>
            <a:r>
              <a:rPr lang="en-US" altLang="zh-CN" dirty="0"/>
              <a:t>in</a:t>
            </a:r>
            <a:r>
              <a:rPr lang="zh-CN" altLang="en-US" dirty="0"/>
              <a:t> </a:t>
            </a:r>
            <a:r>
              <a:rPr lang="en-US" altLang="zh-CN" dirty="0"/>
              <a:t>image</a:t>
            </a:r>
            <a:r>
              <a:rPr lang="zh-CN" altLang="en-US" dirty="0"/>
              <a:t> </a:t>
            </a:r>
            <a:r>
              <a:rPr lang="en-US" altLang="zh-CN" dirty="0"/>
              <a:t>processing</a:t>
            </a:r>
            <a:r>
              <a:rPr lang="zh-CN" altLang="en-US" dirty="0"/>
              <a:t> </a:t>
            </a:r>
            <a:r>
              <a:rPr lang="en-US" altLang="zh-CN" dirty="0"/>
              <a:t>because we</a:t>
            </a:r>
            <a:r>
              <a:rPr lang="zh-CN" altLang="en-US" dirty="0"/>
              <a:t> </a:t>
            </a:r>
            <a:r>
              <a:rPr lang="en-US" altLang="zh-CN" dirty="0"/>
              <a:t>also</a:t>
            </a:r>
            <a:r>
              <a:rPr lang="zh-CN" altLang="en-US" dirty="0"/>
              <a:t> </a:t>
            </a:r>
            <a:r>
              <a:rPr lang="en-US" altLang="zh-CN" dirty="0"/>
              <a:t>need</a:t>
            </a:r>
            <a:r>
              <a:rPr lang="zh-CN" altLang="en-US" dirty="0"/>
              <a:t> </a:t>
            </a:r>
            <a:r>
              <a:rPr lang="en-US" altLang="zh-CN" dirty="0"/>
              <a:t>to</a:t>
            </a:r>
            <a:r>
              <a:rPr lang="zh-CN" altLang="en-US" dirty="0"/>
              <a:t> </a:t>
            </a:r>
            <a:r>
              <a:rPr lang="en-US" altLang="zh-CN" dirty="0"/>
              <a:t>extract</a:t>
            </a:r>
            <a:r>
              <a:rPr lang="zh-CN" altLang="en-US" dirty="0"/>
              <a:t> </a:t>
            </a:r>
            <a:r>
              <a:rPr lang="en-US" altLang="zh-CN" dirty="0"/>
              <a:t>the</a:t>
            </a:r>
            <a:r>
              <a:rPr lang="zh-CN" altLang="en-US" dirty="0"/>
              <a:t> </a:t>
            </a:r>
            <a:r>
              <a:rPr lang="en-US" altLang="zh-CN" dirty="0"/>
              <a:t>depth</a:t>
            </a:r>
            <a:r>
              <a:rPr lang="zh-CN" altLang="en-US" dirty="0"/>
              <a:t> </a:t>
            </a:r>
            <a:r>
              <a:rPr lang="en-US" altLang="zh-CN" dirty="0"/>
              <a:t>information.</a:t>
            </a:r>
          </a:p>
          <a:p>
            <a:endParaRPr lang="en-US" dirty="0"/>
          </a:p>
          <a:p>
            <a:r>
              <a:rPr lang="en-US" altLang="zh-CN" dirty="0"/>
              <a:t>Stride</a:t>
            </a:r>
            <a:r>
              <a:rPr lang="zh-CN" altLang="en-US" dirty="0"/>
              <a:t> </a:t>
            </a:r>
            <a:r>
              <a:rPr lang="en-US" altLang="zh-CN" dirty="0"/>
              <a:t>is</a:t>
            </a:r>
            <a:r>
              <a:rPr lang="zh-CN" altLang="en-US" dirty="0"/>
              <a:t> </a:t>
            </a:r>
            <a:r>
              <a:rPr lang="en-US" altLang="zh-CN" dirty="0"/>
              <a:t>the</a:t>
            </a:r>
            <a:r>
              <a:rPr lang="zh-CN" altLang="en-US" dirty="0"/>
              <a:t> </a:t>
            </a:r>
            <a:r>
              <a:rPr lang="en-US" altLang="zh-CN" dirty="0"/>
              <a:t>number</a:t>
            </a:r>
            <a:r>
              <a:rPr lang="zh-CN" altLang="en-US" dirty="0"/>
              <a:t> </a:t>
            </a:r>
            <a:r>
              <a:rPr lang="en-US" altLang="zh-CN" dirty="0"/>
              <a:t>of</a:t>
            </a:r>
            <a:r>
              <a:rPr lang="zh-CN" altLang="en-US" dirty="0"/>
              <a:t> </a:t>
            </a:r>
            <a:r>
              <a:rPr lang="en-US" altLang="zh-CN" dirty="0"/>
              <a:t>input</a:t>
            </a:r>
            <a:r>
              <a:rPr lang="zh-CN" altLang="en-US" dirty="0"/>
              <a:t> </a:t>
            </a:r>
            <a:r>
              <a:rPr lang="en-US" altLang="zh-CN" dirty="0"/>
              <a:t>values</a:t>
            </a:r>
            <a:r>
              <a:rPr lang="zh-CN" altLang="en-US" dirty="0"/>
              <a:t> </a:t>
            </a:r>
            <a:r>
              <a:rPr lang="en-US" altLang="zh-CN" dirty="0"/>
              <a:t>the</a:t>
            </a:r>
            <a:r>
              <a:rPr lang="zh-CN" altLang="en-US" dirty="0"/>
              <a:t> </a:t>
            </a:r>
            <a:r>
              <a:rPr lang="en-US" altLang="zh-CN" dirty="0"/>
              <a:t>kernel</a:t>
            </a:r>
            <a:r>
              <a:rPr lang="zh-CN" altLang="en-US" dirty="0"/>
              <a:t> </a:t>
            </a:r>
            <a:r>
              <a:rPr lang="en-US" altLang="zh-CN" dirty="0"/>
              <a:t>will</a:t>
            </a:r>
            <a:r>
              <a:rPr lang="zh-CN" altLang="en-US" dirty="0"/>
              <a:t> </a:t>
            </a:r>
            <a:r>
              <a:rPr lang="en-US" altLang="zh-CN" dirty="0"/>
              <a:t>jump</a:t>
            </a:r>
            <a:r>
              <a:rPr lang="zh-CN" altLang="en-US" dirty="0"/>
              <a:t> </a:t>
            </a:r>
            <a:r>
              <a:rPr lang="en-US" altLang="zh-CN" dirty="0"/>
              <a:t>when</a:t>
            </a:r>
            <a:r>
              <a:rPr lang="zh-CN" altLang="en-US" dirty="0"/>
              <a:t> </a:t>
            </a:r>
            <a:r>
              <a:rPr lang="en-US" altLang="zh-CN" dirty="0"/>
              <a:t>sliding</a:t>
            </a:r>
            <a:r>
              <a:rPr lang="zh-CN" altLang="en-US" dirty="0"/>
              <a:t> </a:t>
            </a:r>
            <a:r>
              <a:rPr lang="en-US" altLang="zh-CN" dirty="0"/>
              <a:t>on</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r>
              <a:rPr lang="zh-CN" altLang="en-US" dirty="0"/>
              <a:t> </a:t>
            </a:r>
            <a:r>
              <a:rPr lang="en-US" altLang="zh-CN" dirty="0"/>
              <a:t>When</a:t>
            </a:r>
            <a:r>
              <a:rPr lang="zh-CN" altLang="en-US" dirty="0"/>
              <a:t> </a:t>
            </a:r>
            <a:r>
              <a:rPr lang="en-US" altLang="zh-CN" dirty="0"/>
              <a:t>stride</a:t>
            </a:r>
            <a:r>
              <a:rPr lang="zh-CN" altLang="en-US" dirty="0"/>
              <a:t> </a:t>
            </a:r>
            <a:r>
              <a:rPr lang="en-US" altLang="zh-CN" dirty="0"/>
              <a:t>=</a:t>
            </a:r>
            <a:r>
              <a:rPr lang="zh-CN" altLang="en-US" dirty="0"/>
              <a:t> </a:t>
            </a:r>
            <a:r>
              <a:rPr lang="en-US" altLang="zh-CN" dirty="0"/>
              <a:t>1,</a:t>
            </a:r>
            <a:r>
              <a:rPr lang="zh-CN" altLang="en-US" dirty="0"/>
              <a:t> </a:t>
            </a:r>
            <a:r>
              <a:rPr lang="en-US" altLang="zh-CN" dirty="0"/>
              <a:t>the</a:t>
            </a:r>
            <a:r>
              <a:rPr lang="zh-CN" altLang="en-US" dirty="0"/>
              <a:t> </a:t>
            </a:r>
            <a:r>
              <a:rPr lang="en-US" altLang="zh-CN" dirty="0"/>
              <a:t>kernel</a:t>
            </a:r>
            <a:r>
              <a:rPr lang="zh-CN" altLang="en-US" dirty="0"/>
              <a:t> </a:t>
            </a:r>
            <a:r>
              <a:rPr lang="en-US" altLang="zh-CN" dirty="0"/>
              <a:t>moves</a:t>
            </a:r>
            <a:r>
              <a:rPr lang="zh-CN" altLang="en-US" dirty="0"/>
              <a:t> </a:t>
            </a:r>
            <a:r>
              <a:rPr lang="en-US" altLang="zh-CN" dirty="0"/>
              <a:t>to</a:t>
            </a:r>
            <a:r>
              <a:rPr lang="zh-CN" altLang="en-US" dirty="0"/>
              <a:t> </a:t>
            </a:r>
            <a:r>
              <a:rPr lang="en-US" altLang="zh-CN" dirty="0"/>
              <a:t>the</a:t>
            </a:r>
            <a:r>
              <a:rPr lang="zh-CN" altLang="en-US" dirty="0"/>
              <a:t> </a:t>
            </a:r>
            <a:r>
              <a:rPr lang="en-US" altLang="zh-CN" dirty="0"/>
              <a:t>adjacent input</a:t>
            </a:r>
            <a:r>
              <a:rPr lang="zh-CN" altLang="en-US" dirty="0"/>
              <a:t> </a:t>
            </a:r>
            <a:r>
              <a:rPr lang="en-US" altLang="zh-CN" dirty="0"/>
              <a:t>values</a:t>
            </a:r>
            <a:r>
              <a:rPr lang="zh-CN" altLang="en-US" dirty="0"/>
              <a:t> </a:t>
            </a:r>
            <a:r>
              <a:rPr lang="en-US" altLang="zh-CN" dirty="0"/>
              <a:t>without</a:t>
            </a:r>
            <a:r>
              <a:rPr lang="zh-CN" altLang="en-US" dirty="0"/>
              <a:t> </a:t>
            </a:r>
            <a:r>
              <a:rPr lang="en-US" altLang="zh-CN" dirty="0"/>
              <a:t>jumping.</a:t>
            </a:r>
          </a:p>
          <a:p>
            <a:endParaRPr lang="en-US" dirty="0"/>
          </a:p>
          <a:p>
            <a:r>
              <a:rPr lang="en-US" altLang="zh-CN" dirty="0"/>
              <a:t>Padding</a:t>
            </a:r>
            <a:r>
              <a:rPr lang="zh-CN" altLang="en-US" dirty="0"/>
              <a:t> </a:t>
            </a:r>
            <a:r>
              <a:rPr lang="en-US" altLang="zh-CN" dirty="0"/>
              <a:t>is</a:t>
            </a:r>
            <a:r>
              <a:rPr lang="zh-CN" altLang="en-US" dirty="0"/>
              <a:t> </a:t>
            </a:r>
            <a:r>
              <a:rPr lang="en-US" altLang="zh-CN" dirty="0"/>
              <a:t>the</a:t>
            </a:r>
            <a:r>
              <a:rPr lang="zh-CN" altLang="en-US" dirty="0"/>
              <a:t> </a:t>
            </a:r>
            <a:r>
              <a:rPr lang="en-US" altLang="zh-CN" dirty="0"/>
              <a:t>number</a:t>
            </a:r>
            <a:r>
              <a:rPr lang="zh-CN" altLang="en-US" dirty="0"/>
              <a:t> </a:t>
            </a:r>
            <a:r>
              <a:rPr lang="en-US" altLang="zh-CN" dirty="0"/>
              <a:t>of</a:t>
            </a:r>
            <a:r>
              <a:rPr lang="zh-CN" altLang="en-US" dirty="0"/>
              <a:t> </a:t>
            </a:r>
            <a:r>
              <a:rPr lang="en-US" altLang="zh-CN" dirty="0"/>
              <a:t>zeros</a:t>
            </a:r>
            <a:r>
              <a:rPr lang="zh-CN" altLang="en-US" dirty="0"/>
              <a:t> </a:t>
            </a:r>
            <a:r>
              <a:rPr lang="en-US" altLang="zh-CN" dirty="0"/>
              <a:t>added</a:t>
            </a:r>
            <a:r>
              <a:rPr lang="zh-CN" altLang="en-US" dirty="0"/>
              <a:t> </a:t>
            </a:r>
            <a:r>
              <a:rPr lang="en-US" altLang="zh-CN" dirty="0"/>
              <a:t>outside</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r>
              <a:rPr lang="zh-CN" altLang="en-US" dirty="0"/>
              <a:t> </a:t>
            </a:r>
            <a:r>
              <a:rPr lang="en-US" altLang="zh-CN" dirty="0"/>
              <a:t>Padding</a:t>
            </a:r>
            <a:r>
              <a:rPr lang="zh-CN" altLang="en-US" dirty="0"/>
              <a:t> </a:t>
            </a:r>
            <a:r>
              <a:rPr lang="en-US" altLang="zh-CN" dirty="0"/>
              <a:t>=</a:t>
            </a:r>
            <a:r>
              <a:rPr lang="zh-CN" altLang="en-US" dirty="0"/>
              <a:t> </a:t>
            </a:r>
            <a:r>
              <a:rPr lang="en-US" altLang="zh-CN" dirty="0"/>
              <a:t>1</a:t>
            </a:r>
            <a:r>
              <a:rPr lang="zh-CN" altLang="en-US" dirty="0"/>
              <a:t> </a:t>
            </a:r>
            <a:r>
              <a:rPr lang="en-US" altLang="zh-CN" dirty="0"/>
              <a:t>means</a:t>
            </a:r>
            <a:r>
              <a:rPr lang="zh-CN" altLang="en-US" dirty="0"/>
              <a:t> </a:t>
            </a:r>
            <a:r>
              <a:rPr lang="en-US" altLang="zh-CN" dirty="0"/>
              <a:t>adding</a:t>
            </a:r>
            <a:r>
              <a:rPr lang="zh-CN" altLang="en-US" dirty="0"/>
              <a:t> </a:t>
            </a:r>
            <a:r>
              <a:rPr lang="en-US" altLang="zh-CN" dirty="0"/>
              <a:t>a</a:t>
            </a:r>
            <a:r>
              <a:rPr lang="zh-CN" altLang="en-US" dirty="0"/>
              <a:t> </a:t>
            </a:r>
            <a:r>
              <a:rPr lang="en-US" altLang="zh-CN" dirty="0"/>
              <a:t>circle</a:t>
            </a:r>
            <a:r>
              <a:rPr lang="zh-CN" altLang="en-US" dirty="0"/>
              <a:t> </a:t>
            </a:r>
            <a:r>
              <a:rPr lang="en-US" altLang="zh-CN" dirty="0"/>
              <a:t>of</a:t>
            </a:r>
            <a:r>
              <a:rPr lang="zh-CN" altLang="en-US" dirty="0"/>
              <a:t> </a:t>
            </a:r>
            <a:r>
              <a:rPr lang="en-US" altLang="zh-CN" dirty="0"/>
              <a:t>zeros</a:t>
            </a:r>
            <a:r>
              <a:rPr lang="zh-CN" altLang="en-US" dirty="0"/>
              <a:t> </a:t>
            </a:r>
            <a:r>
              <a:rPr lang="en-US" altLang="zh-CN" dirty="0"/>
              <a:t>outside</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endParaRPr lang="en-US" dirty="0"/>
          </a:p>
          <a:p>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dirty="0"/>
              <a:t>The</a:t>
            </a:r>
            <a:r>
              <a:rPr lang="zh-CN" altLang="en-US" dirty="0"/>
              <a:t> </a:t>
            </a:r>
            <a:r>
              <a:rPr lang="en-US" altLang="zh-CN" dirty="0"/>
              <a:t>size</a:t>
            </a:r>
            <a:r>
              <a:rPr lang="zh-CN" altLang="en-US" dirty="0"/>
              <a:t> </a:t>
            </a:r>
            <a:r>
              <a:rPr lang="en-US" altLang="zh-CN" dirty="0"/>
              <a:t>of</a:t>
            </a:r>
            <a:r>
              <a:rPr lang="zh-CN" altLang="en-US" dirty="0"/>
              <a:t> </a:t>
            </a:r>
            <a:r>
              <a:rPr lang="en-US" altLang="zh-CN" dirty="0"/>
              <a:t>output</a:t>
            </a:r>
            <a:r>
              <a:rPr lang="zh-CN" altLang="en-US" dirty="0"/>
              <a:t> </a:t>
            </a:r>
            <a:r>
              <a:rPr lang="en-US" altLang="zh-CN" dirty="0"/>
              <a:t>can</a:t>
            </a:r>
            <a:r>
              <a:rPr lang="zh-CN" altLang="en-US" dirty="0"/>
              <a:t> </a:t>
            </a:r>
            <a:r>
              <a:rPr lang="en-US" altLang="zh-CN" dirty="0"/>
              <a:t>be</a:t>
            </a:r>
            <a:r>
              <a:rPr lang="zh-CN" altLang="en-US" dirty="0"/>
              <a:t> </a:t>
            </a:r>
            <a:r>
              <a:rPr lang="en-US" altLang="zh-CN" dirty="0"/>
              <a:t>calculated:</a:t>
            </a:r>
            <a:r>
              <a:rPr lang="zh-CN" altLang="en-US" dirty="0"/>
              <a:t> </a:t>
            </a:r>
            <a:r>
              <a:rPr lang="en-US" altLang="zh-CN" sz="1200" dirty="0">
                <a:solidFill>
                  <a:schemeClr val="tx2"/>
                </a:solidFill>
                <a:latin typeface="Calibri" pitchFamily="34" charset="0"/>
                <a:cs typeface="Calibri" pitchFamily="34" charset="0"/>
              </a:rPr>
              <a:t>Output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(Input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2</a:t>
            </a:r>
            <a:r>
              <a:rPr lang="zh-CN" altLang="en-US" sz="1200" dirty="0">
                <a:solidFill>
                  <a:schemeClr val="tx2"/>
                </a:solidFill>
                <a:latin typeface="Calibri" pitchFamily="34" charset="0"/>
                <a:cs typeface="Calibri" pitchFamily="34" charset="0"/>
              </a:rPr>
              <a:t>*</a:t>
            </a:r>
            <a:r>
              <a:rPr lang="en-US" altLang="zh-CN" sz="1200" dirty="0">
                <a:solidFill>
                  <a:schemeClr val="tx2"/>
                </a:solidFill>
                <a:latin typeface="Calibri" pitchFamily="34" charset="0"/>
                <a:cs typeface="Calibri" pitchFamily="34" charset="0"/>
              </a:rPr>
              <a:t>Padding</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Kernel)</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Stride</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1</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200" dirty="0">
                <a:solidFill>
                  <a:schemeClr val="tx2"/>
                </a:solidFill>
                <a:latin typeface="Calibri" pitchFamily="34" charset="0"/>
                <a:cs typeface="Calibri" pitchFamily="34" charset="0"/>
              </a:rPr>
              <a:t>In</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this</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example</a:t>
            </a:r>
            <a:r>
              <a:rPr lang="en-US" altLang="zh-CN" sz="1200" dirty="0">
                <a:solidFill>
                  <a:schemeClr val="tx2"/>
                </a:solidFill>
                <a:latin typeface="Calibri" pitchFamily="34" charset="0"/>
                <a:cs typeface="Calibri" pitchFamily="34" charset="0"/>
                <a:sym typeface="Wingdings" pitchFamily="2" charset="2"/>
              </a:rPr>
              <a:t>:</a:t>
            </a:r>
            <a:r>
              <a:rPr lang="zh-CN" altLang="en-US" sz="1200" dirty="0">
                <a:solidFill>
                  <a:schemeClr val="tx2"/>
                </a:solidFill>
                <a:latin typeface="Calibri" pitchFamily="34" charset="0"/>
                <a:cs typeface="Calibri" pitchFamily="34" charset="0"/>
                <a:sym typeface="Wingdings" pitchFamily="2" charset="2"/>
              </a:rPr>
              <a:t> </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(5</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2</a:t>
            </a:r>
            <a:r>
              <a:rPr lang="zh-CN" altLang="en-US" sz="1200" dirty="0">
                <a:solidFill>
                  <a:schemeClr val="tx2"/>
                </a:solidFill>
                <a:latin typeface="Calibri" pitchFamily="34" charset="0"/>
                <a:cs typeface="Calibri" pitchFamily="34" charset="0"/>
              </a:rPr>
              <a:t>*</a:t>
            </a:r>
            <a:r>
              <a:rPr lang="en-US" altLang="zh-CN" sz="1200" dirty="0">
                <a:solidFill>
                  <a:schemeClr val="tx2"/>
                </a:solidFill>
                <a:latin typeface="Calibri" pitchFamily="34" charset="0"/>
                <a:cs typeface="Calibri" pitchFamily="34" charset="0"/>
              </a:rPr>
              <a:t>1</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3)</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1</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1</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a:t>
            </a:r>
            <a:r>
              <a:rPr lang="zh-CN" altLang="en-US" sz="1200" dirty="0">
                <a:solidFill>
                  <a:schemeClr val="tx2"/>
                </a:solidFill>
                <a:latin typeface="Calibri" pitchFamily="34" charset="0"/>
                <a:cs typeface="Calibri" pitchFamily="34" charset="0"/>
              </a:rPr>
              <a:t> </a:t>
            </a:r>
            <a:r>
              <a:rPr lang="en-US" altLang="zh-CN" sz="1200" dirty="0">
                <a:solidFill>
                  <a:schemeClr val="tx2"/>
                </a:solidFill>
                <a:latin typeface="Calibri" pitchFamily="34" charset="0"/>
                <a:cs typeface="Calibri" pitchFamily="34" charset="0"/>
              </a:rPr>
              <a:t>5</a:t>
            </a:r>
            <a:endParaRPr lang="en-US" sz="1200" dirty="0">
              <a:solidFill>
                <a:schemeClr val="tx2"/>
              </a:solidFill>
              <a:latin typeface="Calibri" pitchFamily="34" charset="0"/>
              <a:cs typeface="Calibri"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198</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45350764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20000"/>
          </a:bodyPr>
          <a:lstStyle/>
          <a:p>
            <a:r>
              <a:rPr lang="en-US" altLang="zh-CN" dirty="0"/>
              <a:t>This</a:t>
            </a:r>
            <a:r>
              <a:rPr lang="zh-CN" altLang="en-US" dirty="0"/>
              <a:t> </a:t>
            </a:r>
            <a:r>
              <a:rPr lang="en-US" altLang="zh-CN" dirty="0"/>
              <a:t>figure</a:t>
            </a:r>
            <a:r>
              <a:rPr lang="zh-CN" altLang="en-US" dirty="0"/>
              <a:t> </a:t>
            </a:r>
            <a:r>
              <a:rPr lang="en-US" altLang="zh-CN" dirty="0"/>
              <a:t>has</a:t>
            </a:r>
            <a:r>
              <a:rPr lang="zh-CN" altLang="en-US" dirty="0"/>
              <a:t> </a:t>
            </a:r>
            <a:r>
              <a:rPr lang="en-US" altLang="zh-CN" dirty="0"/>
              <a:t>two</a:t>
            </a:r>
            <a:r>
              <a:rPr lang="zh-CN" altLang="en-US" dirty="0"/>
              <a:t> </a:t>
            </a:r>
            <a:r>
              <a:rPr lang="en-US" altLang="zh-CN" dirty="0"/>
              <a:t>parts.</a:t>
            </a:r>
            <a:r>
              <a:rPr lang="zh-CN" altLang="en-US" dirty="0"/>
              <a:t> </a:t>
            </a:r>
            <a:endParaRPr lang="en-US" altLang="zh-CN" dirty="0"/>
          </a:p>
          <a:p>
            <a:endParaRPr lang="en-US" altLang="zh-CN" dirty="0"/>
          </a:p>
          <a:p>
            <a:r>
              <a:rPr lang="en-US" altLang="zh-CN" dirty="0"/>
              <a:t>The</a:t>
            </a:r>
            <a:r>
              <a:rPr lang="zh-CN" altLang="en-US" dirty="0"/>
              <a:t> </a:t>
            </a:r>
            <a:r>
              <a:rPr lang="en-US" altLang="zh-CN" dirty="0"/>
              <a:t>upper</a:t>
            </a:r>
            <a:r>
              <a:rPr lang="zh-CN" altLang="en-US" dirty="0"/>
              <a:t> </a:t>
            </a:r>
            <a:r>
              <a:rPr lang="en-US" altLang="zh-CN" dirty="0"/>
              <a:t>part</a:t>
            </a:r>
            <a:r>
              <a:rPr lang="zh-CN" altLang="en-US" dirty="0"/>
              <a:t> </a:t>
            </a:r>
            <a:r>
              <a:rPr lang="en-US" altLang="zh-CN" dirty="0"/>
              <a:t>is</a:t>
            </a:r>
            <a:r>
              <a:rPr lang="zh-CN" altLang="en-US" dirty="0"/>
              <a:t> </a:t>
            </a:r>
            <a:r>
              <a:rPr lang="en-US" altLang="zh-CN" dirty="0"/>
              <a:t>an</a:t>
            </a:r>
            <a:r>
              <a:rPr lang="zh-CN" altLang="en-US" dirty="0"/>
              <a:t> </a:t>
            </a:r>
            <a:r>
              <a:rPr lang="en-US" altLang="zh-CN" dirty="0"/>
              <a:t>example</a:t>
            </a:r>
            <a:r>
              <a:rPr lang="zh-CN" altLang="en-US" dirty="0"/>
              <a:t> </a:t>
            </a:r>
            <a:r>
              <a:rPr lang="en-US" altLang="zh-CN" dirty="0"/>
              <a:t>of</a:t>
            </a:r>
            <a:r>
              <a:rPr lang="zh-CN" altLang="en-US" dirty="0"/>
              <a:t> </a:t>
            </a:r>
            <a:r>
              <a:rPr lang="en-US" altLang="zh-CN" dirty="0"/>
              <a:t>convolution</a:t>
            </a:r>
            <a:r>
              <a:rPr lang="zh-CN" altLang="en-US" dirty="0"/>
              <a:t> </a:t>
            </a:r>
            <a:r>
              <a:rPr lang="en-US" altLang="zh-CN" dirty="0"/>
              <a:t>operation</a:t>
            </a:r>
            <a:r>
              <a:rPr lang="zh-CN" altLang="en-US" dirty="0"/>
              <a:t> </a:t>
            </a:r>
            <a:r>
              <a:rPr lang="en-US" altLang="zh-CN" dirty="0"/>
              <a:t>in</a:t>
            </a:r>
            <a:r>
              <a:rPr lang="zh-CN" altLang="en-US" dirty="0"/>
              <a:t> </a:t>
            </a:r>
            <a:r>
              <a:rPr lang="en-US" altLang="zh-CN" dirty="0"/>
              <a:t>a</a:t>
            </a:r>
            <a:r>
              <a:rPr lang="zh-CN" altLang="en-US" dirty="0"/>
              <a:t> </a:t>
            </a:r>
            <a:r>
              <a:rPr lang="en-US" altLang="zh-CN" dirty="0"/>
              <a:t>CNN.</a:t>
            </a:r>
            <a:r>
              <a:rPr lang="zh-CN" altLang="en-US" dirty="0"/>
              <a:t> </a:t>
            </a:r>
            <a:r>
              <a:rPr lang="en-US" altLang="zh-CN" dirty="0"/>
              <a:t>And</a:t>
            </a:r>
            <a:r>
              <a:rPr lang="zh-CN" altLang="en-US" dirty="0"/>
              <a:t> </a:t>
            </a:r>
            <a:r>
              <a:rPr lang="en-US" altLang="zh-CN" dirty="0"/>
              <a:t>the</a:t>
            </a:r>
            <a:r>
              <a:rPr lang="zh-CN" altLang="en-US" dirty="0"/>
              <a:t> </a:t>
            </a:r>
            <a:r>
              <a:rPr lang="en-US" altLang="zh-CN" dirty="0"/>
              <a:t>down</a:t>
            </a:r>
            <a:r>
              <a:rPr lang="zh-CN" altLang="en-US" dirty="0"/>
              <a:t> </a:t>
            </a:r>
            <a:r>
              <a:rPr lang="en-US" altLang="zh-CN" dirty="0"/>
              <a:t>part</a:t>
            </a:r>
            <a:r>
              <a:rPr lang="zh-CN" altLang="en-US" dirty="0"/>
              <a:t> </a:t>
            </a:r>
            <a:r>
              <a:rPr lang="en-US" altLang="zh-CN" dirty="0"/>
              <a:t>is</a:t>
            </a:r>
            <a:r>
              <a:rPr lang="zh-CN" altLang="en-US" dirty="0"/>
              <a:t> </a:t>
            </a:r>
            <a:r>
              <a:rPr lang="en-US" altLang="zh-CN" dirty="0"/>
              <a:t>an</a:t>
            </a:r>
            <a:r>
              <a:rPr lang="zh-CN" altLang="en-US" dirty="0"/>
              <a:t> </a:t>
            </a:r>
            <a:r>
              <a:rPr lang="en-US" altLang="zh-CN" dirty="0"/>
              <a:t>NVM-based</a:t>
            </a:r>
            <a:r>
              <a:rPr lang="zh-CN" altLang="en-US" dirty="0"/>
              <a:t> </a:t>
            </a:r>
            <a:r>
              <a:rPr lang="en-US" altLang="zh-CN" dirty="0"/>
              <a:t>PIM</a:t>
            </a:r>
            <a:r>
              <a:rPr lang="zh-CN" altLang="en-US" dirty="0"/>
              <a:t> </a:t>
            </a:r>
            <a:r>
              <a:rPr lang="en-US" altLang="zh-CN" dirty="0"/>
              <a:t>array.</a:t>
            </a:r>
          </a:p>
          <a:p>
            <a:endParaRPr lang="en-US" altLang="zh-CN" dirty="0"/>
          </a:p>
          <a:p>
            <a:r>
              <a:rPr lang="en-US" altLang="zh-CN" dirty="0"/>
              <a:t>This</a:t>
            </a:r>
            <a:r>
              <a:rPr lang="zh-CN" altLang="en-US" dirty="0"/>
              <a:t> </a:t>
            </a:r>
            <a:r>
              <a:rPr lang="en-US" altLang="zh-CN" dirty="0"/>
              <a:t>convolution</a:t>
            </a:r>
            <a:r>
              <a:rPr lang="zh-CN" altLang="en-US" dirty="0"/>
              <a:t> </a:t>
            </a:r>
            <a:r>
              <a:rPr lang="en-US" altLang="zh-CN" dirty="0"/>
              <a:t>has</a:t>
            </a:r>
            <a:r>
              <a:rPr lang="zh-CN" altLang="en-US" dirty="0"/>
              <a:t> </a:t>
            </a:r>
            <a:r>
              <a:rPr lang="en-US" altLang="zh-CN" dirty="0"/>
              <a:t>a</a:t>
            </a:r>
            <a:r>
              <a:rPr lang="zh-CN" altLang="en-US" dirty="0"/>
              <a:t> </a:t>
            </a:r>
            <a:r>
              <a:rPr lang="en-US" altLang="zh-CN" dirty="0"/>
              <a:t>224</a:t>
            </a:r>
            <a:r>
              <a:rPr lang="zh-CN" altLang="en-US" dirty="0"/>
              <a:t>*</a:t>
            </a:r>
            <a:r>
              <a:rPr lang="en-US" altLang="zh-CN" dirty="0"/>
              <a:t>224</a:t>
            </a:r>
            <a:r>
              <a:rPr lang="zh-CN" altLang="en-US" dirty="0"/>
              <a:t>*</a:t>
            </a:r>
            <a:r>
              <a:rPr lang="en-US" altLang="zh-CN" dirty="0"/>
              <a:t>64</a:t>
            </a:r>
            <a:r>
              <a:rPr lang="zh-CN" altLang="en-US" dirty="0"/>
              <a:t> </a:t>
            </a:r>
            <a:r>
              <a:rPr lang="en-US" altLang="zh-CN" dirty="0"/>
              <a:t>input</a:t>
            </a:r>
            <a:r>
              <a:rPr lang="zh-CN" altLang="en-US" dirty="0"/>
              <a:t> </a:t>
            </a:r>
            <a:r>
              <a:rPr lang="en-US" altLang="zh-CN" dirty="0"/>
              <a:t>and</a:t>
            </a:r>
            <a:r>
              <a:rPr lang="zh-CN" altLang="en-US" dirty="0"/>
              <a:t> </a:t>
            </a:r>
            <a:r>
              <a:rPr lang="en-US" altLang="zh-CN" dirty="0"/>
              <a:t>64</a:t>
            </a:r>
            <a:r>
              <a:rPr lang="zh-CN" altLang="en-US" dirty="0"/>
              <a:t> </a:t>
            </a:r>
            <a:r>
              <a:rPr lang="en-US" altLang="zh-CN" dirty="0"/>
              <a:t>3</a:t>
            </a:r>
            <a:r>
              <a:rPr lang="zh-CN" altLang="en-US" dirty="0"/>
              <a:t>*</a:t>
            </a:r>
            <a:r>
              <a:rPr lang="en-US" altLang="zh-CN" dirty="0"/>
              <a:t>3</a:t>
            </a:r>
            <a:r>
              <a:rPr lang="zh-CN" altLang="en-US" dirty="0"/>
              <a:t>*</a:t>
            </a:r>
            <a:r>
              <a:rPr lang="en-US" altLang="zh-CN" dirty="0"/>
              <a:t>64</a:t>
            </a:r>
            <a:r>
              <a:rPr lang="zh-CN" altLang="en-US" dirty="0"/>
              <a:t> </a:t>
            </a:r>
            <a:r>
              <a:rPr lang="en-US" altLang="zh-CN" dirty="0"/>
              <a:t>kernels.</a:t>
            </a:r>
            <a:r>
              <a:rPr lang="zh-CN" altLang="en-US" dirty="0"/>
              <a:t> </a:t>
            </a:r>
            <a:endParaRPr lang="en-US" altLang="zh-CN" dirty="0"/>
          </a:p>
          <a:p>
            <a:endParaRPr lang="en-US" altLang="zh-CN" dirty="0"/>
          </a:p>
          <a:p>
            <a:r>
              <a:rPr lang="en-US" sz="1200" b="0" i="0" kern="1200" dirty="0">
                <a:solidFill>
                  <a:schemeClr val="tx1"/>
                </a:solidFill>
                <a:effectLst/>
                <a:latin typeface="Arial" charset="0"/>
                <a:ea typeface="ＭＳ Ｐゴシック" charset="0"/>
                <a:cs typeface="ＭＳ Ｐゴシック" charset="0"/>
              </a:rPr>
              <a:t>A kernel (a.k.a., filter) is a set of weight values used in a convolution operation. Usually, it's 3D and each convolution has several kernels. The number of kernels equals the number of output feature maps (as marked in yellow, green, orange ...).</a:t>
            </a:r>
            <a:endParaRPr lang="en-US" altLang="zh-CN" dirty="0"/>
          </a:p>
          <a:p>
            <a:endParaRPr lang="en-US" altLang="zh-CN" dirty="0"/>
          </a:p>
          <a:p>
            <a:r>
              <a:rPr lang="en-US" altLang="zh-CN" dirty="0"/>
              <a:t>Each</a:t>
            </a:r>
            <a:r>
              <a:rPr lang="zh-CN" altLang="en-US" dirty="0"/>
              <a:t> </a:t>
            </a:r>
            <a:r>
              <a:rPr lang="en-US" altLang="zh-CN" dirty="0"/>
              <a:t>kernel</a:t>
            </a:r>
            <a:r>
              <a:rPr lang="zh-CN" altLang="en-US" dirty="0"/>
              <a:t> </a:t>
            </a:r>
            <a:r>
              <a:rPr lang="en-US" altLang="zh-CN" dirty="0"/>
              <a:t>slides</a:t>
            </a:r>
            <a:r>
              <a:rPr lang="zh-CN" altLang="en-US" dirty="0"/>
              <a:t> </a:t>
            </a:r>
            <a:r>
              <a:rPr lang="en-US" altLang="zh-CN" dirty="0"/>
              <a:t>on</a:t>
            </a:r>
            <a:r>
              <a:rPr lang="zh-CN" altLang="en-US" dirty="0"/>
              <a:t> </a:t>
            </a:r>
            <a:r>
              <a:rPr lang="en-US" altLang="zh-CN" dirty="0"/>
              <a:t>the</a:t>
            </a:r>
            <a:r>
              <a:rPr lang="zh-CN" altLang="en-US" dirty="0"/>
              <a:t> </a:t>
            </a:r>
            <a:r>
              <a:rPr lang="en-US" altLang="zh-CN" dirty="0"/>
              <a:t>input</a:t>
            </a:r>
            <a:r>
              <a:rPr lang="zh-CN" altLang="en-US" dirty="0"/>
              <a:t> </a:t>
            </a:r>
            <a:r>
              <a:rPr lang="en-US" altLang="zh-CN" dirty="0"/>
              <a:t>feature</a:t>
            </a:r>
            <a:r>
              <a:rPr lang="zh-CN" altLang="en-US" dirty="0"/>
              <a:t> </a:t>
            </a:r>
            <a:r>
              <a:rPr lang="en-US" altLang="zh-CN" dirty="0"/>
              <a:t>map</a:t>
            </a:r>
            <a:r>
              <a:rPr lang="zh-CN" altLang="en-US" dirty="0"/>
              <a:t> </a:t>
            </a:r>
            <a:r>
              <a:rPr lang="en-US" altLang="zh-CN" dirty="0"/>
              <a:t>to</a:t>
            </a:r>
            <a:r>
              <a:rPr lang="zh-CN" altLang="en-US" dirty="0"/>
              <a:t> </a:t>
            </a:r>
            <a:r>
              <a:rPr lang="en-US" altLang="zh-CN" dirty="0"/>
              <a:t>conduct</a:t>
            </a:r>
            <a:r>
              <a:rPr lang="zh-CN" altLang="en-US" dirty="0"/>
              <a:t> </a:t>
            </a:r>
            <a:r>
              <a:rPr lang="en-US" altLang="zh-CN" dirty="0"/>
              <a:t>inner</a:t>
            </a:r>
            <a:r>
              <a:rPr lang="zh-CN" altLang="en-US" dirty="0"/>
              <a:t> </a:t>
            </a:r>
            <a:r>
              <a:rPr lang="en-US" altLang="zh-CN" dirty="0"/>
              <a:t>product</a:t>
            </a:r>
            <a:r>
              <a:rPr lang="zh-CN" altLang="en-US" dirty="0"/>
              <a:t> </a:t>
            </a:r>
            <a:r>
              <a:rPr lang="en-US" altLang="zh-CN" dirty="0"/>
              <a:t>multiplications.</a:t>
            </a:r>
            <a:r>
              <a:rPr lang="zh-CN" altLang="en-US" dirty="0"/>
              <a:t> </a:t>
            </a:r>
            <a:r>
              <a:rPr lang="en-US" altLang="zh-CN" dirty="0"/>
              <a:t>In</a:t>
            </a:r>
            <a:r>
              <a:rPr lang="zh-CN" altLang="en-US" dirty="0"/>
              <a:t> </a:t>
            </a:r>
            <a:r>
              <a:rPr lang="en-US" altLang="zh-CN" dirty="0"/>
              <a:t>order</a:t>
            </a:r>
            <a:r>
              <a:rPr lang="zh-CN" altLang="en-US" dirty="0"/>
              <a:t> </a:t>
            </a:r>
            <a:r>
              <a:rPr lang="en-US" altLang="zh-CN" dirty="0"/>
              <a:t>to</a:t>
            </a:r>
            <a:r>
              <a:rPr lang="zh-CN" altLang="en-US" dirty="0"/>
              <a:t> </a:t>
            </a:r>
            <a:r>
              <a:rPr lang="en-US" altLang="zh-CN" dirty="0"/>
              <a:t>conduct</a:t>
            </a:r>
            <a:r>
              <a:rPr lang="zh-CN" altLang="en-US" dirty="0"/>
              <a:t> </a:t>
            </a:r>
            <a:r>
              <a:rPr lang="en-US" altLang="zh-CN" dirty="0"/>
              <a:t>such</a:t>
            </a:r>
            <a:r>
              <a:rPr lang="zh-CN" altLang="en-US" dirty="0"/>
              <a:t> </a:t>
            </a:r>
            <a:r>
              <a:rPr lang="en-US" altLang="zh-CN" dirty="0"/>
              <a:t>a</a:t>
            </a:r>
            <a:r>
              <a:rPr lang="zh-CN" altLang="en-US" dirty="0"/>
              <a:t> </a:t>
            </a:r>
            <a:r>
              <a:rPr lang="en-US" altLang="zh-CN" dirty="0"/>
              <a:t>convolution</a:t>
            </a:r>
            <a:r>
              <a:rPr lang="zh-CN" altLang="en-US" dirty="0"/>
              <a:t> </a:t>
            </a:r>
            <a:r>
              <a:rPr lang="en-US" altLang="zh-CN" dirty="0"/>
              <a:t>operation</a:t>
            </a:r>
            <a:r>
              <a:rPr lang="zh-CN" altLang="en-US" dirty="0"/>
              <a:t> </a:t>
            </a:r>
            <a:r>
              <a:rPr lang="en-US" altLang="zh-CN" dirty="0"/>
              <a:t>in</a:t>
            </a:r>
            <a:r>
              <a:rPr lang="zh-CN" altLang="en-US" dirty="0"/>
              <a:t> </a:t>
            </a:r>
            <a:r>
              <a:rPr lang="en-US" altLang="zh-CN" dirty="0"/>
              <a:t>NVM-based</a:t>
            </a:r>
            <a:r>
              <a:rPr lang="zh-CN" altLang="en-US" dirty="0"/>
              <a:t> </a:t>
            </a:r>
            <a:r>
              <a:rPr lang="en-US" altLang="zh-CN" dirty="0"/>
              <a:t>PIM,</a:t>
            </a:r>
            <a:r>
              <a:rPr lang="zh-CN" altLang="en-US" dirty="0"/>
              <a:t> </a:t>
            </a:r>
            <a:r>
              <a:rPr lang="en-US" altLang="zh-CN" dirty="0"/>
              <a:t>we</a:t>
            </a:r>
            <a:r>
              <a:rPr lang="zh-CN" altLang="en-US" dirty="0"/>
              <a:t> </a:t>
            </a:r>
            <a:r>
              <a:rPr lang="en-US" altLang="zh-CN" dirty="0"/>
              <a:t>first</a:t>
            </a:r>
            <a:r>
              <a:rPr lang="zh-CN" altLang="en-US" dirty="0"/>
              <a:t> </a:t>
            </a:r>
            <a:r>
              <a:rPr lang="en-US" altLang="zh-CN" dirty="0"/>
              <a:t>need</a:t>
            </a:r>
            <a:r>
              <a:rPr lang="zh-CN" altLang="en-US" dirty="0"/>
              <a:t> </a:t>
            </a:r>
            <a:r>
              <a:rPr lang="en-US" altLang="zh-CN" dirty="0"/>
              <a:t>to</a:t>
            </a:r>
            <a:r>
              <a:rPr lang="zh-CN" altLang="en-US" dirty="0"/>
              <a:t> </a:t>
            </a:r>
            <a:r>
              <a:rPr lang="en-US" altLang="zh-CN" dirty="0"/>
              <a:t>convert</a:t>
            </a:r>
            <a:r>
              <a:rPr lang="zh-CN" altLang="en-US" dirty="0"/>
              <a:t> </a:t>
            </a:r>
            <a:r>
              <a:rPr lang="en-US" altLang="zh-CN" dirty="0"/>
              <a:t>each</a:t>
            </a:r>
            <a:r>
              <a:rPr lang="zh-CN" altLang="en-US" dirty="0"/>
              <a:t> </a:t>
            </a:r>
            <a:r>
              <a:rPr lang="en-US" altLang="zh-CN" dirty="0"/>
              <a:t>3</a:t>
            </a:r>
            <a:r>
              <a:rPr lang="zh-CN" altLang="en-US" dirty="0"/>
              <a:t>*</a:t>
            </a:r>
            <a:r>
              <a:rPr lang="en-US" altLang="zh-CN" dirty="0"/>
              <a:t>3</a:t>
            </a:r>
            <a:r>
              <a:rPr lang="zh-CN" altLang="en-US" dirty="0"/>
              <a:t>*</a:t>
            </a:r>
            <a:r>
              <a:rPr lang="en-US" altLang="zh-CN" dirty="0"/>
              <a:t>64</a:t>
            </a:r>
            <a:r>
              <a:rPr lang="zh-CN" altLang="en-US" dirty="0"/>
              <a:t> </a:t>
            </a:r>
            <a:r>
              <a:rPr lang="en-US" altLang="zh-CN" dirty="0"/>
              <a:t>kernel</a:t>
            </a:r>
            <a:r>
              <a:rPr lang="zh-CN" altLang="en-US" dirty="0"/>
              <a:t> </a:t>
            </a:r>
            <a:r>
              <a:rPr lang="en-US" altLang="zh-CN" dirty="0"/>
              <a:t>into</a:t>
            </a:r>
            <a:r>
              <a:rPr lang="zh-CN" altLang="en-US" dirty="0"/>
              <a:t> </a:t>
            </a:r>
            <a:r>
              <a:rPr lang="en-US" altLang="zh-CN" dirty="0"/>
              <a:t>a</a:t>
            </a:r>
            <a:r>
              <a:rPr lang="zh-CN" altLang="en-US" dirty="0"/>
              <a:t> </a:t>
            </a:r>
            <a:r>
              <a:rPr lang="en-US" altLang="zh-CN" dirty="0"/>
              <a:t>vector,</a:t>
            </a:r>
            <a:r>
              <a:rPr lang="zh-CN" altLang="en-US" dirty="0"/>
              <a:t> </a:t>
            </a:r>
            <a:r>
              <a:rPr lang="en-US" altLang="zh-CN" dirty="0"/>
              <a:t>whose</a:t>
            </a:r>
            <a:r>
              <a:rPr lang="zh-CN" altLang="en-US" dirty="0"/>
              <a:t> </a:t>
            </a:r>
            <a:r>
              <a:rPr lang="en-US" altLang="zh-CN" dirty="0"/>
              <a:t>size</a:t>
            </a:r>
            <a:r>
              <a:rPr lang="zh-CN" altLang="en-US" dirty="0"/>
              <a:t> </a:t>
            </a:r>
            <a:r>
              <a:rPr lang="en-US" altLang="zh-CN" dirty="0"/>
              <a:t>is</a:t>
            </a:r>
            <a:r>
              <a:rPr lang="zh-CN" altLang="en-US" dirty="0"/>
              <a:t> </a:t>
            </a:r>
            <a:r>
              <a:rPr lang="en-US" altLang="zh-CN" dirty="0"/>
              <a:t>576.</a:t>
            </a:r>
            <a:r>
              <a:rPr lang="zh-CN" altLang="en-US" dirty="0"/>
              <a:t> </a:t>
            </a:r>
            <a:r>
              <a:rPr lang="en-US" altLang="zh-CN" dirty="0"/>
              <a:t>Then</a:t>
            </a:r>
            <a:r>
              <a:rPr lang="zh-CN" altLang="en-US" dirty="0"/>
              <a:t> </a:t>
            </a:r>
            <a:r>
              <a:rPr lang="en-US" altLang="zh-CN" dirty="0"/>
              <a:t>we</a:t>
            </a:r>
            <a:r>
              <a:rPr lang="zh-CN" altLang="en-US" dirty="0"/>
              <a:t> </a:t>
            </a:r>
            <a:r>
              <a:rPr lang="en-US" altLang="zh-CN" dirty="0"/>
              <a:t>map</a:t>
            </a:r>
            <a:r>
              <a:rPr lang="zh-CN" altLang="en-US" dirty="0"/>
              <a:t> </a:t>
            </a:r>
            <a:r>
              <a:rPr lang="en-US" altLang="zh-CN" dirty="0"/>
              <a:t>these</a:t>
            </a:r>
            <a:r>
              <a:rPr lang="zh-CN" altLang="en-US" dirty="0"/>
              <a:t> </a:t>
            </a:r>
            <a:r>
              <a:rPr lang="en-US" altLang="zh-CN" dirty="0"/>
              <a:t>vectors</a:t>
            </a:r>
            <a:r>
              <a:rPr lang="zh-CN" altLang="en-US" dirty="0"/>
              <a:t> </a:t>
            </a:r>
            <a:r>
              <a:rPr lang="en-US" altLang="zh-CN" dirty="0"/>
              <a:t>(kernels)</a:t>
            </a:r>
            <a:r>
              <a:rPr lang="zh-CN" altLang="en-US" dirty="0"/>
              <a:t> </a:t>
            </a:r>
            <a:r>
              <a:rPr lang="en-US" altLang="zh-CN" dirty="0"/>
              <a:t>in</a:t>
            </a:r>
            <a:r>
              <a:rPr lang="zh-CN" altLang="en-US" dirty="0"/>
              <a:t> </a:t>
            </a:r>
            <a:r>
              <a:rPr lang="en-US" altLang="zh-CN" dirty="0"/>
              <a:t>a</a:t>
            </a:r>
            <a:r>
              <a:rPr lang="zh-CN" altLang="en-US" dirty="0"/>
              <a:t> </a:t>
            </a:r>
            <a:r>
              <a:rPr lang="en-US" altLang="zh-CN" dirty="0"/>
              <a:t>PIM</a:t>
            </a:r>
            <a:r>
              <a:rPr lang="zh-CN" altLang="en-US" dirty="0"/>
              <a:t> </a:t>
            </a:r>
            <a:r>
              <a:rPr lang="en-US" altLang="zh-CN" dirty="0"/>
              <a:t>array.</a:t>
            </a:r>
            <a:r>
              <a:rPr lang="zh-CN" altLang="en-US" dirty="0"/>
              <a:t> </a:t>
            </a:r>
            <a:endParaRPr lang="en-US" altLang="zh-CN" dirty="0"/>
          </a:p>
          <a:p>
            <a:endParaRPr lang="en-US" altLang="zh-CN" dirty="0"/>
          </a:p>
          <a:p>
            <a:r>
              <a:rPr lang="en-US" altLang="zh-CN" dirty="0"/>
              <a:t>In</a:t>
            </a:r>
            <a:r>
              <a:rPr lang="zh-CN" altLang="en-US" dirty="0"/>
              <a:t> </a:t>
            </a:r>
            <a:r>
              <a:rPr lang="en-US" altLang="zh-CN" dirty="0"/>
              <a:t>this</a:t>
            </a:r>
            <a:r>
              <a:rPr lang="zh-CN" altLang="en-US" dirty="0"/>
              <a:t> </a:t>
            </a:r>
            <a:r>
              <a:rPr lang="en-US" altLang="zh-CN" dirty="0"/>
              <a:t>example,</a:t>
            </a:r>
            <a:r>
              <a:rPr lang="zh-CN" altLang="en-US" dirty="0"/>
              <a:t> </a:t>
            </a:r>
            <a:r>
              <a:rPr lang="en-US" altLang="zh-CN" dirty="0"/>
              <a:t>we</a:t>
            </a:r>
            <a:r>
              <a:rPr lang="zh-CN" altLang="en-US" dirty="0"/>
              <a:t> </a:t>
            </a:r>
            <a:r>
              <a:rPr lang="en-US" altLang="zh-CN" dirty="0"/>
              <a:t>use</a:t>
            </a:r>
            <a:r>
              <a:rPr lang="zh-CN" altLang="en-US" dirty="0"/>
              <a:t> </a:t>
            </a:r>
            <a:r>
              <a:rPr lang="en-US" altLang="zh-CN" dirty="0"/>
              <a:t>four</a:t>
            </a:r>
            <a:r>
              <a:rPr lang="zh-CN" altLang="en-US" dirty="0"/>
              <a:t> </a:t>
            </a:r>
            <a:r>
              <a:rPr lang="en-US" altLang="zh-CN" dirty="0"/>
              <a:t>NVM</a:t>
            </a:r>
            <a:r>
              <a:rPr lang="zh-CN" altLang="en-US" dirty="0"/>
              <a:t> </a:t>
            </a:r>
            <a:r>
              <a:rPr lang="en-US" altLang="zh-CN" dirty="0"/>
              <a:t>cell</a:t>
            </a:r>
            <a:r>
              <a:rPr lang="zh-CN" altLang="en-US" dirty="0"/>
              <a:t> </a:t>
            </a:r>
            <a:r>
              <a:rPr lang="en-US" altLang="zh-CN" dirty="0"/>
              <a:t>to</a:t>
            </a:r>
            <a:r>
              <a:rPr lang="zh-CN" altLang="en-US" dirty="0"/>
              <a:t> </a:t>
            </a:r>
            <a:r>
              <a:rPr lang="en-US" altLang="zh-CN" dirty="0"/>
              <a:t>store</a:t>
            </a:r>
            <a:r>
              <a:rPr lang="zh-CN" altLang="en-US" dirty="0"/>
              <a:t> </a:t>
            </a:r>
            <a:r>
              <a:rPr lang="en-US" altLang="zh-CN" dirty="0"/>
              <a:t>a</a:t>
            </a:r>
            <a:r>
              <a:rPr lang="zh-CN" altLang="en-US" dirty="0"/>
              <a:t> </a:t>
            </a:r>
            <a:r>
              <a:rPr lang="en-US" altLang="zh-CN" dirty="0"/>
              <a:t>weight</a:t>
            </a:r>
            <a:r>
              <a:rPr lang="zh-CN" altLang="en-US" dirty="0"/>
              <a:t> </a:t>
            </a:r>
            <a:r>
              <a:rPr lang="en-US" altLang="zh-CN" dirty="0"/>
              <a:t>value,</a:t>
            </a:r>
            <a:r>
              <a:rPr lang="zh-CN" altLang="en-US" dirty="0"/>
              <a:t> </a:t>
            </a:r>
            <a:r>
              <a:rPr lang="en-US" altLang="zh-CN" dirty="0"/>
              <a:t>i.e.,</a:t>
            </a:r>
            <a:r>
              <a:rPr lang="zh-CN" altLang="en-US" dirty="0"/>
              <a:t> </a:t>
            </a:r>
            <a:r>
              <a:rPr lang="en-US" altLang="zh-CN" dirty="0"/>
              <a:t>a</a:t>
            </a:r>
            <a:r>
              <a:rPr lang="zh-CN" altLang="en-US" dirty="0"/>
              <a:t> </a:t>
            </a:r>
            <a:r>
              <a:rPr lang="en-US" altLang="zh-CN" dirty="0"/>
              <a:t>element</a:t>
            </a:r>
            <a:r>
              <a:rPr lang="zh-CN" altLang="en-US" dirty="0"/>
              <a:t> </a:t>
            </a:r>
            <a:r>
              <a:rPr lang="en-US" altLang="zh-CN" dirty="0"/>
              <a:t>in</a:t>
            </a:r>
            <a:r>
              <a:rPr lang="zh-CN" altLang="en-US" dirty="0"/>
              <a:t> </a:t>
            </a:r>
            <a:r>
              <a:rPr lang="en-US" altLang="zh-CN" dirty="0"/>
              <a:t>the</a:t>
            </a:r>
            <a:r>
              <a:rPr lang="zh-CN" altLang="en-US" dirty="0"/>
              <a:t> </a:t>
            </a:r>
            <a:r>
              <a:rPr lang="en-US" altLang="zh-CN" dirty="0"/>
              <a:t>vector.</a:t>
            </a:r>
            <a:r>
              <a:rPr lang="zh-CN" altLang="en-US" dirty="0"/>
              <a:t> </a:t>
            </a:r>
            <a:r>
              <a:rPr lang="en-US" altLang="zh-CN" dirty="0"/>
              <a:t>Therefore,</a:t>
            </a:r>
            <a:r>
              <a:rPr lang="zh-CN" altLang="en-US" dirty="0"/>
              <a:t> </a:t>
            </a:r>
            <a:r>
              <a:rPr lang="en-US" altLang="zh-CN" dirty="0"/>
              <a:t>each</a:t>
            </a:r>
            <a:r>
              <a:rPr lang="zh-CN" altLang="en-US" dirty="0"/>
              <a:t> </a:t>
            </a:r>
            <a:r>
              <a:rPr lang="en-US" altLang="zh-CN" dirty="0"/>
              <a:t>column</a:t>
            </a:r>
            <a:r>
              <a:rPr lang="zh-CN" altLang="en-US" dirty="0"/>
              <a:t> </a:t>
            </a:r>
            <a:r>
              <a:rPr lang="en-US" altLang="zh-CN" dirty="0"/>
              <a:t>vector</a:t>
            </a:r>
            <a:r>
              <a:rPr lang="zh-CN" altLang="en-US" dirty="0"/>
              <a:t> </a:t>
            </a:r>
            <a:r>
              <a:rPr lang="en-US" altLang="zh-CN" dirty="0"/>
              <a:t>is</a:t>
            </a:r>
            <a:r>
              <a:rPr lang="zh-CN" altLang="en-US" dirty="0"/>
              <a:t> </a:t>
            </a:r>
            <a:r>
              <a:rPr lang="en-US" altLang="zh-CN" dirty="0"/>
              <a:t>stored</a:t>
            </a:r>
            <a:r>
              <a:rPr lang="zh-CN" altLang="en-US" dirty="0"/>
              <a:t> </a:t>
            </a:r>
            <a:r>
              <a:rPr lang="en-US" altLang="zh-CN" dirty="0"/>
              <a:t>in</a:t>
            </a:r>
            <a:r>
              <a:rPr lang="zh-CN" altLang="en-US" dirty="0"/>
              <a:t> </a:t>
            </a:r>
            <a:r>
              <a:rPr lang="en-US" altLang="zh-CN" dirty="0"/>
              <a:t>four</a:t>
            </a:r>
            <a:r>
              <a:rPr lang="zh-CN" altLang="en-US" dirty="0"/>
              <a:t> </a:t>
            </a:r>
            <a:r>
              <a:rPr lang="en-US" altLang="zh-CN" dirty="0"/>
              <a:t>NVM</a:t>
            </a:r>
            <a:r>
              <a:rPr lang="zh-CN" altLang="en-US" dirty="0"/>
              <a:t> </a:t>
            </a:r>
            <a:r>
              <a:rPr lang="en-US" altLang="zh-CN" dirty="0"/>
              <a:t>columns.</a:t>
            </a:r>
            <a:r>
              <a:rPr lang="zh-CN" altLang="en-US" dirty="0"/>
              <a:t> </a:t>
            </a:r>
            <a:endParaRPr lang="en-US" altLang="zh-CN" dirty="0"/>
          </a:p>
          <a:p>
            <a:endParaRPr lang="en-US" altLang="zh-CN" dirty="0"/>
          </a:p>
          <a:p>
            <a:r>
              <a:rPr lang="en-US" altLang="zh-CN" dirty="0"/>
              <a:t>After</a:t>
            </a:r>
            <a:r>
              <a:rPr lang="zh-CN" altLang="en-US" dirty="0"/>
              <a:t> </a:t>
            </a:r>
            <a:r>
              <a:rPr lang="en-US" altLang="zh-CN" dirty="0"/>
              <a:t>that,</a:t>
            </a:r>
            <a:r>
              <a:rPr lang="zh-CN" altLang="en-US" dirty="0"/>
              <a:t> </a:t>
            </a:r>
            <a:r>
              <a:rPr lang="en-US" altLang="zh-CN" dirty="0"/>
              <a:t>we</a:t>
            </a:r>
            <a:r>
              <a:rPr lang="zh-CN" altLang="en-US" dirty="0"/>
              <a:t> </a:t>
            </a:r>
            <a:r>
              <a:rPr lang="en-US" altLang="zh-CN" dirty="0"/>
              <a:t>read</a:t>
            </a:r>
            <a:r>
              <a:rPr lang="zh-CN" altLang="en-US" dirty="0"/>
              <a:t> </a:t>
            </a:r>
            <a:r>
              <a:rPr lang="en-US" altLang="zh-CN" dirty="0"/>
              <a:t>the</a:t>
            </a:r>
            <a:r>
              <a:rPr lang="zh-CN" altLang="en-US" dirty="0"/>
              <a:t> </a:t>
            </a:r>
            <a:r>
              <a:rPr lang="en-US" altLang="zh-CN" dirty="0"/>
              <a:t>input</a:t>
            </a:r>
            <a:r>
              <a:rPr lang="zh-CN" altLang="en-US" dirty="0"/>
              <a:t> </a:t>
            </a:r>
            <a:r>
              <a:rPr lang="en-US" altLang="zh-CN" dirty="0"/>
              <a:t>and</a:t>
            </a:r>
            <a:r>
              <a:rPr lang="zh-CN" altLang="en-US" dirty="0"/>
              <a:t> </a:t>
            </a:r>
            <a:r>
              <a:rPr lang="en-US" altLang="zh-CN" dirty="0"/>
              <a:t>convert</a:t>
            </a:r>
            <a:r>
              <a:rPr lang="zh-CN" altLang="en-US" dirty="0"/>
              <a:t> </a:t>
            </a:r>
            <a:r>
              <a:rPr lang="en-US" altLang="zh-CN" dirty="0"/>
              <a:t>the</a:t>
            </a:r>
            <a:r>
              <a:rPr lang="zh-CN" altLang="en-US" dirty="0"/>
              <a:t> </a:t>
            </a:r>
            <a:r>
              <a:rPr lang="en-US" altLang="zh-CN" dirty="0"/>
              <a:t>corresponding portion</a:t>
            </a:r>
            <a:r>
              <a:rPr lang="zh-CN" altLang="en-US" dirty="0"/>
              <a:t> </a:t>
            </a:r>
            <a:r>
              <a:rPr lang="en-US" altLang="zh-CN" dirty="0"/>
              <a:t>into</a:t>
            </a:r>
            <a:r>
              <a:rPr lang="zh-CN" altLang="en-US" dirty="0"/>
              <a:t> </a:t>
            </a:r>
            <a:r>
              <a:rPr lang="en-US" altLang="zh-CN" dirty="0"/>
              <a:t>a</a:t>
            </a:r>
            <a:r>
              <a:rPr lang="zh-CN" altLang="en-US" dirty="0"/>
              <a:t> </a:t>
            </a:r>
            <a:r>
              <a:rPr lang="en-US" altLang="zh-CN" dirty="0"/>
              <a:t>column</a:t>
            </a:r>
            <a:r>
              <a:rPr lang="zh-CN" altLang="en-US" dirty="0"/>
              <a:t> </a:t>
            </a:r>
            <a:r>
              <a:rPr lang="en-US" altLang="zh-CN" dirty="0"/>
              <a:t>vector</a:t>
            </a:r>
            <a:r>
              <a:rPr lang="zh-CN" altLang="en-US" dirty="0"/>
              <a:t> </a:t>
            </a:r>
            <a:r>
              <a:rPr lang="en-US" altLang="zh-CN" dirty="0"/>
              <a:t>(blue</a:t>
            </a:r>
            <a:r>
              <a:rPr lang="zh-CN" altLang="en-US" dirty="0"/>
              <a:t> </a:t>
            </a:r>
            <a:r>
              <a:rPr lang="en-US" altLang="zh-CN" dirty="0"/>
              <a:t>line).</a:t>
            </a:r>
            <a:r>
              <a:rPr lang="zh-CN" altLang="en-US" dirty="0"/>
              <a:t> </a:t>
            </a:r>
            <a:r>
              <a:rPr lang="en-US" altLang="zh-CN" dirty="0"/>
              <a:t>Then</a:t>
            </a:r>
            <a:r>
              <a:rPr lang="zh-CN" altLang="en-US" dirty="0"/>
              <a:t> </a:t>
            </a:r>
            <a:r>
              <a:rPr lang="en-US" altLang="zh-CN" dirty="0"/>
              <a:t>we</a:t>
            </a:r>
            <a:r>
              <a:rPr lang="zh-CN" altLang="en-US" dirty="0"/>
              <a:t> </a:t>
            </a:r>
            <a:r>
              <a:rPr lang="en-US" altLang="zh-CN" dirty="0"/>
              <a:t>feed</a:t>
            </a:r>
            <a:r>
              <a:rPr lang="zh-CN" altLang="en-US" dirty="0"/>
              <a:t> </a:t>
            </a:r>
            <a:r>
              <a:rPr lang="en-US" altLang="zh-CN" dirty="0"/>
              <a:t>the</a:t>
            </a:r>
            <a:r>
              <a:rPr lang="zh-CN" altLang="en-US" dirty="0"/>
              <a:t> </a:t>
            </a:r>
            <a:r>
              <a:rPr lang="en-US" altLang="zh-CN" dirty="0"/>
              <a:t>input</a:t>
            </a:r>
            <a:r>
              <a:rPr lang="zh-CN" altLang="en-US" dirty="0"/>
              <a:t> </a:t>
            </a:r>
            <a:r>
              <a:rPr lang="en-US" altLang="zh-CN" dirty="0"/>
              <a:t>to</a:t>
            </a:r>
            <a:r>
              <a:rPr lang="zh-CN" altLang="en-US" dirty="0"/>
              <a:t> </a:t>
            </a:r>
            <a:r>
              <a:rPr lang="en-US" altLang="zh-CN" dirty="0"/>
              <a:t>the</a:t>
            </a:r>
            <a:r>
              <a:rPr lang="zh-CN" altLang="en-US" dirty="0"/>
              <a:t> </a:t>
            </a:r>
            <a:r>
              <a:rPr lang="en-US" altLang="zh-CN" dirty="0"/>
              <a:t>PIM</a:t>
            </a:r>
            <a:r>
              <a:rPr lang="zh-CN" altLang="en-US" dirty="0"/>
              <a:t> </a:t>
            </a:r>
            <a:r>
              <a:rPr lang="en-US" altLang="zh-CN" dirty="0"/>
              <a:t>array</a:t>
            </a:r>
            <a:r>
              <a:rPr lang="zh-CN" altLang="en-US" dirty="0"/>
              <a:t> </a:t>
            </a:r>
            <a:r>
              <a:rPr lang="en-US" altLang="zh-CN" dirty="0"/>
              <a:t>to</a:t>
            </a:r>
            <a:r>
              <a:rPr lang="zh-CN" altLang="en-US" dirty="0"/>
              <a:t> </a:t>
            </a:r>
            <a:r>
              <a:rPr lang="en-US" altLang="zh-CN" dirty="0"/>
              <a:t>generate</a:t>
            </a:r>
            <a:r>
              <a:rPr lang="zh-CN" altLang="en-US" dirty="0"/>
              <a:t> </a:t>
            </a:r>
            <a:r>
              <a:rPr lang="en-US" altLang="zh-CN" dirty="0"/>
              <a:t>the</a:t>
            </a:r>
            <a:r>
              <a:rPr lang="zh-CN" altLang="en-US" dirty="0"/>
              <a:t> </a:t>
            </a:r>
            <a:r>
              <a:rPr lang="en-US" altLang="zh-CN" dirty="0"/>
              <a:t>output.</a:t>
            </a:r>
            <a:r>
              <a:rPr lang="zh-CN" altLang="en-US" dirty="0"/>
              <a:t>   </a:t>
            </a:r>
            <a:endParaRPr lang="en-US" dirty="0"/>
          </a:p>
          <a:p>
            <a:endParaRPr lang="en-US" dirty="0"/>
          </a:p>
          <a:p>
            <a:r>
              <a:rPr lang="en-US" sz="1200" kern="1200" dirty="0">
                <a:solidFill>
                  <a:schemeClr val="tx1"/>
                </a:solidFill>
                <a:effectLst/>
                <a:latin typeface="Arial" charset="0"/>
                <a:ea typeface="ＭＳ Ｐゴシック" charset="0"/>
                <a:cs typeface="ＭＳ Ｐゴシック" charset="0"/>
              </a:rPr>
              <a:t>A kernel is a three-dimensional vector in programming (traditional high-level data format). Therefore, it has to be converted into a one-dimensional vector and then mapped into each column of the NVM-based PIM array. It’s this appropriate data placement that enables the NVM-based PIM array to do the convolution operation correctly. </a:t>
            </a:r>
          </a:p>
          <a:p>
            <a:br>
              <a:rPr lang="en-US" sz="1200" kern="1200" dirty="0">
                <a:solidFill>
                  <a:schemeClr val="tx1"/>
                </a:solidFill>
                <a:effectLst/>
                <a:latin typeface="Arial" charset="0"/>
                <a:ea typeface="ＭＳ Ｐゴシック" charset="0"/>
                <a:cs typeface="ＭＳ Ｐゴシック" charset="0"/>
              </a:rPr>
            </a:br>
            <a:endParaRPr lang="en-US" sz="1200" kern="1200" dirty="0">
              <a:solidFill>
                <a:schemeClr val="tx1"/>
              </a:solidFill>
              <a:effectLst/>
              <a:latin typeface="Arial" charset="0"/>
              <a:ea typeface="ＭＳ Ｐゴシック" charset="0"/>
              <a:cs typeface="ＭＳ Ｐゴシック"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199</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30299424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ltLang="zh-CN" dirty="0"/>
              <a:t>This</a:t>
            </a:r>
            <a:r>
              <a:rPr lang="zh-CN" altLang="en-US" dirty="0"/>
              <a:t> </a:t>
            </a:r>
            <a:r>
              <a:rPr lang="en-US" altLang="zh-CN" dirty="0"/>
              <a:t>is</a:t>
            </a:r>
            <a:r>
              <a:rPr lang="zh-CN" altLang="en-US" dirty="0"/>
              <a:t> </a:t>
            </a:r>
            <a:r>
              <a:rPr lang="en-US" altLang="zh-CN" dirty="0"/>
              <a:t>an</a:t>
            </a:r>
            <a:r>
              <a:rPr lang="zh-CN" altLang="en-US" dirty="0"/>
              <a:t> </a:t>
            </a:r>
            <a:r>
              <a:rPr lang="en-US" altLang="zh-CN" dirty="0"/>
              <a:t>example</a:t>
            </a:r>
            <a:r>
              <a:rPr lang="zh-CN" altLang="en-US" dirty="0"/>
              <a:t> </a:t>
            </a:r>
            <a:r>
              <a:rPr lang="en-US" altLang="zh-CN" dirty="0"/>
              <a:t>of</a:t>
            </a:r>
            <a:r>
              <a:rPr lang="zh-CN" altLang="en-US" dirty="0"/>
              <a:t> </a:t>
            </a:r>
            <a:r>
              <a:rPr lang="en-US" altLang="zh-CN" dirty="0"/>
              <a:t>a</a:t>
            </a:r>
            <a:r>
              <a:rPr lang="zh-CN" altLang="en-US" dirty="0"/>
              <a:t> </a:t>
            </a:r>
            <a:r>
              <a:rPr lang="en-US" altLang="zh-CN" dirty="0"/>
              <a:t>PIM</a:t>
            </a:r>
            <a:r>
              <a:rPr lang="zh-CN" altLang="en-US" dirty="0"/>
              <a:t> </a:t>
            </a:r>
            <a:r>
              <a:rPr lang="en-US" altLang="zh-CN" dirty="0"/>
              <a:t>architecture.</a:t>
            </a:r>
          </a:p>
          <a:p>
            <a:r>
              <a:rPr lang="en-US" altLang="zh-CN" dirty="0"/>
              <a:t>The</a:t>
            </a:r>
            <a:r>
              <a:rPr lang="zh-CN" altLang="en-US" dirty="0"/>
              <a:t> </a:t>
            </a:r>
            <a:r>
              <a:rPr lang="en-US" altLang="zh-CN" dirty="0"/>
              <a:t>architecture</a:t>
            </a:r>
            <a:r>
              <a:rPr lang="zh-CN" altLang="en-US" dirty="0"/>
              <a:t> </a:t>
            </a:r>
            <a:r>
              <a:rPr lang="en-US" altLang="zh-CN" dirty="0"/>
              <a:t>has</a:t>
            </a:r>
            <a:r>
              <a:rPr lang="zh-CN" altLang="en-US" dirty="0"/>
              <a:t> </a:t>
            </a:r>
            <a:r>
              <a:rPr lang="en-US" altLang="zh-CN" dirty="0"/>
              <a:t>several</a:t>
            </a:r>
            <a:r>
              <a:rPr lang="zh-CN" altLang="en-US" dirty="0"/>
              <a:t> </a:t>
            </a:r>
            <a:r>
              <a:rPr lang="en-US" altLang="zh-CN" dirty="0"/>
              <a:t>NVM-based</a:t>
            </a:r>
            <a:r>
              <a:rPr lang="zh-CN" altLang="en-US" dirty="0"/>
              <a:t> </a:t>
            </a:r>
            <a:r>
              <a:rPr lang="en-US" altLang="zh-CN" dirty="0"/>
              <a:t>PIM</a:t>
            </a:r>
            <a:r>
              <a:rPr lang="zh-CN" altLang="en-US" dirty="0"/>
              <a:t> </a:t>
            </a:r>
            <a:r>
              <a:rPr lang="en-US" altLang="zh-CN" dirty="0"/>
              <a:t>chips</a:t>
            </a:r>
            <a:r>
              <a:rPr lang="zh-CN" altLang="en-US" dirty="0"/>
              <a:t> </a:t>
            </a:r>
            <a:r>
              <a:rPr lang="en-US" altLang="zh-CN" dirty="0"/>
              <a:t>connected</a:t>
            </a:r>
            <a:r>
              <a:rPr lang="zh-CN" altLang="en-US" dirty="0"/>
              <a:t> </a:t>
            </a:r>
            <a:r>
              <a:rPr lang="en-US" altLang="zh-CN" dirty="0"/>
              <a:t>to</a:t>
            </a:r>
            <a:r>
              <a:rPr lang="zh-CN" altLang="en-US" dirty="0"/>
              <a:t> </a:t>
            </a:r>
            <a:r>
              <a:rPr lang="en-US" altLang="zh-CN" dirty="0"/>
              <a:t>CPU</a:t>
            </a:r>
            <a:r>
              <a:rPr lang="zh-CN" altLang="en-US" dirty="0"/>
              <a:t> </a:t>
            </a:r>
            <a:r>
              <a:rPr lang="en-US" altLang="zh-CN" dirty="0"/>
              <a:t>though</a:t>
            </a:r>
            <a:r>
              <a:rPr lang="zh-CN" altLang="en-US" dirty="0"/>
              <a:t> </a:t>
            </a:r>
            <a:r>
              <a:rPr lang="en-US" altLang="zh-CN" dirty="0"/>
              <a:t>the</a:t>
            </a:r>
            <a:r>
              <a:rPr lang="zh-CN" altLang="en-US" dirty="0"/>
              <a:t> </a:t>
            </a:r>
            <a:r>
              <a:rPr lang="en-US" altLang="zh-CN" dirty="0"/>
              <a:t>bus.</a:t>
            </a:r>
            <a:r>
              <a:rPr lang="zh-CN" altLang="en-US" dirty="0"/>
              <a:t> </a:t>
            </a:r>
            <a:r>
              <a:rPr lang="en-US" altLang="zh-CN" dirty="0"/>
              <a:t>It</a:t>
            </a:r>
            <a:r>
              <a:rPr lang="zh-CN" altLang="en-US" dirty="0"/>
              <a:t> </a:t>
            </a:r>
            <a:r>
              <a:rPr lang="en-US" altLang="zh-CN" dirty="0"/>
              <a:t>can</a:t>
            </a:r>
            <a:r>
              <a:rPr lang="zh-CN" altLang="en-US" dirty="0"/>
              <a:t> </a:t>
            </a:r>
            <a:r>
              <a:rPr lang="en-US" altLang="zh-CN" dirty="0"/>
              <a:t>be</a:t>
            </a:r>
            <a:r>
              <a:rPr lang="zh-CN" altLang="en-US" dirty="0"/>
              <a:t> </a:t>
            </a:r>
            <a:r>
              <a:rPr lang="en-US" altLang="zh-CN" dirty="0"/>
              <a:t>used</a:t>
            </a:r>
            <a:r>
              <a:rPr lang="zh-CN" altLang="en-US" dirty="0"/>
              <a:t> </a:t>
            </a:r>
            <a:r>
              <a:rPr lang="en-US" altLang="zh-CN" dirty="0"/>
              <a:t>as</a:t>
            </a:r>
            <a:r>
              <a:rPr lang="zh-CN" altLang="en-US" dirty="0"/>
              <a:t> </a:t>
            </a:r>
            <a:r>
              <a:rPr lang="en-US" altLang="zh-CN" dirty="0"/>
              <a:t>normal</a:t>
            </a:r>
            <a:r>
              <a:rPr lang="zh-CN" altLang="en-US" dirty="0"/>
              <a:t> </a:t>
            </a:r>
            <a:r>
              <a:rPr lang="en-US" altLang="zh-CN" dirty="0"/>
              <a:t>main</a:t>
            </a:r>
            <a:r>
              <a:rPr lang="zh-CN" altLang="en-US" dirty="0"/>
              <a:t> </a:t>
            </a:r>
            <a:r>
              <a:rPr lang="en-US" altLang="zh-CN" dirty="0"/>
              <a:t>memory</a:t>
            </a:r>
            <a:r>
              <a:rPr lang="zh-CN" altLang="en-US" dirty="0"/>
              <a:t> </a:t>
            </a:r>
            <a:r>
              <a:rPr lang="en-US" altLang="zh-CN" dirty="0"/>
              <a:t>when</a:t>
            </a:r>
            <a:r>
              <a:rPr lang="zh-CN" altLang="en-US" dirty="0"/>
              <a:t> </a:t>
            </a:r>
            <a:r>
              <a:rPr lang="en-US" altLang="zh-CN" dirty="0"/>
              <a:t>there</a:t>
            </a:r>
            <a:r>
              <a:rPr lang="zh-CN" altLang="en-US" dirty="0"/>
              <a:t> </a:t>
            </a:r>
            <a:r>
              <a:rPr lang="en-US" altLang="zh-CN" dirty="0"/>
              <a:t>is</a:t>
            </a:r>
            <a:r>
              <a:rPr lang="zh-CN" altLang="en-US" dirty="0"/>
              <a:t> </a:t>
            </a:r>
            <a:r>
              <a:rPr lang="en-US" altLang="zh-CN" dirty="0"/>
              <a:t>no</a:t>
            </a:r>
            <a:r>
              <a:rPr lang="zh-CN" altLang="en-US" dirty="0"/>
              <a:t> </a:t>
            </a:r>
            <a:r>
              <a:rPr lang="en-US" altLang="zh-CN" dirty="0"/>
              <a:t>PIM</a:t>
            </a:r>
            <a:r>
              <a:rPr lang="zh-CN" altLang="en-US" dirty="0"/>
              <a:t> </a:t>
            </a:r>
            <a:r>
              <a:rPr lang="en-US" altLang="zh-CN" dirty="0"/>
              <a:t>workloads.</a:t>
            </a:r>
            <a:r>
              <a:rPr lang="zh-CN" altLang="en-US" dirty="0"/>
              <a:t> </a:t>
            </a:r>
            <a:endParaRPr lang="en-US" altLang="zh-CN" dirty="0"/>
          </a:p>
          <a:p>
            <a:r>
              <a:rPr lang="en-US" altLang="zh-CN" dirty="0"/>
              <a:t>The</a:t>
            </a:r>
            <a:r>
              <a:rPr lang="zh-CN" altLang="en-US" dirty="0"/>
              <a:t> </a:t>
            </a:r>
            <a:r>
              <a:rPr lang="en-US" altLang="zh-CN" dirty="0"/>
              <a:t>NVM-based</a:t>
            </a:r>
            <a:r>
              <a:rPr lang="zh-CN" altLang="en-US" dirty="0"/>
              <a:t> </a:t>
            </a:r>
            <a:r>
              <a:rPr lang="en-US" altLang="zh-CN" dirty="0"/>
              <a:t>PIM</a:t>
            </a:r>
            <a:r>
              <a:rPr lang="zh-CN" altLang="en-US" dirty="0"/>
              <a:t> </a:t>
            </a:r>
            <a:r>
              <a:rPr lang="en-US" altLang="zh-CN" dirty="0"/>
              <a:t>chip</a:t>
            </a:r>
            <a:r>
              <a:rPr lang="zh-CN" altLang="en-US" dirty="0"/>
              <a:t> </a:t>
            </a:r>
            <a:r>
              <a:rPr lang="en-US" altLang="zh-CN" dirty="0"/>
              <a:t>has</a:t>
            </a:r>
            <a:r>
              <a:rPr lang="zh-CN" altLang="en-US" dirty="0"/>
              <a:t> </a:t>
            </a:r>
            <a:r>
              <a:rPr lang="en-US" altLang="zh-CN" dirty="0"/>
              <a:t>three</a:t>
            </a:r>
            <a:r>
              <a:rPr lang="zh-CN" altLang="en-US" dirty="0"/>
              <a:t> </a:t>
            </a:r>
            <a:r>
              <a:rPr lang="en-US" altLang="zh-CN" dirty="0"/>
              <a:t>parts:</a:t>
            </a:r>
            <a:r>
              <a:rPr lang="zh-CN" altLang="en-US" dirty="0"/>
              <a:t> </a:t>
            </a:r>
            <a:r>
              <a:rPr lang="en-US" altLang="zh-CN" dirty="0"/>
              <a:t>Memory</a:t>
            </a:r>
            <a:r>
              <a:rPr lang="zh-CN" altLang="en-US" dirty="0"/>
              <a:t> </a:t>
            </a:r>
            <a:r>
              <a:rPr lang="en-US" altLang="zh-CN" dirty="0"/>
              <a:t>subarrays,</a:t>
            </a:r>
            <a:r>
              <a:rPr lang="zh-CN" altLang="en-US" dirty="0"/>
              <a:t> </a:t>
            </a:r>
            <a:r>
              <a:rPr lang="en-US" altLang="zh-CN" dirty="0"/>
              <a:t>buffer</a:t>
            </a:r>
            <a:r>
              <a:rPr lang="zh-CN" altLang="en-US" dirty="0"/>
              <a:t> </a:t>
            </a:r>
            <a:r>
              <a:rPr lang="en-US" altLang="zh-CN" dirty="0"/>
              <a:t>subarrays,</a:t>
            </a:r>
            <a:r>
              <a:rPr lang="zh-CN" altLang="en-US" dirty="0"/>
              <a:t> </a:t>
            </a:r>
            <a:r>
              <a:rPr lang="en-US" altLang="zh-CN" dirty="0"/>
              <a:t>and</a:t>
            </a:r>
            <a:r>
              <a:rPr lang="zh-CN" altLang="en-US" dirty="0"/>
              <a:t> </a:t>
            </a:r>
            <a:r>
              <a:rPr lang="en-US" altLang="zh-CN" dirty="0"/>
              <a:t>processing</a:t>
            </a:r>
            <a:r>
              <a:rPr lang="zh-CN" altLang="en-US" dirty="0"/>
              <a:t> </a:t>
            </a:r>
            <a:r>
              <a:rPr lang="en-US" altLang="zh-CN" dirty="0"/>
              <a:t>subarray.</a:t>
            </a:r>
            <a:r>
              <a:rPr lang="zh-CN" altLang="en-US" dirty="0"/>
              <a:t> </a:t>
            </a:r>
            <a:r>
              <a:rPr lang="en-US" altLang="zh-CN" dirty="0"/>
              <a:t>They</a:t>
            </a:r>
            <a:r>
              <a:rPr lang="zh-CN" altLang="en-US" dirty="0"/>
              <a:t> </a:t>
            </a:r>
            <a:r>
              <a:rPr lang="en-US" altLang="zh-CN" dirty="0"/>
              <a:t>are</a:t>
            </a:r>
            <a:r>
              <a:rPr lang="zh-CN" altLang="en-US" dirty="0"/>
              <a:t> </a:t>
            </a:r>
            <a:r>
              <a:rPr lang="en-US" altLang="zh-CN" dirty="0"/>
              <a:t>all</a:t>
            </a:r>
            <a:r>
              <a:rPr lang="zh-CN" altLang="en-US" dirty="0"/>
              <a:t> </a:t>
            </a:r>
            <a:r>
              <a:rPr lang="en-US" altLang="zh-CN" dirty="0"/>
              <a:t>based</a:t>
            </a:r>
            <a:r>
              <a:rPr lang="zh-CN" altLang="en-US" dirty="0"/>
              <a:t> </a:t>
            </a:r>
            <a:r>
              <a:rPr lang="en-US" altLang="zh-CN" dirty="0"/>
              <a:t>on</a:t>
            </a:r>
            <a:r>
              <a:rPr lang="zh-CN" altLang="en-US" dirty="0"/>
              <a:t> </a:t>
            </a:r>
            <a:r>
              <a:rPr lang="en-US" altLang="zh-CN" dirty="0"/>
              <a:t>the</a:t>
            </a:r>
            <a:r>
              <a:rPr lang="zh-CN" altLang="en-US" dirty="0"/>
              <a:t> </a:t>
            </a:r>
            <a:r>
              <a:rPr lang="en-US" altLang="zh-CN" dirty="0"/>
              <a:t>traditional</a:t>
            </a:r>
            <a:r>
              <a:rPr lang="zh-CN" altLang="en-US" dirty="0"/>
              <a:t> </a:t>
            </a:r>
            <a:r>
              <a:rPr lang="en-US" altLang="zh-CN" dirty="0"/>
              <a:t>NVM.</a:t>
            </a:r>
            <a:r>
              <a:rPr lang="zh-CN" altLang="en-US" dirty="0"/>
              <a:t> </a:t>
            </a:r>
            <a:r>
              <a:rPr lang="en-US" altLang="zh-CN" dirty="0"/>
              <a:t>Memory</a:t>
            </a:r>
            <a:r>
              <a:rPr lang="zh-CN" altLang="en-US" dirty="0"/>
              <a:t> </a:t>
            </a:r>
            <a:r>
              <a:rPr lang="en-US" altLang="zh-CN" dirty="0"/>
              <a:t>subarrays</a:t>
            </a:r>
            <a:r>
              <a:rPr lang="zh-CN" altLang="en-US" dirty="0"/>
              <a:t> </a:t>
            </a:r>
            <a:r>
              <a:rPr lang="en-US" altLang="zh-CN" dirty="0"/>
              <a:t>are</a:t>
            </a:r>
            <a:r>
              <a:rPr lang="zh-CN" altLang="en-US" dirty="0"/>
              <a:t> </a:t>
            </a:r>
            <a:r>
              <a:rPr lang="en-US" altLang="zh-CN" dirty="0"/>
              <a:t>used</a:t>
            </a:r>
            <a:r>
              <a:rPr lang="zh-CN" altLang="en-US" dirty="0"/>
              <a:t> </a:t>
            </a:r>
            <a:r>
              <a:rPr lang="en-US" altLang="zh-CN" dirty="0"/>
              <a:t>as</a:t>
            </a:r>
            <a:r>
              <a:rPr lang="zh-CN" altLang="en-US" dirty="0"/>
              <a:t> </a:t>
            </a:r>
            <a:r>
              <a:rPr lang="en-US" altLang="zh-CN" dirty="0"/>
              <a:t>storage,</a:t>
            </a:r>
            <a:r>
              <a:rPr lang="zh-CN" altLang="en-US" dirty="0"/>
              <a:t> </a:t>
            </a:r>
            <a:r>
              <a:rPr lang="en-US" altLang="zh-CN" dirty="0"/>
              <a:t>just</a:t>
            </a:r>
            <a:r>
              <a:rPr lang="zh-CN" altLang="en-US" dirty="0"/>
              <a:t> </a:t>
            </a:r>
            <a:r>
              <a:rPr lang="en-US" altLang="zh-CN" dirty="0"/>
              <a:t>as</a:t>
            </a:r>
            <a:r>
              <a:rPr lang="zh-CN" altLang="en-US" dirty="0"/>
              <a:t> </a:t>
            </a:r>
            <a:r>
              <a:rPr lang="en-US" altLang="zh-CN" dirty="0"/>
              <a:t>traditional</a:t>
            </a:r>
            <a:r>
              <a:rPr lang="zh-CN" altLang="en-US" dirty="0"/>
              <a:t> </a:t>
            </a:r>
            <a:r>
              <a:rPr lang="en-US" altLang="zh-CN" dirty="0"/>
              <a:t>NVM;</a:t>
            </a:r>
            <a:r>
              <a:rPr lang="zh-CN" altLang="en-US" dirty="0"/>
              <a:t> </a:t>
            </a:r>
            <a:r>
              <a:rPr lang="en-US" altLang="zh-CN" dirty="0"/>
              <a:t>buffer</a:t>
            </a:r>
            <a:r>
              <a:rPr lang="zh-CN" altLang="en-US" dirty="0"/>
              <a:t> </a:t>
            </a:r>
            <a:r>
              <a:rPr lang="en-US" altLang="zh-CN" dirty="0"/>
              <a:t>subarrays</a:t>
            </a:r>
            <a:r>
              <a:rPr lang="zh-CN" altLang="en-US" dirty="0"/>
              <a:t> </a:t>
            </a:r>
            <a:r>
              <a:rPr lang="en-US" altLang="zh-CN" dirty="0"/>
              <a:t>are</a:t>
            </a:r>
            <a:r>
              <a:rPr lang="zh-CN" altLang="en-US" dirty="0"/>
              <a:t> </a:t>
            </a:r>
            <a:r>
              <a:rPr lang="en-US" altLang="zh-CN" dirty="0"/>
              <a:t>used</a:t>
            </a:r>
            <a:r>
              <a:rPr lang="zh-CN" altLang="en-US" dirty="0"/>
              <a:t> </a:t>
            </a:r>
            <a:r>
              <a:rPr lang="en-US" altLang="zh-CN" dirty="0"/>
              <a:t>as</a:t>
            </a:r>
            <a:r>
              <a:rPr lang="zh-CN" altLang="en-US" dirty="0"/>
              <a:t> </a:t>
            </a:r>
            <a:r>
              <a:rPr lang="en-US" altLang="zh-CN" dirty="0"/>
              <a:t>buffer</a:t>
            </a:r>
            <a:r>
              <a:rPr lang="zh-CN" altLang="en-US" dirty="0"/>
              <a:t> </a:t>
            </a:r>
            <a:r>
              <a:rPr lang="en-US" altLang="zh-CN" dirty="0"/>
              <a:t>for</a:t>
            </a:r>
            <a:r>
              <a:rPr lang="zh-CN" altLang="en-US" dirty="0"/>
              <a:t> </a:t>
            </a:r>
            <a:r>
              <a:rPr lang="en-US" altLang="zh-CN" dirty="0"/>
              <a:t>the</a:t>
            </a:r>
            <a:r>
              <a:rPr lang="zh-CN" altLang="en-US" dirty="0"/>
              <a:t> </a:t>
            </a:r>
            <a:r>
              <a:rPr lang="en-US" altLang="zh-CN" dirty="0"/>
              <a:t>processing</a:t>
            </a:r>
            <a:r>
              <a:rPr lang="zh-CN" altLang="en-US" dirty="0"/>
              <a:t> </a:t>
            </a:r>
            <a:r>
              <a:rPr lang="en-US" altLang="zh-CN" dirty="0"/>
              <a:t>units.</a:t>
            </a:r>
            <a:r>
              <a:rPr lang="zh-CN" altLang="en-US" dirty="0"/>
              <a:t> </a:t>
            </a:r>
            <a:r>
              <a:rPr lang="en-US" altLang="zh-CN" dirty="0"/>
              <a:t>The</a:t>
            </a:r>
            <a:r>
              <a:rPr lang="zh-CN" altLang="en-US" dirty="0"/>
              <a:t> </a:t>
            </a:r>
            <a:r>
              <a:rPr lang="en-US" altLang="zh-CN" dirty="0"/>
              <a:t>buffer</a:t>
            </a:r>
            <a:r>
              <a:rPr lang="zh-CN" altLang="en-US" dirty="0"/>
              <a:t> </a:t>
            </a:r>
            <a:r>
              <a:rPr lang="en-US" altLang="zh-CN" dirty="0"/>
              <a:t>arrays</a:t>
            </a:r>
            <a:r>
              <a:rPr lang="zh-CN" altLang="en-US" dirty="0"/>
              <a:t> </a:t>
            </a:r>
            <a:r>
              <a:rPr lang="en-US" altLang="zh-CN" dirty="0"/>
              <a:t>are</a:t>
            </a:r>
            <a:r>
              <a:rPr lang="zh-CN" altLang="en-US" dirty="0"/>
              <a:t> </a:t>
            </a:r>
            <a:r>
              <a:rPr lang="en-US" altLang="zh-CN" dirty="0"/>
              <a:t>connected</a:t>
            </a:r>
            <a:r>
              <a:rPr lang="zh-CN" altLang="en-US" dirty="0"/>
              <a:t> </a:t>
            </a:r>
            <a:r>
              <a:rPr lang="en-US" altLang="zh-CN" dirty="0"/>
              <a:t>with</a:t>
            </a:r>
            <a:r>
              <a:rPr lang="zh-CN" altLang="en-US" dirty="0"/>
              <a:t> </a:t>
            </a:r>
            <a:r>
              <a:rPr lang="en-US" altLang="zh-CN" dirty="0"/>
              <a:t>the</a:t>
            </a:r>
            <a:r>
              <a:rPr lang="zh-CN" altLang="en-US" dirty="0"/>
              <a:t> </a:t>
            </a:r>
            <a:r>
              <a:rPr lang="en-US" altLang="zh-CN" dirty="0"/>
              <a:t>memory</a:t>
            </a:r>
            <a:r>
              <a:rPr lang="zh-CN" altLang="en-US" dirty="0"/>
              <a:t> </a:t>
            </a:r>
            <a:r>
              <a:rPr lang="en-US" altLang="zh-CN" dirty="0"/>
              <a:t>subarrays</a:t>
            </a:r>
            <a:r>
              <a:rPr lang="zh-CN" altLang="en-US" dirty="0"/>
              <a:t> </a:t>
            </a:r>
            <a:r>
              <a:rPr lang="en-US" altLang="zh-CN" dirty="0"/>
              <a:t>with</a:t>
            </a:r>
            <a:r>
              <a:rPr lang="zh-CN" altLang="en-US" dirty="0"/>
              <a:t> </a:t>
            </a:r>
            <a:r>
              <a:rPr lang="en-US" altLang="zh-CN" dirty="0"/>
              <a:t>the</a:t>
            </a:r>
            <a:r>
              <a:rPr lang="zh-CN" altLang="en-US" dirty="0"/>
              <a:t> </a:t>
            </a:r>
            <a:r>
              <a:rPr lang="en-US" altLang="zh-CN" dirty="0"/>
              <a:t>traditional</a:t>
            </a:r>
            <a:r>
              <a:rPr lang="zh-CN" altLang="en-US" dirty="0"/>
              <a:t> </a:t>
            </a:r>
            <a:r>
              <a:rPr lang="en-US" altLang="zh-CN" dirty="0"/>
              <a:t>memory</a:t>
            </a:r>
            <a:r>
              <a:rPr lang="zh-CN" altLang="en-US" dirty="0"/>
              <a:t> </a:t>
            </a:r>
            <a:r>
              <a:rPr lang="en-US" altLang="zh-CN" dirty="0"/>
              <a:t>interconnects.</a:t>
            </a:r>
            <a:r>
              <a:rPr lang="zh-CN" altLang="en-US" dirty="0"/>
              <a:t> </a:t>
            </a:r>
            <a:r>
              <a:rPr lang="en-US" altLang="zh-CN" dirty="0"/>
              <a:t>Processing</a:t>
            </a:r>
            <a:r>
              <a:rPr lang="zh-CN" altLang="en-US" dirty="0"/>
              <a:t> </a:t>
            </a:r>
            <a:r>
              <a:rPr lang="en-US" altLang="zh-CN" dirty="0"/>
              <a:t>subarrays</a:t>
            </a:r>
            <a:r>
              <a:rPr lang="zh-CN" altLang="en-US" dirty="0"/>
              <a:t> </a:t>
            </a:r>
            <a:r>
              <a:rPr lang="en-US" altLang="zh-CN" dirty="0"/>
              <a:t>are</a:t>
            </a:r>
            <a:r>
              <a:rPr lang="zh-CN" altLang="en-US" dirty="0"/>
              <a:t> </a:t>
            </a:r>
            <a:r>
              <a:rPr lang="en-US" altLang="zh-CN" dirty="0"/>
              <a:t>used</a:t>
            </a:r>
            <a:r>
              <a:rPr lang="zh-CN" altLang="en-US" dirty="0"/>
              <a:t> </a:t>
            </a:r>
            <a:r>
              <a:rPr lang="en-US" altLang="zh-CN" dirty="0"/>
              <a:t>to</a:t>
            </a:r>
            <a:r>
              <a:rPr lang="zh-CN" altLang="en-US" dirty="0"/>
              <a:t> </a:t>
            </a:r>
            <a:r>
              <a:rPr lang="en-US" altLang="zh-CN" dirty="0"/>
              <a:t>conduct</a:t>
            </a:r>
            <a:r>
              <a:rPr lang="zh-CN" altLang="en-US" dirty="0"/>
              <a:t> </a:t>
            </a:r>
            <a:r>
              <a:rPr lang="en-US" altLang="zh-CN" dirty="0"/>
              <a:t>computations.</a:t>
            </a:r>
            <a:r>
              <a:rPr lang="zh-CN" altLang="en-US" dirty="0"/>
              <a:t> </a:t>
            </a:r>
            <a:r>
              <a:rPr lang="en-US" altLang="zh-CN" dirty="0"/>
              <a:t>And</a:t>
            </a:r>
            <a:r>
              <a:rPr lang="zh-CN" altLang="en-US" dirty="0"/>
              <a:t> </a:t>
            </a:r>
            <a:r>
              <a:rPr lang="en-US" altLang="zh-CN" dirty="0"/>
              <a:t>they</a:t>
            </a:r>
            <a:r>
              <a:rPr lang="zh-CN" altLang="en-US" dirty="0"/>
              <a:t> </a:t>
            </a:r>
            <a:r>
              <a:rPr lang="en-US" altLang="zh-CN" dirty="0"/>
              <a:t>are</a:t>
            </a:r>
            <a:r>
              <a:rPr lang="zh-CN" altLang="en-US" dirty="0"/>
              <a:t> </a:t>
            </a:r>
            <a:r>
              <a:rPr lang="en-US" altLang="zh-CN" dirty="0"/>
              <a:t>connected</a:t>
            </a:r>
            <a:r>
              <a:rPr lang="zh-CN" altLang="en-US" dirty="0"/>
              <a:t> </a:t>
            </a:r>
            <a:r>
              <a:rPr lang="en-US" altLang="zh-CN" dirty="0"/>
              <a:t>to</a:t>
            </a:r>
            <a:r>
              <a:rPr lang="zh-CN" altLang="en-US" dirty="0"/>
              <a:t> </a:t>
            </a:r>
            <a:r>
              <a:rPr lang="en-US" altLang="zh-CN" dirty="0"/>
              <a:t>the</a:t>
            </a:r>
            <a:r>
              <a:rPr lang="zh-CN" altLang="en-US" dirty="0"/>
              <a:t> </a:t>
            </a:r>
            <a:r>
              <a:rPr lang="en-US" altLang="zh-CN" dirty="0"/>
              <a:t>buffer</a:t>
            </a:r>
            <a:r>
              <a:rPr lang="zh-CN" altLang="en-US" dirty="0"/>
              <a:t> </a:t>
            </a:r>
            <a:r>
              <a:rPr lang="en-US" altLang="zh-CN" dirty="0"/>
              <a:t>subarrays</a:t>
            </a:r>
            <a:r>
              <a:rPr lang="zh-CN" altLang="en-US" dirty="0"/>
              <a:t> </a:t>
            </a:r>
            <a:r>
              <a:rPr lang="en-US" altLang="zh-CN" dirty="0"/>
              <a:t>with</a:t>
            </a:r>
            <a:r>
              <a:rPr lang="zh-CN" altLang="en-US" dirty="0"/>
              <a:t> </a:t>
            </a:r>
            <a:r>
              <a:rPr lang="en-US" altLang="zh-CN" dirty="0"/>
              <a:t>high-bandwidth</a:t>
            </a:r>
            <a:r>
              <a:rPr lang="zh-CN" altLang="en-US" dirty="0"/>
              <a:t> </a:t>
            </a:r>
            <a:r>
              <a:rPr lang="en-US" altLang="zh-CN" dirty="0"/>
              <a:t>private</a:t>
            </a:r>
            <a:r>
              <a:rPr lang="zh-CN" altLang="en-US" dirty="0"/>
              <a:t> </a:t>
            </a:r>
            <a:r>
              <a:rPr lang="en-US" altLang="zh-CN" dirty="0"/>
              <a:t>interconnects.</a:t>
            </a:r>
            <a:r>
              <a:rPr lang="zh-CN" altLang="en-US" dirty="0"/>
              <a:t> </a:t>
            </a:r>
            <a:endParaRPr lang="en-US" altLang="zh-CN" dirty="0"/>
          </a:p>
          <a:p>
            <a:pPr marL="342900" indent="-342900"/>
            <a:r>
              <a:rPr lang="en-US" altLang="zh-CN" sz="1200" kern="1200" dirty="0">
                <a:solidFill>
                  <a:schemeClr val="tx1"/>
                </a:solidFill>
                <a:latin typeface="Arial" charset="0"/>
                <a:ea typeface="ＭＳ Ｐゴシック" charset="0"/>
                <a:cs typeface="ＭＳ Ｐゴシック" charset="0"/>
              </a:rPr>
              <a:t>Processing</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subarrays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contains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Non-linear</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function</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NVM-based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PIM</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and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Multiplier</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endParaRPr lang="en-US" altLang="zh-CN" sz="1200" kern="1200" dirty="0">
              <a:solidFill>
                <a:schemeClr val="tx1"/>
              </a:solidFill>
              <a:latin typeface="Arial" charset="0"/>
              <a:ea typeface="ＭＳ Ｐゴシック" charset="0"/>
              <a:cs typeface="ＭＳ Ｐゴシック" charset="0"/>
            </a:endParaRPr>
          </a:p>
          <a:p>
            <a:pPr marL="342900" indent="-342900"/>
            <a:r>
              <a:rPr lang="en-US" altLang="zh-CN" sz="1200" kern="1200" dirty="0">
                <a:solidFill>
                  <a:schemeClr val="tx1"/>
                </a:solidFill>
                <a:latin typeface="Arial" charset="0"/>
                <a:ea typeface="ＭＳ Ｐゴシック" charset="0"/>
                <a:cs typeface="ＭＳ Ｐゴシック" charset="0"/>
              </a:rPr>
              <a:t>NVM-based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PIM</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array</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is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the</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core</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processing</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unit</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for</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vector-matrix</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multiplication</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(as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introduced</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in</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the</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previous</a:t>
            </a:r>
            <a:r>
              <a:rPr lang="zh-CN" altLang="en-US" sz="1200" kern="1200" dirty="0">
                <a:solidFill>
                  <a:schemeClr val="tx1"/>
                </a:solidFill>
                <a:latin typeface="Arial" charset="0"/>
                <a:ea typeface="ＭＳ Ｐゴシック" charset="0"/>
                <a:cs typeface="ＭＳ Ｐゴシック" charset="0"/>
              </a:rPr>
              <a:t> </a:t>
            </a:r>
            <a:r>
              <a:rPr lang="en-US" altLang="zh-CN" sz="1200" kern="1200" dirty="0">
                <a:solidFill>
                  <a:schemeClr val="tx1"/>
                </a:solidFill>
                <a:latin typeface="Arial" charset="0"/>
                <a:ea typeface="ＭＳ Ｐゴシック" charset="0"/>
                <a:cs typeface="ＭＳ Ｐゴシック" charset="0"/>
              </a:rPr>
              <a:t>slides);</a:t>
            </a:r>
          </a:p>
          <a:p>
            <a:pPr marL="342900" indent="-342900"/>
            <a:r>
              <a:rPr lang="en-US" altLang="zh-CN" dirty="0">
                <a:solidFill>
                  <a:schemeClr val="tx2"/>
                </a:solidFill>
                <a:latin typeface="Calibri" pitchFamily="34" charset="0"/>
                <a:cs typeface="Calibri" pitchFamily="34" charset="0"/>
              </a:rPr>
              <a:t>Non-linear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function</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array</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is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processing</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unit</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for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non-linear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functions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(e.g.,</a:t>
            </a:r>
            <a:r>
              <a:rPr lang="zh-CN" altLang="en-US" dirty="0">
                <a:solidFill>
                  <a:schemeClr val="tx2"/>
                </a:solidFill>
                <a:latin typeface="Calibri" pitchFamily="34" charset="0"/>
                <a:cs typeface="Calibri" pitchFamily="34" charset="0"/>
              </a:rPr>
              <a:t> </a:t>
            </a:r>
            <a:r>
              <a:rPr lang="en-US" altLang="zh-CN" dirty="0" err="1">
                <a:solidFill>
                  <a:schemeClr val="tx2"/>
                </a:solidFill>
                <a:latin typeface="Calibri" pitchFamily="34" charset="0"/>
                <a:cs typeface="Calibri" pitchFamily="34" charset="0"/>
              </a:rPr>
              <a:t>ReLU</a:t>
            </a:r>
            <a:r>
              <a:rPr lang="en-US" altLang="zh-CN" dirty="0">
                <a:solidFill>
                  <a:schemeClr val="tx2"/>
                </a:solidFill>
                <a:latin typeface="Calibri" pitchFamily="34" charset="0"/>
                <a:cs typeface="Calibri" pitchFamily="34" charset="0"/>
              </a:rPr>
              <a:t>);</a:t>
            </a:r>
          </a:p>
          <a:p>
            <a:pPr marL="342900" indent="-342900"/>
            <a:r>
              <a:rPr lang="en-US" altLang="zh-CN" dirty="0">
                <a:solidFill>
                  <a:schemeClr val="tx2"/>
                </a:solidFill>
                <a:latin typeface="Calibri" pitchFamily="34" charset="0"/>
                <a:cs typeface="Calibri" pitchFamily="34" charset="0"/>
              </a:rPr>
              <a:t>Multiplier</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array</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handles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element-wise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operations.</a:t>
            </a:r>
          </a:p>
          <a:p>
            <a:pPr marL="342900" indent="-342900"/>
            <a:r>
              <a:rPr lang="en-US" altLang="zh-CN" dirty="0">
                <a:solidFill>
                  <a:schemeClr val="tx2"/>
                </a:solidFill>
                <a:latin typeface="Calibri" pitchFamily="34" charset="0"/>
                <a:cs typeface="Calibri" pitchFamily="34" charset="0"/>
              </a:rPr>
              <a:t>With</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these,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NVM-based</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PIM</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architecture can</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handle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neural</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network</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applications</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inside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the</a:t>
            </a:r>
            <a:r>
              <a:rPr lang="zh-CN" altLang="en-US" dirty="0">
                <a:solidFill>
                  <a:schemeClr val="tx2"/>
                </a:solidFill>
                <a:latin typeface="Calibri" pitchFamily="34" charset="0"/>
                <a:cs typeface="Calibri" pitchFamily="34" charset="0"/>
              </a:rPr>
              <a:t> </a:t>
            </a:r>
            <a:r>
              <a:rPr lang="en-US" altLang="zh-CN" dirty="0">
                <a:solidFill>
                  <a:schemeClr val="tx2"/>
                </a:solidFill>
                <a:latin typeface="Calibri" pitchFamily="34" charset="0"/>
                <a:cs typeface="Calibri" pitchFamily="34" charset="0"/>
              </a:rPr>
              <a:t>NVM.</a:t>
            </a:r>
            <a:endParaRPr lang="en-US" dirty="0">
              <a:solidFill>
                <a:schemeClr val="tx2"/>
              </a:solidFill>
              <a:latin typeface="Calibri" pitchFamily="34" charset="0"/>
              <a:cs typeface="Calibri" pitchFamily="34" charset="0"/>
            </a:endParaRPr>
          </a:p>
          <a:p>
            <a:pPr marL="342900" indent="-342900"/>
            <a:endParaRPr lang="en-US" altLang="zh-CN" dirty="0">
              <a:solidFill>
                <a:schemeClr val="tx2"/>
              </a:solidFill>
              <a:latin typeface="Calibri" pitchFamily="34" charset="0"/>
              <a:cs typeface="Calibri" pitchFamily="34" charset="0"/>
            </a:endParaRPr>
          </a:p>
          <a:p>
            <a:pPr marL="342900" indent="-342900"/>
            <a:endParaRPr lang="en-US" altLang="zh-CN" sz="1200" kern="1200" dirty="0">
              <a:solidFill>
                <a:schemeClr val="tx1"/>
              </a:solidFill>
              <a:latin typeface="Arial" charset="0"/>
              <a:ea typeface="ＭＳ Ｐゴシック" charset="0"/>
              <a:cs typeface="ＭＳ Ｐゴシック" charset="0"/>
            </a:endParaRP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200</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8856239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Consumer</a:t>
            </a:r>
            <a:r>
              <a:rPr lang="en-US" baseline="0" dirty="0"/>
              <a:t> devices like tablets smartphone and wearable are now everywhere and used by billions of people.</a:t>
            </a:r>
          </a:p>
          <a:p>
            <a:r>
              <a:rPr lang="en-US" dirty="0"/>
              <a:t>One of the</a:t>
            </a:r>
            <a:r>
              <a:rPr lang="en-US" baseline="0" dirty="0"/>
              <a:t> major challenge in these devices is battery limitation which makes the energy consumption a critical concern </a:t>
            </a:r>
            <a:r>
              <a:rPr lang="mr-IN" baseline="0" dirty="0"/>
              <a:t>…</a:t>
            </a:r>
            <a:endParaRPr lang="en-US" baseline="0" dirty="0"/>
          </a:p>
          <a:p>
            <a:endParaRPr lang="en-US" baseline="0" dirty="0"/>
          </a:p>
          <a:p>
            <a:endParaRPr lang="en-US" baseline="0" dirty="0"/>
          </a:p>
          <a:p>
            <a:endParaRPr lang="en-US" baseline="0" dirty="0"/>
          </a:p>
          <a:p>
            <a:endParaRPr lang="en-US" baseline="0" dirty="0"/>
          </a:p>
          <a:p>
            <a:endParaRPr lang="en-US"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2092528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8870279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lang="en-US" dirty="0"/>
              <a:t>Throughout our analysis, we make</a:t>
            </a:r>
            <a:r>
              <a:rPr lang="en-US" baseline="0" dirty="0"/>
              <a:t> a key observation </a:t>
            </a:r>
            <a:r>
              <a:rPr lang="en-US" dirty="0"/>
              <a:t>that</a:t>
            </a:r>
            <a:r>
              <a:rPr lang="en-US" baseline="0" dirty="0"/>
              <a:t> out of all sources of energy consumption, data movement is a major contributor to the total system energy. We find that across all of the workloads</a:t>
            </a:r>
            <a:r>
              <a:rPr lang="en-US" dirty="0"/>
              <a:t>,</a:t>
            </a:r>
            <a:r>
              <a:rPr lang="en-US" baseline="0" dirty="0"/>
              <a:t> on average around 62.7% of total system energy is spent on data movement.</a:t>
            </a:r>
          </a:p>
          <a:p>
            <a:endParaRPr lang="en-US" baseline="0" dirty="0"/>
          </a:p>
          <a:p>
            <a:r>
              <a:rPr lang="en-US" baseline="0" dirty="0"/>
              <a:t>One way to reduce data movement cost is to move computation close to data, or </a:t>
            </a:r>
            <a:r>
              <a:rPr lang="mr-IN" baseline="0" dirty="0"/>
              <a:t>…</a:t>
            </a:r>
            <a:endParaRPr lang="en-US" baseline="0" dirty="0"/>
          </a:p>
          <a:p>
            <a:r>
              <a:rPr lang="en-US" baseline="0" dirty="0"/>
              <a:t>One potential solution to address this cost it do move computation close to data, or in other words, do </a:t>
            </a:r>
            <a:r>
              <a:rPr lang="en-US" baseline="0" dirty="0" err="1"/>
              <a:t>procesing</a:t>
            </a:r>
            <a:r>
              <a:rPr lang="en-US" baseline="0" dirty="0"/>
              <a:t> in memory. However, the challenge is that these devices.</a:t>
            </a:r>
          </a:p>
          <a:p>
            <a:endParaRPr lang="en-US" baseline="0" dirty="0"/>
          </a:p>
          <a:p>
            <a:endParaRPr lang="en-US" baseline="0" dirty="0"/>
          </a:p>
          <a:p>
            <a:r>
              <a:rPr lang="en-US" dirty="0"/>
              <a:t>One potential</a:t>
            </a:r>
            <a:r>
              <a:rPr lang="en-US" baseline="0" dirty="0"/>
              <a:t> solution to mitigate data movement cost and reduce total system energy is to execute data-movement heavy portions of application close to data, or in other words, do processing in memory. However, consumer devices are </a:t>
            </a:r>
            <a:r>
              <a:rPr lang="en-US" baseline="0" dirty="0" err="1"/>
              <a:t>extermely</a:t>
            </a:r>
            <a:r>
              <a:rPr lang="en-US" baseline="0" dirty="0"/>
              <a:t> limited in terms of area and power budget. So the question is can we move part of the data movement heavy portion given the limited area and energy budget. Our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778495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85000" lnSpcReduction="20000"/>
          </a:bodyPr>
          <a:lstStyle/>
          <a:p>
            <a:r>
              <a:rPr lang="en-US" sz="1200" kern="1200" dirty="0">
                <a:solidFill>
                  <a:schemeClr val="tx1"/>
                </a:solidFill>
                <a:latin typeface="+mn-lt"/>
                <a:ea typeface="+mn-ea"/>
                <a:cs typeface="+mn-cs"/>
              </a:rPr>
              <a:t>To figure</a:t>
            </a:r>
            <a:r>
              <a:rPr lang="en-US" sz="1200" kern="1200" baseline="0" dirty="0">
                <a:solidFill>
                  <a:schemeClr val="tx1"/>
                </a:solidFill>
                <a:latin typeface="+mn-lt"/>
                <a:ea typeface="+mn-ea"/>
                <a:cs typeface="+mn-cs"/>
              </a:rPr>
              <a:t> out if we can use processing in memory, we dig deeper into our analysis and we make another key observation that majority of data movement often comes form simple functions and </a:t>
            </a:r>
            <a:r>
              <a:rPr lang="en-US" sz="1200" kern="1200" baseline="0" dirty="0" err="1">
                <a:solidFill>
                  <a:schemeClr val="tx1"/>
                </a:solidFill>
                <a:latin typeface="+mn-lt"/>
                <a:ea typeface="+mn-ea"/>
                <a:cs typeface="+mn-cs"/>
              </a:rPr>
              <a:t>pritmitives</a:t>
            </a:r>
            <a:r>
              <a:rPr lang="en-US" sz="1200" kern="1200" baseline="0" dirty="0">
                <a:solidFill>
                  <a:schemeClr val="tx1"/>
                </a:solidFill>
                <a:latin typeface="+mn-lt"/>
                <a:ea typeface="+mn-ea"/>
                <a:cs typeface="+mn-cs"/>
              </a:rPr>
              <a:t>. We find that these simple function can be implemented in memory as either a small embedded core, or group of small fixed function accelerators. Our result shows that offloading these function to PIM logic can significantly reduce data movement for each function and reduce energy on average around 55%  and improve </a:t>
            </a:r>
            <a:r>
              <a:rPr lang="en-US" sz="1200" kern="1200" baseline="0" dirty="0" err="1">
                <a:solidFill>
                  <a:schemeClr val="tx1"/>
                </a:solidFill>
                <a:latin typeface="+mn-lt"/>
                <a:ea typeface="+mn-ea"/>
                <a:cs typeface="+mn-cs"/>
              </a:rPr>
              <a:t>perforamcne</a:t>
            </a:r>
            <a:r>
              <a:rPr lang="en-US" sz="1200" kern="1200" baseline="0" dirty="0">
                <a:solidFill>
                  <a:schemeClr val="tx1"/>
                </a:solidFill>
                <a:latin typeface="+mn-lt"/>
                <a:ea typeface="+mn-ea"/>
                <a:cs typeface="+mn-cs"/>
              </a:rPr>
              <a:t> around 54%. </a:t>
            </a: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 our PIM core can reduce significant portion of data movement, reduce </a:t>
            </a:r>
            <a:r>
              <a:rPr lang="en-US" sz="1200" kern="1200" baseline="0" dirty="0" err="1">
                <a:solidFill>
                  <a:schemeClr val="tx1"/>
                </a:solidFill>
                <a:latin typeface="+mn-lt"/>
                <a:ea typeface="+mn-ea"/>
                <a:cs typeface="+mn-cs"/>
              </a:rPr>
              <a:t>enregy</a:t>
            </a:r>
            <a:r>
              <a:rPr lang="en-US" sz="1200" kern="1200" baseline="0" dirty="0">
                <a:solidFill>
                  <a:schemeClr val="tx1"/>
                </a:solidFill>
                <a:latin typeface="+mn-lt"/>
                <a:ea typeface="+mn-ea"/>
                <a:cs typeface="+mn-cs"/>
              </a:rPr>
              <a:t> by 49.1% for each function and improve performance up to 2.2X. While using group of fixed function accelerator reduce energy by 55.4% and improve performance by up to 2.5X. </a:t>
            </a:r>
          </a:p>
          <a:p>
            <a:endParaRPr lang="en-US" sz="1200" kern="1200" baseline="0" dirty="0">
              <a:solidFill>
                <a:schemeClr val="tx1"/>
              </a:solidFill>
              <a:latin typeface="+mn-lt"/>
              <a:ea typeface="+mn-ea"/>
              <a:cs typeface="+mn-cs"/>
            </a:endParaRPr>
          </a:p>
          <a:p>
            <a:pPr lvl="1">
              <a:spcBef>
                <a:spcPts val="600"/>
              </a:spcBef>
            </a:pPr>
            <a:r>
              <a:rPr lang="en-US" sz="1200" kern="1200" baseline="0" dirty="0">
                <a:solidFill>
                  <a:schemeClr val="tx1"/>
                </a:solidFill>
                <a:latin typeface="+mn-lt"/>
                <a:ea typeface="+mn-ea"/>
                <a:cs typeface="+mn-cs"/>
              </a:rPr>
              <a:t>Or use </a:t>
            </a:r>
            <a:r>
              <a:rPr lang="en-US" sz="1200" kern="1200" baseline="0" dirty="0" err="1">
                <a:solidFill>
                  <a:schemeClr val="tx1"/>
                </a:solidFill>
                <a:latin typeface="+mn-lt"/>
                <a:ea typeface="+mn-ea"/>
                <a:cs typeface="+mn-cs"/>
              </a:rPr>
              <a:t>Saugata’s</a:t>
            </a:r>
            <a:r>
              <a:rPr lang="en-US" sz="1200" kern="1200" baseline="0" dirty="0">
                <a:solidFill>
                  <a:schemeClr val="tx1"/>
                </a:solidFill>
                <a:latin typeface="+mn-lt"/>
                <a:ea typeface="+mn-ea"/>
                <a:cs typeface="+mn-cs"/>
              </a:rPr>
              <a:t> approach : </a:t>
            </a:r>
            <a:r>
              <a:rPr lang="en-US" sz="2100" b="0" dirty="0">
                <a:solidFill>
                  <a:srgbClr val="00B050"/>
                </a:solidFill>
              </a:rPr>
              <a:t>Reduces </a:t>
            </a:r>
            <a:r>
              <a:rPr lang="en-US" sz="2100" dirty="0">
                <a:solidFill>
                  <a:srgbClr val="00B050"/>
                </a:solidFill>
              </a:rPr>
              <a:t>total system energy </a:t>
            </a:r>
            <a:r>
              <a:rPr lang="en-US" sz="2100" b="0" dirty="0">
                <a:solidFill>
                  <a:srgbClr val="00B050"/>
                </a:solidFill>
              </a:rPr>
              <a:t>by an average of </a:t>
            </a:r>
            <a:r>
              <a:rPr lang="en-US" sz="2100" dirty="0">
                <a:solidFill>
                  <a:srgbClr val="00B050"/>
                </a:solidFill>
              </a:rPr>
              <a:t>55.4%</a:t>
            </a:r>
          </a:p>
          <a:p>
            <a:pPr lvl="1">
              <a:spcBef>
                <a:spcPts val="300"/>
              </a:spcBef>
            </a:pPr>
            <a:r>
              <a:rPr lang="en-US" sz="2100" b="0" dirty="0">
                <a:solidFill>
                  <a:srgbClr val="00B050"/>
                </a:solidFill>
              </a:rPr>
              <a:t>Reduces </a:t>
            </a:r>
            <a:r>
              <a:rPr lang="en-US" sz="2100" dirty="0">
                <a:solidFill>
                  <a:srgbClr val="00B050"/>
                </a:solidFill>
              </a:rPr>
              <a:t>execution time</a:t>
            </a:r>
            <a:r>
              <a:rPr lang="en-US" sz="2100" b="0" dirty="0">
                <a:solidFill>
                  <a:srgbClr val="00B050"/>
                </a:solidFill>
              </a:rPr>
              <a:t> by an average of </a:t>
            </a:r>
            <a:r>
              <a:rPr lang="en-US" sz="2100" dirty="0">
                <a:solidFill>
                  <a:srgbClr val="00B050"/>
                </a:solidFill>
              </a:rPr>
              <a:t>54.2%</a:t>
            </a:r>
            <a:endParaRPr lang="en-US" sz="2400" dirty="0">
              <a:solidFill>
                <a:srgbClr val="00B050"/>
              </a:solidFill>
            </a:endParaRPr>
          </a:p>
          <a:p>
            <a:endParaRPr lang="en-US" sz="1200" kern="1200" baseline="0" dirty="0">
              <a:solidFill>
                <a:schemeClr val="tx1"/>
              </a:solidFill>
              <a:latin typeface="+mn-lt"/>
              <a:ea typeface="+mn-ea"/>
              <a:cs typeface="+mn-cs"/>
            </a:endParaRPr>
          </a:p>
          <a:p>
            <a:endParaRPr lang="en-US" sz="1200" kern="1200" baseline="0" dirty="0">
              <a:solidFill>
                <a:schemeClr val="tx1"/>
              </a:solidFill>
              <a:latin typeface="+mn-lt"/>
              <a:ea typeface="+mn-ea"/>
              <a:cs typeface="+mn-cs"/>
            </a:endParaRPr>
          </a:p>
          <a:p>
            <a:r>
              <a:rPr lang="en-US" sz="1200" kern="1200" baseline="0" dirty="0">
                <a:solidFill>
                  <a:schemeClr val="tx1"/>
                </a:solidFill>
                <a:latin typeface="+mn-lt"/>
                <a:ea typeface="+mn-ea"/>
                <a:cs typeface="+mn-cs"/>
              </a:rPr>
              <a:t>Our result show that both of them can significantly reduce the data movement for each function.</a:t>
            </a: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Feedback: talk about result more</a:t>
            </a:r>
          </a:p>
          <a:p>
            <a:r>
              <a:rPr lang="en-US" sz="1200" kern="1200" dirty="0">
                <a:solidFill>
                  <a:schemeClr val="tx1"/>
                </a:solidFill>
                <a:latin typeface="+mn-lt"/>
                <a:ea typeface="+mn-ea"/>
                <a:cs typeface="+mn-cs"/>
              </a:rPr>
              <a:t>Don’t talk about specific detail like </a:t>
            </a:r>
            <a:r>
              <a:rPr lang="en-US" sz="1200" kern="1200" dirty="0" err="1">
                <a:solidFill>
                  <a:schemeClr val="tx1"/>
                </a:solidFill>
                <a:latin typeface="+mn-lt"/>
                <a:ea typeface="+mn-ea"/>
                <a:cs typeface="+mn-cs"/>
              </a:rPr>
              <a:t>MemCopy</a:t>
            </a:r>
            <a:r>
              <a:rPr lang="en-US" sz="1200" kern="1200" dirty="0">
                <a:solidFill>
                  <a:schemeClr val="tx1"/>
                </a:solidFill>
                <a:latin typeface="+mn-lt"/>
                <a:ea typeface="+mn-ea"/>
                <a:cs typeface="+mn-cs"/>
              </a:rPr>
              <a:t>, </a:t>
            </a:r>
            <a:r>
              <a:rPr lang="en-US" sz="1200" kern="1200" dirty="0" err="1">
                <a:solidFill>
                  <a:schemeClr val="tx1"/>
                </a:solidFill>
                <a:latin typeface="+mn-lt"/>
                <a:ea typeface="+mn-ea"/>
                <a:cs typeface="+mn-cs"/>
              </a:rPr>
              <a:t>MemSet</a:t>
            </a:r>
            <a:r>
              <a:rPr lang="en-US" sz="1200" kern="1200" dirty="0">
                <a:solidFill>
                  <a:schemeClr val="tx1"/>
                </a:solidFill>
                <a:latin typeface="+mn-lt"/>
                <a:ea typeface="+mn-ea"/>
                <a:cs typeface="+mn-cs"/>
              </a:rPr>
              <a:t> stuff like that</a:t>
            </a:r>
          </a:p>
          <a:p>
            <a:r>
              <a:rPr lang="en-US" sz="1200" kern="1200" dirty="0">
                <a:solidFill>
                  <a:schemeClr val="tx1"/>
                </a:solidFill>
                <a:latin typeface="+mn-lt"/>
                <a:ea typeface="+mn-ea"/>
                <a:cs typeface="+mn-cs"/>
              </a:rPr>
              <a:t>Main take away:</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data movement come from simple functions</a:t>
            </a:r>
            <a:r>
              <a:rPr lang="en-US" sz="1200" kern="1200" baseline="0" dirty="0">
                <a:solidFill>
                  <a:schemeClr val="tx1"/>
                </a:solidFill>
                <a:latin typeface="+mn-lt"/>
                <a:ea typeface="+mn-ea"/>
                <a:cs typeface="+mn-cs"/>
              </a:rPr>
              <a:t> that are simple enough to implement in PIM</a:t>
            </a:r>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We find that these</a:t>
            </a:r>
            <a:r>
              <a:rPr lang="en-US" sz="1200" kern="1200" baseline="0" dirty="0">
                <a:solidFill>
                  <a:schemeClr val="tx1"/>
                </a:solidFill>
                <a:latin typeface="+mn-lt"/>
                <a:ea typeface="+mn-ea"/>
                <a:cs typeface="+mn-cs"/>
              </a:rPr>
              <a:t> functions and </a:t>
            </a:r>
            <a:r>
              <a:rPr lang="en-US" sz="1200" kern="1200" baseline="0" dirty="0" err="1">
                <a:solidFill>
                  <a:schemeClr val="tx1"/>
                </a:solidFill>
                <a:latin typeface="+mn-lt"/>
                <a:ea typeface="+mn-ea"/>
                <a:cs typeface="+mn-cs"/>
              </a:rPr>
              <a:t>primitves</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can be implemented as PIM logic using either (1) a small low-power general-purpose embedded core or (2) a group of small fixed-function accelerators (PIM accelerators).</a:t>
            </a:r>
            <a:r>
              <a:rPr lang="en-US" sz="1200" kern="1200" baseline="0" dirty="0">
                <a:solidFill>
                  <a:schemeClr val="tx1"/>
                </a:solidFill>
                <a:latin typeface="+mn-lt"/>
                <a:ea typeface="+mn-ea"/>
                <a:cs typeface="+mn-cs"/>
              </a:rPr>
              <a:t> Our Analysis shows that both are cost-feasible to use in consumer devices. We find that they eliminate a significant fraction of </a:t>
            </a:r>
            <a:r>
              <a:rPr lang="en-US" sz="1200" kern="1200" baseline="0" dirty="0" err="1">
                <a:solidFill>
                  <a:schemeClr val="tx1"/>
                </a:solidFill>
                <a:latin typeface="+mn-lt"/>
                <a:ea typeface="+mn-ea"/>
                <a:cs typeface="+mn-cs"/>
              </a:rPr>
              <a:t>dat</a:t>
            </a:r>
            <a:r>
              <a:rPr lang="en-US" sz="1200" kern="1200" baseline="0" dirty="0">
                <a:solidFill>
                  <a:schemeClr val="tx1"/>
                </a:solidFill>
                <a:latin typeface="+mn-lt"/>
                <a:ea typeface="+mn-ea"/>
                <a:cs typeface="+mn-cs"/>
              </a:rPr>
              <a:t> </a:t>
            </a:r>
            <a:r>
              <a:rPr lang="en-US" sz="1200" kern="1200" baseline="0" dirty="0" err="1">
                <a:solidFill>
                  <a:schemeClr val="tx1"/>
                </a:solidFill>
                <a:latin typeface="+mn-lt"/>
                <a:ea typeface="+mn-ea"/>
                <a:cs typeface="+mn-cs"/>
              </a:rPr>
              <a:t>amovement</a:t>
            </a:r>
            <a:r>
              <a:rPr lang="en-US" sz="1200" kern="1200" baseline="0" dirty="0">
                <a:solidFill>
                  <a:schemeClr val="tx1"/>
                </a:solidFill>
                <a:latin typeface="+mn-lt"/>
                <a:ea typeface="+mn-ea"/>
                <a:cs typeface="+mn-cs"/>
              </a:rPr>
              <a:t>, and reduce energy consumption for each of these operation on average by 49 and 55%.</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172676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take</a:t>
            </a:r>
            <a:r>
              <a:rPr lang="en-US" baseline="0" dirty="0"/>
              <a:t> a look at widely-used </a:t>
            </a:r>
            <a:r>
              <a:rPr lang="en-US" baseline="0" dirty="0" err="1"/>
              <a:t>google</a:t>
            </a:r>
            <a:r>
              <a:rPr lang="en-US" baseline="0" dirty="0"/>
              <a:t> consumer workloads, to figure out the major sources of energy consumption.</a:t>
            </a:r>
          </a:p>
          <a:p>
            <a:endParaRPr lang="en-US" baseline="0" dirty="0"/>
          </a:p>
          <a:p>
            <a:r>
              <a:rPr lang="en-US" baseline="0" dirty="0"/>
              <a:t>We look at Google Chrome web </a:t>
            </a:r>
            <a:r>
              <a:rPr lang="en-US" baseline="0" dirty="0" err="1"/>
              <a:t>brower</a:t>
            </a:r>
            <a:r>
              <a:rPr lang="en-US" baseline="0" dirty="0"/>
              <a:t>. We take a look at </a:t>
            </a:r>
            <a:r>
              <a:rPr lang="en-US" baseline="0" dirty="0" err="1"/>
              <a:t>Tensorflow</a:t>
            </a:r>
            <a:r>
              <a:rPr lang="en-US" baseline="0" dirty="0"/>
              <a:t>, Google’s machine learning framework, and we also take a look at two important video related workloads, video playback and video capture, both rely on Google’s vp9 codec technology.</a:t>
            </a:r>
          </a:p>
          <a:p>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3749466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7245153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129232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711933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make another </a:t>
            </a:r>
            <a:r>
              <a:rPr lang="en-US" dirty="0" err="1"/>
              <a:t>obsrevation</a:t>
            </a:r>
            <a:r>
              <a:rPr lang="en-US" dirty="0"/>
              <a:t> that using PIM accelerator provide</a:t>
            </a:r>
            <a:r>
              <a:rPr lang="en-US" baseline="0" dirty="0"/>
              <a:t> limited energy reduction over PIM core, for some of these workloads, such as texture tiling. This is </a:t>
            </a:r>
            <a:r>
              <a:rPr lang="en-US" baseline="0" dirty="0" err="1"/>
              <a:t>becase</a:t>
            </a:r>
            <a:r>
              <a:rPr lang="en-US" baseline="0" dirty="0"/>
              <a:t> these kernels are data intensive and have low </a:t>
            </a:r>
            <a:r>
              <a:rPr lang="en-US" baseline="0" dirty="0" err="1"/>
              <a:t>ocmputational</a:t>
            </a:r>
            <a:r>
              <a:rPr lang="en-US" baseline="0" dirty="0"/>
              <a:t> </a:t>
            </a:r>
            <a:r>
              <a:rPr lang="en-US" baseline="0" dirty="0" err="1"/>
              <a:t>compleity</a:t>
            </a:r>
            <a:r>
              <a:rPr lang="en-US" baseline="0" dirty="0"/>
              <a:t>, and as a result, using fixed function accelerator does not provide significant energy reduction over the PIM 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5980718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endParaRPr lang="en-US" sz="1200" kern="1200" dirty="0">
              <a:solidFill>
                <a:schemeClr val="tx1"/>
              </a:solidFill>
              <a:latin typeface="+mn-lt"/>
              <a:ea typeface="+mn-ea"/>
              <a:cs typeface="+mn-cs"/>
            </a:endParaRPr>
          </a:p>
          <a:p>
            <a:r>
              <a:rPr lang="en-US" sz="1200" kern="1200" dirty="0">
                <a:solidFill>
                  <a:schemeClr val="tx1"/>
                </a:solidFill>
                <a:latin typeface="+mn-lt"/>
                <a:ea typeface="+mn-ea"/>
                <a:cs typeface="+mn-cs"/>
              </a:rPr>
              <a:t>PIM-Core and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significantly outperform CPU-Only across all kernels, improving performance</a:t>
            </a:r>
            <a:r>
              <a:rPr lang="en-US" sz="1200" kern="1200" baseline="0" dirty="0">
                <a:solidFill>
                  <a:schemeClr val="tx1"/>
                </a:solidFill>
                <a:latin typeface="+mn-lt"/>
                <a:ea typeface="+mn-ea"/>
                <a:cs typeface="+mn-cs"/>
              </a:rPr>
              <a:t> by </a:t>
            </a:r>
            <a:r>
              <a:rPr lang="mr-IN" sz="1200" kern="1200" baseline="0" dirty="0">
                <a:solidFill>
                  <a:schemeClr val="tx1"/>
                </a:solidFill>
                <a:latin typeface="+mn-lt"/>
                <a:ea typeface="+mn-ea"/>
                <a:cs typeface="+mn-cs"/>
              </a:rPr>
              <a:t>…</a:t>
            </a:r>
            <a:r>
              <a:rPr lang="en-US" sz="1200" kern="1200" baseline="0" dirty="0">
                <a:solidFill>
                  <a:schemeClr val="tx1"/>
                </a:solidFill>
                <a:latin typeface="+mn-lt"/>
                <a:ea typeface="+mn-ea"/>
                <a:cs typeface="+mn-cs"/>
              </a:rPr>
              <a:t> </a:t>
            </a:r>
            <a:r>
              <a:rPr lang="en-US" sz="1200" kern="1200" dirty="0">
                <a:solidFill>
                  <a:schemeClr val="tx1"/>
                </a:solidFill>
                <a:latin typeface="+mn-lt"/>
                <a:ea typeface="+mn-ea"/>
                <a:cs typeface="+mn-cs"/>
              </a:rPr>
              <a:t>This </a:t>
            </a:r>
            <a:r>
              <a:rPr lang="en-US" sz="1200" kern="1200" dirty="0" err="1">
                <a:solidFill>
                  <a:schemeClr val="tx1"/>
                </a:solidFill>
                <a:latin typeface="+mn-lt"/>
                <a:ea typeface="+mn-ea"/>
                <a:cs typeface="+mn-cs"/>
              </a:rPr>
              <a:t>perfomance</a:t>
            </a:r>
            <a:r>
              <a:rPr lang="en-US" sz="1200" kern="1200" dirty="0">
                <a:solidFill>
                  <a:schemeClr val="tx1"/>
                </a:solidFill>
                <a:latin typeface="+mn-lt"/>
                <a:ea typeface="+mn-ea"/>
                <a:cs typeface="+mn-cs"/>
              </a:rPr>
              <a:t> benefit come from higher bandwidth and lower access latency of 3D-stacked memory, because all of these kernels are data intensive. </a:t>
            </a:r>
          </a:p>
          <a:p>
            <a:r>
              <a:rPr lang="en-US" sz="1200" kern="1200" dirty="0">
                <a:solidFill>
                  <a:schemeClr val="tx1"/>
                </a:solidFill>
                <a:latin typeface="+mn-lt"/>
                <a:ea typeface="+mn-ea"/>
                <a:cs typeface="+mn-cs"/>
              </a:rPr>
              <a:t>Performance improvement</a:t>
            </a:r>
            <a:r>
              <a:rPr lang="en-US" sz="1200" kern="1200" baseline="0" dirty="0">
                <a:solidFill>
                  <a:schemeClr val="tx1"/>
                </a:solidFill>
                <a:latin typeface="+mn-lt"/>
                <a:ea typeface="+mn-ea"/>
                <a:cs typeface="+mn-cs"/>
              </a:rPr>
              <a:t> of PIM-</a:t>
            </a:r>
            <a:r>
              <a:rPr lang="en-US" sz="1200" kern="1200" baseline="0" dirty="0" err="1">
                <a:solidFill>
                  <a:schemeClr val="tx1"/>
                </a:solidFill>
                <a:latin typeface="+mn-lt"/>
                <a:ea typeface="+mn-ea"/>
                <a:cs typeface="+mn-cs"/>
              </a:rPr>
              <a:t>acc</a:t>
            </a:r>
            <a:r>
              <a:rPr lang="en-US" sz="1200" kern="1200" baseline="0" dirty="0">
                <a:solidFill>
                  <a:schemeClr val="tx1"/>
                </a:solidFill>
                <a:latin typeface="+mn-lt"/>
                <a:ea typeface="+mn-ea"/>
                <a:cs typeface="+mn-cs"/>
              </a:rPr>
              <a:t> over PIM-core </a:t>
            </a:r>
            <a:r>
              <a:rPr lang="en-US" sz="1200" kern="1200" baseline="0" dirty="0" err="1">
                <a:solidFill>
                  <a:schemeClr val="tx1"/>
                </a:solidFill>
                <a:latin typeface="+mn-lt"/>
                <a:ea typeface="+mn-ea"/>
                <a:cs typeface="+mn-cs"/>
              </a:rPr>
              <a:t>differes</a:t>
            </a:r>
            <a:r>
              <a:rPr lang="en-US" sz="1200" kern="1200" baseline="0" dirty="0">
                <a:solidFill>
                  <a:schemeClr val="tx1"/>
                </a:solidFill>
                <a:latin typeface="+mn-lt"/>
                <a:ea typeface="+mn-ea"/>
                <a:cs typeface="+mn-cs"/>
              </a:rPr>
              <a:t> across different workloads. </a:t>
            </a:r>
            <a:r>
              <a:rPr lang="en-US" sz="1200" kern="1200" dirty="0">
                <a:solidFill>
                  <a:schemeClr val="tx1"/>
                </a:solidFill>
                <a:latin typeface="+mn-lt"/>
                <a:ea typeface="+mn-ea"/>
                <a:cs typeface="+mn-cs"/>
              </a:rPr>
              <a:t>In some cases</a:t>
            </a:r>
            <a:r>
              <a:rPr lang="en-US" sz="1200" kern="1200" baseline="0" dirty="0">
                <a:solidFill>
                  <a:schemeClr val="tx1"/>
                </a:solidFill>
                <a:latin typeface="+mn-lt"/>
                <a:ea typeface="+mn-ea"/>
                <a:cs typeface="+mn-cs"/>
              </a:rPr>
              <a:t> such as Texture Tiling, </a:t>
            </a:r>
            <a:r>
              <a:rPr lang="en-US" sz="1200" kern="1200" dirty="0">
                <a:solidFill>
                  <a:schemeClr val="tx1"/>
                </a:solidFill>
                <a:latin typeface="+mn-lt"/>
                <a:ea typeface="+mn-ea"/>
                <a:cs typeface="+mn-cs"/>
              </a:rPr>
              <a:t>the performance improvement of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is limited by the low computational complexity of these two kernels. But</a:t>
            </a:r>
            <a:r>
              <a:rPr lang="en-US" sz="1200" kern="1200" baseline="0" dirty="0">
                <a:solidFill>
                  <a:schemeClr val="tx1"/>
                </a:solidFill>
                <a:latin typeface="+mn-lt"/>
                <a:ea typeface="+mn-ea"/>
                <a:cs typeface="+mn-cs"/>
              </a:rPr>
              <a:t> there are other cases, such as</a:t>
            </a:r>
            <a:r>
              <a:rPr lang="en-US" sz="1200" kern="1200" dirty="0">
                <a:solidFill>
                  <a:schemeClr val="tx1"/>
                </a:solidFill>
                <a:latin typeface="+mn-lt"/>
                <a:ea typeface="+mn-ea"/>
                <a:cs typeface="+mn-cs"/>
              </a:rPr>
              <a:t> compression that benefit significantly from using PIM-</a:t>
            </a:r>
            <a:r>
              <a:rPr lang="en-US" sz="1200" kern="1200" dirty="0" err="1">
                <a:solidFill>
                  <a:schemeClr val="tx1"/>
                </a:solidFill>
                <a:latin typeface="+mn-lt"/>
                <a:ea typeface="+mn-ea"/>
                <a:cs typeface="+mn-cs"/>
              </a:rPr>
              <a:t>Acc</a:t>
            </a:r>
            <a:r>
              <a:rPr lang="en-US" sz="1200" kern="1200" dirty="0">
                <a:solidFill>
                  <a:schemeClr val="tx1"/>
                </a:solidFill>
                <a:latin typeface="+mn-lt"/>
                <a:ea typeface="+mn-ea"/>
                <a:cs typeface="+mn-cs"/>
              </a:rPr>
              <a:t> over PIM-Core in terms of performance, because these kernels are more compute-intensive and less data-intensive compared to texture tiling and.</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244250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Hi, I’m Geraldo, a PhD Student at ETH Zurich.</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Today I will present our work “Google Neural Network Models for Edge Devices: Analyzing and Mitigating Machine Learning Inference Bottlenecks”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work was lead by </a:t>
            </a:r>
            <a:r>
              <a:rPr lang="en-US" dirty="0" err="1"/>
              <a:t>Amirali</a:t>
            </a:r>
            <a:r>
              <a:rPr lang="en-US" dirty="0"/>
              <a:t> </a:t>
            </a:r>
            <a:r>
              <a:rPr lang="en-US" dirty="0" err="1"/>
              <a:t>Boroumand</a:t>
            </a:r>
            <a:r>
              <a:rPr lang="en-US" dirty="0"/>
              <a:t> during his internship at Google.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402955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dirty="0"/>
              <a:t>First, I will give an overview of this work. </a:t>
            </a:r>
          </a:p>
          <a:p>
            <a:endParaRPr lang="en-US" dirty="0"/>
          </a:p>
          <a:p>
            <a:r>
              <a:rPr lang="en-US" dirty="0"/>
              <a:t>[CLICK] In this work, we extensively analyze 24 edge NN models from Google while running inference on the Google Edge TPU accelerator for various types of NN models </a:t>
            </a:r>
          </a:p>
          <a:p>
            <a:endParaRPr lang="en-US" dirty="0"/>
          </a:p>
          <a:p>
            <a:r>
              <a:rPr lang="en-US" dirty="0"/>
              <a:t>[CLICK] We identify that while running NN inference, the accelerator suffers from three main challenges </a:t>
            </a:r>
          </a:p>
          <a:p>
            <a:endParaRPr lang="en-US" dirty="0"/>
          </a:p>
          <a:p>
            <a:r>
              <a:rPr lang="en-US" dirty="0"/>
              <a:t>[CLICK] it operates significantly below its peak throughput </a:t>
            </a:r>
          </a:p>
          <a:p>
            <a:endParaRPr lang="en-US" dirty="0"/>
          </a:p>
          <a:p>
            <a:r>
              <a:rPr lang="en-US" dirty="0"/>
              <a:t>[CLICK] it operates significantly below its theorical peak energy efficiency </a:t>
            </a:r>
          </a:p>
          <a:p>
            <a:endParaRPr lang="en-US" dirty="0"/>
          </a:p>
          <a:p>
            <a:r>
              <a:rPr lang="en-US" dirty="0"/>
              <a:t>[CLICK] and its memory system is not efficient </a:t>
            </a:r>
          </a:p>
          <a:p>
            <a:endParaRPr lang="en-US" dirty="0"/>
          </a:p>
          <a:p>
            <a:r>
              <a:rPr lang="en-US" dirty="0"/>
              <a:t>[CLICK] Our analysis leads to the key insight that these challenges arrive due to the monolithic one-size-fit-all design of the accelerators, which does not account for heterogeneity across different NN layers </a:t>
            </a:r>
          </a:p>
          <a:p>
            <a:endParaRPr lang="en-US" dirty="0"/>
          </a:p>
          <a:p>
            <a:r>
              <a:rPr lang="en-US" dirty="0"/>
              <a:t>[CLICK] To solve this issue, we propose Mensa, a framework that maps the execution of a particular NN layer to its most appropriate hardware accelerator </a:t>
            </a:r>
          </a:p>
          <a:p>
            <a:endParaRPr lang="en-US" dirty="0"/>
          </a:p>
          <a:p>
            <a:r>
              <a:rPr lang="en-US" dirty="0"/>
              <a:t>[CLICK] We extensively evaluate Mensa for Google NN models and we observe that it improves performance and energy efficiency by 3.0x and 3.1x compared to the baseline Edge TPU accelerator while reducing area and cost across 24 edge ML models </a:t>
            </a:r>
          </a:p>
          <a:p>
            <a:endParaRPr lang="en-US" dirty="0"/>
          </a:p>
          <a:p>
            <a:r>
              <a:rPr lang="en-US" dirty="0"/>
              <a:t>[NEXT]  </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ECB66F2-E617-4D22-9699-A8F2E158CBC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7881076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261</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419491073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262</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04989668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18715E5-0E3B-1B4F-BB79-1C4B57B4732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85895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endParaRPr lang="en-US" dirty="0"/>
          </a:p>
          <a:p>
            <a:r>
              <a:rPr lang="en-US" dirty="0"/>
              <a:t>[CLICK] Many recent works explore how NDP can benefit various application domains like</a:t>
            </a:r>
          </a:p>
          <a:p>
            <a:endParaRPr lang="en-US" dirty="0"/>
          </a:p>
          <a:p>
            <a:r>
              <a:rPr lang="en-US" dirty="0"/>
              <a:t>[CLICK] Graph processing,</a:t>
            </a:r>
          </a:p>
          <a:p>
            <a:r>
              <a:rPr lang="en-US" dirty="0"/>
              <a:t>[CLICK] mobile consumer workloads </a:t>
            </a:r>
          </a:p>
          <a:p>
            <a:r>
              <a:rPr lang="en-US" dirty="0"/>
              <a:t>[CLICK] neural networks </a:t>
            </a:r>
          </a:p>
          <a:p>
            <a:r>
              <a:rPr lang="en-US" dirty="0"/>
              <a:t>[CLICK] DNA sequence mapping  </a:t>
            </a:r>
          </a:p>
          <a:p>
            <a:r>
              <a:rPr lang="en-US" dirty="0"/>
              <a:t>[CLICK] Databases</a:t>
            </a:r>
          </a:p>
          <a:p>
            <a:r>
              <a:rPr lang="en-US" dirty="0"/>
              <a:t>[CLICK] Time series analysis</a:t>
            </a:r>
          </a:p>
          <a:p>
            <a:r>
              <a:rPr lang="en-US" dirty="0"/>
              <a:t>[CLICK]  and more </a:t>
            </a:r>
          </a:p>
          <a:p>
            <a:endParaRPr lang="en-US" dirty="0"/>
          </a:p>
          <a:p>
            <a:r>
              <a:rPr lang="en-US" dirty="0"/>
              <a:t>[NEXT]</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752758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develop a new workload characterization methodology to analyze </a:t>
            </a:r>
          </a:p>
          <a:p>
            <a:endParaRPr lang="en-US" dirty="0"/>
          </a:p>
          <a:p>
            <a:r>
              <a:rPr lang="en-US" dirty="0"/>
              <a:t>[CLICK] data movement bottlenecks and </a:t>
            </a:r>
          </a:p>
          <a:p>
            <a:endParaRPr lang="en-US" dirty="0"/>
          </a:p>
          <a:p>
            <a:r>
              <a:rPr lang="en-US" dirty="0"/>
              <a:t>[CLICK] the suitability of different data movement mitigation mechanisms for these bottlenecks</a:t>
            </a:r>
          </a:p>
          <a:p>
            <a:endParaRPr lang="en-US" dirty="0"/>
          </a:p>
          <a:p>
            <a:r>
              <a:rPr lang="en-US" dirty="0"/>
              <a:t>[CLICK] We use two main profiling strategies to gather key metrics from applications</a:t>
            </a:r>
          </a:p>
          <a:p>
            <a:endParaRPr lang="en-US" dirty="0"/>
          </a:p>
          <a:p>
            <a:r>
              <a:rPr lang="en-US" dirty="0"/>
              <a:t>[CLICK]  an architecture-independent profiling  that provides metrics that characterize the application memory behavior independently of the underlying hardware. </a:t>
            </a:r>
          </a:p>
          <a:p>
            <a:endParaRPr lang="en-US" dirty="0"/>
          </a:p>
          <a:p>
            <a:r>
              <a:rPr lang="en-US" dirty="0"/>
              <a:t>[CLICK] And an architecture-dependent profiling  that evaluates the impact of the system configuration (e.g., cache hierarchy) on the memory behavior.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621912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a:bodyPr>
          <a:lstStyle/>
          <a:p>
            <a:r>
              <a:rPr lang="en-US" dirty="0"/>
              <a:t>Our methodology has three steps.</a:t>
            </a:r>
          </a:p>
          <a:p>
            <a:endParaRPr lang="en-US" dirty="0"/>
          </a:p>
          <a:p>
            <a:r>
              <a:rPr lang="en-US" dirty="0"/>
              <a:t>[CLICK] It takes as input an application’s source code and its input datasets. </a:t>
            </a:r>
          </a:p>
          <a:p>
            <a:endParaRPr lang="en-US" dirty="0"/>
          </a:p>
          <a:p>
            <a:r>
              <a:rPr lang="en-US" dirty="0"/>
              <a:t>[CLICK] In Step 1, we use a hardware profiling tool to identify memory-bound functions across many applications. This step allows for a quick first-level identification of many applications that suffer from memory bottlenecks and functions that cause these bottlenecks.</a:t>
            </a:r>
          </a:p>
          <a:p>
            <a:endParaRPr lang="en-US" dirty="0"/>
          </a:p>
          <a:p>
            <a:r>
              <a:rPr lang="en-US" dirty="0"/>
              <a:t>[CLICK] We utilize a new simulator, called DAMOV-SIM to collect key metrics and execute performance analysis of the functions identified in Step 1.</a:t>
            </a:r>
          </a:p>
          <a:p>
            <a:endParaRPr lang="en-US" dirty="0"/>
          </a:p>
          <a:p>
            <a:r>
              <a:rPr lang="en-US" dirty="0"/>
              <a:t>[CLICK] In Step 2, we use the architecture-independent profiling tool to collect metrics that provide insights about the memory access behavior of the memory-bottlenecked functions. </a:t>
            </a:r>
          </a:p>
          <a:p>
            <a:endParaRPr lang="en-US" dirty="0"/>
          </a:p>
          <a:p>
            <a:r>
              <a:rPr lang="en-US" dirty="0"/>
              <a:t>[CLICK] In Step 3, we collect architecture-dependent metrics and analyze the performance and energy of each function in an application when each of our three candidate data movement mitigation mechanisms is applied to the system. </a:t>
            </a:r>
          </a:p>
          <a:p>
            <a:endParaRPr lang="en-US" dirty="0"/>
          </a:p>
          <a:p>
            <a:r>
              <a:rPr lang="en-US" dirty="0"/>
              <a:t>[CLICK] By combining the data obtained from all three steps, we can systematically classify the leading causes of data movement bottlenecks in an application or function into different bottleneck classes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254219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In this work, we analyzed 345 applications from distinct domains, from </a:t>
            </a:r>
          </a:p>
          <a:p>
            <a:endParaRPr lang="en-US" dirty="0"/>
          </a:p>
          <a:p>
            <a:r>
              <a:rPr lang="en-US" dirty="0"/>
              <a:t>[CLICK] GRAPH Processing [CLICK]  Neural Networks</a:t>
            </a:r>
          </a:p>
          <a:p>
            <a:r>
              <a:rPr lang="en-US" dirty="0"/>
              <a:t>[CLICK] Physics  [CLICK] High-performance computing</a:t>
            </a:r>
          </a:p>
          <a:p>
            <a:r>
              <a:rPr lang="en-US" dirty="0"/>
              <a:t>[CLICK]Genomics [CLICK] And more</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925791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t>[CLICK] With such classification, </a:t>
            </a:r>
            <a:r>
              <a:rPr lang="en-US" dirty="0"/>
              <a:t>we analyze how the functions in each class correlates with different data movement mitigation mechanisms in terms of performance and energy using our scalability analysis. </a:t>
            </a:r>
          </a:p>
          <a:p>
            <a:endParaRPr lang="en-US" b="1" dirty="0"/>
          </a:p>
          <a:p>
            <a:r>
              <a:rPr lang="en-US" b="1" dirty="0"/>
              <a:t>[NEXT] </a:t>
            </a:r>
          </a:p>
          <a:p>
            <a:endParaRPr lang="en-US"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656775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282</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3567157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open source DAMOV to facilitate further research in mitigating data movement bottlenecks, including in near data processing.</a:t>
            </a:r>
          </a:p>
          <a:p>
            <a:endParaRPr lang="en-US" dirty="0"/>
          </a:p>
          <a:p>
            <a:r>
              <a:rPr lang="en-US" dirty="0"/>
              <a:t>[CLICK] In our DAMOV repository, we provide</a:t>
            </a:r>
          </a:p>
          <a:p>
            <a:endParaRPr lang="en-US" dirty="0"/>
          </a:p>
          <a:p>
            <a:r>
              <a:rPr lang="en-US" dirty="0"/>
              <a:t>[CLICK] The complete set of 144 application functions that compose our benchmark suite</a:t>
            </a:r>
          </a:p>
          <a:p>
            <a:endParaRPr lang="en-US" dirty="0"/>
          </a:p>
          <a:p>
            <a:r>
              <a:rPr lang="en-US" dirty="0"/>
              <a:t>[CLICK] And our DAMOV-SIM simulator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109437-7086-8D43-B75A-27CE5E6EC5C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283</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128"/>
              <a:cs typeface="+mn-cs"/>
            </a:endParaRPr>
          </a:p>
        </p:txBody>
      </p:sp>
    </p:spTree>
    <p:extLst>
      <p:ext uri="{BB962C8B-B14F-4D97-AF65-F5344CB8AC3E}">
        <p14:creationId xmlns:p14="http://schemas.microsoft.com/office/powerpoint/2010/main" val="424335757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316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69368473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327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401903281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Hi I am Rahul. Today, I’m going to present our work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accent1">
                  <a:lumMod val="50000"/>
                </a:schemeClr>
              </a:solidFill>
              <a:latin typeface="Palatino Linotype" panose="02040502050505030304"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This work is done by researchers from SAFARI research group at ETH Zurich, in collaboration with Intel Labs and TU Delft.</a:t>
            </a:r>
            <a:endParaRPr lang="en-CH" sz="1200" b="0" dirty="0">
              <a:solidFill>
                <a:schemeClr val="accent1">
                  <a:lumMod val="50000"/>
                </a:schemeClr>
              </a:solidFill>
              <a:latin typeface="Palatino Linotype" panose="0204050205050503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BD793F4-8E1E-4CDB-AE5F-DC093960CF4B}"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343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754503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our goal in this work is to … that </a:t>
            </a:r>
          </a:p>
          <a:p>
            <a:endParaRPr lang="en-US" dirty="0"/>
          </a:p>
          <a:p>
            <a:r>
              <a:rPr lang="en-US" dirty="0"/>
              <a:t>[CLICK] …</a:t>
            </a:r>
          </a:p>
          <a:p>
            <a:endParaRPr lang="en-US" dirty="0"/>
          </a:p>
          <a:p>
            <a:r>
              <a:rPr lang="en-US" dirty="0"/>
              <a:t>[CLICK]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344</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83583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let me briefly describe the basics of reinforcement learning.</a:t>
            </a:r>
          </a:p>
          <a:p>
            <a:endParaRPr lang="en-US" dirty="0"/>
          </a:p>
          <a:p>
            <a:r>
              <a:rPr lang="en-US" dirty="0"/>
              <a:t>Reinforcement learning, in its simplest form, is the ...</a:t>
            </a:r>
          </a:p>
          <a:p>
            <a:endParaRPr lang="en-US" dirty="0"/>
          </a:p>
          <a:p>
            <a:r>
              <a:rPr lang="en-US" dirty="0"/>
              <a:t>A RL system contains two components: [CLICK] the agent and the environment.</a:t>
            </a:r>
          </a:p>
          <a:p>
            <a:endParaRPr lang="en-US" dirty="0"/>
          </a:p>
          <a:p>
            <a:r>
              <a:rPr lang="en-US" dirty="0"/>
              <a:t>The agent observes the state of the environment in every timestep [CLICK], takes an action based on the state [CLICK], and receives a reward for that action [CLICK].</a:t>
            </a:r>
          </a:p>
          <a:p>
            <a:endParaRPr lang="en-US" dirty="0"/>
          </a:p>
          <a:p>
            <a:r>
              <a:rPr lang="en-US" dirty="0"/>
              <a:t>[CLICK] The agent stores …</a:t>
            </a:r>
          </a:p>
          <a:p>
            <a:r>
              <a:rPr lang="en-US" dirty="0"/>
              <a:t>Given a state, the agent …</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346</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952155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Pythia, we formulate prefetching as a reinforcement learning problem.</a:t>
            </a:r>
          </a:p>
          <a:p>
            <a:endParaRPr lang="en-US" dirty="0"/>
          </a:p>
          <a:p>
            <a:r>
              <a:rPr lang="en-US" dirty="0"/>
              <a:t>[CLICK] The prefetcher acts as the agent, while [CLICK] the processor and memory subsystem acts as the environment.</a:t>
            </a:r>
          </a:p>
          <a:p>
            <a:endParaRPr lang="en-US" dirty="0"/>
          </a:p>
          <a:p>
            <a:r>
              <a:rPr lang="en-US" dirty="0"/>
              <a:t>[CLICK] Pythia extracts the program features from every demand request and use it as a state information to take a prefetch action [CLICK]</a:t>
            </a:r>
          </a:p>
          <a:p>
            <a:endParaRPr lang="en-US" dirty="0"/>
          </a:p>
          <a:p>
            <a:r>
              <a:rPr lang="en-US" dirty="0"/>
              <a:t>[CLICK] For every prefetch action, Pythia receives a numerical reward that evaluates the usefulness of the prefetch request, while considering various system-level feedbacks.</a:t>
            </a:r>
          </a:p>
          <a:p>
            <a:endParaRPr lang="en-US" dirty="0"/>
          </a:p>
          <a:p>
            <a:r>
              <a:rPr lang="en-US" dirty="0"/>
              <a:t>Not let’s concretely define the state, action, and the reward for Pythia.</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347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956943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Pythia consists of two key components:</a:t>
            </a:r>
          </a:p>
          <a:p>
            <a:endParaRPr lang="en-US" dirty="0"/>
          </a:p>
          <a:p>
            <a:r>
              <a:rPr lang="en-US" dirty="0"/>
              <a:t>[CLICK] Q-value store, which is responsible for …</a:t>
            </a:r>
          </a:p>
          <a:p>
            <a:endParaRPr lang="en-US" dirty="0"/>
          </a:p>
          <a:p>
            <a:r>
              <a:rPr lang="en-US" dirty="0"/>
              <a:t>[CLICK] Evaluation queue, which is a first-in-first-out queue that stores the recently taken action. </a:t>
            </a:r>
          </a:p>
          <a:p>
            <a:r>
              <a:rPr lang="en-US" dirty="0"/>
              <a:t>As Pythia cannot always immediately assign a reward to a taken action </a:t>
            </a:r>
          </a:p>
          <a:p>
            <a:r>
              <a:rPr lang="en-US" dirty="0"/>
              <a:t>because the usefulness of the corresponding prefetch request is known, Pythia stores the action</a:t>
            </a:r>
          </a:p>
          <a:p>
            <a:r>
              <a:rPr lang="en-US" dirty="0"/>
              <a:t>in evaluation queue to properly assign rewards to them.</a:t>
            </a:r>
          </a:p>
          <a:p>
            <a:endParaRPr lang="en-US" dirty="0"/>
          </a:p>
          <a:p>
            <a:r>
              <a:rPr lang="en-US" dirty="0"/>
              <a:t>[CLICK] For every demand request, Pythia first checks EQ with </a:t>
            </a:r>
            <a:r>
              <a:rPr lang="en-US" dirty="0" err="1"/>
              <a:t>deamdned</a:t>
            </a:r>
            <a:r>
              <a:rPr lang="en-US" dirty="0"/>
              <a:t> address. If a matching entry is found in EQ, it means the corresponding action in EQ entry has generated a useful prefetch, and Pythia assigns a reward accordingly.</a:t>
            </a:r>
          </a:p>
          <a:p>
            <a:r>
              <a:rPr lang="en-US" dirty="0"/>
              <a:t>[CLICK] Then Pythia extracts features from the attributes of the demand request to create the state-vector and uses the state-vector to lookup </a:t>
            </a:r>
            <a:r>
              <a:rPr lang="en-US" dirty="0" err="1"/>
              <a:t>QVStore</a:t>
            </a:r>
            <a:r>
              <a:rPr lang="en-US" dirty="0"/>
              <a:t> [CLICK]</a:t>
            </a:r>
          </a:p>
          <a:p>
            <a:r>
              <a:rPr lang="en-US" dirty="0"/>
              <a:t>[CLICK] For the given state-vector, Pythia finds the action that has the highest Q-value and generates prefetch request accordingly to the memory hierarchy [CLICK]</a:t>
            </a:r>
          </a:p>
          <a:p>
            <a:r>
              <a:rPr lang="en-US" dirty="0"/>
              <a:t>[CLICK] Next, Pythia inserts the action in the EQ along with the state-action pair.</a:t>
            </a:r>
          </a:p>
          <a:p>
            <a:r>
              <a:rPr lang="en-US" dirty="0"/>
              <a:t>[CLICK] Pythia uses the reward stored in the evicted EQ entry to update the </a:t>
            </a:r>
            <a:r>
              <a:rPr lang="en-US" dirty="0" err="1"/>
              <a:t>QVStore</a:t>
            </a:r>
            <a:r>
              <a:rPr lang="en-US" dirty="0"/>
              <a: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348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233883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of Pythia’s performance benefits comes at a modest cost of 25.5KB of metadata storge, which is invested only in simple storage, without any need to complex structures.</a:t>
            </a:r>
          </a:p>
          <a:p>
            <a:endParaRPr lang="en-US" dirty="0"/>
          </a:p>
          <a:p>
            <a:r>
              <a:rPr lang="en-US" dirty="0"/>
              <a:t>[CLICK] We also model a fully-functionally-accurate Pythia with its full complexity in Chisel and show that, Pythia incurs </a:t>
            </a:r>
          </a:p>
          <a:p>
            <a:endParaRPr lang="en-US" dirty="0"/>
          </a:p>
          <a:p>
            <a:r>
              <a:rPr lang="en-US" dirty="0"/>
              <a:t>[CLICK] a modest area overhead of 1.03%</a:t>
            </a:r>
          </a:p>
          <a:p>
            <a:endParaRPr lang="en-US" dirty="0"/>
          </a:p>
          <a:p>
            <a:r>
              <a:rPr lang="en-US" dirty="0"/>
              <a:t>[CLICK] a power overhead of half-a-percent</a:t>
            </a:r>
          </a:p>
          <a:p>
            <a:endParaRPr lang="en-US" dirty="0"/>
          </a:p>
          <a:p>
            <a:r>
              <a:rPr lang="en-US" dirty="0"/>
              <a:t>[CLICK] while simultaneously satisfying the prediction latency at L2 cache frequency</a:t>
            </a:r>
          </a:p>
          <a:p>
            <a:endParaRPr lang="en-US" dirty="0"/>
          </a:p>
          <a:p>
            <a:r>
              <a:rPr lang="en-US" dirty="0"/>
              <a:t>Of a desktop-class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354</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129135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have many more exciting results including, ….</a:t>
            </a:r>
          </a:p>
          <a:p>
            <a:endParaRPr lang="en-US" dirty="0"/>
          </a:p>
          <a:p>
            <a:endParaRPr lang="en-US" dirty="0"/>
          </a:p>
          <a:p>
            <a:r>
              <a:rPr lang="en-US" dirty="0"/>
              <a:t>We encourage everyone to read it.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A44AB11-ED51-4041-ABF3-98774B656127}"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355</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350844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Hi I am Rahul. Today, I’m going to present our work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b="0" dirty="0">
              <a:solidFill>
                <a:schemeClr val="accent1">
                  <a:lumMod val="50000"/>
                </a:schemeClr>
              </a:solidFill>
              <a:latin typeface="Palatino Linotype" panose="02040502050505030304"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accent1">
                    <a:lumMod val="50000"/>
                  </a:schemeClr>
                </a:solidFill>
                <a:latin typeface="Palatino Linotype" panose="02040502050505030304" pitchFamily="18" charset="0"/>
              </a:rPr>
              <a:t>This work is done by researchers from SAFARI research group at ETH Zurich, in collaboration with Intel Labs and TU Delft.</a:t>
            </a:r>
            <a:endParaRPr lang="en-CH" sz="1200" b="0" dirty="0">
              <a:solidFill>
                <a:schemeClr val="accent1">
                  <a:lumMod val="50000"/>
                </a:schemeClr>
              </a:solidFill>
              <a:latin typeface="Palatino Linotype" panose="02040502050505030304" pitchFamily="18"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BD793F4-8E1E-4CDB-AE5F-DC093960CF4B}"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357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6039671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4708" indent="-174708">
              <a:buFontTx/>
              <a:buChar char="-"/>
            </a:pPr>
            <a:r>
              <a:rPr lang="en-US" dirty="0"/>
              <a:t>As we have shown earlier, either across</a:t>
            </a:r>
            <a:r>
              <a:rPr lang="en-US" baseline="0" dirty="0"/>
              <a:t> or within </a:t>
            </a:r>
            <a:r>
              <a:rPr lang="en-US" dirty="0"/>
              <a:t>applications, our characterization can identify data that are vulnerable to memory errors and data that are tolerant to memory errors.</a:t>
            </a:r>
          </a:p>
          <a:p>
            <a:pPr marL="174708" indent="-174708">
              <a:buFontTx/>
              <a:buChar char="-"/>
            </a:pPr>
            <a:r>
              <a:rPr lang="en-US" dirty="0"/>
              <a:t>To exploit this observation, we would like to map these different data onto different memory modules according to their memory error tolerance.</a:t>
            </a:r>
          </a:p>
          <a:p>
            <a:pPr marL="174708" indent="-174708">
              <a:buFontTx/>
              <a:buChar char="-"/>
            </a:pPr>
            <a:r>
              <a:rPr lang="en-US" dirty="0"/>
              <a:t>As an example here, we map vulnerable data to reliable memory to improve reliability, and map tolerant data to low-cost less-reliable memory </a:t>
            </a:r>
            <a:r>
              <a:rPr lang="en-US" baseline="0" dirty="0"/>
              <a:t>to </a:t>
            </a:r>
            <a:r>
              <a:rPr lang="en-US" dirty="0"/>
              <a:t>exploit its tolerance and lower the cost. We call this mechanism heterogeneous-reliability memory, HRM.</a:t>
            </a:r>
          </a:p>
          <a:p>
            <a:pPr marL="174708" indent="-174708">
              <a:buFontTx/>
              <a:buChar char="-"/>
            </a:pPr>
            <a:r>
              <a:rPr lang="en-US" dirty="0"/>
              <a:t>Reliable</a:t>
            </a:r>
            <a:r>
              <a:rPr lang="en-US" baseline="0" dirty="0"/>
              <a:t> memory consists of … Low cost memory consists of …</a:t>
            </a:r>
            <a:endParaRPr lang="en-US" dirty="0"/>
          </a:p>
          <a:p>
            <a:pPr marL="174708" indent="-174708">
              <a:buFontTx/>
              <a:buChar char="-"/>
            </a:pPr>
            <a:r>
              <a:rPr lang="en-US" dirty="0"/>
              <a:t>As we will show later, HRM allows us to use weaker error protection in memory, and enables the use of less-tested memory chips to lower the cost of the memory system, while still achieving reasonable single-server reliability target.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2909549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dirty="0"/>
              <a:t>Now</a:t>
            </a:r>
            <a:r>
              <a:rPr lang="en-US" baseline="0" dirty="0"/>
              <a:t> we have described the key idea </a:t>
            </a:r>
            <a:r>
              <a:rPr lang="en-US" dirty="0"/>
              <a:t>of HRM and </a:t>
            </a:r>
            <a:r>
              <a:rPr lang="en-US" dirty="0" err="1"/>
              <a:t>Par+R</a:t>
            </a:r>
            <a:r>
              <a:rPr lang="en-US" baseline="0" dirty="0"/>
              <a:t>, let’s look at our mechanism to put them together.</a:t>
            </a:r>
          </a:p>
          <a:p>
            <a:pPr marL="171450" indent="-171450">
              <a:buFontTx/>
              <a:buChar char="-"/>
            </a:pPr>
            <a:r>
              <a:rPr lang="en-US" baseline="0" dirty="0"/>
              <a:t>First, we characterize and classify application data in terms of their memory error tolerance, rank them from vulnerable to tolerant.</a:t>
            </a:r>
          </a:p>
          <a:p>
            <a:pPr marL="171450" indent="-171450">
              <a:buFontTx/>
              <a:buChar char="-"/>
            </a:pPr>
            <a:r>
              <a:rPr lang="en-US" dirty="0"/>
              <a:t>Then, we</a:t>
            </a:r>
            <a:r>
              <a:rPr lang="en-US" baseline="0" dirty="0"/>
              <a:t> map application data to HRM according to their error tolerance. As an example here, vulnerable data is mapped to reliable memory, tolerable data is mapped to low-cost memory, and recoverable data</a:t>
            </a:r>
            <a:r>
              <a:rPr lang="en-US" dirty="0"/>
              <a:t> </a:t>
            </a:r>
            <a:r>
              <a:rPr lang="en-US" baseline="0" dirty="0"/>
              <a:t>is mapped to </a:t>
            </a:r>
            <a:r>
              <a:rPr lang="en-US" dirty="0"/>
              <a:t>parity </a:t>
            </a:r>
            <a:r>
              <a:rPr lang="en-US" baseline="0" dirty="0"/>
              <a:t>memory with </a:t>
            </a:r>
            <a:r>
              <a:rPr lang="en-US" baseline="0" dirty="0" err="1"/>
              <a:t>Par+R</a:t>
            </a:r>
            <a:r>
              <a:rPr lang="en-US" baseline="0" dirty="0"/>
              <a:t>.</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0D199FA-7989-4A25-927C-BEF5C8B5848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35738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64ef98b623_2_92: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64ef98b623_2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 contrast, using a DRAM chip partitioned into four voltage domains can use a many-to-four DNN to DRAM mapping, using four different voltage values with error rates indicated by the yellow, red, green, and blue lines</a:t>
            </a:r>
            <a:endParaRPr/>
          </a:p>
        </p:txBody>
      </p:sp>
    </p:spTree>
    <p:extLst>
      <p:ext uri="{BB962C8B-B14F-4D97-AF65-F5344CB8AC3E}">
        <p14:creationId xmlns:p14="http://schemas.microsoft.com/office/powerpoint/2010/main" val="362125827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base" latinLnBrk="0" hangingPunct="1">
              <a:lnSpc>
                <a:spcPct val="100000"/>
              </a:lnSpc>
              <a:spcBef>
                <a:spcPct val="0"/>
              </a:spcBef>
              <a:spcAft>
                <a:spcPct val="0"/>
              </a:spcAft>
              <a:buClrTx/>
              <a:buSzTx/>
              <a:buFontTx/>
              <a:buNone/>
              <a:tabLst/>
              <a:defRPr/>
            </a:pPr>
            <a:fld id="{01F22E10-F738-7441-B00D-D602C05DDF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rPr>
              <a:pPr marL="0" marR="0" lvl="0" indent="0" algn="r" defTabSz="928538" rtl="0" eaLnBrk="1" fontAlgn="base" latinLnBrk="0" hangingPunct="1">
                <a:lnSpc>
                  <a:spcPct val="100000"/>
                </a:lnSpc>
                <a:spcBef>
                  <a:spcPct val="0"/>
                </a:spcBef>
                <a:spcAft>
                  <a:spcPct val="0"/>
                </a:spcAft>
                <a:buClrTx/>
                <a:buSzTx/>
                <a:buFontTx/>
                <a:buNone/>
                <a:tabLst/>
                <a:defRPr/>
              </a:pPr>
              <a:t>386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cs typeface="Arial" charset="0"/>
            </a:endParaRPr>
          </a:p>
        </p:txBody>
      </p:sp>
      <p:sp>
        <p:nvSpPr>
          <p:cNvPr id="136194" name="Rectangle 2"/>
          <p:cNvSpPr>
            <a:spLocks noGrp="1" noRot="1" noChangeAspect="1" noChangeArrowheads="1" noTextEdit="1"/>
          </p:cNvSpPr>
          <p:nvPr>
            <p:ph type="sldImg"/>
          </p:nvPr>
        </p:nvSpPr>
        <p:spPr bwMode="auto">
          <a:noFill/>
          <a:ln>
            <a:solidFill>
              <a:srgbClr val="000000"/>
            </a:solidFill>
            <a:miter lim="800000"/>
            <a:headEnd/>
            <a:tailEnd/>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Lst>
        </p:spPr>
      </p:sp>
      <p:sp>
        <p:nvSpPr>
          <p:cNvPr id="136195" name="Rectangle 3"/>
          <p:cNvSpPr>
            <a:spLocks noGrp="1" noChangeArrowheads="1"/>
          </p:cNvSpPr>
          <p:nvPr>
            <p:ph type="body" idx="1"/>
          </p:nvPr>
        </p:nvSpPr>
        <p:spPr bwMode="auto">
          <a:noFill/>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399382057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a:t>Perhaps we have taken processor-centric system design a bit too far</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5400533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3716883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422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5779" name="Rectangle 3"/>
          <p:cNvSpPr>
            <a:spLocks noGrp="1" noChangeArrowheads="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1295778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defTabSz="928538" eaLnBrk="0" hangingPunct="0">
              <a:defRPr sz="2400">
                <a:solidFill>
                  <a:schemeClr val="tx1"/>
                </a:solidFill>
                <a:latin typeface="Arial" charset="0"/>
                <a:ea typeface="ＭＳ Ｐゴシック" charset="0"/>
                <a:cs typeface="ＭＳ Ｐゴシック" charset="0"/>
              </a:defRPr>
            </a:lvl1pPr>
            <a:lvl2pPr marL="757066" indent="-291179" defTabSz="928538" eaLnBrk="0" hangingPunct="0">
              <a:defRPr sz="2400">
                <a:solidFill>
                  <a:schemeClr val="tx1"/>
                </a:solidFill>
                <a:latin typeface="Arial" charset="0"/>
                <a:ea typeface="ＭＳ Ｐゴシック" charset="0"/>
              </a:defRPr>
            </a:lvl2pPr>
            <a:lvl3pPr marL="1164717" indent="-232943" defTabSz="928538" eaLnBrk="0" hangingPunct="0">
              <a:defRPr sz="2400">
                <a:solidFill>
                  <a:schemeClr val="tx1"/>
                </a:solidFill>
                <a:latin typeface="Arial" charset="0"/>
                <a:ea typeface="ＭＳ Ｐゴシック" charset="0"/>
              </a:defRPr>
            </a:lvl3pPr>
            <a:lvl4pPr marL="1630604" indent="-232943" defTabSz="928538" eaLnBrk="0" hangingPunct="0">
              <a:defRPr sz="2400">
                <a:solidFill>
                  <a:schemeClr val="tx1"/>
                </a:solidFill>
                <a:latin typeface="Arial" charset="0"/>
                <a:ea typeface="ＭＳ Ｐゴシック" charset="0"/>
              </a:defRPr>
            </a:lvl4pPr>
            <a:lvl5pPr marL="2096491" indent="-232943" defTabSz="928538" eaLnBrk="0" hangingPunct="0">
              <a:defRPr sz="2400">
                <a:solidFill>
                  <a:schemeClr val="tx1"/>
                </a:solidFill>
                <a:latin typeface="Arial" charset="0"/>
                <a:ea typeface="ＭＳ Ｐゴシック" charset="0"/>
              </a:defRPr>
            </a:lvl5pPr>
            <a:lvl6pPr marL="2562377" indent="-232943" defTabSz="928538" eaLnBrk="0" fontAlgn="base" hangingPunct="0">
              <a:spcBef>
                <a:spcPct val="0"/>
              </a:spcBef>
              <a:spcAft>
                <a:spcPct val="0"/>
              </a:spcAft>
              <a:defRPr sz="2400">
                <a:solidFill>
                  <a:schemeClr val="tx1"/>
                </a:solidFill>
                <a:latin typeface="Arial" charset="0"/>
                <a:ea typeface="ＭＳ Ｐゴシック" charset="0"/>
              </a:defRPr>
            </a:lvl6pPr>
            <a:lvl7pPr marL="3028264" indent="-232943" defTabSz="928538" eaLnBrk="0" fontAlgn="base" hangingPunct="0">
              <a:spcBef>
                <a:spcPct val="0"/>
              </a:spcBef>
              <a:spcAft>
                <a:spcPct val="0"/>
              </a:spcAft>
              <a:defRPr sz="2400">
                <a:solidFill>
                  <a:schemeClr val="tx1"/>
                </a:solidFill>
                <a:latin typeface="Arial" charset="0"/>
                <a:ea typeface="ＭＳ Ｐゴシック" charset="0"/>
              </a:defRPr>
            </a:lvl7pPr>
            <a:lvl8pPr marL="3494151" indent="-232943" defTabSz="928538" eaLnBrk="0" fontAlgn="base" hangingPunct="0">
              <a:spcBef>
                <a:spcPct val="0"/>
              </a:spcBef>
              <a:spcAft>
                <a:spcPct val="0"/>
              </a:spcAft>
              <a:defRPr sz="2400">
                <a:solidFill>
                  <a:schemeClr val="tx1"/>
                </a:solidFill>
                <a:latin typeface="Arial" charset="0"/>
                <a:ea typeface="ＭＳ Ｐゴシック" charset="0"/>
              </a:defRPr>
            </a:lvl8pPr>
            <a:lvl9pPr marL="3960038" indent="-232943" defTabSz="928538"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28538" rtl="0" eaLnBrk="1" fontAlgn="auto" latinLnBrk="0" hangingPunct="1">
              <a:lnSpc>
                <a:spcPct val="100000"/>
              </a:lnSpc>
              <a:spcBef>
                <a:spcPts val="0"/>
              </a:spcBef>
              <a:spcAft>
                <a:spcPts val="0"/>
              </a:spcAft>
              <a:buClrTx/>
              <a:buSzTx/>
              <a:buFontTx/>
              <a:buNone/>
              <a:tabLst/>
              <a:defRPr/>
            </a:pPr>
            <a:fld id="{D433A3D9-BADB-734B-A983-EA6AF1EA18FE}"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rPr>
              <a:pPr marL="0" marR="0" lvl="0" indent="0" algn="r" defTabSz="928538" rtl="0" eaLnBrk="1" fontAlgn="auto" latinLnBrk="0" hangingPunct="1">
                <a:lnSpc>
                  <a:spcPct val="100000"/>
                </a:lnSpc>
                <a:spcBef>
                  <a:spcPts val="0"/>
                </a:spcBef>
                <a:spcAft>
                  <a:spcPts val="0"/>
                </a:spcAft>
                <a:buClrTx/>
                <a:buSzTx/>
                <a:buFontTx/>
                <a:buNone/>
                <a:tabLst/>
                <a:defRPr/>
              </a:pPr>
              <a:t>423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cs typeface="Arial" charset="0"/>
            </a:endParaRPr>
          </a:p>
        </p:txBody>
      </p:sp>
      <p:sp>
        <p:nvSpPr>
          <p:cNvPr id="75778"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5779" name="Rectangle 3"/>
          <p:cNvSpPr>
            <a:spLocks noGrp="1" noChangeArrowheads="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eaLnBrk="1" hangingPunct="1"/>
            <a:endParaRPr lang="en-US">
              <a:latin typeface="Arial" charset="0"/>
            </a:endParaRPr>
          </a:p>
        </p:txBody>
      </p:sp>
    </p:spTree>
    <p:extLst>
      <p:ext uri="{BB962C8B-B14F-4D97-AF65-F5344CB8AC3E}">
        <p14:creationId xmlns:p14="http://schemas.microsoft.com/office/powerpoint/2010/main" val="267998307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92500" lnSpcReduction="10000"/>
          </a:bodyPr>
          <a:lstStyle/>
          <a:p>
            <a:r>
              <a:rPr lang="en-US" dirty="0"/>
              <a:t>To</a:t>
            </a:r>
            <a:r>
              <a:rPr lang="en-US" baseline="0" dirty="0"/>
              <a:t> understand the latency problem</a:t>
            </a:r>
            <a:r>
              <a:rPr lang="en-US" dirty="0"/>
              <a:t>,</a:t>
            </a:r>
            <a:r>
              <a:rPr lang="en-US" baseline="0" dirty="0"/>
              <a:t> we need to go into what defines latency.</a:t>
            </a:r>
          </a:p>
          <a:p>
            <a:endParaRPr lang="en-US" baseline="0" dirty="0"/>
          </a:p>
          <a:p>
            <a:r>
              <a:rPr lang="en-US" baseline="0" dirty="0"/>
              <a:t>DRAM latency is the total </a:t>
            </a:r>
            <a:r>
              <a:rPr lang="en-US" baseline="0" dirty="0" err="1"/>
              <a:t>amnt</a:t>
            </a:r>
            <a:r>
              <a:rPr lang="en-US" baseline="0" dirty="0"/>
              <a:t> of time that the underlying </a:t>
            </a:r>
            <a:r>
              <a:rPr lang="en-US" baseline="0" dirty="0" err="1"/>
              <a:t>hw</a:t>
            </a:r>
            <a:r>
              <a:rPr lang="en-US" baseline="0" dirty="0"/>
              <a:t> operations need &lt;&gt; to retrieve data.</a:t>
            </a:r>
          </a:p>
          <a:p>
            <a:r>
              <a:rPr lang="en-US" baseline="0" dirty="0"/>
              <a:t>The DRAM standards define a single fixed time for how long these ops should take in every DRAM chip.</a:t>
            </a:r>
          </a:p>
          <a:p>
            <a:r>
              <a:rPr lang="en-US" b="1" baseline="0" dirty="0"/>
              <a:t>However</a:t>
            </a:r>
            <a:r>
              <a:rPr lang="en-US" baseline="0" dirty="0"/>
              <a:t>, this defined delay doesn’t actually reflect the latency of the individual DRAMs.</a:t>
            </a:r>
          </a:p>
          <a:p>
            <a:endParaRPr lang="en-US" baseline="0" dirty="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&lt;Timeline illustration&gt;</a:t>
            </a:r>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a:t>Because the manufacturing process is </a:t>
            </a:r>
            <a:r>
              <a:rPr lang="en-US" b="1" baseline="0" dirty="0"/>
              <a:t>imperfect</a:t>
            </a:r>
            <a:r>
              <a:rPr lang="en-US" b="0" baseline="0" dirty="0"/>
              <a:t>, it introduces variation in the production chips, </a:t>
            </a:r>
            <a:r>
              <a:rPr lang="en-US" b="1" baseline="0" dirty="0"/>
              <a:t>resulting in latency variation across different chips</a:t>
            </a:r>
            <a:r>
              <a:rPr lang="en-US" baseline="0" dirty="0"/>
              <a:t>.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This simple </a:t>
            </a:r>
            <a:r>
              <a:rPr lang="en-US" baseline="0" dirty="0" err="1"/>
              <a:t>illustartion</a:t>
            </a:r>
            <a:r>
              <a:rPr lang="en-US" baseline="0" dirty="0"/>
              <a:t> shows the difference b/w the average latency across 3 different dram chips, to convey the point of latency variation.</a:t>
            </a:r>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a:t>It’s important to note that not only does latency variation exists </a:t>
            </a:r>
            <a:r>
              <a:rPr lang="en-US" b="1" baseline="0" dirty="0"/>
              <a:t>&lt;across&gt; </a:t>
            </a:r>
            <a:r>
              <a:rPr lang="en-US" b="0" baseline="0" dirty="0"/>
              <a:t>chips, but also </a:t>
            </a:r>
            <a:r>
              <a:rPr lang="en-US" b="1" baseline="0" dirty="0"/>
              <a:t>&lt;inside&gt; </a:t>
            </a:r>
            <a:r>
              <a:rPr lang="en-US" b="0" baseline="0" dirty="0"/>
              <a:t>each dram chip itself. </a:t>
            </a:r>
          </a:p>
          <a:p>
            <a:endParaRPr lang="en-US" baseline="0" dirty="0"/>
          </a:p>
          <a:p>
            <a:r>
              <a:rPr lang="en-US" baseline="0" dirty="0"/>
              <a:t>&lt;Blue standard&gt;</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Since we don’t want to throw away the chips with high variation, we tolerate them. </a:t>
            </a:r>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a:t>The simple way is to &lt;slow&gt; down the acceptable latency so that the majority of chips can all work reliably under this high standard latency. </a:t>
            </a:r>
          </a:p>
          <a:p>
            <a:pPr marL="0" marR="0" indent="0" algn="l" defTabSz="914400" rtl="0" eaLnBrk="1" fontAlgn="auto" latinLnBrk="0" hangingPunct="1">
              <a:lnSpc>
                <a:spcPct val="100000"/>
              </a:lnSpc>
              <a:spcBef>
                <a:spcPts val="0"/>
              </a:spcBef>
              <a:spcAft>
                <a:spcPts val="0"/>
              </a:spcAft>
              <a:buClrTx/>
              <a:buSzTx/>
              <a:buFontTx/>
              <a:buNone/>
              <a:tabLst/>
              <a:defRPr/>
            </a:pPr>
            <a:r>
              <a:rPr lang="en-US" b="1" baseline="0" dirty="0"/>
              <a:t>as we can see, the high standard latency is a result of a trade-off made for higher DRAM production yield. </a:t>
            </a:r>
          </a:p>
          <a:p>
            <a:endParaRPr lang="en-US" b="1" baseline="0" dirty="0"/>
          </a:p>
          <a:p>
            <a:r>
              <a:rPr lang="en-US" b="1" baseline="0" dirty="0"/>
              <a:t>---</a:t>
            </a:r>
          </a:p>
          <a:p>
            <a:r>
              <a:rPr lang="en-US" b="1" baseline="0" dirty="0"/>
              <a:t>&lt;&gt; Operative word</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440</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91843251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755911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DRAM offers high memory capacity at low cost. </a:t>
            </a:r>
          </a:p>
          <a:p>
            <a:r>
              <a:rPr lang="en-US" dirty="0"/>
              <a:t>However, process technology scaling introduces three key challenges to DRAM [CLICK] </a:t>
            </a:r>
          </a:p>
          <a:p>
            <a:r>
              <a:rPr lang="en-US" dirty="0"/>
              <a:t>First, high DRAM access latency is a bottleneck for improving system performance and energy efficiency. [CLICK]</a:t>
            </a:r>
          </a:p>
          <a:p>
            <a:r>
              <a:rPr lang="en-US" dirty="0"/>
              <a:t>Second, as the number of cells in a DRAM chip increase, DRAM refresh overheads incur more performance and energy overheads. [CLICK]</a:t>
            </a:r>
          </a:p>
          <a:p>
            <a:r>
              <a:rPr lang="en-US" dirty="0"/>
              <a:t>Third, as process technology shrinks, DRAM cells become smaller and get closer to each other. The increasing interference between cells exposes DRAM to vulnerabilities such as </a:t>
            </a:r>
            <a:r>
              <a:rPr lang="en-US" dirty="0" err="1"/>
              <a:t>RowHammer</a:t>
            </a:r>
            <a:r>
              <a:rPr lang="en-US" dirty="0"/>
              <a:t>, which reduce DRAM reliability.</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8246736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Conventional DRAM chip is composed of multiple subarrays. DRAM cells in a subarray are organized as two-dimensional array.</a:t>
            </a:r>
          </a:p>
          <a:p>
            <a:r>
              <a:rPr lang="en-US" dirty="0"/>
              <a:t>To access a cell, a DRAM row has to be activated. [CLICK] A row activation results in loading the row’s data into the sense amplifiers, where read and write operations can be performed.</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858333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To address the scaling challenges of conventional DRAM, we propose a flexible substrate which we call CROW.</a:t>
            </a:r>
          </a:p>
          <a:p>
            <a:endParaRPr lang="en-US" dirty="0"/>
          </a:p>
          <a:p>
            <a:r>
              <a:rPr lang="en-US" dirty="0"/>
              <a:t>CROW slightly modifies the DRAM subarray by introducing copy rows in addition to the regular rows in conventional DRAM. The copy rows have their own address decoders and they can be activated independently from the regular rows. </a:t>
            </a:r>
          </a:p>
          <a:p>
            <a:endParaRPr lang="en-US" dirty="0"/>
          </a:p>
          <a:p>
            <a:r>
              <a:rPr lang="en-US" dirty="0"/>
              <a:t>The CROW substrate enables two key operations. [CLICK] </a:t>
            </a:r>
          </a:p>
          <a:p>
            <a:r>
              <a:rPr lang="en-US" dirty="0"/>
              <a:t>First, it enables duplicating an entire regular row to a copy row within the subarray. This operation is simply performed by following a regular row activation with a copy row activation. [CLICK]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Second, CROW enables simultaneously activating a regular row and a copy row. If the two rows contain the same data, this operation results in low latency activation. This is because two rows share more charge with the sense amplifiers and as a result the sense amplifiers operate faster.</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0608568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CROW substrate is flexible and can be used to enable a variety of mechanisms. </a:t>
            </a:r>
          </a:p>
          <a:p>
            <a:r>
              <a:rPr lang="en-US" dirty="0"/>
              <a:t>In this work, we discuss and evaluate two mechanisms. First, [CLICK] CROW-cache enables low-latency access to the most recently activated regular rows in every subarray. To do so, [CLICK] CROW-cache</a:t>
            </a:r>
          </a:p>
          <a:p>
            <a:r>
              <a:rPr lang="en-US" dirty="0"/>
              <a:t>makes a copy of the activated regular row into an available copy row. During a subsequent access to the same regular row, [CLICK] CROW-cache simultaneously activates both the regular and copy row to reduce activation latency. </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Second, CROW-ref mitigates DRAM refresh overhead by avoiding storing any data in retention-weak rows such that the entire DRAM chip can use a longer refresh interval. [CLICK] CROW-ref simply remaps weak regular DRAM rows to strong copy rows and the memory controller activates the corresponding copy row instead of the weak regular row.</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Please come to my talk to learn more about these mechanisms.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In the talk, we will also briefly discuss a third mechanism for mitigating </a:t>
            </a:r>
            <a:r>
              <a:rPr lang="en-US" dirty="0" err="1"/>
              <a:t>RowHammer</a:t>
            </a:r>
            <a:r>
              <a:rPr lang="en-US" dirty="0"/>
              <a:t> errors.</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We hope future work exploits CROW to devise more use cases.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29151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CROW-cache and CROW-ref are complementary to each other. Averaged across 20 four-core memory intensive workloads, the combination of CROW-cache and CROW-ref improves performance by 20.0% and reduces DRAM energy by 22%.</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CROW provides such performance and energy benefits with a small hardware overhead in the DRAM chip and the memory controller.</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6646531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
        <p:cNvGrpSpPr/>
        <p:nvPr/>
      </p:nvGrpSpPr>
      <p:grpSpPr>
        <a:xfrm>
          <a:off x="0" y="0"/>
          <a:ext cx="0" cy="0"/>
          <a:chOff x="0" y="0"/>
          <a:chExt cx="0" cy="0"/>
        </a:xfrm>
      </p:grpSpPr>
      <p:sp>
        <p:nvSpPr>
          <p:cNvPr id="56" name="Google Shape;56;p:notes"/>
          <p:cNvSpPr>
            <a:spLocks noGrp="1" noRot="1" noChangeAspect="1"/>
          </p:cNvSpPr>
          <p:nvPr>
            <p:ph type="sldImg" idx="2"/>
          </p:nvPr>
        </p:nvSpPr>
        <p:spPr>
          <a:xfrm>
            <a:off x="381309"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 name="Google Shape;57;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Hello, my name is Haocong. I will be presenting CLR-DRAM, a low cost DRAM architecture that enables a dynamic capacity-latency trade-off.</a:t>
            </a:r>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185366886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
        <p:cNvGrpSpPr/>
        <p:nvPr/>
      </p:nvGrpSpPr>
      <p:grpSpPr>
        <a:xfrm>
          <a:off x="0" y="0"/>
          <a:ext cx="0" cy="0"/>
          <a:chOff x="0" y="0"/>
          <a:chExt cx="0" cy="0"/>
        </a:xfrm>
      </p:grpSpPr>
      <p:sp>
        <p:nvSpPr>
          <p:cNvPr id="66" name="Google Shape;66;g8706079d96_65_99: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 name="Google Shape;67;g8706079d96_65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[Click] This work is motivated by the fact that workloads and systems have varying main memory capacity and latency demands.</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However, commodity DRAM, as the prevalent technology for the main memory, makes a static capacity-latency trade-off at design-time.</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As a result,  existing systems miss opportunities to improve performance by adapting to changes in main memory capacity and latency demands. </a:t>
            </a:r>
            <a:endParaRPr>
              <a:solidFill>
                <a:schemeClr val="dk1"/>
              </a:solidFill>
            </a:endParaRPr>
          </a:p>
          <a:p>
            <a:pPr marL="0" lvl="0" indent="0" algn="l" rtl="0">
              <a:spcBef>
                <a:spcPts val="0"/>
              </a:spcBef>
              <a:spcAft>
                <a:spcPts val="0"/>
              </a:spcAft>
              <a:buNone/>
            </a:pPr>
            <a:endParaRPr/>
          </a:p>
          <a:p>
            <a:pPr marL="0" lvl="0" indent="0" algn="l" rtl="0">
              <a:spcBef>
                <a:spcPts val="0"/>
              </a:spcBef>
              <a:spcAft>
                <a:spcPts val="0"/>
              </a:spcAft>
              <a:buNone/>
            </a:pPr>
            <a:r>
              <a:rPr lang="en"/>
              <a:t>[Click] Therefore, our goal is to enable a dynamic DRAM capacity-latency trade-off at a fine granularity (that is, a single DRAM row), as shown pictorially in this figure.</a:t>
            </a:r>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32644360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
        <p:cNvGrpSpPr/>
        <p:nvPr/>
      </p:nvGrpSpPr>
      <p:grpSpPr>
        <a:xfrm>
          <a:off x="0" y="0"/>
          <a:ext cx="0" cy="0"/>
          <a:chOff x="0" y="0"/>
          <a:chExt cx="0" cy="0"/>
        </a:xfrm>
      </p:grpSpPr>
      <p:sp>
        <p:nvSpPr>
          <p:cNvPr id="86" name="Google Shape;86;g782bbd4c47_7_1110: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 name="Google Shape;87;g782bbd4c47_7_1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[Click] To this end, we propose CLR-DRAM, which stands for capacity-latency reconfigurable DRAM. </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CLR-DRAM is a low cost DRAM architecture that enables a single DRAM row to dynamically switch between either max-capacity or high-performance mode.</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The key idea of CLR-DRAM is to enable dynamic configurability of the connections between DRAM cells and sense amplifiers in the [Click] density-optimized open-bitline architecture, which is shown on the left.</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To do so, CLR-DRAM, which is shown on the right, adds two types of small isolation transistors, called Type 1 and Type 2 bitline mode select transistors to enhance the connectivity between DRAM cells and sense amplifiers.</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None/>
            </a:pPr>
            <a:endParaRPr>
              <a:solidFill>
                <a:schemeClr val="dk1"/>
              </a:solidFill>
            </a:endParaRPr>
          </a:p>
        </p:txBody>
      </p:sp>
    </p:spTree>
    <p:extLst>
      <p:ext uri="{BB962C8B-B14F-4D97-AF65-F5344CB8AC3E}">
        <p14:creationId xmlns:p14="http://schemas.microsoft.com/office/powerpoint/2010/main" val="10366173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
        <p:cNvGrpSpPr/>
        <p:nvPr/>
      </p:nvGrpSpPr>
      <p:grpSpPr>
        <a:xfrm>
          <a:off x="0" y="0"/>
          <a:ext cx="0" cy="0"/>
          <a:chOff x="0" y="0"/>
          <a:chExt cx="0" cy="0"/>
        </a:xfrm>
      </p:grpSpPr>
      <p:sp>
        <p:nvSpPr>
          <p:cNvPr id="185" name="Google Shape;185;g782bbd4c47_22_48: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 name="Google Shape;186;g782bbd4c47_22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rPr>
              <a:t>[Click] For a row to operate in max-capacity mode, CLR-DRAM enables Type 1 and disables Type 2 bitline mode select transistors to mimic exactly the same cell-to-SA connections as in the open-bitline architecture. </a:t>
            </a:r>
            <a:endParaRPr>
              <a:solidFill>
                <a:schemeClr val="dk1"/>
              </a:solidFill>
            </a:endParaRPr>
          </a:p>
          <a:p>
            <a:pPr marL="0" lvl="0" indent="0" algn="l" rtl="0">
              <a:spcBef>
                <a:spcPts val="0"/>
              </a:spcBef>
              <a:spcAft>
                <a:spcPts val="0"/>
              </a:spcAft>
              <a:buClr>
                <a:schemeClr val="dk1"/>
              </a:buClr>
              <a:buSzPts val="1100"/>
              <a:buFont typeface="Arial"/>
              <a:buNone/>
            </a:pPr>
            <a:endParaRPr>
              <a:solidFill>
                <a:schemeClr val="dk1"/>
              </a:solidFill>
            </a:endParaRPr>
          </a:p>
          <a:p>
            <a:pPr marL="0" lvl="0" indent="0" algn="l" rtl="0">
              <a:spcBef>
                <a:spcPts val="0"/>
              </a:spcBef>
              <a:spcAft>
                <a:spcPts val="0"/>
              </a:spcAft>
              <a:buNone/>
            </a:pPr>
            <a:r>
              <a:rPr lang="en">
                <a:solidFill>
                  <a:schemeClr val="dk1"/>
                </a:solidFill>
              </a:rPr>
              <a:t>[Click] Doing so enables every single DRAM cell and its sense amplifier in a max-capacity row to operate individually,  achieving the same storage capacity as a row in the conventional density-optimized open-bitline architecture.</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[Click]  For a row to operate in high-performance mode, CLR-DRAM enables both types of bitline mode select transistors to enable two kinds of coupled operations simultaneously. </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[Click] First, two adjacent DRAM cells in a row are coupled to operate as a single logical cell because they are connected to both ports of the same sense amplifier.</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[Click]  Second, two sense amplifiers, which originally served the two adjacent cells individually, are now coupled to operate as a single logical sense amplifier because the logical cell is connected to both the two sense amplifiers.</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Clr>
                <a:schemeClr val="dk1"/>
              </a:buClr>
              <a:buSzPts val="1100"/>
              <a:buFont typeface="Arial"/>
              <a:buNone/>
            </a:pPr>
            <a:r>
              <a:rPr lang="en">
                <a:solidFill>
                  <a:schemeClr val="dk1"/>
                </a:solidFill>
              </a:rPr>
              <a:t>[Click]  A high-performance mode row has reduced access latency and refresh overhead via these coupled cell and sense amplifier operations.</a:t>
            </a:r>
            <a:endParaRPr>
              <a:solidFill>
                <a:schemeClr val="dk1"/>
              </a:solidFill>
            </a:endParaRPr>
          </a:p>
        </p:txBody>
      </p:sp>
    </p:spTree>
    <p:extLst>
      <p:ext uri="{BB962C8B-B14F-4D97-AF65-F5344CB8AC3E}">
        <p14:creationId xmlns:p14="http://schemas.microsoft.com/office/powerpoint/2010/main" val="16148570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
        <p:cNvGrpSpPr/>
        <p:nvPr/>
      </p:nvGrpSpPr>
      <p:grpSpPr>
        <a:xfrm>
          <a:off x="0" y="0"/>
          <a:ext cx="0" cy="0"/>
          <a:chOff x="0" y="0"/>
          <a:chExt cx="0" cy="0"/>
        </a:xfrm>
      </p:grpSpPr>
      <p:sp>
        <p:nvSpPr>
          <p:cNvPr id="326" name="Google Shape;326;g80904148a5_0_184:notes"/>
          <p:cNvSpPr>
            <a:spLocks noGrp="1" noRot="1" noChangeAspect="1"/>
          </p:cNvSpPr>
          <p:nvPr>
            <p:ph type="sldImg" idx="2"/>
          </p:nvPr>
        </p:nvSpPr>
        <p:spPr>
          <a:xfrm>
            <a:off x="1143000" y="685800"/>
            <a:ext cx="4572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 name="Google Shape;327;g80904148a5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[Click] Our SPICE simulations show that CLR-DRAM significantly reduces all four major DRAM access latencies, ranging from 35.2% to 64.2%</a:t>
            </a:r>
            <a:endParaRPr/>
          </a:p>
          <a:p>
            <a:pPr marL="0" lvl="0" indent="0" algn="l" rtl="0">
              <a:spcBef>
                <a:spcPts val="0"/>
              </a:spcBef>
              <a:spcAft>
                <a:spcPts val="0"/>
              </a:spcAft>
              <a:buNone/>
            </a:pPr>
            <a:r>
              <a:rPr lang="en">
                <a:solidFill>
                  <a:schemeClr val="dk1"/>
                </a:solidFill>
              </a:rPr>
              <a:t>[Click] </a:t>
            </a:r>
            <a:r>
              <a:rPr lang="en"/>
              <a:t>Our system level evaluation shows that CLR-DRAM improves system performance by 18.6%, saves DRAM energy by 29.7% and reduces DRAM refresh energy by 66.1%.</a:t>
            </a:r>
            <a:endParaRPr/>
          </a:p>
          <a:p>
            <a:pPr marL="0" lvl="0" indent="0" algn="l" rtl="0">
              <a:spcBef>
                <a:spcPts val="0"/>
              </a:spcBef>
              <a:spcAft>
                <a:spcPts val="0"/>
              </a:spcAft>
              <a:buNone/>
            </a:pPr>
            <a:endParaRPr/>
          </a:p>
          <a:p>
            <a:pPr marL="0" lvl="0" indent="0" algn="l" rtl="0">
              <a:spcBef>
                <a:spcPts val="0"/>
              </a:spcBef>
              <a:spcAft>
                <a:spcPts val="0"/>
              </a:spcAft>
              <a:buNone/>
            </a:pPr>
            <a:r>
              <a:rPr lang="en">
                <a:solidFill>
                  <a:schemeClr val="dk1"/>
                </a:solidFill>
              </a:rPr>
              <a:t>[Click] </a:t>
            </a:r>
            <a:r>
              <a:rPr lang="en"/>
              <a:t>We hope that CLR-DRAM can be exploited to develop more flexible systems that can adapt to the diverse and changing DRAM capacity and latency demands of workloads.</a:t>
            </a:r>
            <a:endParaRPr/>
          </a:p>
          <a:p>
            <a:pPr marL="0" lvl="0" indent="0" algn="l" rtl="0">
              <a:spcBef>
                <a:spcPts val="0"/>
              </a:spcBef>
              <a:spcAft>
                <a:spcPts val="0"/>
              </a:spcAft>
              <a:buNone/>
            </a:pPr>
            <a:endParaRPr/>
          </a:p>
        </p:txBody>
      </p:sp>
    </p:spTree>
    <p:extLst>
      <p:ext uri="{BB962C8B-B14F-4D97-AF65-F5344CB8AC3E}">
        <p14:creationId xmlns:p14="http://schemas.microsoft.com/office/powerpoint/2010/main" val="426656557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0.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6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0.png"/><Relationship Id="rId1" Type="http://schemas.openxmlformats.org/officeDocument/2006/relationships/slideMaster" Target="../slideMasters/slideMaster71.xml"/><Relationship Id="rId5" Type="http://schemas.openxmlformats.org/officeDocument/2006/relationships/image" Target="../media/image12.png"/><Relationship Id="rId4" Type="http://schemas.openxmlformats.org/officeDocument/2006/relationships/image" Target="../media/image11.png"/></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4.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816.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76.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76.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9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7.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0.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2.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0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5.xml"/></Relationships>
</file>

<file path=ppt/slideLayouts/_rels/slideLayout101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Master" Target="../slideMasters/slideMaster96.xml"/></Relationships>
</file>

<file path=ppt/slideLayouts/_rels/slideLayout10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6.xml"/></Relationships>
</file>

<file path=ppt/slideLayouts/_rels/slideLayout102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jpeg"/><Relationship Id="rId1" Type="http://schemas.openxmlformats.org/officeDocument/2006/relationships/slideMaster" Target="../slideMasters/slideMaster97.xml"/></Relationships>
</file>

<file path=ppt/slideLayouts/_rels/slideLayout10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7.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9.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1.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cstate="screen">
            <a:extLst>
              <a:ext uri="{28A0092B-C50C-407E-A947-70E740481C1C}">
                <a14:useLocalDpi xmlns:a14="http://schemas.microsoft.com/office/drawing/2010/main"/>
              </a:ext>
            </a:extLst>
          </a:blip>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cstate="screen">
            <a:lum bright="-8000"/>
            <a:extLst>
              <a:ext uri="{28A0092B-C50C-407E-A947-70E740481C1C}">
                <a14:useLocalDpi xmlns:a14="http://schemas.microsoft.com/office/drawing/2010/main"/>
              </a:ext>
            </a:extLst>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10/26/21</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2021. 10. 26.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2021. 10. 26.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2021. 10. 26.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2021. 10. 26.</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2021. 10. 26.</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2021. 10. 26.</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2021. 10. 26.</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10/26/21</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10/26/21</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10/26/21</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10/26/21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dirty="0"/>
              <a:t>Click to edit Master title style</a:t>
            </a:r>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686678B-5A7A-4B90-B104-08D81DE501A8}"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28650" y="365126"/>
            <a:ext cx="7886700" cy="723445"/>
          </a:xfrm>
        </p:spPr>
        <p:txBody>
          <a:bodyPr>
            <a:normAutofit/>
          </a:bodyPr>
          <a:lstStyle>
            <a:lvl1pPr>
              <a:defRPr sz="3600" b="1">
                <a:solidFill>
                  <a:schemeClr val="accent5">
                    <a:lumMod val="50000"/>
                  </a:schemeClr>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628650" y="1210491"/>
            <a:ext cx="7886700" cy="4966472"/>
          </a:xfrm>
        </p:spPr>
        <p:txBody>
          <a:bodyPr/>
          <a:lstStyle>
            <a:lvl1pPr>
              <a:defRPr>
                <a:latin typeface="Gill Sans MT" panose="020B0502020104020203" pitchFamily="34" charset="0"/>
              </a:defRPr>
            </a:lvl1pPr>
            <a:lvl2pPr>
              <a:defRPr>
                <a:latin typeface="Gill Sans MT" panose="020B0502020104020203" pitchFamily="34" charset="0"/>
              </a:defRPr>
            </a:lvl2pPr>
            <a:lvl3pPr>
              <a:defRPr>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78C58419-6133-49E9-B2AC-5BC3AB74657C}"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atin typeface="Gill Sans MT" panose="020B0502020104020203" pitchFamily="34" charset="0"/>
              </a:defRPr>
            </a:lvl1pPr>
          </a:lstStyle>
          <a:p>
            <a:r>
              <a:rPr lang="en-US" dirty="0"/>
              <a:t>Click to edit Master title style</a:t>
            </a:r>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EB0A1266-C3DB-42D6-86AE-14035E33A8BD}"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0F00D769-23A8-4C3A-A7DA-3008081AC88D}" type="datetime1">
              <a:rPr lang="en-US" smtClean="0">
                <a:solidFill>
                  <a:prstClr val="black">
                    <a:tint val="75000"/>
                  </a:prstClr>
                </a:solidFill>
              </a: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DA8A3600-220B-4590-B408-BA8ECB6E25BB}" type="datetime1">
              <a:rPr lang="en-US" smtClean="0">
                <a:solidFill>
                  <a:prstClr val="black">
                    <a:tint val="75000"/>
                  </a:prstClr>
                </a:solidFill>
              </a:rPr>
              <a:pPr/>
              <a:t>10/26/21</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A8CEDA88-5A0B-4296-ADE5-A67D092B0EAE}" type="datetime1">
              <a:rPr lang="en-US" smtClean="0">
                <a:solidFill>
                  <a:prstClr val="black">
                    <a:tint val="75000"/>
                  </a:prstClr>
                </a:solidFill>
              </a:rPr>
              <a:pPr/>
              <a:t>10/26/21</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754AAEB-00FA-49C4-903C-825242744E6F}" type="datetime1">
              <a:rPr lang="en-US" smtClean="0">
                <a:solidFill>
                  <a:prstClr val="black">
                    <a:tint val="75000"/>
                  </a:prstClr>
                </a:solidFill>
              </a:rPr>
              <a:pPr/>
              <a:t>10/26/21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93D5CC0-D307-42C4-8DD8-A1304BC2F6A7}" type="datetime1">
              <a:rPr lang="en-US" smtClean="0">
                <a:solidFill>
                  <a:prstClr val="black">
                    <a:tint val="75000"/>
                  </a:prstClr>
                </a:solidFill>
              </a: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EE897031-1807-44C6-9E33-9D4219CB35E4}" type="datetime1">
              <a:rPr lang="en-US" smtClean="0">
                <a:solidFill>
                  <a:prstClr val="black">
                    <a:tint val="75000"/>
                  </a:prstClr>
                </a:solidFill>
              </a: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6070DDE-3A47-4319-8657-B02B4FE328D8}"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E501CC4-A03E-4285-8700-BD0558A54FBC}"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1761933-5E43-49A2-AD73-7C7EDD79F2C4}" type="slidenum">
              <a:rPr lang="en-US" smtClean="0">
                <a:solidFill>
                  <a:prstClr val="black">
                    <a:lumMod val="65000"/>
                    <a:lumOff val="35000"/>
                  </a:prstClr>
                </a:solidFill>
              </a:rPr>
              <a:pPr/>
              <a:t>‹#›</a:t>
            </a:fld>
            <a:endParaRPr lang="en-US">
              <a:solidFill>
                <a:prstClr val="black">
                  <a:lumMod val="65000"/>
                  <a:lumOff val="35000"/>
                </a:prstClr>
              </a:solidFil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20D214A-2AFC-4BE3-89FE-6518807E148F}" type="datetime1">
              <a:rPr lang="en-US" smtClean="0">
                <a:solidFill>
                  <a:prstClr val="black"/>
                </a:solidFill>
              </a:rPr>
              <a:pPr/>
              <a:t>10/26/21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3600">
                <a:solidFill>
                  <a:schemeClr val="tx1">
                    <a:lumMod val="75000"/>
                    <a:lumOff val="25000"/>
                  </a:schemeClr>
                </a:solidFil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E9021861-6BD7-4EE9-A68B-37E75913A333}" type="datetime1">
              <a:rPr lang="en-US" smtClean="0">
                <a:solidFill>
                  <a:prstClr val="black"/>
                </a:solidFill>
              </a:rPr>
              <a:pPr/>
              <a:t>10/26/21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CE294271-EC2C-4AA4-B1D8-6325DBCD6885}" type="datetime1">
              <a:rPr lang="en-US" smtClean="0">
                <a:solidFill>
                  <a:prstClr val="black"/>
                </a:solidFill>
              </a:rPr>
              <a:pPr/>
              <a:t>10/26/21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26C81D6-5C0A-4888-8AA2-94A703B72A86}" type="datetime1">
              <a:rPr lang="en-US" smtClean="0">
                <a:solidFill>
                  <a:prstClr val="black"/>
                </a:solidFill>
              </a:rPr>
              <a:pPr/>
              <a:t>10/26/21</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5C6A7242-E7F0-452E-9AAD-6A266A1C3304}" type="datetime1">
              <a:rPr lang="en-US" smtClean="0">
                <a:solidFill>
                  <a:prstClr val="black"/>
                </a:solidFill>
              </a:rPr>
              <a:pPr/>
              <a:t>10/26/21</a:t>
            </a:fld>
            <a:endParaRPr lang="en-US">
              <a:solidFill>
                <a:prstClr val="black"/>
              </a:solidFill>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9" name="Slide Number Placeholder 8"/>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E4A2E865-F686-4BA8-A1F8-7363E1251590}" type="datetime1">
              <a:rPr lang="en-US" smtClean="0">
                <a:solidFill>
                  <a:prstClr val="black"/>
                </a:solidFill>
              </a:rPr>
              <a:pPr/>
              <a:t>10/26/21</a:t>
            </a:fld>
            <a:endParaRPr lang="en-US">
              <a:solidFill>
                <a:prstClr val="black"/>
              </a:solidFill>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5" name="Slide Number Placeholder 4"/>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3858B6D-F0A8-4A5A-A21C-F2DDFAEE91CA}" type="datetime1">
              <a:rPr lang="en-US" smtClean="0">
                <a:solidFill>
                  <a:prstClr val="black"/>
                </a:solidFill>
              </a:rPr>
              <a:pPr/>
              <a:t>10/26/21</a:t>
            </a:fld>
            <a:endParaRPr lang="en-US">
              <a:solidFill>
                <a:prstClr val="black"/>
              </a:solidFill>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4" name="Slide Number Placeholder 3"/>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4BE59F63-4AED-4D19-AEDC-2344A5DC207C}" type="datetime1">
              <a:rPr lang="en-US" smtClean="0">
                <a:solidFill>
                  <a:prstClr val="black"/>
                </a:solidFill>
              </a:rPr>
              <a:pPr/>
              <a:t>10/26/21</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CE2DF23D-22DE-41A0-9045-8939205C2A67}" type="datetime1">
              <a:rPr lang="en-US" smtClean="0">
                <a:solidFill>
                  <a:prstClr val="black"/>
                </a:solidFill>
              </a:rPr>
              <a:pPr/>
              <a:t>10/26/21</a:t>
            </a:fld>
            <a:endParaRPr lang="en-US">
              <a:solidFill>
                <a:prstClr val="black"/>
              </a:solidFill>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7" name="Slide Number Placeholder 6"/>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206B5BB5-C062-4C16-8C4E-0D7EE65EA5A7}" type="datetime1">
              <a:rPr lang="en-US" smtClean="0">
                <a:solidFill>
                  <a:prstClr val="black"/>
                </a:solidFill>
              </a:rPr>
              <a:pPr/>
              <a:t>10/26/21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93CCC17E-136C-4D5B-9C83-1E9F6F691804}" type="datetime1">
              <a:rPr lang="en-US" smtClean="0">
                <a:solidFill>
                  <a:prstClr val="black"/>
                </a:solidFill>
              </a:rPr>
              <a:pPr/>
              <a:t>10/26/21</a:t>
            </a:fld>
            <a:endParaRPr lang="en-US">
              <a:solidFill>
                <a:prstClr val="black"/>
              </a:solidFill>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endParaRPr lang="en-US">
              <a:solidFill>
                <a:prstClr val="black"/>
              </a:solidFill>
            </a:endParaRPr>
          </a:p>
        </p:txBody>
      </p:sp>
      <p:sp>
        <p:nvSpPr>
          <p:cNvPr id="6" name="Slide Number Placeholder 5"/>
          <p:cNvSpPr>
            <a:spLocks noGrp="1"/>
          </p:cNvSpPr>
          <p:nvPr>
            <p:ph type="sldNum" sz="quarter" idx="12"/>
          </p:nvPr>
        </p:nvSpPr>
        <p:spPr/>
        <p:txBody>
          <a:bodyPr/>
          <a:lstStyle/>
          <a:p>
            <a:fld id="{BA2D8F13-174C-467F-9D40-7DDEF70CAB8C}" type="slidenum">
              <a:rPr lang="en-US" smtClean="0"/>
              <a:pPr/>
              <a:t>‹#›</a:t>
            </a:fld>
            <a:endParaRPr lang="en-US"/>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eaLnBrk="0" hangingPunc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eaLnBrk="0" hangingPunct="0">
              <a:defRPr sz="1200" smtClean="0"/>
            </a:lvl1pPr>
          </a:lstStyle>
          <a:p>
            <a:pPr>
              <a:defRPr/>
            </a:pPr>
            <a:fld id="{3337BF1A-2471-8F44-AA10-9A6AA4B4E0AC}" type="slidenum">
              <a:rPr lang="en-US" altLang="en-US"/>
              <a:pPr>
                <a:defRPr/>
              </a:pPr>
              <a:t>‹#›</a:t>
            </a:fld>
            <a:endParaRPr lang="en-US" altLang="en-US"/>
          </a:p>
        </p:txBody>
      </p:sp>
    </p:spTree>
    <p:extLst>
      <p:ext uri="{BB962C8B-B14F-4D97-AF65-F5344CB8AC3E}">
        <p14:creationId xmlns:p14="http://schemas.microsoft.com/office/powerpoint/2010/main" val="3087076613"/>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693BED2-1B18-8744-B8F0-03CBD3594789}" type="slidenum">
              <a:rPr lang="en-US" altLang="en-US"/>
              <a:pPr>
                <a:defRPr/>
              </a:pPr>
              <a:t>‹#›</a:t>
            </a:fld>
            <a:endParaRPr lang="en-US" altLang="en-US"/>
          </a:p>
        </p:txBody>
      </p:sp>
    </p:spTree>
    <p:extLst>
      <p:ext uri="{BB962C8B-B14F-4D97-AF65-F5344CB8AC3E}">
        <p14:creationId xmlns:p14="http://schemas.microsoft.com/office/powerpoint/2010/main" val="3810149434"/>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5F36C014-2CFC-0248-B17F-D9D3ED4B0741}" type="slidenum">
              <a:rPr lang="en-US" altLang="en-US"/>
              <a:pPr>
                <a:defRPr/>
              </a:pPr>
              <a:t>‹#›</a:t>
            </a:fld>
            <a:endParaRPr lang="en-US" altLang="en-US"/>
          </a:p>
        </p:txBody>
      </p:sp>
    </p:spTree>
    <p:extLst>
      <p:ext uri="{BB962C8B-B14F-4D97-AF65-F5344CB8AC3E}">
        <p14:creationId xmlns:p14="http://schemas.microsoft.com/office/powerpoint/2010/main" val="2083475498"/>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27884B9F-AA6F-5146-9D4E-F8B9364A5890}" type="slidenum">
              <a:rPr lang="en-US" altLang="en-US"/>
              <a:pPr>
                <a:defRPr/>
              </a:pPr>
              <a:t>‹#›</a:t>
            </a:fld>
            <a:endParaRPr lang="en-US" altLang="en-US"/>
          </a:p>
        </p:txBody>
      </p:sp>
    </p:spTree>
    <p:extLst>
      <p:ext uri="{BB962C8B-B14F-4D97-AF65-F5344CB8AC3E}">
        <p14:creationId xmlns:p14="http://schemas.microsoft.com/office/powerpoint/2010/main" val="3417448"/>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eaLnBrk="0" hangingPunct="0">
              <a:defRPr smtClean="0"/>
            </a:lvl1pPr>
          </a:lstStyle>
          <a:p>
            <a:pPr>
              <a:defRPr/>
            </a:pPr>
            <a:fld id="{6632DC94-572A-394E-9D76-1A9221DAD858}" type="slidenum">
              <a:rPr lang="en-US" altLang="en-US"/>
              <a:pPr>
                <a:defRPr/>
              </a:pPr>
              <a:t>‹#›</a:t>
            </a:fld>
            <a:endParaRPr lang="en-US" altLang="en-US"/>
          </a:p>
        </p:txBody>
      </p:sp>
    </p:spTree>
    <p:extLst>
      <p:ext uri="{BB962C8B-B14F-4D97-AF65-F5344CB8AC3E}">
        <p14:creationId xmlns:p14="http://schemas.microsoft.com/office/powerpoint/2010/main" val="3093445701"/>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eaLnBrk="0" hangingPunct="0">
              <a:defRPr smtClean="0"/>
            </a:lvl1pPr>
          </a:lstStyle>
          <a:p>
            <a:pPr>
              <a:defRPr/>
            </a:pPr>
            <a:fld id="{71F917F0-9109-1345-BF35-EE606B428F97}" type="slidenum">
              <a:rPr lang="en-US" altLang="en-US"/>
              <a:pPr>
                <a:defRPr/>
              </a:pPr>
              <a:t>‹#›</a:t>
            </a:fld>
            <a:endParaRPr lang="en-US" altLang="en-US"/>
          </a:p>
        </p:txBody>
      </p:sp>
    </p:spTree>
    <p:extLst>
      <p:ext uri="{BB962C8B-B14F-4D97-AF65-F5344CB8AC3E}">
        <p14:creationId xmlns:p14="http://schemas.microsoft.com/office/powerpoint/2010/main" val="2752119605"/>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eaLnBrk="0" hangingPunct="0">
              <a:defRPr smtClean="0"/>
            </a:lvl1pPr>
          </a:lstStyle>
          <a:p>
            <a:pPr>
              <a:defRPr/>
            </a:pPr>
            <a:fld id="{53D5049F-F691-FD4A-87B4-FC136EBC24AE}" type="slidenum">
              <a:rPr lang="en-US" altLang="en-US"/>
              <a:pPr>
                <a:defRPr/>
              </a:pPr>
              <a:t>‹#›</a:t>
            </a:fld>
            <a:endParaRPr lang="en-US" altLang="en-US"/>
          </a:p>
        </p:txBody>
      </p:sp>
    </p:spTree>
    <p:extLst>
      <p:ext uri="{BB962C8B-B14F-4D97-AF65-F5344CB8AC3E}">
        <p14:creationId xmlns:p14="http://schemas.microsoft.com/office/powerpoint/2010/main" val="3273736856"/>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C4FF2DC8-52E2-BA40-9B61-ADB6606CB234}" type="slidenum">
              <a:rPr lang="en-US" altLang="en-US"/>
              <a:pPr>
                <a:defRPr/>
              </a:pPr>
              <a:t>‹#›</a:t>
            </a:fld>
            <a:endParaRPr lang="en-US" altLang="en-US"/>
          </a:p>
        </p:txBody>
      </p:sp>
    </p:spTree>
    <p:extLst>
      <p:ext uri="{BB962C8B-B14F-4D97-AF65-F5344CB8AC3E}">
        <p14:creationId xmlns:p14="http://schemas.microsoft.com/office/powerpoint/2010/main" val="1807450089"/>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E86DCD5A-1682-9A4A-A8BE-C69B256BA033}" type="slidenum">
              <a:rPr lang="en-US" altLang="en-US"/>
              <a:pPr>
                <a:defRPr/>
              </a:pPr>
              <a:t>‹#›</a:t>
            </a:fld>
            <a:endParaRPr lang="en-US" altLang="en-US"/>
          </a:p>
        </p:txBody>
      </p:sp>
    </p:spTree>
    <p:extLst>
      <p:ext uri="{BB962C8B-B14F-4D97-AF65-F5344CB8AC3E}">
        <p14:creationId xmlns:p14="http://schemas.microsoft.com/office/powerpoint/2010/main" val="3761828218"/>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B82F0991-4873-3C42-B683-77E9BCEE3FE6}" type="slidenum">
              <a:rPr lang="en-US" altLang="en-US"/>
              <a:pPr>
                <a:defRPr/>
              </a:pPr>
              <a:t>‹#›</a:t>
            </a:fld>
            <a:endParaRPr lang="en-US" altLang="en-US"/>
          </a:p>
        </p:txBody>
      </p:sp>
    </p:spTree>
    <p:extLst>
      <p:ext uri="{BB962C8B-B14F-4D97-AF65-F5344CB8AC3E}">
        <p14:creationId xmlns:p14="http://schemas.microsoft.com/office/powerpoint/2010/main" val="880693441"/>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eaLnBrk="0" hangingPunct="0">
              <a:defRPr smtClean="0"/>
            </a:lvl1pPr>
          </a:lstStyle>
          <a:p>
            <a:pPr>
              <a:defRPr/>
            </a:pPr>
            <a:fld id="{CB8C91F0-DD8C-7E4D-9F03-2FF316F79135}" type="slidenum">
              <a:rPr lang="en-US" altLang="en-US"/>
              <a:pPr>
                <a:defRPr/>
              </a:pPr>
              <a:t>‹#›</a:t>
            </a:fld>
            <a:endParaRPr lang="en-US" altLang="en-US"/>
          </a:p>
        </p:txBody>
      </p:sp>
    </p:spTree>
    <p:extLst>
      <p:ext uri="{BB962C8B-B14F-4D97-AF65-F5344CB8AC3E}">
        <p14:creationId xmlns:p14="http://schemas.microsoft.com/office/powerpoint/2010/main" val="2831490560"/>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eaLnBrk="0" hangingPunc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eaLnBrk="0" hangingPunct="0">
              <a:defRPr smtClean="0"/>
            </a:lvl1pPr>
          </a:lstStyle>
          <a:p>
            <a:pPr>
              <a:defRPr/>
            </a:pPr>
            <a:fld id="{62F0A46D-7C23-D442-BDA7-74E36D162CC8}" type="slidenum">
              <a:rPr lang="en-US" altLang="en-US"/>
              <a:pPr>
                <a:defRPr/>
              </a:pPr>
              <a:t>‹#›</a:t>
            </a:fld>
            <a:endParaRPr lang="en-US" altLang="en-US"/>
          </a:p>
        </p:txBody>
      </p:sp>
    </p:spTree>
    <p:extLst>
      <p:ext uri="{BB962C8B-B14F-4D97-AF65-F5344CB8AC3E}">
        <p14:creationId xmlns:p14="http://schemas.microsoft.com/office/powerpoint/2010/main" val="166955143"/>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680555288"/>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551146983"/>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70417059"/>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402886079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10/26/21</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182953428"/>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10/26/21</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917967468"/>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10/26/21</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114535082"/>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116666942"/>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506696824"/>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814439633"/>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569929455"/>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22012122"/>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909742792"/>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39459670"/>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586836580"/>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10/26/21</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2538937078"/>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10/26/21</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26248155"/>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10/26/21</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957706365"/>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66082106"/>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1612540118"/>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305648210"/>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Tree>
    <p:extLst>
      <p:ext uri="{BB962C8B-B14F-4D97-AF65-F5344CB8AC3E}">
        <p14:creationId xmlns:p14="http://schemas.microsoft.com/office/powerpoint/2010/main" val="3726393183"/>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194996880"/>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3022748827"/>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2844348648"/>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673294743"/>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2431732729"/>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978746972"/>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386205692"/>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666324575"/>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1766707855"/>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452579808"/>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110139324"/>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2084961675"/>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3613534963"/>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110622880"/>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1357484555"/>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3170746850"/>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2389050014"/>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684703370"/>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211835603"/>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77170381"/>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4151210493"/>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476497246"/>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3760556326"/>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7A08EACC-8CBF-5A41-8FD1-0ADD9A6E61AA}" type="slidenum">
              <a:rPr lang="en-US"/>
              <a:pPr>
                <a:defRPr/>
              </a:pPr>
              <a:t>‹#›</a:t>
            </a:fld>
            <a:endParaRPr lang="en-US"/>
          </a:p>
        </p:txBody>
      </p:sp>
    </p:spTree>
    <p:extLst>
      <p:ext uri="{BB962C8B-B14F-4D97-AF65-F5344CB8AC3E}">
        <p14:creationId xmlns:p14="http://schemas.microsoft.com/office/powerpoint/2010/main" val="1869046052"/>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A95AFC4-B67F-BC48-882B-8F3B14641016}" type="slidenum">
              <a:rPr lang="en-US"/>
              <a:pPr>
                <a:defRPr/>
              </a:pPr>
              <a:t>‹#›</a:t>
            </a:fld>
            <a:endParaRPr lang="en-US"/>
          </a:p>
        </p:txBody>
      </p:sp>
    </p:spTree>
    <p:extLst>
      <p:ext uri="{BB962C8B-B14F-4D97-AF65-F5344CB8AC3E}">
        <p14:creationId xmlns:p14="http://schemas.microsoft.com/office/powerpoint/2010/main" val="3064966178"/>
      </p:ext>
    </p:extLst>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C5605ADE-6E00-1045-8F07-42D08E36EF70}" type="slidenum">
              <a:rPr lang="en-US"/>
              <a:pPr>
                <a:defRPr/>
              </a:pPr>
              <a:t>‹#›</a:t>
            </a:fld>
            <a:endParaRPr lang="en-US"/>
          </a:p>
        </p:txBody>
      </p:sp>
    </p:spTree>
    <p:extLst>
      <p:ext uri="{BB962C8B-B14F-4D97-AF65-F5344CB8AC3E}">
        <p14:creationId xmlns:p14="http://schemas.microsoft.com/office/powerpoint/2010/main" val="2205982668"/>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BE20E1A-63D1-9042-BE64-E6D77CA223CD}" type="slidenum">
              <a:rPr lang="en-US"/>
              <a:pPr>
                <a:defRPr/>
              </a:pPr>
              <a:t>‹#›</a:t>
            </a:fld>
            <a:endParaRPr lang="en-US"/>
          </a:p>
        </p:txBody>
      </p:sp>
    </p:spTree>
    <p:extLst>
      <p:ext uri="{BB962C8B-B14F-4D97-AF65-F5344CB8AC3E}">
        <p14:creationId xmlns:p14="http://schemas.microsoft.com/office/powerpoint/2010/main" val="3883201168"/>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EC9CE9EA-6A87-A74E-8999-D522750AE4F5}" type="slidenum">
              <a:rPr lang="en-US"/>
              <a:pPr>
                <a:defRPr/>
              </a:pPr>
              <a:t>‹#›</a:t>
            </a:fld>
            <a:endParaRPr lang="en-US"/>
          </a:p>
        </p:txBody>
      </p:sp>
    </p:spTree>
    <p:extLst>
      <p:ext uri="{BB962C8B-B14F-4D97-AF65-F5344CB8AC3E}">
        <p14:creationId xmlns:p14="http://schemas.microsoft.com/office/powerpoint/2010/main" val="586504245"/>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FAB19C08-DC79-A243-8132-5D8141635E46}" type="slidenum">
              <a:rPr lang="en-US"/>
              <a:pPr>
                <a:defRPr/>
              </a:pPr>
              <a:t>‹#›</a:t>
            </a:fld>
            <a:endParaRPr lang="en-US"/>
          </a:p>
        </p:txBody>
      </p:sp>
    </p:spTree>
    <p:extLst>
      <p:ext uri="{BB962C8B-B14F-4D97-AF65-F5344CB8AC3E}">
        <p14:creationId xmlns:p14="http://schemas.microsoft.com/office/powerpoint/2010/main" val="2149375963"/>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D78B06AB-FCA2-444B-B377-4DCE2DDA6114}" type="slidenum">
              <a:rPr lang="en-US"/>
              <a:pPr>
                <a:defRPr/>
              </a:pPr>
              <a:t>‹#›</a:t>
            </a:fld>
            <a:endParaRPr lang="en-US"/>
          </a:p>
        </p:txBody>
      </p:sp>
    </p:spTree>
    <p:extLst>
      <p:ext uri="{BB962C8B-B14F-4D97-AF65-F5344CB8AC3E}">
        <p14:creationId xmlns:p14="http://schemas.microsoft.com/office/powerpoint/2010/main" val="2034844227"/>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A52F9B4-FA90-5240-B648-E2D01A3C941B}" type="slidenum">
              <a:rPr lang="en-US"/>
              <a:pPr>
                <a:defRPr/>
              </a:pPr>
              <a:t>‹#›</a:t>
            </a:fld>
            <a:endParaRPr lang="en-US"/>
          </a:p>
        </p:txBody>
      </p:sp>
    </p:spTree>
    <p:extLst>
      <p:ext uri="{BB962C8B-B14F-4D97-AF65-F5344CB8AC3E}">
        <p14:creationId xmlns:p14="http://schemas.microsoft.com/office/powerpoint/2010/main" val="1977335933"/>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45DFDB1-BFE0-744A-994F-30B5CFD210AD}" type="slidenum">
              <a:rPr lang="en-US"/>
              <a:pPr>
                <a:defRPr/>
              </a:pPr>
              <a:t>‹#›</a:t>
            </a:fld>
            <a:endParaRPr lang="en-US"/>
          </a:p>
        </p:txBody>
      </p:sp>
    </p:spTree>
    <p:extLst>
      <p:ext uri="{BB962C8B-B14F-4D97-AF65-F5344CB8AC3E}">
        <p14:creationId xmlns:p14="http://schemas.microsoft.com/office/powerpoint/2010/main" val="4219290734"/>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7316A19-9990-D640-B1D8-2C318F01C3A0}" type="slidenum">
              <a:rPr lang="en-US"/>
              <a:pPr>
                <a:defRPr/>
              </a:pPr>
              <a:t>‹#›</a:t>
            </a:fld>
            <a:endParaRPr lang="en-US"/>
          </a:p>
        </p:txBody>
      </p:sp>
    </p:spTree>
    <p:extLst>
      <p:ext uri="{BB962C8B-B14F-4D97-AF65-F5344CB8AC3E}">
        <p14:creationId xmlns:p14="http://schemas.microsoft.com/office/powerpoint/2010/main" val="3709163254"/>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C9D8FC-307F-634F-81A0-60FAC0836A9B}" type="slidenum">
              <a:rPr lang="en-US"/>
              <a:pPr>
                <a:defRPr/>
              </a:pPr>
              <a:t>‹#›</a:t>
            </a:fld>
            <a:endParaRPr lang="en-US"/>
          </a:p>
        </p:txBody>
      </p:sp>
    </p:spTree>
    <p:extLst>
      <p:ext uri="{BB962C8B-B14F-4D97-AF65-F5344CB8AC3E}">
        <p14:creationId xmlns:p14="http://schemas.microsoft.com/office/powerpoint/2010/main" val="3174882547"/>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1D04884-23F1-204A-AF38-4A3015EE9154}" type="slidenum">
              <a:rPr lang="en-US"/>
              <a:pPr>
                <a:defRPr/>
              </a:pPr>
              <a:t>‹#›</a:t>
            </a:fld>
            <a:endParaRPr lang="en-US"/>
          </a:p>
        </p:txBody>
      </p:sp>
    </p:spTree>
    <p:extLst>
      <p:ext uri="{BB962C8B-B14F-4D97-AF65-F5344CB8AC3E}">
        <p14:creationId xmlns:p14="http://schemas.microsoft.com/office/powerpoint/2010/main" val="3305640175"/>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1698652"/>
      </p:ext>
    </p:extLst>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8482364"/>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161478"/>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4185520"/>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4878452"/>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09680095"/>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36310"/>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1627763"/>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407949"/>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1999752"/>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8246"/>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08C9543E-5205-9747-9651-834D4A4090BA}" type="slidenum">
              <a:rPr lang="en-US"/>
              <a:pPr/>
              <a:t>‹#›</a:t>
            </a:fld>
            <a:endParaRPr lang="en-US"/>
          </a:p>
        </p:txBody>
      </p:sp>
    </p:spTree>
    <p:extLst>
      <p:ext uri="{BB962C8B-B14F-4D97-AF65-F5344CB8AC3E}">
        <p14:creationId xmlns:p14="http://schemas.microsoft.com/office/powerpoint/2010/main" val="2392670133"/>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27F28456-B93E-5440-A8F9-7EDDF5DA4557}" type="slidenum">
              <a:rPr lang="en-US"/>
              <a:pPr/>
              <a:t>‹#›</a:t>
            </a:fld>
            <a:endParaRPr lang="en-US"/>
          </a:p>
        </p:txBody>
      </p:sp>
    </p:spTree>
    <p:extLst>
      <p:ext uri="{BB962C8B-B14F-4D97-AF65-F5344CB8AC3E}">
        <p14:creationId xmlns:p14="http://schemas.microsoft.com/office/powerpoint/2010/main" val="663107395"/>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05E74C4-6B34-3540-BD78-3BF22C79F728}" type="slidenum">
              <a:rPr lang="en-US"/>
              <a:pPr/>
              <a:t>‹#›</a:t>
            </a:fld>
            <a:endParaRPr lang="en-US"/>
          </a:p>
        </p:txBody>
      </p:sp>
    </p:spTree>
    <p:extLst>
      <p:ext uri="{BB962C8B-B14F-4D97-AF65-F5344CB8AC3E}">
        <p14:creationId xmlns:p14="http://schemas.microsoft.com/office/powerpoint/2010/main" val="2943032898"/>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8C3A4C24-166C-5343-9210-F74E0D4C9304}" type="slidenum">
              <a:rPr lang="en-US"/>
              <a:pPr/>
              <a:t>‹#›</a:t>
            </a:fld>
            <a:endParaRPr lang="en-US"/>
          </a:p>
        </p:txBody>
      </p:sp>
    </p:spTree>
    <p:extLst>
      <p:ext uri="{BB962C8B-B14F-4D97-AF65-F5344CB8AC3E}">
        <p14:creationId xmlns:p14="http://schemas.microsoft.com/office/powerpoint/2010/main" val="2481050791"/>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713D87D2-DA19-8940-8B3B-FF8552C5B77C}" type="slidenum">
              <a:rPr lang="en-US"/>
              <a:pPr/>
              <a:t>‹#›</a:t>
            </a:fld>
            <a:endParaRPr lang="en-US"/>
          </a:p>
        </p:txBody>
      </p:sp>
    </p:spTree>
    <p:extLst>
      <p:ext uri="{BB962C8B-B14F-4D97-AF65-F5344CB8AC3E}">
        <p14:creationId xmlns:p14="http://schemas.microsoft.com/office/powerpoint/2010/main" val="1811880238"/>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A2AE99FD-8268-5940-A9CC-24B1D52103AE}" type="slidenum">
              <a:rPr lang="en-US"/>
              <a:pPr/>
              <a:t>‹#›</a:t>
            </a:fld>
            <a:endParaRPr lang="en-US"/>
          </a:p>
        </p:txBody>
      </p:sp>
    </p:spTree>
    <p:extLst>
      <p:ext uri="{BB962C8B-B14F-4D97-AF65-F5344CB8AC3E}">
        <p14:creationId xmlns:p14="http://schemas.microsoft.com/office/powerpoint/2010/main" val="133124481"/>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9CE2CAEC-1353-BA41-92DA-2E5E12ABA71A}" type="slidenum">
              <a:rPr lang="en-US"/>
              <a:pPr/>
              <a:t>‹#›</a:t>
            </a:fld>
            <a:endParaRPr lang="en-US"/>
          </a:p>
        </p:txBody>
      </p:sp>
    </p:spTree>
    <p:extLst>
      <p:ext uri="{BB962C8B-B14F-4D97-AF65-F5344CB8AC3E}">
        <p14:creationId xmlns:p14="http://schemas.microsoft.com/office/powerpoint/2010/main" val="1654314745"/>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EED2ADA9-1537-724E-8CE4-71E37348B15C}" type="slidenum">
              <a:rPr lang="en-US"/>
              <a:pPr/>
              <a:t>‹#›</a:t>
            </a:fld>
            <a:endParaRPr lang="en-US"/>
          </a:p>
        </p:txBody>
      </p:sp>
    </p:spTree>
    <p:extLst>
      <p:ext uri="{BB962C8B-B14F-4D97-AF65-F5344CB8AC3E}">
        <p14:creationId xmlns:p14="http://schemas.microsoft.com/office/powerpoint/2010/main" val="3713865713"/>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90FD07FE-2D64-9D48-9FEC-8FE722137A75}" type="slidenum">
              <a:rPr lang="en-US"/>
              <a:pPr/>
              <a:t>‹#›</a:t>
            </a:fld>
            <a:endParaRPr lang="en-US"/>
          </a:p>
        </p:txBody>
      </p:sp>
    </p:spTree>
    <p:extLst>
      <p:ext uri="{BB962C8B-B14F-4D97-AF65-F5344CB8AC3E}">
        <p14:creationId xmlns:p14="http://schemas.microsoft.com/office/powerpoint/2010/main" val="3186323004"/>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EE5A95C-21DE-4C43-BF97-15D8A913B216}" type="slidenum">
              <a:rPr lang="en-US"/>
              <a:pPr/>
              <a:t>‹#›</a:t>
            </a:fld>
            <a:endParaRPr lang="en-US"/>
          </a:p>
        </p:txBody>
      </p:sp>
    </p:spTree>
    <p:extLst>
      <p:ext uri="{BB962C8B-B14F-4D97-AF65-F5344CB8AC3E}">
        <p14:creationId xmlns:p14="http://schemas.microsoft.com/office/powerpoint/2010/main" val="2677392991"/>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742D8AE-8785-5A4E-95AC-C39405B3DBA1}" type="slidenum">
              <a:rPr lang="en-US"/>
              <a:pPr/>
              <a:t>‹#›</a:t>
            </a:fld>
            <a:endParaRPr lang="en-US"/>
          </a:p>
        </p:txBody>
      </p:sp>
    </p:spTree>
    <p:extLst>
      <p:ext uri="{BB962C8B-B14F-4D97-AF65-F5344CB8AC3E}">
        <p14:creationId xmlns:p14="http://schemas.microsoft.com/office/powerpoint/2010/main" val="4258136474"/>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719EA279-ECCA-8F44-B787-311CA82BAECD}" type="slidenum">
              <a:rPr lang="en-US"/>
              <a:pPr/>
              <a:t>‹#›</a:t>
            </a:fld>
            <a:endParaRPr lang="en-US"/>
          </a:p>
        </p:txBody>
      </p:sp>
    </p:spTree>
    <p:extLst>
      <p:ext uri="{BB962C8B-B14F-4D97-AF65-F5344CB8AC3E}">
        <p14:creationId xmlns:p14="http://schemas.microsoft.com/office/powerpoint/2010/main" val="3686050991"/>
      </p:ext>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03425495"/>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470731054"/>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852116492"/>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69844510"/>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07270744"/>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13182394"/>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986152822"/>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062486270"/>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018878341"/>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983644539"/>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968205396"/>
      </p:ext>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CDC00C90-2B48-774D-9D10-ACD2AA1FABF5}"/>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9AEA994-74D3-F245-934E-07CD18FA44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503ED410-A9AE-8449-9FA1-D23B9ED458F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5096B33-C878-B64E-8604-BF7B8540464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D5E56938-326F-5F44-80B6-62A0071E3E54}"/>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2C0A28E5-8C47-A644-82FE-3D3608916BE2}"/>
              </a:ext>
            </a:extLst>
          </p:cNvPr>
          <p:cNvSpPr>
            <a:spLocks noGrp="1" noChangeArrowheads="1"/>
          </p:cNvSpPr>
          <p:nvPr>
            <p:ph type="sldNum" sz="quarter" idx="12"/>
          </p:nvPr>
        </p:nvSpPr>
        <p:spPr/>
        <p:txBody>
          <a:bodyPr/>
          <a:lstStyle>
            <a:lvl1pPr>
              <a:defRPr sz="1200"/>
            </a:lvl1pPr>
          </a:lstStyle>
          <a:p>
            <a:pPr>
              <a:defRPr/>
            </a:pPr>
            <a:fld id="{25068BFD-CE97-1846-81A4-E105DC1B4DBA}" type="slidenum">
              <a:rPr lang="en-US" altLang="en-US"/>
              <a:pPr>
                <a:defRPr/>
              </a:pPr>
              <a:t>‹#›</a:t>
            </a:fld>
            <a:endParaRPr lang="en-US" altLang="en-US"/>
          </a:p>
        </p:txBody>
      </p:sp>
    </p:spTree>
    <p:extLst>
      <p:ext uri="{BB962C8B-B14F-4D97-AF65-F5344CB8AC3E}">
        <p14:creationId xmlns:p14="http://schemas.microsoft.com/office/powerpoint/2010/main" val="4043721932"/>
      </p:ext>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C7EF4DF-9854-0047-B390-FE284708696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5A02980-DCD2-954D-8D11-E3B6E3D1C240}"/>
              </a:ext>
            </a:extLst>
          </p:cNvPr>
          <p:cNvSpPr>
            <a:spLocks noGrp="1" noChangeArrowheads="1"/>
          </p:cNvSpPr>
          <p:nvPr>
            <p:ph type="sldNum" sz="quarter" idx="11"/>
          </p:nvPr>
        </p:nvSpPr>
        <p:spPr>
          <a:ln/>
        </p:spPr>
        <p:txBody>
          <a:bodyPr/>
          <a:lstStyle>
            <a:lvl1pPr>
              <a:defRPr/>
            </a:lvl1pPr>
          </a:lstStyle>
          <a:p>
            <a:pPr>
              <a:defRPr/>
            </a:pPr>
            <a:fld id="{696CF17A-3047-224B-BC46-DD606BE3B229}" type="slidenum">
              <a:rPr lang="en-US" altLang="en-US"/>
              <a:pPr>
                <a:defRPr/>
              </a:pPr>
              <a:t>‹#›</a:t>
            </a:fld>
            <a:endParaRPr lang="en-US" altLang="en-US"/>
          </a:p>
        </p:txBody>
      </p:sp>
    </p:spTree>
    <p:extLst>
      <p:ext uri="{BB962C8B-B14F-4D97-AF65-F5344CB8AC3E}">
        <p14:creationId xmlns:p14="http://schemas.microsoft.com/office/powerpoint/2010/main" val="165626076"/>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CE49ADBD-06B6-8446-AA68-DEB60554B86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FB0AD4B-F99D-A04F-AFEA-C26A531657EF}"/>
              </a:ext>
            </a:extLst>
          </p:cNvPr>
          <p:cNvSpPr>
            <a:spLocks noGrp="1" noChangeArrowheads="1"/>
          </p:cNvSpPr>
          <p:nvPr>
            <p:ph type="sldNum" sz="quarter" idx="11"/>
          </p:nvPr>
        </p:nvSpPr>
        <p:spPr>
          <a:ln/>
        </p:spPr>
        <p:txBody>
          <a:bodyPr/>
          <a:lstStyle>
            <a:lvl1pPr>
              <a:defRPr/>
            </a:lvl1pPr>
          </a:lstStyle>
          <a:p>
            <a:pPr>
              <a:defRPr/>
            </a:pPr>
            <a:fld id="{480945C1-562E-0B43-8BA6-CECFB3DB6883}" type="slidenum">
              <a:rPr lang="en-US" altLang="en-US"/>
              <a:pPr>
                <a:defRPr/>
              </a:pPr>
              <a:t>‹#›</a:t>
            </a:fld>
            <a:endParaRPr lang="en-US" altLang="en-US"/>
          </a:p>
        </p:txBody>
      </p:sp>
    </p:spTree>
    <p:extLst>
      <p:ext uri="{BB962C8B-B14F-4D97-AF65-F5344CB8AC3E}">
        <p14:creationId xmlns:p14="http://schemas.microsoft.com/office/powerpoint/2010/main" val="2847917747"/>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7B0B1CC9-3AFE-3B4A-916B-FD0123FECDB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D0ADB426-B89D-CE46-AC70-3C1BF392FD2A}"/>
              </a:ext>
            </a:extLst>
          </p:cNvPr>
          <p:cNvSpPr>
            <a:spLocks noGrp="1" noChangeArrowheads="1"/>
          </p:cNvSpPr>
          <p:nvPr>
            <p:ph type="sldNum" sz="quarter" idx="11"/>
          </p:nvPr>
        </p:nvSpPr>
        <p:spPr>
          <a:ln/>
        </p:spPr>
        <p:txBody>
          <a:bodyPr/>
          <a:lstStyle>
            <a:lvl1pPr>
              <a:defRPr/>
            </a:lvl1pPr>
          </a:lstStyle>
          <a:p>
            <a:pPr>
              <a:defRPr/>
            </a:pPr>
            <a:fld id="{FD41BB3E-5830-2B45-BB27-0294365D18EF}" type="slidenum">
              <a:rPr lang="en-US" altLang="en-US"/>
              <a:pPr>
                <a:defRPr/>
              </a:pPr>
              <a:t>‹#›</a:t>
            </a:fld>
            <a:endParaRPr lang="en-US" altLang="en-US"/>
          </a:p>
        </p:txBody>
      </p:sp>
    </p:spTree>
    <p:extLst>
      <p:ext uri="{BB962C8B-B14F-4D97-AF65-F5344CB8AC3E}">
        <p14:creationId xmlns:p14="http://schemas.microsoft.com/office/powerpoint/2010/main" val="2759301775"/>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8422B8E-BA55-FE4A-81E9-8B46CBC0B31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2E94FC70-3D31-9340-9E6C-A712F6C3A501}"/>
              </a:ext>
            </a:extLst>
          </p:cNvPr>
          <p:cNvSpPr>
            <a:spLocks noGrp="1" noChangeArrowheads="1"/>
          </p:cNvSpPr>
          <p:nvPr>
            <p:ph type="sldNum" sz="quarter" idx="11"/>
          </p:nvPr>
        </p:nvSpPr>
        <p:spPr>
          <a:ln/>
        </p:spPr>
        <p:txBody>
          <a:bodyPr/>
          <a:lstStyle>
            <a:lvl1pPr>
              <a:defRPr/>
            </a:lvl1pPr>
          </a:lstStyle>
          <a:p>
            <a:pPr>
              <a:defRPr/>
            </a:pPr>
            <a:fld id="{ACEFB2BF-590A-6A48-A02A-D30AA854250D}" type="slidenum">
              <a:rPr lang="en-US" altLang="en-US"/>
              <a:pPr>
                <a:defRPr/>
              </a:pPr>
              <a:t>‹#›</a:t>
            </a:fld>
            <a:endParaRPr lang="en-US" altLang="en-US"/>
          </a:p>
        </p:txBody>
      </p:sp>
    </p:spTree>
    <p:extLst>
      <p:ext uri="{BB962C8B-B14F-4D97-AF65-F5344CB8AC3E}">
        <p14:creationId xmlns:p14="http://schemas.microsoft.com/office/powerpoint/2010/main" val="2982690492"/>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F3CC42-0BD2-394C-8B7F-5631AD30E6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4679DEDC-0C3A-3C44-A2D5-4BD3691757A9}"/>
              </a:ext>
            </a:extLst>
          </p:cNvPr>
          <p:cNvSpPr>
            <a:spLocks noGrp="1" noChangeArrowheads="1"/>
          </p:cNvSpPr>
          <p:nvPr>
            <p:ph type="sldNum" sz="quarter" idx="11"/>
          </p:nvPr>
        </p:nvSpPr>
        <p:spPr>
          <a:ln/>
        </p:spPr>
        <p:txBody>
          <a:bodyPr/>
          <a:lstStyle>
            <a:lvl1pPr>
              <a:defRPr/>
            </a:lvl1pPr>
          </a:lstStyle>
          <a:p>
            <a:pPr>
              <a:defRPr/>
            </a:pPr>
            <a:fld id="{CF03530E-84F0-4E4D-97EC-F41FDF532921}" type="slidenum">
              <a:rPr lang="en-US" altLang="en-US"/>
              <a:pPr>
                <a:defRPr/>
              </a:pPr>
              <a:t>‹#›</a:t>
            </a:fld>
            <a:endParaRPr lang="en-US" altLang="en-US"/>
          </a:p>
        </p:txBody>
      </p:sp>
    </p:spTree>
    <p:extLst>
      <p:ext uri="{BB962C8B-B14F-4D97-AF65-F5344CB8AC3E}">
        <p14:creationId xmlns:p14="http://schemas.microsoft.com/office/powerpoint/2010/main" val="2379072469"/>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E18DF1E5-E2E8-6947-99AF-7738B051BC7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9663BC53-9B1F-B146-8B0E-991A3099170E}"/>
              </a:ext>
            </a:extLst>
          </p:cNvPr>
          <p:cNvSpPr>
            <a:spLocks noGrp="1" noChangeArrowheads="1"/>
          </p:cNvSpPr>
          <p:nvPr>
            <p:ph type="sldNum" sz="quarter" idx="11"/>
          </p:nvPr>
        </p:nvSpPr>
        <p:spPr>
          <a:ln/>
        </p:spPr>
        <p:txBody>
          <a:bodyPr/>
          <a:lstStyle>
            <a:lvl1pPr>
              <a:defRPr/>
            </a:lvl1pPr>
          </a:lstStyle>
          <a:p>
            <a:pPr>
              <a:defRPr/>
            </a:pPr>
            <a:fld id="{AF3C5C33-E6A1-4847-95A7-3EBF9E8B9CAD}" type="slidenum">
              <a:rPr lang="en-US" altLang="en-US"/>
              <a:pPr>
                <a:defRPr/>
              </a:pPr>
              <a:t>‹#›</a:t>
            </a:fld>
            <a:endParaRPr lang="en-US" altLang="en-US"/>
          </a:p>
        </p:txBody>
      </p:sp>
    </p:spTree>
    <p:extLst>
      <p:ext uri="{BB962C8B-B14F-4D97-AF65-F5344CB8AC3E}">
        <p14:creationId xmlns:p14="http://schemas.microsoft.com/office/powerpoint/2010/main" val="4021952159"/>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3E7E5B98-DD40-5A4E-A09F-1A9E05C90B7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51EDA-0257-094E-A24D-0D703F040B2B}"/>
              </a:ext>
            </a:extLst>
          </p:cNvPr>
          <p:cNvSpPr>
            <a:spLocks noGrp="1" noChangeArrowheads="1"/>
          </p:cNvSpPr>
          <p:nvPr>
            <p:ph type="sldNum" sz="quarter" idx="11"/>
          </p:nvPr>
        </p:nvSpPr>
        <p:spPr>
          <a:ln/>
        </p:spPr>
        <p:txBody>
          <a:bodyPr/>
          <a:lstStyle>
            <a:lvl1pPr>
              <a:defRPr/>
            </a:lvl1pPr>
          </a:lstStyle>
          <a:p>
            <a:pPr>
              <a:defRPr/>
            </a:pPr>
            <a:fld id="{96F1F150-A575-9E40-AA2B-9458DBEC6D59}" type="slidenum">
              <a:rPr lang="en-US" altLang="en-US"/>
              <a:pPr>
                <a:defRPr/>
              </a:pPr>
              <a:t>‹#›</a:t>
            </a:fld>
            <a:endParaRPr lang="en-US" altLang="en-US"/>
          </a:p>
        </p:txBody>
      </p:sp>
    </p:spTree>
    <p:extLst>
      <p:ext uri="{BB962C8B-B14F-4D97-AF65-F5344CB8AC3E}">
        <p14:creationId xmlns:p14="http://schemas.microsoft.com/office/powerpoint/2010/main" val="2253111488"/>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F7DFFAD8-B4E9-194F-A4BA-01659826153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D408619-7AF3-7B4F-BD18-D47A85A5592E}"/>
              </a:ext>
            </a:extLst>
          </p:cNvPr>
          <p:cNvSpPr>
            <a:spLocks noGrp="1" noChangeArrowheads="1"/>
          </p:cNvSpPr>
          <p:nvPr>
            <p:ph type="sldNum" sz="quarter" idx="11"/>
          </p:nvPr>
        </p:nvSpPr>
        <p:spPr>
          <a:ln/>
        </p:spPr>
        <p:txBody>
          <a:bodyPr/>
          <a:lstStyle>
            <a:lvl1pPr>
              <a:defRPr/>
            </a:lvl1pPr>
          </a:lstStyle>
          <a:p>
            <a:pPr>
              <a:defRPr/>
            </a:pPr>
            <a:fld id="{E844B256-FDB8-A24A-BC54-E455A5EB84A9}" type="slidenum">
              <a:rPr lang="en-US" altLang="en-US"/>
              <a:pPr>
                <a:defRPr/>
              </a:pPr>
              <a:t>‹#›</a:t>
            </a:fld>
            <a:endParaRPr lang="en-US" altLang="en-US"/>
          </a:p>
        </p:txBody>
      </p:sp>
    </p:spTree>
    <p:extLst>
      <p:ext uri="{BB962C8B-B14F-4D97-AF65-F5344CB8AC3E}">
        <p14:creationId xmlns:p14="http://schemas.microsoft.com/office/powerpoint/2010/main" val="1922563859"/>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9E45739-2222-874D-9ADA-D29F4ED43F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334804F-BD3E-3B41-A0D1-E466DD49F22E}"/>
              </a:ext>
            </a:extLst>
          </p:cNvPr>
          <p:cNvSpPr>
            <a:spLocks noGrp="1" noChangeArrowheads="1"/>
          </p:cNvSpPr>
          <p:nvPr>
            <p:ph type="sldNum" sz="quarter" idx="11"/>
          </p:nvPr>
        </p:nvSpPr>
        <p:spPr>
          <a:ln/>
        </p:spPr>
        <p:txBody>
          <a:bodyPr/>
          <a:lstStyle>
            <a:lvl1pPr>
              <a:defRPr/>
            </a:lvl1pPr>
          </a:lstStyle>
          <a:p>
            <a:pPr>
              <a:defRPr/>
            </a:pPr>
            <a:fld id="{18BB26D8-7164-314F-AD57-1692E7A0EDBC}" type="slidenum">
              <a:rPr lang="en-US" altLang="en-US"/>
              <a:pPr>
                <a:defRPr/>
              </a:pPr>
              <a:t>‹#›</a:t>
            </a:fld>
            <a:endParaRPr lang="en-US" altLang="en-US"/>
          </a:p>
        </p:txBody>
      </p:sp>
    </p:spTree>
    <p:extLst>
      <p:ext uri="{BB962C8B-B14F-4D97-AF65-F5344CB8AC3E}">
        <p14:creationId xmlns:p14="http://schemas.microsoft.com/office/powerpoint/2010/main" val="457244716"/>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2887B67-9E93-F84F-9444-CEA91BB1C94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9B68B1E-88E7-FB46-BF5C-290B340EEA78}"/>
              </a:ext>
            </a:extLst>
          </p:cNvPr>
          <p:cNvSpPr>
            <a:spLocks noGrp="1" noChangeArrowheads="1"/>
          </p:cNvSpPr>
          <p:nvPr>
            <p:ph type="sldNum" sz="quarter" idx="11"/>
          </p:nvPr>
        </p:nvSpPr>
        <p:spPr>
          <a:ln/>
        </p:spPr>
        <p:txBody>
          <a:bodyPr/>
          <a:lstStyle>
            <a:lvl1pPr>
              <a:defRPr/>
            </a:lvl1pPr>
          </a:lstStyle>
          <a:p>
            <a:pPr>
              <a:defRPr/>
            </a:pPr>
            <a:fld id="{67BFF8DB-66A4-8F4B-9ECB-5597B3DAFE8A}" type="slidenum">
              <a:rPr lang="en-US" altLang="en-US"/>
              <a:pPr>
                <a:defRPr/>
              </a:pPr>
              <a:t>‹#›</a:t>
            </a:fld>
            <a:endParaRPr lang="en-US" altLang="en-US"/>
          </a:p>
        </p:txBody>
      </p:sp>
    </p:spTree>
    <p:extLst>
      <p:ext uri="{BB962C8B-B14F-4D97-AF65-F5344CB8AC3E}">
        <p14:creationId xmlns:p14="http://schemas.microsoft.com/office/powerpoint/2010/main" val="3159951418"/>
      </p:ext>
    </p:extLst>
  </p:cSld>
  <p:clrMapOvr>
    <a:masterClrMapping/>
  </p:clrMapOvr>
  <p:transition/>
</p:sldLayout>
</file>

<file path=ppt/slideLayouts/slideLayout58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55F49D8D-996B-D84B-BAC3-E81FCC0D249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64841AC-0C79-4A4E-B268-24574D71519A}"/>
              </a:ext>
            </a:extLst>
          </p:cNvPr>
          <p:cNvSpPr>
            <a:spLocks noGrp="1" noChangeArrowheads="1"/>
          </p:cNvSpPr>
          <p:nvPr>
            <p:ph type="sldNum" sz="quarter" idx="11"/>
          </p:nvPr>
        </p:nvSpPr>
        <p:spPr>
          <a:ln/>
        </p:spPr>
        <p:txBody>
          <a:bodyPr/>
          <a:lstStyle>
            <a:lvl1pPr>
              <a:defRPr/>
            </a:lvl1pPr>
          </a:lstStyle>
          <a:p>
            <a:pPr>
              <a:defRPr/>
            </a:pPr>
            <a:fld id="{1299FE76-E591-2347-A8E7-E38782B1C689}" type="slidenum">
              <a:rPr lang="en-US" altLang="en-US"/>
              <a:pPr>
                <a:defRPr/>
              </a:pPr>
              <a:t>‹#›</a:t>
            </a:fld>
            <a:endParaRPr lang="en-US" altLang="en-US"/>
          </a:p>
        </p:txBody>
      </p:sp>
    </p:spTree>
    <p:extLst>
      <p:ext uri="{BB962C8B-B14F-4D97-AF65-F5344CB8AC3E}">
        <p14:creationId xmlns:p14="http://schemas.microsoft.com/office/powerpoint/2010/main" val="3501174241"/>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2658042"/>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775802"/>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966446"/>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931253"/>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9473481"/>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8120122"/>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8014594"/>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802520"/>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4679863"/>
      </p:ext>
    </p:extLst>
  </p:cSld>
  <p:clrMapOvr>
    <a:masterClrMapping/>
  </p:clrMapOvr>
  <p:transition/>
</p:sldLayout>
</file>

<file path=ppt/slideLayouts/slideLayout5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054041"/>
      </p:ext>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3516007"/>
      </p:ext>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311700" y="2867800"/>
            <a:ext cx="85206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95307626"/>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347743457"/>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67961010"/>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02453902"/>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740800"/>
            <a:ext cx="2808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852800"/>
            <a:ext cx="2808000" cy="4239200"/>
          </a:xfrm>
          <a:prstGeom prst="rect">
            <a:avLst/>
          </a:prstGeom>
        </p:spPr>
        <p:txBody>
          <a:bodyPr spcFirstLastPara="1" wrap="square" lIns="91425" tIns="91425" rIns="91425" bIns="91425" anchor="t" anchorCtr="0">
            <a:noAutofit/>
          </a:bodyPr>
          <a:lstStyle>
            <a:lvl1pPr marL="457189" lvl="0" indent="-304792">
              <a:spcBef>
                <a:spcPts val="0"/>
              </a:spcBef>
              <a:spcAft>
                <a:spcPts val="0"/>
              </a:spcAft>
              <a:buSzPts val="1200"/>
              <a:buChar char="●"/>
              <a:defRPr sz="12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31" name="Google Shape;31;p7"/>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239695428"/>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1" y="600200"/>
            <a:ext cx="63678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188684821"/>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4572000" y="-167"/>
            <a:ext cx="4572000" cy="6858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9"/>
          <p:cNvSpPr txBox="1">
            <a:spLocks noGrp="1"/>
          </p:cNvSpPr>
          <p:nvPr>
            <p:ph type="title"/>
          </p:nvPr>
        </p:nvSpPr>
        <p:spPr>
          <a:xfrm>
            <a:off x="265500" y="1644233"/>
            <a:ext cx="40452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3737433"/>
            <a:ext cx="40452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965433"/>
            <a:ext cx="3837000" cy="4926800"/>
          </a:xfrm>
          <a:prstGeom prst="rect">
            <a:avLst/>
          </a:prstGeom>
        </p:spPr>
        <p:txBody>
          <a:bodyPr spcFirstLastPara="1" wrap="square" lIns="91425" tIns="91425" rIns="91425" bIns="91425" anchor="ctr"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87312863"/>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5640767"/>
            <a:ext cx="5998800" cy="806800"/>
          </a:xfrm>
          <a:prstGeom prst="rect">
            <a:avLst/>
          </a:prstGeom>
        </p:spPr>
        <p:txBody>
          <a:bodyPr spcFirstLastPara="1" wrap="square" lIns="91425" tIns="91425" rIns="91425" bIns="91425" anchor="ctr" anchorCtr="0">
            <a:noAutofit/>
          </a:bodyPr>
          <a:lstStyle>
            <a:lvl1pPr marL="457189" lvl="0" indent="-22859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3057513"/>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474833"/>
            <a:ext cx="85206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4202967"/>
            <a:ext cx="8520600" cy="1734400"/>
          </a:xfrm>
          <a:prstGeom prst="rect">
            <a:avLst/>
          </a:prstGeom>
        </p:spPr>
        <p:txBody>
          <a:bodyPr spcFirstLastPara="1" wrap="square" lIns="91425" tIns="91425" rIns="91425" bIns="91425" anchor="t" anchorCtr="0">
            <a:noAutofit/>
          </a:bodyPr>
          <a:lstStyle>
            <a:lvl1pPr marL="457189" lvl="0" indent="-342891" algn="ctr">
              <a:spcBef>
                <a:spcPts val="0"/>
              </a:spcBef>
              <a:spcAft>
                <a:spcPts val="0"/>
              </a:spcAft>
              <a:buSzPts val="1800"/>
              <a:buChar char="●"/>
              <a:defRPr/>
            </a:lvl1pPr>
            <a:lvl2pPr marL="914377" lvl="1" indent="-317492" algn="ctr">
              <a:spcBef>
                <a:spcPts val="1600"/>
              </a:spcBef>
              <a:spcAft>
                <a:spcPts val="0"/>
              </a:spcAft>
              <a:buSzPts val="1400"/>
              <a:buChar char="○"/>
              <a:defRPr/>
            </a:lvl2pPr>
            <a:lvl3pPr marL="1371566" lvl="2" indent="-317492" algn="ctr">
              <a:spcBef>
                <a:spcPts val="1600"/>
              </a:spcBef>
              <a:spcAft>
                <a:spcPts val="0"/>
              </a:spcAft>
              <a:buSzPts val="1400"/>
              <a:buChar char="■"/>
              <a:defRPr/>
            </a:lvl3pPr>
            <a:lvl4pPr marL="1828754" lvl="3" indent="-317492" algn="ctr">
              <a:spcBef>
                <a:spcPts val="1600"/>
              </a:spcBef>
              <a:spcAft>
                <a:spcPts val="0"/>
              </a:spcAft>
              <a:buSzPts val="1400"/>
              <a:buChar char="●"/>
              <a:defRPr/>
            </a:lvl4pPr>
            <a:lvl5pPr marL="2285943" lvl="4" indent="-317492" algn="ctr">
              <a:spcBef>
                <a:spcPts val="1600"/>
              </a:spcBef>
              <a:spcAft>
                <a:spcPts val="0"/>
              </a:spcAft>
              <a:buSzPts val="1400"/>
              <a:buChar char="○"/>
              <a:defRPr/>
            </a:lvl5pPr>
            <a:lvl6pPr marL="2743131" lvl="5" indent="-317492" algn="ctr">
              <a:spcBef>
                <a:spcPts val="1600"/>
              </a:spcBef>
              <a:spcAft>
                <a:spcPts val="0"/>
              </a:spcAft>
              <a:buSzPts val="1400"/>
              <a:buChar char="■"/>
              <a:defRPr/>
            </a:lvl6pPr>
            <a:lvl7pPr marL="3200320" lvl="6" indent="-317492" algn="ctr">
              <a:spcBef>
                <a:spcPts val="1600"/>
              </a:spcBef>
              <a:spcAft>
                <a:spcPts val="0"/>
              </a:spcAft>
              <a:buSzPts val="1400"/>
              <a:buChar char="●"/>
              <a:defRPr/>
            </a:lvl7pPr>
            <a:lvl8pPr marL="3657509" lvl="7" indent="-317492" algn="ctr">
              <a:spcBef>
                <a:spcPts val="1600"/>
              </a:spcBef>
              <a:spcAft>
                <a:spcPts val="0"/>
              </a:spcAft>
              <a:buSzPts val="1400"/>
              <a:buChar char="○"/>
              <a:defRPr/>
            </a:lvl8pPr>
            <a:lvl9pPr marL="4114697" lvl="8" indent="-317492"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35143960"/>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36343147"/>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80714961"/>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849193371"/>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589501526"/>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46749651"/>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0607654"/>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66817788"/>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203430946"/>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3621467233"/>
      </p:ext>
    </p:extLst>
  </p:cSld>
  <p:clrMapOvr>
    <a:masterClrMapping/>
  </p:clrMapOvr>
  <p:transition/>
</p:sldLayout>
</file>

<file path=ppt/slideLayouts/slideLayout6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8646969"/>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878319528"/>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740107998"/>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ext uri="{BB962C8B-B14F-4D97-AF65-F5344CB8AC3E}">
        <p14:creationId xmlns:p14="http://schemas.microsoft.com/office/powerpoint/2010/main" val="795907748"/>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5"/>
          <p:cNvSpPr>
            <a:spLocks noGrp="1"/>
          </p:cNvSpPr>
          <p:nvPr>
            <p:ph type="sldNum" sz="quarter" idx="12"/>
          </p:nvPr>
        </p:nvSpPr>
        <p:spPr>
          <a:xfrm>
            <a:off x="8077200" y="6340475"/>
            <a:ext cx="685800" cy="365125"/>
          </a:xfrm>
        </p:spPr>
        <p:txBody>
          <a:bodyPr/>
          <a:lstStyle>
            <a:lvl1pPr>
              <a:defRPr sz="2000">
                <a:latin typeface="Cambria Math" panose="02040503050406030204" pitchFamily="18" charset="0"/>
                <a:ea typeface="Cambria Math" panose="02040503050406030204" pitchFamily="18" charset="0"/>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10732605"/>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85015029"/>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79810376"/>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77690679"/>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62297728"/>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02848735"/>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10509781"/>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95865026"/>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724540"/>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750601080"/>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3943562542"/>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1922643952"/>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3987776973"/>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205823364"/>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3752734345"/>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1436120950"/>
      </p:ext>
    </p:extLst>
  </p:cSld>
  <p:clrMapOvr>
    <a:masterClrMapping/>
  </p:clrMapOvr>
  <p:transition/>
</p:sldLayout>
</file>

<file path=ppt/slideLayouts/slideLayout6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3614113674"/>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3417903886"/>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1039996210"/>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320579763"/>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2455395606"/>
      </p:ext>
    </p:extLst>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949511410"/>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2048029"/>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3"/>
            <a:ext cx="8987622"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4"/>
            <a:ext cx="8987622" cy="531875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endParaRPr lang="en-US" dirty="0"/>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2513139621"/>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76611412"/>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3683005"/>
      </p:ext>
    </p:extLst>
  </p:cSld>
  <p:clrMapOvr>
    <a:masterClrMapping/>
  </p:clrMapOvr>
  <p:transition/>
</p:sldLayout>
</file>

<file path=ppt/slideLayouts/slideLayout6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991947"/>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56846919"/>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95541919"/>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39768868"/>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81794"/>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05540252"/>
      </p:ext>
    </p:extLst>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20510753"/>
      </p:ext>
    </p:extLst>
  </p:cSld>
  <p:clrMapOvr>
    <a:masterClrMapping/>
  </p:clrMapOvr>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62388659"/>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60961845"/>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51937757"/>
      </p:ext>
    </p:extLst>
  </p:cSld>
  <p:clrMapOvr>
    <a:masterClrMapping/>
  </p:clrMapOvr>
  <p:transition/>
</p:sldLayout>
</file>

<file path=ppt/slideLayouts/slideLayout65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1889456"/>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6784263"/>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137394"/>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7434173"/>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0469503"/>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4542624"/>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8563842"/>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4580434"/>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604124"/>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1290896"/>
      </p:ext>
    </p:extLst>
  </p:cSld>
  <p:clrMapOvr>
    <a:masterClrMapping/>
  </p:clrMapOvr>
  <p:transition/>
</p:sldLayout>
</file>

<file path=ppt/slideLayouts/slideLayout6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7256847"/>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1770"/>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03353"/>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881052"/>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8093815"/>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366137"/>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9387529"/>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807467"/>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232110"/>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917201"/>
      </p:ext>
    </p:extLst>
  </p:cSld>
  <p:clrMapOvr>
    <a:masterClrMapping/>
  </p:clrMapOvr>
  <p:transition/>
</p:sldLayout>
</file>

<file path=ppt/slideLayouts/slideLayout6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2576942"/>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375152"/>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697546"/>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563949"/>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5968767"/>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010157"/>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0068310"/>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751675"/>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721418"/>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0145277"/>
      </p:ext>
    </p:extLst>
  </p:cSld>
  <p:clrMapOvr>
    <a:masterClrMapping/>
  </p:clrMapOvr>
  <p:transition/>
</p:sldLayout>
</file>

<file path=ppt/slideLayouts/slideLayout6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3586944"/>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6344101"/>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4338968"/>
      </p:ext>
    </p:extLst>
  </p:cSld>
  <p:clrMapOvr>
    <a:masterClrMapping/>
  </p:clrMapOvr>
  <p:transition/>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8AD672FA-6339-CE41-9F07-09C3D4EAFFEB}"/>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8A9478E9-6D3F-3141-A5A1-C884727CF6F8}"/>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7CA3EB0D-EA22-834D-9D29-4A066205305E}"/>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F2025DFA-C983-F343-95CF-857FE2DECA6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3485F640-0DE9-0C43-B145-E80A4A815CB6}"/>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863ED2B-36DB-A641-AB6F-11943435264D}"/>
              </a:ext>
            </a:extLst>
          </p:cNvPr>
          <p:cNvSpPr>
            <a:spLocks noGrp="1" noChangeArrowheads="1"/>
          </p:cNvSpPr>
          <p:nvPr>
            <p:ph type="sldNum" sz="quarter" idx="12"/>
          </p:nvPr>
        </p:nvSpPr>
        <p:spPr/>
        <p:txBody>
          <a:bodyPr/>
          <a:lstStyle>
            <a:lvl1pPr>
              <a:defRPr sz="1200"/>
            </a:lvl1pPr>
          </a:lstStyle>
          <a:p>
            <a:pPr>
              <a:defRPr/>
            </a:pPr>
            <a:fld id="{1DD8A012-9FFD-AF43-993B-1B5111DE884D}" type="slidenum">
              <a:rPr lang="en-US" altLang="en-US"/>
              <a:pPr>
                <a:defRPr/>
              </a:pPr>
              <a:t>‹#›</a:t>
            </a:fld>
            <a:endParaRPr lang="en-US" altLang="en-US"/>
          </a:p>
        </p:txBody>
      </p:sp>
    </p:spTree>
    <p:extLst>
      <p:ext uri="{BB962C8B-B14F-4D97-AF65-F5344CB8AC3E}">
        <p14:creationId xmlns:p14="http://schemas.microsoft.com/office/powerpoint/2010/main" val="2355159669"/>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87A28DB-EB70-C549-9CBF-EC5A384A4B5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D7420B76-A099-C64B-9B67-800067521FE6}"/>
              </a:ext>
            </a:extLst>
          </p:cNvPr>
          <p:cNvSpPr>
            <a:spLocks noGrp="1" noChangeArrowheads="1"/>
          </p:cNvSpPr>
          <p:nvPr>
            <p:ph type="sldNum" sz="quarter" idx="11"/>
          </p:nvPr>
        </p:nvSpPr>
        <p:spPr>
          <a:ln/>
        </p:spPr>
        <p:txBody>
          <a:bodyPr/>
          <a:lstStyle>
            <a:lvl1pPr>
              <a:defRPr/>
            </a:lvl1pPr>
          </a:lstStyle>
          <a:p>
            <a:pPr>
              <a:defRPr/>
            </a:pPr>
            <a:fld id="{2F90E66B-D170-A84B-AD98-A0D06085EB20}" type="slidenum">
              <a:rPr lang="en-US" altLang="en-US"/>
              <a:pPr>
                <a:defRPr/>
              </a:pPr>
              <a:t>‹#›</a:t>
            </a:fld>
            <a:endParaRPr lang="en-US" altLang="en-US"/>
          </a:p>
        </p:txBody>
      </p:sp>
    </p:spTree>
    <p:extLst>
      <p:ext uri="{BB962C8B-B14F-4D97-AF65-F5344CB8AC3E}">
        <p14:creationId xmlns:p14="http://schemas.microsoft.com/office/powerpoint/2010/main" val="1950108591"/>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8F6DD82-5894-9443-AFB2-2DB6F31FE4F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90B67BC-4A11-FE42-9669-EFCCA2F1F040}"/>
              </a:ext>
            </a:extLst>
          </p:cNvPr>
          <p:cNvSpPr>
            <a:spLocks noGrp="1" noChangeArrowheads="1"/>
          </p:cNvSpPr>
          <p:nvPr>
            <p:ph type="sldNum" sz="quarter" idx="11"/>
          </p:nvPr>
        </p:nvSpPr>
        <p:spPr>
          <a:ln/>
        </p:spPr>
        <p:txBody>
          <a:bodyPr/>
          <a:lstStyle>
            <a:lvl1pPr>
              <a:defRPr/>
            </a:lvl1pPr>
          </a:lstStyle>
          <a:p>
            <a:pPr>
              <a:defRPr/>
            </a:pPr>
            <a:fld id="{5ECD8E6A-C3E3-D64A-BDB1-C1623B5F98F3}" type="slidenum">
              <a:rPr lang="en-US" altLang="en-US"/>
              <a:pPr>
                <a:defRPr/>
              </a:pPr>
              <a:t>‹#›</a:t>
            </a:fld>
            <a:endParaRPr lang="en-US" altLang="en-US"/>
          </a:p>
        </p:txBody>
      </p:sp>
    </p:spTree>
    <p:extLst>
      <p:ext uri="{BB962C8B-B14F-4D97-AF65-F5344CB8AC3E}">
        <p14:creationId xmlns:p14="http://schemas.microsoft.com/office/powerpoint/2010/main" val="3304315204"/>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0D1C58E8-B0C3-C044-8C95-923E642491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FD7574-337C-D849-80E5-5F4A5D4D1A24}"/>
              </a:ext>
            </a:extLst>
          </p:cNvPr>
          <p:cNvSpPr>
            <a:spLocks noGrp="1" noChangeArrowheads="1"/>
          </p:cNvSpPr>
          <p:nvPr>
            <p:ph type="sldNum" sz="quarter" idx="11"/>
          </p:nvPr>
        </p:nvSpPr>
        <p:spPr>
          <a:ln/>
        </p:spPr>
        <p:txBody>
          <a:bodyPr/>
          <a:lstStyle>
            <a:lvl1pPr>
              <a:defRPr/>
            </a:lvl1pPr>
          </a:lstStyle>
          <a:p>
            <a:pPr>
              <a:defRPr/>
            </a:pPr>
            <a:fld id="{E85F5822-869C-614B-8FBD-5D7C2F57C28C}" type="slidenum">
              <a:rPr lang="en-US" altLang="en-US"/>
              <a:pPr>
                <a:defRPr/>
              </a:pPr>
              <a:t>‹#›</a:t>
            </a:fld>
            <a:endParaRPr lang="en-US" altLang="en-US"/>
          </a:p>
        </p:txBody>
      </p:sp>
    </p:spTree>
    <p:extLst>
      <p:ext uri="{BB962C8B-B14F-4D97-AF65-F5344CB8AC3E}">
        <p14:creationId xmlns:p14="http://schemas.microsoft.com/office/powerpoint/2010/main" val="2194265763"/>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4AFD789-89FA-8642-8359-527022AA9E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8B38C27A-4594-7142-8DD1-0B5D92B48620}"/>
              </a:ext>
            </a:extLst>
          </p:cNvPr>
          <p:cNvSpPr>
            <a:spLocks noGrp="1" noChangeArrowheads="1"/>
          </p:cNvSpPr>
          <p:nvPr>
            <p:ph type="sldNum" sz="quarter" idx="11"/>
          </p:nvPr>
        </p:nvSpPr>
        <p:spPr>
          <a:ln/>
        </p:spPr>
        <p:txBody>
          <a:bodyPr/>
          <a:lstStyle>
            <a:lvl1pPr>
              <a:defRPr/>
            </a:lvl1pPr>
          </a:lstStyle>
          <a:p>
            <a:pPr>
              <a:defRPr/>
            </a:pPr>
            <a:fld id="{503FE3E7-3301-EC4F-BAF4-DA08D63D48A2}" type="slidenum">
              <a:rPr lang="en-US" altLang="en-US"/>
              <a:pPr>
                <a:defRPr/>
              </a:pPr>
              <a:t>‹#›</a:t>
            </a:fld>
            <a:endParaRPr lang="en-US" altLang="en-US"/>
          </a:p>
        </p:txBody>
      </p:sp>
    </p:spTree>
    <p:extLst>
      <p:ext uri="{BB962C8B-B14F-4D97-AF65-F5344CB8AC3E}">
        <p14:creationId xmlns:p14="http://schemas.microsoft.com/office/powerpoint/2010/main" val="3261077975"/>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4179D247-6FE5-2446-843D-38D2BFBB796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9D05C15A-9ECB-1649-A20E-D8040C8C8D09}"/>
              </a:ext>
            </a:extLst>
          </p:cNvPr>
          <p:cNvSpPr>
            <a:spLocks noGrp="1" noChangeArrowheads="1"/>
          </p:cNvSpPr>
          <p:nvPr>
            <p:ph type="sldNum" sz="quarter" idx="11"/>
          </p:nvPr>
        </p:nvSpPr>
        <p:spPr>
          <a:ln/>
        </p:spPr>
        <p:txBody>
          <a:bodyPr/>
          <a:lstStyle>
            <a:lvl1pPr>
              <a:defRPr/>
            </a:lvl1pPr>
          </a:lstStyle>
          <a:p>
            <a:pPr>
              <a:defRPr/>
            </a:pPr>
            <a:fld id="{9EEA160B-8660-A04F-9AB1-52C56219BFBB}" type="slidenum">
              <a:rPr lang="en-US" altLang="en-US"/>
              <a:pPr>
                <a:defRPr/>
              </a:pPr>
              <a:t>‹#›</a:t>
            </a:fld>
            <a:endParaRPr lang="en-US" altLang="en-US"/>
          </a:p>
        </p:txBody>
      </p:sp>
    </p:spTree>
    <p:extLst>
      <p:ext uri="{BB962C8B-B14F-4D97-AF65-F5344CB8AC3E}">
        <p14:creationId xmlns:p14="http://schemas.microsoft.com/office/powerpoint/2010/main" val="2891902596"/>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1B6342D5-357A-B242-98F7-B5A4AF27632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44C803E1-C885-104B-9026-B620951D1F62}"/>
              </a:ext>
            </a:extLst>
          </p:cNvPr>
          <p:cNvSpPr>
            <a:spLocks noGrp="1" noChangeArrowheads="1"/>
          </p:cNvSpPr>
          <p:nvPr>
            <p:ph type="sldNum" sz="quarter" idx="11"/>
          </p:nvPr>
        </p:nvSpPr>
        <p:spPr>
          <a:ln/>
        </p:spPr>
        <p:txBody>
          <a:bodyPr/>
          <a:lstStyle>
            <a:lvl1pPr>
              <a:defRPr/>
            </a:lvl1pPr>
          </a:lstStyle>
          <a:p>
            <a:pPr>
              <a:defRPr/>
            </a:pPr>
            <a:fld id="{1260C3CB-FFC5-2943-86BB-92490FEA3C87}" type="slidenum">
              <a:rPr lang="en-US" altLang="en-US"/>
              <a:pPr>
                <a:defRPr/>
              </a:pPr>
              <a:t>‹#›</a:t>
            </a:fld>
            <a:endParaRPr lang="en-US" altLang="en-US"/>
          </a:p>
        </p:txBody>
      </p:sp>
    </p:spTree>
    <p:extLst>
      <p:ext uri="{BB962C8B-B14F-4D97-AF65-F5344CB8AC3E}">
        <p14:creationId xmlns:p14="http://schemas.microsoft.com/office/powerpoint/2010/main" val="1875279254"/>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C452122-67F4-254F-90B7-EEFE7EA78B4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7F7320F4-1D75-6A47-971C-DF47D1A08DF5}"/>
              </a:ext>
            </a:extLst>
          </p:cNvPr>
          <p:cNvSpPr>
            <a:spLocks noGrp="1" noChangeArrowheads="1"/>
          </p:cNvSpPr>
          <p:nvPr>
            <p:ph type="sldNum" sz="quarter" idx="11"/>
          </p:nvPr>
        </p:nvSpPr>
        <p:spPr>
          <a:ln/>
        </p:spPr>
        <p:txBody>
          <a:bodyPr/>
          <a:lstStyle>
            <a:lvl1pPr>
              <a:defRPr/>
            </a:lvl1pPr>
          </a:lstStyle>
          <a:p>
            <a:pPr>
              <a:defRPr/>
            </a:pPr>
            <a:fld id="{2A60F1EE-C46E-A64A-BA91-3AC0D2DB9FD5}" type="slidenum">
              <a:rPr lang="en-US" altLang="en-US"/>
              <a:pPr>
                <a:defRPr/>
              </a:pPr>
              <a:t>‹#›</a:t>
            </a:fld>
            <a:endParaRPr lang="en-US" altLang="en-US"/>
          </a:p>
        </p:txBody>
      </p:sp>
    </p:spTree>
    <p:extLst>
      <p:ext uri="{BB962C8B-B14F-4D97-AF65-F5344CB8AC3E}">
        <p14:creationId xmlns:p14="http://schemas.microsoft.com/office/powerpoint/2010/main" val="1005813371"/>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FCFE6C-36AF-E640-A2BC-E189297B94C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43B765-AAD5-6F42-8D0C-1BD8EF5BD48D}"/>
              </a:ext>
            </a:extLst>
          </p:cNvPr>
          <p:cNvSpPr>
            <a:spLocks noGrp="1" noChangeArrowheads="1"/>
          </p:cNvSpPr>
          <p:nvPr>
            <p:ph type="sldNum" sz="quarter" idx="11"/>
          </p:nvPr>
        </p:nvSpPr>
        <p:spPr>
          <a:ln/>
        </p:spPr>
        <p:txBody>
          <a:bodyPr/>
          <a:lstStyle>
            <a:lvl1pPr>
              <a:defRPr/>
            </a:lvl1pPr>
          </a:lstStyle>
          <a:p>
            <a:pPr>
              <a:defRPr/>
            </a:pPr>
            <a:fld id="{93F00F3A-745D-F649-9D38-49583842D181}" type="slidenum">
              <a:rPr lang="en-US" altLang="en-US"/>
              <a:pPr>
                <a:defRPr/>
              </a:pPr>
              <a:t>‹#›</a:t>
            </a:fld>
            <a:endParaRPr lang="en-US" altLang="en-US"/>
          </a:p>
        </p:txBody>
      </p:sp>
    </p:spTree>
    <p:extLst>
      <p:ext uri="{BB962C8B-B14F-4D97-AF65-F5344CB8AC3E}">
        <p14:creationId xmlns:p14="http://schemas.microsoft.com/office/powerpoint/2010/main" val="3428957441"/>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9E8655C5-7BD0-3442-886E-234821E407D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604EF9B-850A-994A-A1C0-9E6E45BEAC8E}"/>
              </a:ext>
            </a:extLst>
          </p:cNvPr>
          <p:cNvSpPr>
            <a:spLocks noGrp="1" noChangeArrowheads="1"/>
          </p:cNvSpPr>
          <p:nvPr>
            <p:ph type="sldNum" sz="quarter" idx="11"/>
          </p:nvPr>
        </p:nvSpPr>
        <p:spPr>
          <a:ln/>
        </p:spPr>
        <p:txBody>
          <a:bodyPr/>
          <a:lstStyle>
            <a:lvl1pPr>
              <a:defRPr/>
            </a:lvl1pPr>
          </a:lstStyle>
          <a:p>
            <a:pPr>
              <a:defRPr/>
            </a:pPr>
            <a:fld id="{5767DCD7-BC73-E847-B0C3-6A1166D4C5DD}" type="slidenum">
              <a:rPr lang="en-US" altLang="en-US"/>
              <a:pPr>
                <a:defRPr/>
              </a:pPr>
              <a:t>‹#›</a:t>
            </a:fld>
            <a:endParaRPr lang="en-US" altLang="en-US"/>
          </a:p>
        </p:txBody>
      </p:sp>
    </p:spTree>
    <p:extLst>
      <p:ext uri="{BB962C8B-B14F-4D97-AF65-F5344CB8AC3E}">
        <p14:creationId xmlns:p14="http://schemas.microsoft.com/office/powerpoint/2010/main" val="1017149342"/>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DC2D6A6-7EB8-A34F-8DCF-4DEE370284E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1D3AC6C-E0BA-8B4B-9078-28F01E1F537C}"/>
              </a:ext>
            </a:extLst>
          </p:cNvPr>
          <p:cNvSpPr>
            <a:spLocks noGrp="1" noChangeArrowheads="1"/>
          </p:cNvSpPr>
          <p:nvPr>
            <p:ph type="sldNum" sz="quarter" idx="11"/>
          </p:nvPr>
        </p:nvSpPr>
        <p:spPr>
          <a:ln/>
        </p:spPr>
        <p:txBody>
          <a:bodyPr/>
          <a:lstStyle>
            <a:lvl1pPr>
              <a:defRPr/>
            </a:lvl1pPr>
          </a:lstStyle>
          <a:p>
            <a:pPr>
              <a:defRPr/>
            </a:pPr>
            <a:fld id="{F83DF811-9866-7545-B37C-ECEFF032CC59}" type="slidenum">
              <a:rPr lang="en-US" altLang="en-US"/>
              <a:pPr>
                <a:defRPr/>
              </a:pPr>
              <a:t>‹#›</a:t>
            </a:fld>
            <a:endParaRPr lang="en-US" altLang="en-US"/>
          </a:p>
        </p:txBody>
      </p:sp>
    </p:spTree>
    <p:extLst>
      <p:ext uri="{BB962C8B-B14F-4D97-AF65-F5344CB8AC3E}">
        <p14:creationId xmlns:p14="http://schemas.microsoft.com/office/powerpoint/2010/main" val="2971946729"/>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99FFBC4E-B5F7-684F-9032-173071980B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9679A0-D655-8B48-9C34-E461C1BCD408}"/>
              </a:ext>
            </a:extLst>
          </p:cNvPr>
          <p:cNvSpPr>
            <a:spLocks noGrp="1" noChangeArrowheads="1"/>
          </p:cNvSpPr>
          <p:nvPr>
            <p:ph type="sldNum" sz="quarter" idx="11"/>
          </p:nvPr>
        </p:nvSpPr>
        <p:spPr>
          <a:ln/>
        </p:spPr>
        <p:txBody>
          <a:bodyPr/>
          <a:lstStyle>
            <a:lvl1pPr>
              <a:defRPr/>
            </a:lvl1pPr>
          </a:lstStyle>
          <a:p>
            <a:pPr>
              <a:defRPr/>
            </a:pPr>
            <a:fld id="{AA974377-449D-1442-BFA7-E8E1157DE0FC}" type="slidenum">
              <a:rPr lang="en-US" altLang="en-US"/>
              <a:pPr>
                <a:defRPr/>
              </a:pPr>
              <a:t>‹#›</a:t>
            </a:fld>
            <a:endParaRPr lang="en-US" altLang="en-US"/>
          </a:p>
        </p:txBody>
      </p:sp>
    </p:spTree>
    <p:extLst>
      <p:ext uri="{BB962C8B-B14F-4D97-AF65-F5344CB8AC3E}">
        <p14:creationId xmlns:p14="http://schemas.microsoft.com/office/powerpoint/2010/main" val="2247809248"/>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AF4A5797-4A52-3C47-A60F-384E101789BB}" type="slidenum">
              <a:rPr lang="en-US"/>
              <a:pPr>
                <a:defRPr/>
              </a:pPr>
              <a:t>‹#›</a:t>
            </a:fld>
            <a:endParaRPr lang="en-US"/>
          </a:p>
        </p:txBody>
      </p:sp>
    </p:spTree>
    <p:extLst>
      <p:ext uri="{BB962C8B-B14F-4D97-AF65-F5344CB8AC3E}">
        <p14:creationId xmlns:p14="http://schemas.microsoft.com/office/powerpoint/2010/main" val="1532664424"/>
      </p:ext>
    </p:extLst>
  </p:cSld>
  <p:clrMapOvr>
    <a:masterClrMapping/>
  </p:clrMapOvr>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5A4FB91F-8620-9C4D-8A32-1AD02BFD54B1}" type="slidenum">
              <a:rPr lang="en-US"/>
              <a:pPr>
                <a:defRPr/>
              </a:pPr>
              <a:t>‹#›</a:t>
            </a:fld>
            <a:endParaRPr lang="en-US"/>
          </a:p>
        </p:txBody>
      </p:sp>
    </p:spTree>
    <p:extLst>
      <p:ext uri="{BB962C8B-B14F-4D97-AF65-F5344CB8AC3E}">
        <p14:creationId xmlns:p14="http://schemas.microsoft.com/office/powerpoint/2010/main" val="1013330960"/>
      </p:ext>
    </p:extLst>
  </p:cSld>
  <p:clrMapOvr>
    <a:masterClrMapping/>
  </p:clrMapOvr>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073B9C50-E303-F947-B3E2-3E825F48C7D2}" type="slidenum">
              <a:rPr lang="en-US"/>
              <a:pPr>
                <a:defRPr/>
              </a:pPr>
              <a:t>‹#›</a:t>
            </a:fld>
            <a:endParaRPr lang="en-US"/>
          </a:p>
        </p:txBody>
      </p:sp>
    </p:spTree>
    <p:extLst>
      <p:ext uri="{BB962C8B-B14F-4D97-AF65-F5344CB8AC3E}">
        <p14:creationId xmlns:p14="http://schemas.microsoft.com/office/powerpoint/2010/main" val="780721335"/>
      </p:ext>
    </p:extLst>
  </p:cSld>
  <p:clrMapOvr>
    <a:masterClrMapping/>
  </p:clrMapOvr>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20808B7-3DFC-6D40-89A2-98C67E53C3E2}" type="slidenum">
              <a:rPr lang="en-US"/>
              <a:pPr>
                <a:defRPr/>
              </a:pPr>
              <a:t>‹#›</a:t>
            </a:fld>
            <a:endParaRPr lang="en-US"/>
          </a:p>
        </p:txBody>
      </p:sp>
    </p:spTree>
    <p:extLst>
      <p:ext uri="{BB962C8B-B14F-4D97-AF65-F5344CB8AC3E}">
        <p14:creationId xmlns:p14="http://schemas.microsoft.com/office/powerpoint/2010/main" val="2994295624"/>
      </p:ext>
    </p:extLst>
  </p:cSld>
  <p:clrMapOvr>
    <a:masterClrMapping/>
  </p:clrMapOvr>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FA78E456-01DF-094D-8CFB-DA5FA9E8BD10}" type="slidenum">
              <a:rPr lang="en-US"/>
              <a:pPr>
                <a:defRPr/>
              </a:pPr>
              <a:t>‹#›</a:t>
            </a:fld>
            <a:endParaRPr lang="en-US"/>
          </a:p>
        </p:txBody>
      </p:sp>
    </p:spTree>
    <p:extLst>
      <p:ext uri="{BB962C8B-B14F-4D97-AF65-F5344CB8AC3E}">
        <p14:creationId xmlns:p14="http://schemas.microsoft.com/office/powerpoint/2010/main" val="229640177"/>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428B0D83-FC11-C440-9D61-A92EDF7AC339}" type="slidenum">
              <a:rPr lang="en-US"/>
              <a:pPr>
                <a:defRPr/>
              </a:pPr>
              <a:t>‹#›</a:t>
            </a:fld>
            <a:endParaRPr lang="en-US"/>
          </a:p>
        </p:txBody>
      </p:sp>
    </p:spTree>
    <p:extLst>
      <p:ext uri="{BB962C8B-B14F-4D97-AF65-F5344CB8AC3E}">
        <p14:creationId xmlns:p14="http://schemas.microsoft.com/office/powerpoint/2010/main" val="3883942028"/>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293D0A55-7789-CF47-ACA7-2311AFA1B98E}" type="slidenum">
              <a:rPr lang="en-US"/>
              <a:pPr>
                <a:defRPr/>
              </a:pPr>
              <a:t>‹#›</a:t>
            </a:fld>
            <a:endParaRPr lang="en-US"/>
          </a:p>
        </p:txBody>
      </p:sp>
    </p:spTree>
    <p:extLst>
      <p:ext uri="{BB962C8B-B14F-4D97-AF65-F5344CB8AC3E}">
        <p14:creationId xmlns:p14="http://schemas.microsoft.com/office/powerpoint/2010/main" val="3374944274"/>
      </p:ext>
    </p:extLst>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DE99BBE6-A637-304C-B5B7-9A7E3C08C57E}" type="slidenum">
              <a:rPr lang="en-US"/>
              <a:pPr>
                <a:defRPr/>
              </a:pPr>
              <a:t>‹#›</a:t>
            </a:fld>
            <a:endParaRPr lang="en-US"/>
          </a:p>
        </p:txBody>
      </p:sp>
    </p:spTree>
    <p:extLst>
      <p:ext uri="{BB962C8B-B14F-4D97-AF65-F5344CB8AC3E}">
        <p14:creationId xmlns:p14="http://schemas.microsoft.com/office/powerpoint/2010/main" val="847208058"/>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35BCF56-964A-F947-93A6-92ACEE6C7F5E}" type="slidenum">
              <a:rPr lang="en-US"/>
              <a:pPr>
                <a:defRPr/>
              </a:pPr>
              <a:t>‹#›</a:t>
            </a:fld>
            <a:endParaRPr lang="en-US"/>
          </a:p>
        </p:txBody>
      </p:sp>
    </p:spTree>
    <p:extLst>
      <p:ext uri="{BB962C8B-B14F-4D97-AF65-F5344CB8AC3E}">
        <p14:creationId xmlns:p14="http://schemas.microsoft.com/office/powerpoint/2010/main" val="3856979627"/>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AF1CA570-B74D-4749-94AD-86C253965FD8}" type="slidenum">
              <a:rPr lang="en-US"/>
              <a:pPr>
                <a:defRPr/>
              </a:pPr>
              <a:t>‹#›</a:t>
            </a:fld>
            <a:endParaRPr lang="en-US"/>
          </a:p>
        </p:txBody>
      </p:sp>
    </p:spTree>
    <p:extLst>
      <p:ext uri="{BB962C8B-B14F-4D97-AF65-F5344CB8AC3E}">
        <p14:creationId xmlns:p14="http://schemas.microsoft.com/office/powerpoint/2010/main" val="557915780"/>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20CE11DC-2133-4F4D-8A86-82695C13466E}" type="slidenum">
              <a:rPr lang="en-US"/>
              <a:pPr>
                <a:defRPr/>
              </a:pPr>
              <a:t>‹#›</a:t>
            </a:fld>
            <a:endParaRPr lang="en-US"/>
          </a:p>
        </p:txBody>
      </p:sp>
    </p:spTree>
    <p:extLst>
      <p:ext uri="{BB962C8B-B14F-4D97-AF65-F5344CB8AC3E}">
        <p14:creationId xmlns:p14="http://schemas.microsoft.com/office/powerpoint/2010/main" val="2231705550"/>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26D320AC-71F7-B345-A8F3-275013FA312A}" type="slidenum">
              <a:rPr lang="en-US"/>
              <a:pPr>
                <a:defRPr/>
              </a:pPr>
              <a:t>‹#›</a:t>
            </a:fld>
            <a:endParaRPr lang="en-US"/>
          </a:p>
        </p:txBody>
      </p:sp>
    </p:spTree>
    <p:extLst>
      <p:ext uri="{BB962C8B-B14F-4D97-AF65-F5344CB8AC3E}">
        <p14:creationId xmlns:p14="http://schemas.microsoft.com/office/powerpoint/2010/main" val="3489979743"/>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503890"/>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647218"/>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6397697"/>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1724017"/>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423395"/>
      </p:ext>
    </p:extLst>
  </p:cSld>
  <p:clrMapOvr>
    <a:masterClrMapping/>
  </p:clrMapOvr>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8492406"/>
      </p:ext>
    </p:extLst>
  </p:cSld>
  <p:clrMapOvr>
    <a:masterClrMapping/>
  </p:clrMapOvr>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364639"/>
      </p:ext>
    </p:extLst>
  </p:cSld>
  <p:clrMapOvr>
    <a:masterClrMapping/>
  </p:clrMapOvr>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2089538"/>
      </p:ext>
    </p:extLst>
  </p:cSld>
  <p:clrMapOvr>
    <a:masterClrMapping/>
  </p:clrMapOvr>
  <p:transition/>
</p:sldLayout>
</file>

<file path=ppt/slideLayouts/slideLayout7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1450286"/>
      </p:ext>
    </p:extLst>
  </p:cSld>
  <p:clrMapOvr>
    <a:masterClrMapping/>
  </p:clrMapOvr>
  <p:transition/>
</p:sldLayout>
</file>

<file path=ppt/slideLayouts/slideLayout7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5437046"/>
      </p:ext>
    </p:extLst>
  </p:cSld>
  <p:clrMapOvr>
    <a:masterClrMapping/>
  </p:clrMapOvr>
  <p:transition/>
</p:sldLayout>
</file>

<file path=ppt/slideLayouts/slideLayout7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617253"/>
      </p:ext>
    </p:extLst>
  </p:cSld>
  <p:clrMapOvr>
    <a:masterClrMapping/>
  </p:clrMapOvr>
  <p:transition/>
</p:sldLayout>
</file>

<file path=ppt/slideLayouts/slideLayout7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Tree>
    <p:extLst>
      <p:ext uri="{BB962C8B-B14F-4D97-AF65-F5344CB8AC3E}">
        <p14:creationId xmlns:p14="http://schemas.microsoft.com/office/powerpoint/2010/main" val="198847746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a:t>Click to edit Master title style</a:t>
            </a:r>
            <a:endParaRPr lang="en-US" dirty="0"/>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Slide Number Placeholder 5"/>
          <p:cNvSpPr>
            <a:spLocks noGrp="1"/>
          </p:cNvSpPr>
          <p:nvPr>
            <p:ph type="sldNum" sz="quarter" idx="10"/>
          </p:nvPr>
        </p:nvSpPr>
        <p:spPr>
          <a:xfrm>
            <a:off x="8077200" y="6340475"/>
            <a:ext cx="685800" cy="365125"/>
          </a:xfrm>
        </p:spPr>
        <p:txBody>
          <a:bodyPr wrap="square" numCol="1" anchorCtr="0" compatLnSpc="1">
            <a:prstTxWarp prst="textNoShape">
              <a:avLst/>
            </a:prstTxWarp>
          </a:bodyPr>
          <a:lstStyle>
            <a:lvl1pPr fontAlgn="base">
              <a:spcBef>
                <a:spcPct val="0"/>
              </a:spcBef>
              <a:spcAft>
                <a:spcPct val="0"/>
              </a:spcAft>
              <a:defRPr sz="2000">
                <a:solidFill>
                  <a:srgbClr val="898989"/>
                </a:solidFill>
                <a:latin typeface="Cambria Math" charset="0"/>
                <a:ea typeface="ＭＳ Ｐゴシック" charset="0"/>
                <a:cs typeface="Cambria Math" charset="0"/>
              </a:defRPr>
            </a:lvl1pPr>
          </a:lstStyle>
          <a:p>
            <a:fld id="{2F9AB1DC-1F54-3E4A-95A3-3C4F38B38287}" type="slidenum">
              <a:rPr lang="en-US"/>
              <a:pPr/>
              <a:t>‹#›</a:t>
            </a:fld>
            <a:endParaRPr lang="en-US"/>
          </a:p>
        </p:txBody>
      </p:sp>
    </p:spTree>
    <p:extLst>
      <p:ext uri="{BB962C8B-B14F-4D97-AF65-F5344CB8AC3E}">
        <p14:creationId xmlns:p14="http://schemas.microsoft.com/office/powerpoint/2010/main" val="28418465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0D5ABD69-D797-204B-8AF8-3D380E6914CA}" type="slidenum">
              <a:rPr lang="en-US"/>
              <a:pPr>
                <a:defRPr/>
              </a:pPr>
              <a:t>‹#›</a:t>
            </a:fld>
            <a:endParaRPr lang="en-US"/>
          </a:p>
        </p:txBody>
      </p:sp>
    </p:spTree>
    <p:extLst>
      <p:ext uri="{BB962C8B-B14F-4D97-AF65-F5344CB8AC3E}">
        <p14:creationId xmlns:p14="http://schemas.microsoft.com/office/powerpoint/2010/main" val="32662541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D4167CB6-3B08-5F41-8B2C-916DD676D121}" type="slidenum">
              <a:rPr lang="en-US"/>
              <a:pPr>
                <a:defRPr/>
              </a:pPr>
              <a:t>‹#›</a:t>
            </a:fld>
            <a:endParaRPr lang="en-US"/>
          </a:p>
        </p:txBody>
      </p:sp>
    </p:spTree>
    <p:extLst>
      <p:ext uri="{BB962C8B-B14F-4D97-AF65-F5344CB8AC3E}">
        <p14:creationId xmlns:p14="http://schemas.microsoft.com/office/powerpoint/2010/main" val="7435031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A0D681A-F5B4-9644-896C-61B2B0FDE4AA}" type="slidenum">
              <a:rPr lang="en-US"/>
              <a:pPr>
                <a:defRPr/>
              </a:pPr>
              <a:t>‹#›</a:t>
            </a:fld>
            <a:endParaRPr lang="en-US"/>
          </a:p>
        </p:txBody>
      </p:sp>
    </p:spTree>
    <p:extLst>
      <p:ext uri="{BB962C8B-B14F-4D97-AF65-F5344CB8AC3E}">
        <p14:creationId xmlns:p14="http://schemas.microsoft.com/office/powerpoint/2010/main" val="12144894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E9EE30A7-2F09-2442-8BD0-04F2DD3C2603}" type="slidenum">
              <a:rPr lang="en-US"/>
              <a:pPr>
                <a:defRPr/>
              </a:pPr>
              <a:t>‹#›</a:t>
            </a:fld>
            <a:endParaRPr lang="en-US"/>
          </a:p>
        </p:txBody>
      </p:sp>
    </p:spTree>
    <p:extLst>
      <p:ext uri="{BB962C8B-B14F-4D97-AF65-F5344CB8AC3E}">
        <p14:creationId xmlns:p14="http://schemas.microsoft.com/office/powerpoint/2010/main" val="12118677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456C5735-7F4B-8947-B422-F91141E3F4AD}" type="slidenum">
              <a:rPr lang="en-US"/>
              <a:pPr>
                <a:defRPr/>
              </a:pPr>
              <a:t>‹#›</a:t>
            </a:fld>
            <a:endParaRPr lang="en-US"/>
          </a:p>
        </p:txBody>
      </p:sp>
    </p:spTree>
    <p:extLst>
      <p:ext uri="{BB962C8B-B14F-4D97-AF65-F5344CB8AC3E}">
        <p14:creationId xmlns:p14="http://schemas.microsoft.com/office/powerpoint/2010/main" val="3532761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9E84826-6BA8-884D-A601-2AAB8825DBC3}" type="slidenum">
              <a:rPr lang="en-US"/>
              <a:pPr>
                <a:defRPr/>
              </a:pPr>
              <a:t>‹#›</a:t>
            </a:fld>
            <a:endParaRPr lang="en-US"/>
          </a:p>
        </p:txBody>
      </p:sp>
    </p:spTree>
    <p:extLst>
      <p:ext uri="{BB962C8B-B14F-4D97-AF65-F5344CB8AC3E}">
        <p14:creationId xmlns:p14="http://schemas.microsoft.com/office/powerpoint/2010/main" val="3274990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6531BACC-C330-6040-8E9C-315FB8A2D4F3}" type="slidenum">
              <a:rPr lang="en-US"/>
              <a:pPr>
                <a:defRPr/>
              </a:pPr>
              <a:t>‹#›</a:t>
            </a:fld>
            <a:endParaRPr lang="en-US"/>
          </a:p>
        </p:txBody>
      </p:sp>
    </p:spTree>
    <p:extLst>
      <p:ext uri="{BB962C8B-B14F-4D97-AF65-F5344CB8AC3E}">
        <p14:creationId xmlns:p14="http://schemas.microsoft.com/office/powerpoint/2010/main" val="153522877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CA13EE9E-551C-B04A-8AEF-33C040418E39}" type="slidenum">
              <a:rPr lang="en-US"/>
              <a:pPr>
                <a:defRPr/>
              </a:pPr>
              <a:t>‹#›</a:t>
            </a:fld>
            <a:endParaRPr lang="en-US"/>
          </a:p>
        </p:txBody>
      </p:sp>
    </p:spTree>
    <p:extLst>
      <p:ext uri="{BB962C8B-B14F-4D97-AF65-F5344CB8AC3E}">
        <p14:creationId xmlns:p14="http://schemas.microsoft.com/office/powerpoint/2010/main" val="214386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fontAlgn="base">
              <a:spcBef>
                <a:spcPct val="0"/>
              </a:spcBef>
              <a:spcAft>
                <a:spcPct val="0"/>
              </a:spcAft>
              <a:defRPr>
                <a:ea typeface="ＭＳ Ｐゴシック" charset="0"/>
                <a:cs typeface="ＭＳ Ｐゴシック" charset="0"/>
              </a:defRPr>
            </a:lvl1pPr>
          </a:lstStyle>
          <a:p>
            <a:pPr>
              <a:defRPr/>
            </a:pPr>
            <a:fld id="{A200974D-7775-EC48-B655-6C7A7623F53B}" type="slidenum">
              <a:rPr lang="en-US"/>
              <a:pPr>
                <a:defRPr/>
              </a:pPr>
              <a:t>‹#›</a:t>
            </a:fld>
            <a:endParaRPr lang="en-US"/>
          </a:p>
        </p:txBody>
      </p:sp>
    </p:spTree>
    <p:extLst>
      <p:ext uri="{BB962C8B-B14F-4D97-AF65-F5344CB8AC3E}">
        <p14:creationId xmlns:p14="http://schemas.microsoft.com/office/powerpoint/2010/main" val="394393899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67627032"/>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867705307"/>
      </p:ext>
    </p:extLst>
  </p:cSld>
  <p:clrMapOvr>
    <a:masterClrMapping/>
  </p:clrMapOvr>
  <p:transition/>
</p:sldLayout>
</file>

<file path=ppt/slideLayouts/slideLayout7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909213287"/>
      </p:ext>
    </p:extLst>
  </p:cSld>
  <p:clrMapOvr>
    <a:masterClrMapping/>
  </p:clrMapOvr>
  <p:transition/>
</p:sldLayout>
</file>

<file path=ppt/slideLayouts/slideLayout7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04551678"/>
      </p:ext>
    </p:extLst>
  </p:cSld>
  <p:clrMapOvr>
    <a:masterClrMapping/>
  </p:clrMapOvr>
  <p:transition/>
</p:sldLayout>
</file>

<file path=ppt/slideLayouts/slideLayout7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52114607"/>
      </p:ext>
    </p:extLst>
  </p:cSld>
  <p:clrMapOvr>
    <a:masterClrMapping/>
  </p:clrMapOvr>
  <p:transition/>
</p:sldLayout>
</file>

<file path=ppt/slideLayouts/slideLayout7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96304225"/>
      </p:ext>
    </p:extLst>
  </p:cSld>
  <p:clrMapOvr>
    <a:masterClrMapping/>
  </p:clrMapOvr>
  <p:transition/>
</p:sldLayout>
</file>

<file path=ppt/slideLayouts/slideLayout7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686446272"/>
      </p:ext>
    </p:extLst>
  </p:cSld>
  <p:clrMapOvr>
    <a:masterClrMapping/>
  </p:clrMapOvr>
  <p:transition/>
</p:sldLayout>
</file>

<file path=ppt/slideLayouts/slideLayout7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4147850429"/>
      </p:ext>
    </p:extLst>
  </p:cSld>
  <p:clrMapOvr>
    <a:masterClrMapping/>
  </p:clrMapOvr>
  <p:transition/>
</p:sldLayout>
</file>

<file path=ppt/slideLayouts/slideLayout7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27827147"/>
      </p:ext>
    </p:extLst>
  </p:cSld>
  <p:clrMapOvr>
    <a:masterClrMapping/>
  </p:clrMapOvr>
  <p:transition/>
</p:sldLayout>
</file>

<file path=ppt/slideLayouts/slideLayout7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2603565"/>
      </p:ext>
    </p:extLst>
  </p:cSld>
  <p:clrMapOvr>
    <a:masterClrMapping/>
  </p:clrMapOvr>
  <p:transition/>
</p:sldLayout>
</file>

<file path=ppt/slideLayouts/slideLayout7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41652260"/>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0238494"/>
      </p:ext>
    </p:extLst>
  </p:cSld>
  <p:clrMapOvr>
    <a:masterClrMapping/>
  </p:clrMapOvr>
  <p:transition/>
</p:sldLayout>
</file>

<file path=ppt/slideLayouts/slideLayout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7273774"/>
      </p:ext>
    </p:extLst>
  </p:cSld>
  <p:clrMapOvr>
    <a:masterClrMapping/>
  </p:clrMapOvr>
  <p:transition/>
</p:sldLayout>
</file>

<file path=ppt/slideLayouts/slideLayout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525032"/>
      </p:ext>
    </p:extLst>
  </p:cSld>
  <p:clrMapOvr>
    <a:masterClrMapping/>
  </p:clrMapOvr>
  <p:transition/>
</p:sldLayout>
</file>

<file path=ppt/slideLayouts/slideLayout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407841"/>
      </p:ext>
    </p:extLst>
  </p:cSld>
  <p:clrMapOvr>
    <a:masterClrMapping/>
  </p:clrMapOvr>
  <p:transition/>
</p:sldLayout>
</file>

<file path=ppt/slideLayouts/slideLayout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8197304"/>
      </p:ext>
    </p:extLst>
  </p:cSld>
  <p:clrMapOvr>
    <a:masterClrMapping/>
  </p:clrMapOvr>
  <p:transition/>
</p:sldLayout>
</file>

<file path=ppt/slideLayouts/slideLayout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5844893"/>
      </p:ext>
    </p:extLst>
  </p:cSld>
  <p:clrMapOvr>
    <a:masterClrMapping/>
  </p:clrMapOvr>
  <p:transition/>
</p:sldLayout>
</file>

<file path=ppt/slideLayouts/slideLayout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6572785"/>
      </p:ext>
    </p:extLst>
  </p:cSld>
  <p:clrMapOvr>
    <a:masterClrMapping/>
  </p:clrMapOvr>
  <p:transition/>
</p:sldLayout>
</file>

<file path=ppt/slideLayouts/slideLayout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2490012"/>
      </p:ext>
    </p:extLst>
  </p:cSld>
  <p:clrMapOvr>
    <a:masterClrMapping/>
  </p:clrMapOvr>
  <p:transition/>
</p:sldLayout>
</file>

<file path=ppt/slideLayouts/slideLayout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24392628"/>
      </p:ext>
    </p:extLst>
  </p:cSld>
  <p:clrMapOvr>
    <a:masterClrMapping/>
  </p:clrMapOvr>
  <p:transition/>
</p:sldLayout>
</file>

<file path=ppt/slideLayouts/slideLayout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3930839"/>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634247"/>
      </p:ext>
    </p:extLst>
  </p:cSld>
  <p:clrMapOvr>
    <a:masterClrMapping/>
  </p:clrMapOvr>
  <p:transition/>
</p:sldLayout>
</file>

<file path=ppt/slideLayouts/slideLayout7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53547196"/>
      </p:ext>
    </p:extLst>
  </p:cSld>
  <p:clrMapOvr>
    <a:masterClrMapping/>
  </p:clrMapOvr>
  <p:transition/>
</p:sldLayout>
</file>

<file path=ppt/slideLayouts/slideLayout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99537139"/>
      </p:ext>
    </p:extLst>
  </p:cSld>
  <p:clrMapOvr>
    <a:masterClrMapping/>
  </p:clrMapOvr>
  <p:transition/>
</p:sldLayout>
</file>

<file path=ppt/slideLayouts/slideLayout7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4076267"/>
      </p:ext>
    </p:extLst>
  </p:cSld>
  <p:clrMapOvr>
    <a:masterClrMapping/>
  </p:clrMapOvr>
  <p:transition/>
</p:sldLayout>
</file>

<file path=ppt/slideLayouts/slideLayout7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7316184"/>
      </p:ext>
    </p:extLst>
  </p:cSld>
  <p:clrMapOvr>
    <a:masterClrMapping/>
  </p:clrMapOvr>
  <p:transition/>
</p:sldLayout>
</file>

<file path=ppt/slideLayouts/slideLayout7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25361187"/>
      </p:ext>
    </p:extLst>
  </p:cSld>
  <p:clrMapOvr>
    <a:masterClrMapping/>
  </p:clrMapOvr>
  <p:transition/>
</p:sldLayout>
</file>

<file path=ppt/slideLayouts/slideLayout7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55929227"/>
      </p:ext>
    </p:extLst>
  </p:cSld>
  <p:clrMapOvr>
    <a:masterClrMapping/>
  </p:clrMapOvr>
  <p:transition/>
</p:sldLayout>
</file>

<file path=ppt/slideLayouts/slideLayout7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40194000"/>
      </p:ext>
    </p:extLst>
  </p:cSld>
  <p:clrMapOvr>
    <a:masterClrMapping/>
  </p:clrMapOvr>
  <p:transition/>
</p:sldLayout>
</file>

<file path=ppt/slideLayouts/slideLayout7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65794084"/>
      </p:ext>
    </p:extLst>
  </p:cSld>
  <p:clrMapOvr>
    <a:masterClrMapping/>
  </p:clrMapOvr>
  <p:transition/>
</p:sldLayout>
</file>

<file path=ppt/slideLayouts/slideLayout7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89503525"/>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69029388"/>
      </p:ext>
    </p:extLst>
  </p:cSld>
  <p:clrMapOvr>
    <a:masterClrMapping/>
  </p:clrMapOvr>
  <p:transition/>
</p:sldLayout>
</file>

<file path=ppt/slideLayouts/slideLayout7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87053703"/>
      </p:ext>
    </p:extLst>
  </p:cSld>
  <p:clrMapOvr>
    <a:masterClrMapping/>
  </p:clrMapOvr>
  <p:transition/>
</p:sldLayout>
</file>

<file path=ppt/slideLayouts/slideLayout76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51183286"/>
      </p:ext>
    </p:extLst>
  </p:cSld>
  <p:clrMapOvr>
    <a:masterClrMapping/>
  </p:clrMapOvr>
  <p:transition/>
</p:sldLayout>
</file>

<file path=ppt/slideLayouts/slideLayout7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 y="762001"/>
            <a:ext cx="8839200" cy="3048001"/>
          </a:xfrm>
        </p:spPr>
        <p:txBody>
          <a:bodyPr/>
          <a:lstStyle>
            <a:lvl1pPr algn="ctr">
              <a:defRPr sz="3600" spc="-90" baseline="0">
                <a:solidFill>
                  <a:schemeClr val="accent5">
                    <a:lumMod val="75000"/>
                  </a:schemeClr>
                </a:solidFill>
              </a:defRPr>
            </a:lvl1pPr>
          </a:lstStyle>
          <a:p>
            <a:r>
              <a:rPr lang="en-US" dirty="0"/>
              <a:t>Click to edit Master title style</a:t>
            </a:r>
          </a:p>
        </p:txBody>
      </p:sp>
      <p:sp>
        <p:nvSpPr>
          <p:cNvPr id="3" name="Subtitle 2"/>
          <p:cNvSpPr>
            <a:spLocks noGrp="1"/>
          </p:cNvSpPr>
          <p:nvPr>
            <p:ph type="subTitle" idx="1"/>
          </p:nvPr>
        </p:nvSpPr>
        <p:spPr>
          <a:xfrm>
            <a:off x="152400" y="3886200"/>
            <a:ext cx="8839200" cy="2209800"/>
          </a:xfrm>
        </p:spPr>
        <p:txBody>
          <a:bodyPr anchor="ctr" anchorCtr="0"/>
          <a:lstStyle>
            <a:lvl1pPr marL="0" indent="0" algn="ctr">
              <a:buNone/>
              <a:defRPr>
                <a:solidFill>
                  <a:srgbClr val="696969"/>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dirty="0"/>
              <a:t>Click to edit Master subtitle style</a:t>
            </a:r>
          </a:p>
        </p:txBody>
      </p:sp>
      <p:sp>
        <p:nvSpPr>
          <p:cNvPr id="4" name="Slide Number Placeholder 5"/>
          <p:cNvSpPr>
            <a:spLocks noGrp="1"/>
          </p:cNvSpPr>
          <p:nvPr>
            <p:ph type="sldNum" sz="quarter" idx="10"/>
          </p:nvPr>
        </p:nvSpPr>
        <p:spPr/>
        <p:txBody>
          <a:bodyPr/>
          <a:lstStyle>
            <a:lvl1pPr>
              <a:defRPr>
                <a:solidFill>
                  <a:srgbClr val="D4D4D4"/>
                </a:solidFill>
              </a:defRPr>
            </a:lvl1pPr>
          </a:lstStyle>
          <a:p>
            <a:r>
              <a:rPr lang="en-US" altLang="en-US" dirty="0"/>
              <a:t>Page </a:t>
            </a:r>
            <a:fld id="{C0114C80-A684-4FC2-9290-3D6457BFA549}" type="slidenum">
              <a:rPr lang="en-US" altLang="en-US" smtClean="0"/>
              <a:pPr/>
              <a:t>‹#›</a:t>
            </a:fld>
            <a:r>
              <a:rPr lang="en-US" altLang="en-US" dirty="0"/>
              <a:t> of 25</a:t>
            </a:r>
          </a:p>
        </p:txBody>
      </p:sp>
      <p:sp>
        <p:nvSpPr>
          <p:cNvPr id="12" name="Rectangle 11"/>
          <p:cNvSpPr>
            <a:spLocks noChangeAspect="1"/>
          </p:cNvSpPr>
          <p:nvPr userDrawn="1"/>
        </p:nvSpPr>
        <p:spPr>
          <a:xfrm>
            <a:off x="5848919" y="222528"/>
            <a:ext cx="1326783" cy="219456"/>
          </a:xfrm>
          <a:prstGeom prst="rect">
            <a:avLst/>
          </a:prstGeom>
          <a:blipFill dpi="0" rotWithShape="1">
            <a:blip r:embed="rId2" cstate="screen">
              <a:extLst>
                <a:ext uri="{BEBA8EAE-BF5A-486C-A8C5-ECC9F3942E4B}">
                  <a14:imgProps xmlns:a14="http://schemas.microsoft.com/office/drawing/2010/main">
                    <a14:imgLayer r:embed="rId3">
                      <a14:imgEffect>
                        <a14:artisticGlowEdges/>
                      </a14:imgEffect>
                    </a14:imgLayer>
                  </a14:imgProps>
                </a:ex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73152" y="237744"/>
            <a:ext cx="2724912" cy="242414"/>
          </a:xfrm>
          <a:prstGeom prst="rect">
            <a:avLst/>
          </a:prstGeom>
        </p:spPr>
      </p:pic>
      <p:pic>
        <p:nvPicPr>
          <p:cNvPr id="6" name="Picture 5"/>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3646224" y="172236"/>
            <a:ext cx="1354535" cy="320040"/>
          </a:xfrm>
          <a:prstGeom prst="rect">
            <a:avLst/>
          </a:prstGeom>
        </p:spPr>
      </p:pic>
    </p:spTree>
    <p:extLst>
      <p:ext uri="{BB962C8B-B14F-4D97-AF65-F5344CB8AC3E}">
        <p14:creationId xmlns:p14="http://schemas.microsoft.com/office/powerpoint/2010/main" val="2667886669"/>
      </p:ext>
    </p:extLst>
  </p:cSld>
  <p:clrMapOvr>
    <a:masterClrMapping/>
  </p:clrMapOvr>
  <p:transition>
    <p:fade/>
  </p:transition>
</p:sldLayout>
</file>

<file path=ppt/slideLayouts/slideLayout7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a:lstStyle>
            <a:lvl1pPr>
              <a:defRPr>
                <a:solidFill>
                  <a:srgbClr val="404040"/>
                </a:soli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Footer Placeholder 4"/>
          <p:cNvSpPr>
            <a:spLocks noGrp="1"/>
          </p:cNvSpPr>
          <p:nvPr>
            <p:ph type="ftr" sz="quarter" idx="10"/>
          </p:nvPr>
        </p:nvSpPr>
        <p:spPr>
          <a:xfrm>
            <a:off x="2171700" y="6096000"/>
            <a:ext cx="6972300" cy="228600"/>
          </a:xfrm>
        </p:spPr>
        <p:txBody>
          <a:bodyPr/>
          <a:lstStyle>
            <a:lvl1pPr>
              <a:defRPr/>
            </a:lvl1pPr>
          </a:lstStyle>
          <a:p>
            <a:pPr>
              <a:defRPr/>
            </a:pPr>
            <a:r>
              <a:rPr lang="en-US"/>
              <a:t>Vulnerabilities in MLC NAND Flash Memory Programming</a:t>
            </a:r>
          </a:p>
        </p:txBody>
      </p:sp>
      <p:sp>
        <p:nvSpPr>
          <p:cNvPr id="5" name="Slide Number Placeholder 5"/>
          <p:cNvSpPr>
            <a:spLocks noGrp="1"/>
          </p:cNvSpPr>
          <p:nvPr>
            <p:ph type="sldNum" sz="quarter" idx="11"/>
          </p:nvPr>
        </p:nvSpPr>
        <p:spPr/>
        <p:txBody>
          <a:bodyPr/>
          <a:lstStyle>
            <a:lvl1pPr>
              <a:defRPr/>
            </a:lvl1pPr>
          </a:lstStyle>
          <a:p>
            <a:r>
              <a:rPr lang="en-US" altLang="en-US" dirty="0"/>
              <a:t>Page </a:t>
            </a:r>
            <a:fld id="{56E643E9-8232-44D4-8A76-E691A7C80D3B}" type="slidenum">
              <a:rPr lang="en-US" altLang="en-US"/>
              <a:pPr/>
              <a:t>‹#›</a:t>
            </a:fld>
            <a:r>
              <a:rPr lang="en-US" altLang="en-US" dirty="0"/>
              <a:t> of 25</a:t>
            </a:r>
          </a:p>
        </p:txBody>
      </p:sp>
    </p:spTree>
    <p:extLst>
      <p:ext uri="{BB962C8B-B14F-4D97-AF65-F5344CB8AC3E}">
        <p14:creationId xmlns:p14="http://schemas.microsoft.com/office/powerpoint/2010/main" val="1512576907"/>
      </p:ext>
    </p:extLst>
  </p:cSld>
  <p:clrMapOvr>
    <a:masterClrMapping/>
  </p:clrMapOvr>
  <p:transition>
    <p:fade/>
  </p:transition>
</p:sldLayout>
</file>

<file path=ppt/slideLayouts/slideLayout7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12" name="Rectangle 11"/>
          <p:cNvSpPr/>
          <p:nvPr userDrawn="1"/>
        </p:nvSpPr>
        <p:spPr>
          <a:xfrm>
            <a:off x="0" y="609600"/>
            <a:ext cx="9144000" cy="6202363"/>
          </a:xfrm>
          <a:prstGeom prst="rect">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Title 1"/>
          <p:cNvSpPr>
            <a:spLocks noGrp="1"/>
          </p:cNvSpPr>
          <p:nvPr>
            <p:ph type="title"/>
          </p:nvPr>
        </p:nvSpPr>
        <p:spPr>
          <a:xfrm>
            <a:off x="698500" y="685800"/>
            <a:ext cx="7772400" cy="5334000"/>
          </a:xfrm>
        </p:spPr>
        <p:txBody>
          <a:bodyPr anchorCtr="1"/>
          <a:lstStyle>
            <a:lvl1pPr algn="ctr">
              <a:defRPr sz="3600" b="0" cap="none" spc="-150" baseline="0">
                <a:solidFill>
                  <a:schemeClr val="accent5">
                    <a:lumMod val="75000"/>
                  </a:schemeClr>
                </a:solidFill>
              </a:defRPr>
            </a:lvl1pPr>
          </a:lstStyle>
          <a:p>
            <a:r>
              <a:rPr lang="en-US" dirty="0"/>
              <a:t>Click to edit Master title style</a:t>
            </a:r>
          </a:p>
        </p:txBody>
      </p:sp>
      <p:sp>
        <p:nvSpPr>
          <p:cNvPr id="3" name="Text Placeholder 2"/>
          <p:cNvSpPr>
            <a:spLocks noGrp="1"/>
          </p:cNvSpPr>
          <p:nvPr>
            <p:ph type="body" idx="1"/>
          </p:nvPr>
        </p:nvSpPr>
        <p:spPr>
          <a:xfrm>
            <a:off x="698500" y="4572000"/>
            <a:ext cx="7772400" cy="82550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10"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11" name="Slide Number Placeholder 5"/>
          <p:cNvSpPr>
            <a:spLocks noGrp="1"/>
          </p:cNvSpPr>
          <p:nvPr>
            <p:ph type="sldNum" sz="quarter" idx="11"/>
          </p:nvPr>
        </p:nvSpPr>
        <p:spPr/>
        <p:txBody>
          <a:bodyPr/>
          <a:lstStyle>
            <a:lvl1pPr>
              <a:defRPr/>
            </a:lvl1pPr>
          </a:lstStyle>
          <a:p>
            <a:r>
              <a:rPr lang="en-US" altLang="en-US" dirty="0"/>
              <a:t>Page </a:t>
            </a:r>
            <a:fld id="{1252D094-1F6F-4D58-85D9-7DD94883DE43}" type="slidenum">
              <a:rPr lang="en-US" altLang="en-US"/>
              <a:pPr/>
              <a:t>‹#›</a:t>
            </a:fld>
            <a:r>
              <a:rPr lang="en-US" altLang="en-US" dirty="0"/>
              <a:t> of 25</a:t>
            </a:r>
          </a:p>
        </p:txBody>
      </p:sp>
    </p:spTree>
    <p:extLst>
      <p:ext uri="{BB962C8B-B14F-4D97-AF65-F5344CB8AC3E}">
        <p14:creationId xmlns:p14="http://schemas.microsoft.com/office/powerpoint/2010/main" val="2749338676"/>
      </p:ext>
    </p:extLst>
  </p:cSld>
  <p:clrMapOvr>
    <a:masterClrMapping/>
  </p:clrMapOvr>
  <p:transition>
    <p:fade/>
  </p:transition>
</p:sldLayout>
</file>

<file path=ppt/slideLayouts/slideLayout7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52400" y="838200"/>
            <a:ext cx="4343400" cy="51054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838200"/>
            <a:ext cx="4343400" cy="51054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6" name="Slide Number Placeholder 5"/>
          <p:cNvSpPr>
            <a:spLocks noGrp="1"/>
          </p:cNvSpPr>
          <p:nvPr>
            <p:ph type="sldNum" sz="quarter" idx="11"/>
          </p:nvPr>
        </p:nvSpPr>
        <p:spPr/>
        <p:txBody>
          <a:bodyPr/>
          <a:lstStyle>
            <a:lvl1pPr>
              <a:defRPr/>
            </a:lvl1pPr>
          </a:lstStyle>
          <a:p>
            <a:r>
              <a:rPr lang="en-US" altLang="en-US" dirty="0"/>
              <a:t>Page </a:t>
            </a:r>
            <a:fld id="{D2B8100E-AEB3-45CD-B31C-E5D9AB46F8E2}" type="slidenum">
              <a:rPr lang="en-US" altLang="en-US"/>
              <a:pPr/>
              <a:t>‹#›</a:t>
            </a:fld>
            <a:r>
              <a:rPr lang="en-US" altLang="en-US" dirty="0"/>
              <a:t> of 25</a:t>
            </a:r>
          </a:p>
        </p:txBody>
      </p:sp>
    </p:spTree>
    <p:extLst>
      <p:ext uri="{BB962C8B-B14F-4D97-AF65-F5344CB8AC3E}">
        <p14:creationId xmlns:p14="http://schemas.microsoft.com/office/powerpoint/2010/main" val="685814860"/>
      </p:ext>
    </p:extLst>
  </p:cSld>
  <p:clrMapOvr>
    <a:masterClrMapping/>
  </p:clrMapOvr>
  <p:transition>
    <p:fade/>
  </p:transition>
</p:sldLayout>
</file>

<file path=ppt/slideLayouts/slideLayout7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152400" y="838200"/>
            <a:ext cx="4344988" cy="685800"/>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152400" y="1524000"/>
            <a:ext cx="4344988" cy="4419600"/>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45026" y="838200"/>
            <a:ext cx="4346575" cy="685800"/>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524000"/>
            <a:ext cx="4346575" cy="4419600"/>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8" name="Slide Number Placeholder 5"/>
          <p:cNvSpPr>
            <a:spLocks noGrp="1"/>
          </p:cNvSpPr>
          <p:nvPr>
            <p:ph type="sldNum" sz="quarter" idx="11"/>
          </p:nvPr>
        </p:nvSpPr>
        <p:spPr/>
        <p:txBody>
          <a:bodyPr/>
          <a:lstStyle>
            <a:lvl1pPr>
              <a:defRPr/>
            </a:lvl1pPr>
          </a:lstStyle>
          <a:p>
            <a:r>
              <a:rPr lang="en-US" altLang="en-US" dirty="0"/>
              <a:t>Page </a:t>
            </a:r>
            <a:fld id="{B98A4ED6-624C-4BEA-BCDE-327289EF7D9F}" type="slidenum">
              <a:rPr lang="en-US" altLang="en-US"/>
              <a:pPr/>
              <a:t>‹#›</a:t>
            </a:fld>
            <a:r>
              <a:rPr lang="en-US" altLang="en-US" dirty="0"/>
              <a:t> of 25</a:t>
            </a:r>
          </a:p>
        </p:txBody>
      </p:sp>
    </p:spTree>
    <p:extLst>
      <p:ext uri="{BB962C8B-B14F-4D97-AF65-F5344CB8AC3E}">
        <p14:creationId xmlns:p14="http://schemas.microsoft.com/office/powerpoint/2010/main" val="4026908563"/>
      </p:ext>
    </p:extLst>
  </p:cSld>
  <p:clrMapOvr>
    <a:masterClrMapping/>
  </p:clrMapOvr>
  <p:transition>
    <p:fade/>
  </p:transition>
</p:sldLayout>
</file>

<file path=ppt/slideLayouts/slideLayout7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4" name="Slide Number Placeholder 5"/>
          <p:cNvSpPr>
            <a:spLocks noGrp="1"/>
          </p:cNvSpPr>
          <p:nvPr>
            <p:ph type="sldNum" sz="quarter" idx="11"/>
          </p:nvPr>
        </p:nvSpPr>
        <p:spPr/>
        <p:txBody>
          <a:bodyPr/>
          <a:lstStyle>
            <a:lvl1pPr>
              <a:defRPr/>
            </a:lvl1pPr>
          </a:lstStyle>
          <a:p>
            <a:r>
              <a:rPr lang="en-US" altLang="en-US" dirty="0"/>
              <a:t>Page </a:t>
            </a:r>
            <a:fld id="{AB72A377-ED4A-4672-A396-DD11146850F5}" type="slidenum">
              <a:rPr lang="en-US" altLang="en-US"/>
              <a:pPr/>
              <a:t>‹#›</a:t>
            </a:fld>
            <a:r>
              <a:rPr lang="en-US" altLang="en-US" dirty="0"/>
              <a:t> of 25</a:t>
            </a:r>
          </a:p>
        </p:txBody>
      </p:sp>
    </p:spTree>
    <p:extLst>
      <p:ext uri="{BB962C8B-B14F-4D97-AF65-F5344CB8AC3E}">
        <p14:creationId xmlns:p14="http://schemas.microsoft.com/office/powerpoint/2010/main" val="3550097599"/>
      </p:ext>
    </p:extLst>
  </p:cSld>
  <p:clrMapOvr>
    <a:masterClrMapping/>
  </p:clrMapOvr>
  <p:transition>
    <p:fade/>
  </p:transition>
</p:sldLayout>
</file>

<file path=ppt/slideLayouts/slideLayout7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3" name="Slide Number Placeholder 5"/>
          <p:cNvSpPr>
            <a:spLocks noGrp="1"/>
          </p:cNvSpPr>
          <p:nvPr>
            <p:ph type="sldNum" sz="quarter" idx="11"/>
          </p:nvPr>
        </p:nvSpPr>
        <p:spPr/>
        <p:txBody>
          <a:bodyPr/>
          <a:lstStyle>
            <a:lvl1pPr>
              <a:defRPr/>
            </a:lvl1pPr>
          </a:lstStyle>
          <a:p>
            <a:r>
              <a:rPr lang="en-US" altLang="en-US" dirty="0"/>
              <a:t>Page </a:t>
            </a:r>
            <a:fld id="{A4A31649-8929-48A0-9489-E8D4C8D91F05}" type="slidenum">
              <a:rPr lang="en-US" altLang="en-US"/>
              <a:pPr/>
              <a:t>‹#›</a:t>
            </a:fld>
            <a:r>
              <a:rPr lang="en-US" altLang="en-US" dirty="0"/>
              <a:t> of 25</a:t>
            </a:r>
          </a:p>
        </p:txBody>
      </p:sp>
    </p:spTree>
    <p:extLst>
      <p:ext uri="{BB962C8B-B14F-4D97-AF65-F5344CB8AC3E}">
        <p14:creationId xmlns:p14="http://schemas.microsoft.com/office/powerpoint/2010/main" val="333606693"/>
      </p:ext>
    </p:extLst>
  </p:cSld>
  <p:clrMapOvr>
    <a:masterClrMapping/>
  </p:clrMapOvr>
  <p:transition>
    <p:fade/>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52401" y="838200"/>
            <a:ext cx="3313113" cy="1143000"/>
          </a:xfrm>
        </p:spPr>
        <p:txBody>
          <a:bodyPr anchor="b"/>
          <a:lstStyle>
            <a:lvl1pPr algn="l">
              <a:defRPr sz="1500" b="1"/>
            </a:lvl1pPr>
          </a:lstStyle>
          <a:p>
            <a:r>
              <a:rPr lang="en-US"/>
              <a:t>Click to edit Master title style</a:t>
            </a:r>
            <a:endParaRPr lang="en-US" dirty="0"/>
          </a:p>
        </p:txBody>
      </p:sp>
      <p:sp>
        <p:nvSpPr>
          <p:cNvPr id="3" name="Content Placeholder 2"/>
          <p:cNvSpPr>
            <a:spLocks noGrp="1"/>
          </p:cNvSpPr>
          <p:nvPr>
            <p:ph idx="1"/>
          </p:nvPr>
        </p:nvSpPr>
        <p:spPr>
          <a:xfrm>
            <a:off x="3575050" y="838201"/>
            <a:ext cx="5416550" cy="5105401"/>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52401" y="1981200"/>
            <a:ext cx="3313113" cy="3962400"/>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6" name="Slide Number Placeholder 5"/>
          <p:cNvSpPr>
            <a:spLocks noGrp="1"/>
          </p:cNvSpPr>
          <p:nvPr>
            <p:ph type="sldNum" sz="quarter" idx="11"/>
          </p:nvPr>
        </p:nvSpPr>
        <p:spPr/>
        <p:txBody>
          <a:bodyPr/>
          <a:lstStyle>
            <a:lvl1pPr>
              <a:defRPr/>
            </a:lvl1pPr>
          </a:lstStyle>
          <a:p>
            <a:r>
              <a:rPr lang="en-US" altLang="en-US" dirty="0"/>
              <a:t>Page </a:t>
            </a:r>
            <a:fld id="{3E8FA7CC-2CE5-41D8-B4C4-AD442D4B12B0}" type="slidenum">
              <a:rPr lang="en-US" altLang="en-US"/>
              <a:pPr/>
              <a:t>‹#›</a:t>
            </a:fld>
            <a:r>
              <a:rPr lang="en-US" altLang="en-US" dirty="0"/>
              <a:t> of 25</a:t>
            </a:r>
          </a:p>
        </p:txBody>
      </p:sp>
    </p:spTree>
    <p:extLst>
      <p:ext uri="{BB962C8B-B14F-4D97-AF65-F5344CB8AC3E}">
        <p14:creationId xmlns:p14="http://schemas.microsoft.com/office/powerpoint/2010/main" val="4107116414"/>
      </p:ext>
    </p:extLst>
  </p:cSld>
  <p:clrMapOvr>
    <a:masterClrMapping/>
  </p:clrMapOvr>
  <p:transition>
    <p:fade/>
  </p:transition>
</p:sldLayout>
</file>

<file path=ppt/slideLayouts/slideLayout7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572000"/>
            <a:ext cx="5486400" cy="566738"/>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1792288" y="762001"/>
            <a:ext cx="5486400" cy="3810001"/>
          </a:xfrm>
        </p:spPr>
        <p:txBody>
          <a:bodyPr rtlCol="0">
            <a:normAutofit/>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a:t>Click icon to add picture</a:t>
            </a:r>
          </a:p>
        </p:txBody>
      </p:sp>
      <p:sp>
        <p:nvSpPr>
          <p:cNvPr id="4" name="Text Placeholder 3"/>
          <p:cNvSpPr>
            <a:spLocks noGrp="1"/>
          </p:cNvSpPr>
          <p:nvPr>
            <p:ph type="body" sz="half" idx="2"/>
          </p:nvPr>
        </p:nvSpPr>
        <p:spPr>
          <a:xfrm>
            <a:off x="1792288" y="51387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6" name="Slide Number Placeholder 5"/>
          <p:cNvSpPr>
            <a:spLocks noGrp="1"/>
          </p:cNvSpPr>
          <p:nvPr>
            <p:ph type="sldNum" sz="quarter" idx="11"/>
          </p:nvPr>
        </p:nvSpPr>
        <p:spPr/>
        <p:txBody>
          <a:bodyPr/>
          <a:lstStyle>
            <a:lvl1pPr>
              <a:defRPr/>
            </a:lvl1pPr>
          </a:lstStyle>
          <a:p>
            <a:r>
              <a:rPr lang="en-US" altLang="en-US" dirty="0"/>
              <a:t>Page </a:t>
            </a:r>
            <a:fld id="{FC7E1FD5-A6B1-43EF-B5D9-E1445DE766F6}" type="slidenum">
              <a:rPr lang="en-US" altLang="en-US"/>
              <a:pPr/>
              <a:t>‹#›</a:t>
            </a:fld>
            <a:r>
              <a:rPr lang="en-US" altLang="en-US" dirty="0"/>
              <a:t> of 25</a:t>
            </a:r>
          </a:p>
        </p:txBody>
      </p:sp>
    </p:spTree>
    <p:extLst>
      <p:ext uri="{BB962C8B-B14F-4D97-AF65-F5344CB8AC3E}">
        <p14:creationId xmlns:p14="http://schemas.microsoft.com/office/powerpoint/2010/main" val="4105931988"/>
      </p:ext>
    </p:extLst>
  </p:cSld>
  <p:clrMapOvr>
    <a:masterClrMapping/>
  </p:clrMapOvr>
  <p:transition>
    <p:fade/>
  </p:transition>
</p:sldLayout>
</file>

<file path=ppt/slideLayouts/slideLayout7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5" name="Slide Number Placeholder 5"/>
          <p:cNvSpPr>
            <a:spLocks noGrp="1"/>
          </p:cNvSpPr>
          <p:nvPr>
            <p:ph type="sldNum" sz="quarter" idx="11"/>
          </p:nvPr>
        </p:nvSpPr>
        <p:spPr/>
        <p:txBody>
          <a:bodyPr/>
          <a:lstStyle>
            <a:lvl1pPr>
              <a:defRPr/>
            </a:lvl1pPr>
          </a:lstStyle>
          <a:p>
            <a:r>
              <a:rPr lang="en-US" altLang="en-US" dirty="0"/>
              <a:t>Page </a:t>
            </a:r>
            <a:fld id="{D0BF8F6E-232C-4479-8873-848D6BC8E6C3}" type="slidenum">
              <a:rPr lang="en-US" altLang="en-US"/>
              <a:pPr/>
              <a:t>‹#›</a:t>
            </a:fld>
            <a:r>
              <a:rPr lang="en-US" altLang="en-US" dirty="0"/>
              <a:t> of 25</a:t>
            </a:r>
          </a:p>
        </p:txBody>
      </p:sp>
    </p:spTree>
    <p:extLst>
      <p:ext uri="{BB962C8B-B14F-4D97-AF65-F5344CB8AC3E}">
        <p14:creationId xmlns:p14="http://schemas.microsoft.com/office/powerpoint/2010/main" val="2101119473"/>
      </p:ext>
    </p:extLst>
  </p:cSld>
  <p:clrMapOvr>
    <a:masterClrMapping/>
  </p:clrMapOvr>
  <p:transition>
    <p:fade/>
  </p:transition>
</p:sldLayout>
</file>

<file path=ppt/slideLayouts/slideLayout7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58000" y="838202"/>
            <a:ext cx="2057400" cy="5105401"/>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52400" y="838201"/>
            <a:ext cx="6629400" cy="510540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4"/>
          <p:cNvSpPr>
            <a:spLocks noGrp="1"/>
          </p:cNvSpPr>
          <p:nvPr>
            <p:ph type="ftr" sz="quarter" idx="10"/>
          </p:nvPr>
        </p:nvSpPr>
        <p:spPr/>
        <p:txBody>
          <a:bodyPr/>
          <a:lstStyle>
            <a:lvl1pPr>
              <a:defRPr/>
            </a:lvl1pPr>
          </a:lstStyle>
          <a:p>
            <a:pPr>
              <a:defRPr/>
            </a:pPr>
            <a:r>
              <a:rPr lang="en-US"/>
              <a:t>Vulnerabilities in MLC NAND Flash Memory Programming</a:t>
            </a:r>
          </a:p>
        </p:txBody>
      </p:sp>
      <p:sp>
        <p:nvSpPr>
          <p:cNvPr id="5" name="Slide Number Placeholder 5"/>
          <p:cNvSpPr>
            <a:spLocks noGrp="1"/>
          </p:cNvSpPr>
          <p:nvPr>
            <p:ph type="sldNum" sz="quarter" idx="11"/>
          </p:nvPr>
        </p:nvSpPr>
        <p:spPr/>
        <p:txBody>
          <a:bodyPr/>
          <a:lstStyle>
            <a:lvl1pPr>
              <a:defRPr/>
            </a:lvl1pPr>
          </a:lstStyle>
          <a:p>
            <a:r>
              <a:rPr lang="en-US" altLang="en-US" dirty="0"/>
              <a:t>Page </a:t>
            </a:r>
            <a:fld id="{8C84A859-EC2B-4CC2-841B-A4A94D4856AA}" type="slidenum">
              <a:rPr lang="en-US" altLang="en-US"/>
              <a:pPr/>
              <a:t>‹#›</a:t>
            </a:fld>
            <a:r>
              <a:rPr lang="en-US" altLang="en-US" dirty="0"/>
              <a:t> of 25</a:t>
            </a:r>
          </a:p>
        </p:txBody>
      </p:sp>
    </p:spTree>
    <p:extLst>
      <p:ext uri="{BB962C8B-B14F-4D97-AF65-F5344CB8AC3E}">
        <p14:creationId xmlns:p14="http://schemas.microsoft.com/office/powerpoint/2010/main" val="1325367723"/>
      </p:ext>
    </p:extLst>
  </p:cSld>
  <p:clrMapOvr>
    <a:masterClrMapping/>
  </p:clrMapOvr>
  <p:transition>
    <p:fade/>
  </p:transition>
</p:sldLayout>
</file>

<file path=ppt/slideLayouts/slideLayout7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pPr lvl="0"/>
            <a:r>
              <a:rPr lang="en-US" noProof="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charset="0"/>
              <a:buNone/>
              <a:defRPr/>
            </a:lvl1pPr>
          </a:lstStyle>
          <a:p>
            <a:pPr lvl="0"/>
            <a:r>
              <a:rPr lang="en-US" noProof="0"/>
              <a:t>Click to edit Master subtitle style</a:t>
            </a:r>
          </a:p>
        </p:txBody>
      </p:sp>
      <p:sp>
        <p:nvSpPr>
          <p:cNvPr id="101380" name="Rectangle 4"/>
          <p:cNvSpPr>
            <a:spLocks noGrp="1" noChangeArrowheads="1"/>
          </p:cNvSpPr>
          <p:nvPr>
            <p:ph type="dt" sz="half" idx="2"/>
          </p:nvPr>
        </p:nvSpPr>
        <p:spPr/>
        <p:txBody>
          <a:bodyPr/>
          <a:lstStyle>
            <a:lvl1pPr>
              <a:defRPr/>
            </a:lvl1pPr>
          </a:lstStyle>
          <a:p>
            <a:r>
              <a:rPr lang="en-US">
                <a:solidFill>
                  <a:srgbClr val="000000"/>
                </a:solidFill>
                <a:latin typeface="Garamond"/>
                <a:ea typeface="ＭＳ Ｐゴシック"/>
              </a:rPr>
              <a:t>Efficient Runahead Execution</a:t>
            </a:r>
          </a:p>
        </p:txBody>
      </p:sp>
      <p:sp>
        <p:nvSpPr>
          <p:cNvPr id="101381" name="Rectangle 5"/>
          <p:cNvSpPr>
            <a:spLocks noGrp="1" noChangeArrowheads="1"/>
          </p:cNvSpPr>
          <p:nvPr>
            <p:ph type="ftr" sz="quarter" idx="3"/>
          </p:nvPr>
        </p:nvSpPr>
        <p:spPr>
          <a:xfrm>
            <a:off x="3124200" y="6243638"/>
            <a:ext cx="2895600" cy="457200"/>
          </a:xfrm>
        </p:spPr>
        <p:txBody>
          <a:bodyPr/>
          <a:lstStyle>
            <a:lvl1pPr>
              <a:defRPr/>
            </a:lvl1pPr>
          </a:lstStyle>
          <a:p>
            <a:endParaRPr lang="en-US">
              <a:solidFill>
                <a:srgbClr val="000000"/>
              </a:solidFill>
              <a:latin typeface="Garamond"/>
              <a:ea typeface="ＭＳ Ｐゴシック"/>
            </a:endParaRPr>
          </a:p>
        </p:txBody>
      </p:sp>
      <p:sp>
        <p:nvSpPr>
          <p:cNvPr id="101382" name="Rectangle 6"/>
          <p:cNvSpPr>
            <a:spLocks noGrp="1" noChangeArrowheads="1"/>
          </p:cNvSpPr>
          <p:nvPr>
            <p:ph type="sldNum" sz="quarter" idx="4"/>
          </p:nvPr>
        </p:nvSpPr>
        <p:spPr/>
        <p:txBody>
          <a:bodyPr/>
          <a:lstStyle>
            <a:lvl1pPr>
              <a:defRPr sz="1200"/>
            </a:lvl1pPr>
          </a:lstStyle>
          <a:p>
            <a:fld id="{3F4E83CC-B61E-054B-B2CB-992897F0EC4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
        <p:nvSpPr>
          <p:cNvPr id="101383" name="Freeform 7"/>
          <p:cNvSpPr>
            <a:spLocks noChangeArrowheads="1"/>
          </p:cNvSpPr>
          <p:nvPr/>
        </p:nvSpPr>
        <p:spPr bwMode="auto">
          <a:xfrm>
            <a:off x="457200" y="1219200"/>
            <a:ext cx="8229600" cy="914400"/>
          </a:xfrm>
          <a:custGeom>
            <a:avLst/>
            <a:gdLst>
              <a:gd name="T0" fmla="*/ 0 w 1000"/>
              <a:gd name="T1" fmla="*/ 1000 h 1000"/>
              <a:gd name="T2" fmla="*/ 0 w 1000"/>
              <a:gd name="T3" fmla="*/ 0 h 1000"/>
              <a:gd name="T4" fmla="*/ 1000 w 1000"/>
              <a:gd name="T5" fmla="*/ 0 h 1000"/>
            </a:gdLst>
            <a:ahLst/>
            <a:cxnLst>
              <a:cxn ang="0">
                <a:pos x="T0" y="T1"/>
              </a:cxn>
              <a:cxn ang="0">
                <a:pos x="T2" y="T3"/>
              </a:cxn>
              <a:cxn ang="0">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1384" name="Line 8"/>
          <p:cNvSpPr>
            <a:spLocks noChangeShapeType="1"/>
          </p:cNvSpPr>
          <p:nvPr/>
        </p:nvSpPr>
        <p:spPr bwMode="auto">
          <a:xfrm>
            <a:off x="457200" y="3276600"/>
            <a:ext cx="8229600" cy="0"/>
          </a:xfrm>
          <a:prstGeom prst="line">
            <a:avLst/>
          </a:prstGeom>
          <a:noFill/>
          <a:ln w="1905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1386" name="Line 10"/>
          <p:cNvSpPr>
            <a:spLocks noChangeShapeType="1"/>
          </p:cNvSpPr>
          <p:nvPr userDrawn="1"/>
        </p:nvSpPr>
        <p:spPr bwMode="auto">
          <a:xfrm>
            <a:off x="8686800" y="2362200"/>
            <a:ext cx="0" cy="914400"/>
          </a:xfrm>
          <a:prstGeom prst="line">
            <a:avLst/>
          </a:prstGeom>
          <a:noFill/>
          <a:ln w="2540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Tree>
    <p:extLst>
      <p:ext uri="{BB962C8B-B14F-4D97-AF65-F5344CB8AC3E}">
        <p14:creationId xmlns:p14="http://schemas.microsoft.com/office/powerpoint/2010/main" val="3708447603"/>
      </p:ext>
    </p:extLst>
  </p:cSld>
  <p:clrMapOvr>
    <a:masterClrMapping/>
  </p:clrMapOvr>
  <p:transition/>
</p:sldLayout>
</file>

<file path=ppt/slideLayouts/slideLayout7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6D7A263D-DD8E-FA46-ADB3-36F0B40BAAAC}"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993620200"/>
      </p:ext>
    </p:extLst>
  </p:cSld>
  <p:clrMapOvr>
    <a:masterClrMapping/>
  </p:clrMapOvr>
  <p:transition/>
</p:sldLayout>
</file>

<file path=ppt/slideLayouts/slideLayout77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6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025F1222-DFAB-184F-90C3-DABFCAAD3591}"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565469553"/>
      </p:ext>
    </p:extLst>
  </p:cSld>
  <p:clrMapOvr>
    <a:masterClrMapping/>
  </p:clrMapOvr>
  <p:transition/>
</p:sldLayout>
</file>

<file path=ppt/slideLayouts/slideLayout7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AA5ADCCA-10FA-D645-AE9A-11B5AE1ABD51}"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4099732992"/>
      </p:ext>
    </p:extLst>
  </p:cSld>
  <p:clrMapOvr>
    <a:masterClrMapping/>
  </p:clrMapOvr>
  <p:transition/>
</p:sldLayout>
</file>

<file path=ppt/slideLayouts/slideLayout7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5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5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9" name="Slide Number Placeholder 8"/>
          <p:cNvSpPr>
            <a:spLocks noGrp="1"/>
          </p:cNvSpPr>
          <p:nvPr>
            <p:ph type="sldNum" sz="quarter" idx="12"/>
          </p:nvPr>
        </p:nvSpPr>
        <p:spPr/>
        <p:txBody>
          <a:bodyPr/>
          <a:lstStyle>
            <a:lvl1pPr>
              <a:defRPr/>
            </a:lvl1pPr>
          </a:lstStyle>
          <a:p>
            <a:fld id="{95E3631D-6A84-A243-B4F7-513A7D051592}"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885103909"/>
      </p:ext>
    </p:extLst>
  </p:cSld>
  <p:clrMapOvr>
    <a:masterClrMapping/>
  </p:clrMapOvr>
  <p:transition/>
</p:sldLayout>
</file>

<file path=ppt/slideLayouts/slideLayout7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5" name="Slide Number Placeholder 4"/>
          <p:cNvSpPr>
            <a:spLocks noGrp="1"/>
          </p:cNvSpPr>
          <p:nvPr>
            <p:ph type="sldNum" sz="quarter" idx="12"/>
          </p:nvPr>
        </p:nvSpPr>
        <p:spPr/>
        <p:txBody>
          <a:bodyPr/>
          <a:lstStyle>
            <a:lvl1pPr>
              <a:defRPr/>
            </a:lvl1pPr>
          </a:lstStyle>
          <a:p>
            <a:fld id="{A2A979BA-DC65-914A-AB64-BB8EDDCE8E3A}"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1912753040"/>
      </p:ext>
    </p:extLst>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4" name="Slide Number Placeholder 3"/>
          <p:cNvSpPr>
            <a:spLocks noGrp="1"/>
          </p:cNvSpPr>
          <p:nvPr>
            <p:ph type="sldNum" sz="quarter" idx="12"/>
          </p:nvPr>
        </p:nvSpPr>
        <p:spPr/>
        <p:txBody>
          <a:bodyPr/>
          <a:lstStyle>
            <a:lvl1pPr>
              <a:defRPr/>
            </a:lvl1pPr>
          </a:lstStyle>
          <a:p>
            <a:fld id="{86F8BE1A-83A0-DD4C-A8D0-AEF22D32975D}"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640819326"/>
      </p:ext>
    </p:extLst>
  </p:cSld>
  <p:clrMapOvr>
    <a:masterClrMapping/>
  </p:clrMapOvr>
  <p:transition/>
</p:sldLayout>
</file>

<file path=ppt/slideLayouts/slideLayout78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11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2A917BCE-0487-3149-BA85-426184E0066E}"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745847332"/>
      </p:ext>
    </p:extLst>
  </p:cSld>
  <p:clrMapOvr>
    <a:masterClrMapping/>
  </p:clrMapOvr>
  <p:transition/>
</p:sldLayout>
</file>

<file path=ppt/slideLayouts/slideLayout78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7" name="Slide Number Placeholder 6"/>
          <p:cNvSpPr>
            <a:spLocks noGrp="1"/>
          </p:cNvSpPr>
          <p:nvPr>
            <p:ph type="sldNum" sz="quarter" idx="12"/>
          </p:nvPr>
        </p:nvSpPr>
        <p:spPr/>
        <p:txBody>
          <a:bodyPr/>
          <a:lstStyle>
            <a:lvl1pPr>
              <a:defRPr/>
            </a:lvl1pPr>
          </a:lstStyle>
          <a:p>
            <a:fld id="{BE9DA199-6B2A-C14B-BE9C-AC02A3D36CA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3064113180"/>
      </p:ext>
    </p:extLst>
  </p:cSld>
  <p:clrMapOvr>
    <a:masterClrMapping/>
  </p:clrMapOvr>
  <p:transition/>
</p:sldLayout>
</file>

<file path=ppt/slideLayouts/slideLayout7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C88A14E8-9A2E-7B42-AB01-DCB7D14008D2}"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4109467496"/>
      </p:ext>
    </p:extLst>
  </p:cSld>
  <p:clrMapOvr>
    <a:masterClrMapping/>
  </p:clrMapOvr>
  <p:transition/>
</p:sldLayout>
</file>

<file path=ppt/slideLayouts/slideLayout78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p:txBody>
          <a:bodyPr/>
          <a:lstStyle>
            <a:lvl1pPr>
              <a:defRPr/>
            </a:lvl1pPr>
          </a:lstStyle>
          <a:p>
            <a:fld id="{5D993866-5810-6E4B-9A53-8FC0A630EE5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3546236976"/>
      </p:ext>
    </p:extLst>
  </p:cSld>
  <p:clrMapOvr>
    <a:masterClrMapping/>
  </p:clrMapOvr>
  <p:transition/>
</p:sldLayout>
</file>

<file path=ppt/slideLayouts/slideLayout785.xml><?xml version="1.0" encoding="utf-8"?>
<p:sldLayout xmlns:a="http://schemas.openxmlformats.org/drawingml/2006/main" xmlns:r="http://schemas.openxmlformats.org/officeDocument/2006/relationships" xmlns:p="http://schemas.openxmlformats.org/presentationml/2006/main" type="chart" preserve="1">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hart Placeholder 2"/>
          <p:cNvSpPr>
            <a:spLocks noGrp="1"/>
          </p:cNvSpPr>
          <p:nvPr>
            <p:ph type="chart" idx="1"/>
          </p:nvPr>
        </p:nvSpPr>
        <p:spPr>
          <a:xfrm>
            <a:off x="228600" y="1371600"/>
            <a:ext cx="8610600" cy="4876800"/>
          </a:xfrm>
        </p:spPr>
        <p:txBody>
          <a:bodyPr/>
          <a:lstStyle/>
          <a:p>
            <a:endParaRPr lang="en-US"/>
          </a:p>
        </p:txBody>
      </p:sp>
      <p:sp>
        <p:nvSpPr>
          <p:cNvPr id="4" name="Date Placeholder 3"/>
          <p:cNvSpPr>
            <a:spLocks noGrp="1"/>
          </p:cNvSpPr>
          <p:nvPr>
            <p:ph type="dt" sz="half" idx="10"/>
          </p:nvPr>
        </p:nvSpPr>
        <p:spPr>
          <a:xfrm>
            <a:off x="457200" y="6243638"/>
            <a:ext cx="2133600" cy="457200"/>
          </a:xfrm>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a:xfrm>
            <a:off x="3124200" y="6248400"/>
            <a:ext cx="2895600" cy="457200"/>
          </a:xfrm>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fld id="{5B70F282-356A-FD41-A947-F2362D1EB994}"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979157760"/>
      </p:ext>
    </p:extLst>
  </p:cSld>
  <p:clrMapOvr>
    <a:masterClrMapping/>
  </p:clrMapOvr>
  <p:transition/>
</p:sldLayout>
</file>

<file path=ppt/slideLayouts/slideLayout78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endParaRPr lang="en-US"/>
          </a:p>
        </p:txBody>
      </p:sp>
      <p:sp>
        <p:nvSpPr>
          <p:cNvPr id="4" name="Date Placeholder 3"/>
          <p:cNvSpPr>
            <a:spLocks noGrp="1"/>
          </p:cNvSpPr>
          <p:nvPr>
            <p:ph type="dt" sz="half" idx="10"/>
          </p:nvPr>
        </p:nvSpPr>
        <p:spPr>
          <a:xfrm>
            <a:off x="457200" y="6243638"/>
            <a:ext cx="2133600" cy="457200"/>
          </a:xfrm>
        </p:spPr>
        <p:txBody>
          <a:bodyPr/>
          <a:lstStyle>
            <a:lvl1pPr>
              <a:defRPr/>
            </a:lvl1pPr>
          </a:lstStyle>
          <a:p>
            <a:endParaRPr lang="en-US">
              <a:solidFill>
                <a:srgbClr val="000000"/>
              </a:solidFill>
              <a:latin typeface="Garamond"/>
              <a:ea typeface="ＭＳ Ｐゴシック"/>
            </a:endParaRPr>
          </a:p>
        </p:txBody>
      </p:sp>
      <p:sp>
        <p:nvSpPr>
          <p:cNvPr id="5" name="Footer Placeholder 4"/>
          <p:cNvSpPr>
            <a:spLocks noGrp="1"/>
          </p:cNvSpPr>
          <p:nvPr>
            <p:ph type="ftr" sz="quarter" idx="11"/>
          </p:nvPr>
        </p:nvSpPr>
        <p:spPr>
          <a:xfrm>
            <a:off x="3124200" y="6248400"/>
            <a:ext cx="2895600" cy="457200"/>
          </a:xfrm>
        </p:spPr>
        <p:txBody>
          <a:bodyPr/>
          <a:lstStyle>
            <a:lvl1pPr>
              <a:defRPr/>
            </a:lvl1pPr>
          </a:lstStyle>
          <a:p>
            <a:endParaRPr lang="en-US">
              <a:solidFill>
                <a:srgbClr val="000000"/>
              </a:solidFill>
              <a:latin typeface="Garamond"/>
              <a:ea typeface="ＭＳ Ｐゴシック"/>
            </a:endParaRPr>
          </a:p>
        </p:txBody>
      </p:sp>
      <p:sp>
        <p:nvSpPr>
          <p:cNvPr id="6" name="Slide Number Placeholder 5"/>
          <p:cNvSpPr>
            <a:spLocks noGrp="1"/>
          </p:cNvSpPr>
          <p:nvPr>
            <p:ph type="sldNum" sz="quarter" idx="12"/>
          </p:nvPr>
        </p:nvSpPr>
        <p:spPr>
          <a:xfrm>
            <a:off x="6553200" y="6243638"/>
            <a:ext cx="2133600" cy="457200"/>
          </a:xfrm>
        </p:spPr>
        <p:txBody>
          <a:bodyPr/>
          <a:lstStyle>
            <a:lvl1pPr>
              <a:defRPr/>
            </a:lvl1pPr>
          </a:lstStyle>
          <a:p>
            <a:fld id="{BBC235F4-CB3B-084F-9419-7E72273CA12B}" type="slidenum">
              <a:rPr lang="en-US">
                <a:solidFill>
                  <a:srgbClr val="000000"/>
                </a:solidFill>
                <a:latin typeface="Garamond"/>
                <a:ea typeface="ＭＳ Ｐゴシック"/>
              </a:rPr>
              <a:pPr/>
              <a:t>‹#›</a:t>
            </a:fld>
            <a:endParaRPr lang="en-US">
              <a:solidFill>
                <a:srgbClr val="000000"/>
              </a:solidFill>
              <a:latin typeface="Garamond"/>
              <a:ea typeface="ＭＳ Ｐゴシック"/>
            </a:endParaRPr>
          </a:p>
        </p:txBody>
      </p:sp>
    </p:spTree>
    <p:extLst>
      <p:ext uri="{BB962C8B-B14F-4D97-AF65-F5344CB8AC3E}">
        <p14:creationId xmlns:p14="http://schemas.microsoft.com/office/powerpoint/2010/main" val="2293880914"/>
      </p:ext>
    </p:extLst>
  </p:cSld>
  <p:clrMapOvr>
    <a:masterClrMapping/>
  </p:clrMapOvr>
  <p:transition/>
</p:sldLayout>
</file>

<file path=ppt/slideLayouts/slideLayout7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pPr>
              <a:defRPr/>
            </a:pPr>
            <a:fld id="{111EC4E2-6E65-4B38-A9F0-2491CD022231}" type="datetime1">
              <a:rPr lang="en-US" smtClean="0">
                <a:solidFill>
                  <a:prstClr val="black">
                    <a:tint val="75000"/>
                  </a:prstClr>
                </a:solidFill>
              </a:rPr>
              <a:pPr>
                <a:defRPr/>
              </a:pPr>
              <a:t>10/26/21</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spTree>
    <p:extLst>
      <p:ext uri="{BB962C8B-B14F-4D97-AF65-F5344CB8AC3E}">
        <p14:creationId xmlns:p14="http://schemas.microsoft.com/office/powerpoint/2010/main" val="1673214887"/>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pPr>
              <a:defRPr/>
            </a:pPr>
            <a:fld id="{13F32364-6BA0-48AA-B029-3ED2192016FC}" type="slidenum">
              <a:rPr lang="en-US" smtClean="0">
                <a:solidFill>
                  <a:prstClr val="black"/>
                </a:solidFill>
              </a:rPr>
              <a:pPr>
                <a:def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591766"/>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fld id="{9DC2EE5E-49E3-41BC-B690-56250386BB7E}" type="datetime1">
              <a:rPr lang="en-US" smtClean="0">
                <a:solidFill>
                  <a:prstClr val="black">
                    <a:tint val="75000"/>
                  </a:prstClr>
                </a:solidFill>
              </a:rPr>
              <a:pPr>
                <a:def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84999395"/>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fld id="{6273F18D-3D7C-411A-A3D5-BE9D715C217A}" type="datetime1">
              <a:rPr lang="en-US" smtClean="0">
                <a:solidFill>
                  <a:prstClr val="black">
                    <a:tint val="75000"/>
                  </a:prstClr>
                </a:solidFill>
              </a:rPr>
              <a:pPr>
                <a:def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146028861"/>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fld id="{6D9761C9-07B9-4029-8A9C-6B9D4FE4DECF}" type="datetime1">
              <a:rPr lang="en-US" smtClean="0">
                <a:solidFill>
                  <a:prstClr val="black">
                    <a:tint val="75000"/>
                  </a:prstClr>
                </a:solidFill>
              </a:rPr>
              <a:pPr>
                <a:defRPr/>
              </a:pPr>
              <a:t>10/26/21</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942082109"/>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fld id="{95E2F76E-CE6C-410C-8FDC-D0091C24DEF1}" type="datetime1">
              <a:rPr lang="en-US" smtClean="0">
                <a:solidFill>
                  <a:prstClr val="black">
                    <a:tint val="75000"/>
                  </a:prstClr>
                </a:solidFill>
              </a:rPr>
              <a:pPr>
                <a:defRPr/>
              </a:pPr>
              <a:t>10/26/21</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38449263"/>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BA35B8DD-F4B6-4735-BE3E-A30AC9916A28}" type="datetime1">
              <a:rPr lang="en-US" smtClean="0">
                <a:solidFill>
                  <a:prstClr val="black">
                    <a:tint val="75000"/>
                  </a:prstClr>
                </a:solidFill>
              </a:rPr>
              <a:pPr>
                <a:defRPr/>
              </a:pPr>
              <a:t>10/26/21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219858966"/>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fld id="{844FB2D7-3DDB-4FFD-8B82-F323B81C51BF}" type="datetime1">
              <a:rPr lang="en-US" smtClean="0">
                <a:solidFill>
                  <a:prstClr val="black">
                    <a:tint val="75000"/>
                  </a:prstClr>
                </a:solidFill>
              </a:rPr>
              <a:pPr>
                <a:def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846905354"/>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pPr>
              <a:defRPr/>
            </a:pPr>
            <a:fld id="{08811807-3D87-4FB5-A3F7-954D5D4F8EE2}" type="datetime1">
              <a:rPr lang="en-US" smtClean="0">
                <a:solidFill>
                  <a:prstClr val="black">
                    <a:tint val="75000"/>
                  </a:prstClr>
                </a:solidFill>
              </a:rPr>
              <a:pPr>
                <a:defRPr/>
              </a:pPr>
              <a:t>10/26/21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286606102"/>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9CA4A0BD-C698-4141-B404-5A877B3AA909}" type="datetime1">
              <a:rPr lang="en-US" smtClean="0">
                <a:solidFill>
                  <a:prstClr val="black">
                    <a:tint val="75000"/>
                  </a:prstClr>
                </a:solidFill>
              </a:rPr>
              <a:pPr>
                <a:def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504373635"/>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D08FC6B9-10FF-4561-B52B-0EFAB655D039}" type="datetime1">
              <a:rPr lang="en-US" smtClean="0">
                <a:solidFill>
                  <a:prstClr val="black">
                    <a:tint val="75000"/>
                  </a:prstClr>
                </a:solidFill>
              </a:rPr>
              <a:pPr>
                <a:defRPr/>
              </a:pPr>
              <a:t>10/26/21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13F32364-6BA0-48AA-B029-3ED2192016FC}" type="slidenum">
              <a:rPr lang="en-US" smtClean="0">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497933754"/>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Tree>
    <p:extLst>
      <p:ext uri="{BB962C8B-B14F-4D97-AF65-F5344CB8AC3E}">
        <p14:creationId xmlns:p14="http://schemas.microsoft.com/office/powerpoint/2010/main" val="255297531"/>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81000" y="152401"/>
            <a:ext cx="8382000" cy="761999"/>
          </a:xfrm>
        </p:spPr>
        <p:txBody>
          <a:bodyPr>
            <a:noAutofit/>
          </a:bodyPr>
          <a:lstStyle>
            <a:lvl1pPr>
              <a:defRPr sz="4800" b="1"/>
            </a:lvl1pPr>
          </a:lstStyle>
          <a:p>
            <a:r>
              <a:rPr lang="en-US" dirty="0"/>
              <a:t>Click to edit Master title style</a:t>
            </a:r>
          </a:p>
        </p:txBody>
      </p:sp>
      <p:sp>
        <p:nvSpPr>
          <p:cNvPr id="3" name="Content Placeholder 2"/>
          <p:cNvSpPr>
            <a:spLocks noGrp="1"/>
          </p:cNvSpPr>
          <p:nvPr>
            <p:ph idx="1"/>
          </p:nvPr>
        </p:nvSpPr>
        <p:spPr>
          <a:xfrm>
            <a:off x="381000" y="1066800"/>
            <a:ext cx="8382000" cy="5638800"/>
          </a:xfrm>
        </p:spPr>
        <p:txBody>
          <a:bodyPr>
            <a:noAutofit/>
          </a:bodyPr>
          <a:lstStyle>
            <a:lvl1pPr marL="285750" indent="-285750">
              <a:defRPr sz="3600">
                <a:latin typeface="+mj-lt"/>
              </a:defRPr>
            </a:lvl1pPr>
            <a:lvl2pPr marL="742950" indent="-285750">
              <a:buFont typeface="Calibri Light" panose="020F0302020204030204" pitchFamily="34" charset="0"/>
              <a:buChar char="–"/>
              <a:defRPr sz="3200">
                <a:latin typeface="+mj-lt"/>
              </a:defRPr>
            </a:lvl2pPr>
            <a:lvl3pPr>
              <a:defRPr sz="2800">
                <a:latin typeface="+mj-lt"/>
              </a:defRPr>
            </a:lvl3pPr>
            <a:lvl4pPr>
              <a:defRPr sz="2400">
                <a:latin typeface="+mj-lt"/>
              </a:defRPr>
            </a:lvl4pPr>
            <a:lvl5pPr>
              <a:defRPr sz="2400">
                <a:latin typeface="+mj-lt"/>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Slide Number Placeholder 5"/>
          <p:cNvSpPr txBox="1">
            <a:spLocks/>
          </p:cNvSpPr>
          <p:nvPr userDrawn="1"/>
        </p:nvSpPr>
        <p:spPr>
          <a:xfrm>
            <a:off x="8229600" y="6355715"/>
            <a:ext cx="6858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solidFill>
                  <a:prstClr val="black">
                    <a:tint val="75000"/>
                  </a:prstClr>
                </a:solidFill>
              </a:rPr>
              <a:pPr/>
              <a:t>‹#›</a:t>
            </a:fld>
            <a:endParaRPr lang="en-US" dirty="0">
              <a:solidFill>
                <a:prstClr val="black">
                  <a:tint val="75000"/>
                </a:prstClr>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52400" y="6408997"/>
            <a:ext cx="1008112" cy="291687"/>
          </a:xfrm>
          <a:prstGeom prst="rect">
            <a:avLst/>
          </a:prstGeom>
        </p:spPr>
      </p:pic>
    </p:spTree>
    <p:extLst>
      <p:ext uri="{BB962C8B-B14F-4D97-AF65-F5344CB8AC3E}">
        <p14:creationId xmlns:p14="http://schemas.microsoft.com/office/powerpoint/2010/main" val="785540071"/>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2958325"/>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65858772"/>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17979818"/>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67102023"/>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1F06B77A-E106-6F45-A98B-32502AD6FD6C}" type="slidenum">
              <a:rPr lang="en-US" altLang="en-US"/>
              <a:pPr>
                <a:defRPr/>
              </a:pPr>
              <a:t>‹#›</a:t>
            </a:fld>
            <a:endParaRPr lang="en-US" altLang="en-US"/>
          </a:p>
        </p:txBody>
      </p:sp>
    </p:spTree>
    <p:extLst>
      <p:ext uri="{BB962C8B-B14F-4D97-AF65-F5344CB8AC3E}">
        <p14:creationId xmlns:p14="http://schemas.microsoft.com/office/powerpoint/2010/main" val="1536819957"/>
      </p:ext>
    </p:extLst>
  </p:cSld>
  <p:clrMapOvr>
    <a:masterClrMapping/>
  </p:clrMapOvr>
  <p:transition/>
</p:sldLayout>
</file>

<file path=ppt/slideLayouts/slideLayout8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FD930BB-AD26-2C48-AF8C-E1BF73EB73BC}" type="slidenum">
              <a:rPr lang="en-US" altLang="en-US"/>
              <a:pPr>
                <a:defRPr/>
              </a:pPr>
              <a:t>‹#›</a:t>
            </a:fld>
            <a:endParaRPr lang="en-US" altLang="en-US"/>
          </a:p>
        </p:txBody>
      </p:sp>
    </p:spTree>
    <p:extLst>
      <p:ext uri="{BB962C8B-B14F-4D97-AF65-F5344CB8AC3E}">
        <p14:creationId xmlns:p14="http://schemas.microsoft.com/office/powerpoint/2010/main" val="2484388292"/>
      </p:ext>
    </p:extLst>
  </p:cSld>
  <p:clrMapOvr>
    <a:masterClrMapping/>
  </p:clrMapOvr>
  <p:transition/>
</p:sldLayout>
</file>

<file path=ppt/slideLayouts/slideLayout8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20BDC4A-43C4-3F44-8487-469192DEEAFF}" type="slidenum">
              <a:rPr lang="en-US" altLang="en-US"/>
              <a:pPr>
                <a:defRPr/>
              </a:pPr>
              <a:t>‹#›</a:t>
            </a:fld>
            <a:endParaRPr lang="en-US" altLang="en-US"/>
          </a:p>
        </p:txBody>
      </p:sp>
    </p:spTree>
    <p:extLst>
      <p:ext uri="{BB962C8B-B14F-4D97-AF65-F5344CB8AC3E}">
        <p14:creationId xmlns:p14="http://schemas.microsoft.com/office/powerpoint/2010/main" val="3389137839"/>
      </p:ext>
    </p:extLst>
  </p:cSld>
  <p:clrMapOvr>
    <a:masterClrMapping/>
  </p:clrMapOvr>
  <p:transition/>
</p:sldLayout>
</file>

<file path=ppt/slideLayouts/slideLayout8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8C0071F-E0AB-AE4F-9B22-B483EE53E54F}" type="slidenum">
              <a:rPr lang="en-US" altLang="en-US"/>
              <a:pPr>
                <a:defRPr/>
              </a:pPr>
              <a:t>‹#›</a:t>
            </a:fld>
            <a:endParaRPr lang="en-US" altLang="en-US"/>
          </a:p>
        </p:txBody>
      </p:sp>
    </p:spTree>
    <p:extLst>
      <p:ext uri="{BB962C8B-B14F-4D97-AF65-F5344CB8AC3E}">
        <p14:creationId xmlns:p14="http://schemas.microsoft.com/office/powerpoint/2010/main" val="1023452650"/>
      </p:ext>
    </p:extLst>
  </p:cSld>
  <p:clrMapOvr>
    <a:masterClrMapping/>
  </p:clrMapOvr>
  <p:transition/>
</p:sldLayout>
</file>

<file path=ppt/slideLayouts/slideLayout8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2DEAF9F4-3DA5-6341-A6BF-70A132512067}" type="slidenum">
              <a:rPr lang="en-US" altLang="en-US"/>
              <a:pPr>
                <a:defRPr/>
              </a:pPr>
              <a:t>‹#›</a:t>
            </a:fld>
            <a:endParaRPr lang="en-US" altLang="en-US"/>
          </a:p>
        </p:txBody>
      </p:sp>
    </p:spTree>
    <p:extLst>
      <p:ext uri="{BB962C8B-B14F-4D97-AF65-F5344CB8AC3E}">
        <p14:creationId xmlns:p14="http://schemas.microsoft.com/office/powerpoint/2010/main" val="2910498732"/>
      </p:ext>
    </p:extLst>
  </p:cSld>
  <p:clrMapOvr>
    <a:masterClrMapping/>
  </p:clrMapOvr>
  <p:transition/>
</p:sldLayout>
</file>

<file path=ppt/slideLayouts/slideLayout8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A14A479-7669-F34C-B465-8F92DC6094F9}" type="slidenum">
              <a:rPr lang="en-US" altLang="en-US"/>
              <a:pPr>
                <a:defRPr/>
              </a:pPr>
              <a:t>‹#›</a:t>
            </a:fld>
            <a:endParaRPr lang="en-US" altLang="en-US"/>
          </a:p>
        </p:txBody>
      </p:sp>
    </p:spTree>
    <p:extLst>
      <p:ext uri="{BB962C8B-B14F-4D97-AF65-F5344CB8AC3E}">
        <p14:creationId xmlns:p14="http://schemas.microsoft.com/office/powerpoint/2010/main" val="2843489046"/>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82B8AD63-067C-CB4C-A624-3B5A1EC043B3}" type="slidenum">
              <a:rPr lang="en-US" altLang="en-US"/>
              <a:pPr>
                <a:defRPr/>
              </a:pPr>
              <a:t>‹#›</a:t>
            </a:fld>
            <a:endParaRPr lang="en-US" altLang="en-US"/>
          </a:p>
        </p:txBody>
      </p:sp>
    </p:spTree>
    <p:extLst>
      <p:ext uri="{BB962C8B-B14F-4D97-AF65-F5344CB8AC3E}">
        <p14:creationId xmlns:p14="http://schemas.microsoft.com/office/powerpoint/2010/main" val="1945983588"/>
      </p:ext>
    </p:extLst>
  </p:cSld>
  <p:clrMapOvr>
    <a:masterClrMapping/>
  </p:clrMapOvr>
  <p:transition/>
</p:sldLayout>
</file>

<file path=ppt/slideLayouts/slideLayout8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77BEA5F1-A4EF-2942-94D1-FBA5332008C3}" type="slidenum">
              <a:rPr lang="en-US" altLang="en-US"/>
              <a:pPr>
                <a:defRPr/>
              </a:pPr>
              <a:t>‹#›</a:t>
            </a:fld>
            <a:endParaRPr lang="en-US" altLang="en-US"/>
          </a:p>
        </p:txBody>
      </p:sp>
    </p:spTree>
    <p:extLst>
      <p:ext uri="{BB962C8B-B14F-4D97-AF65-F5344CB8AC3E}">
        <p14:creationId xmlns:p14="http://schemas.microsoft.com/office/powerpoint/2010/main" val="371047030"/>
      </p:ext>
    </p:extLst>
  </p:cSld>
  <p:clrMapOvr>
    <a:masterClrMapping/>
  </p:clrMapOvr>
  <p:transition/>
</p:sldLayout>
</file>

<file path=ppt/slideLayouts/slideLayout8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8B91A747-713C-864B-BF86-EC1FD938DA1F}" type="slidenum">
              <a:rPr lang="en-US" altLang="en-US"/>
              <a:pPr>
                <a:defRPr/>
              </a:pPr>
              <a:t>‹#›</a:t>
            </a:fld>
            <a:endParaRPr lang="en-US" altLang="en-US"/>
          </a:p>
        </p:txBody>
      </p:sp>
    </p:spTree>
    <p:extLst>
      <p:ext uri="{BB962C8B-B14F-4D97-AF65-F5344CB8AC3E}">
        <p14:creationId xmlns:p14="http://schemas.microsoft.com/office/powerpoint/2010/main" val="614236399"/>
      </p:ext>
    </p:extLst>
  </p:cSld>
  <p:clrMapOvr>
    <a:masterClrMapping/>
  </p:clrMapOvr>
  <p:transition/>
</p:sldLayout>
</file>

<file path=ppt/slideLayouts/slideLayout8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CE137BB-ED14-FE4D-A877-90D513740374}" type="slidenum">
              <a:rPr lang="en-US" altLang="en-US"/>
              <a:pPr>
                <a:defRPr/>
              </a:pPr>
              <a:t>‹#›</a:t>
            </a:fld>
            <a:endParaRPr lang="en-US" altLang="en-US"/>
          </a:p>
        </p:txBody>
      </p:sp>
    </p:spTree>
    <p:extLst>
      <p:ext uri="{BB962C8B-B14F-4D97-AF65-F5344CB8AC3E}">
        <p14:creationId xmlns:p14="http://schemas.microsoft.com/office/powerpoint/2010/main" val="3170045950"/>
      </p:ext>
    </p:extLst>
  </p:cSld>
  <p:clrMapOvr>
    <a:masterClrMapping/>
  </p:clrMapOvr>
  <p:transition/>
</p:sldLayout>
</file>

<file path=ppt/slideLayouts/slideLayout8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931BAB59-0B37-E744-B4B5-51E8CF51E598}" type="slidenum">
              <a:rPr lang="en-US" altLang="en-US"/>
              <a:pPr>
                <a:defRPr/>
              </a:pPr>
              <a:t>‹#›</a:t>
            </a:fld>
            <a:endParaRPr lang="en-US" altLang="en-US"/>
          </a:p>
        </p:txBody>
      </p:sp>
    </p:spTree>
    <p:extLst>
      <p:ext uri="{BB962C8B-B14F-4D97-AF65-F5344CB8AC3E}">
        <p14:creationId xmlns:p14="http://schemas.microsoft.com/office/powerpoint/2010/main" val="3950349099"/>
      </p:ext>
    </p:extLst>
  </p:cSld>
  <p:clrMapOvr>
    <a:masterClrMapping/>
  </p:clrMapOvr>
  <p:transition/>
</p:sldLayout>
</file>

<file path=ppt/slideLayouts/slideLayout81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5846E0E-DB91-8143-BB5D-4E44299E8C7A}" type="slidenum">
              <a:rPr lang="en-US" altLang="en-US"/>
              <a:pPr>
                <a:defRPr/>
              </a:pPr>
              <a:t>‹#›</a:t>
            </a:fld>
            <a:endParaRPr lang="en-US" altLang="en-US"/>
          </a:p>
        </p:txBody>
      </p:sp>
    </p:spTree>
    <p:extLst>
      <p:ext uri="{BB962C8B-B14F-4D97-AF65-F5344CB8AC3E}">
        <p14:creationId xmlns:p14="http://schemas.microsoft.com/office/powerpoint/2010/main" val="1566403755"/>
      </p:ext>
    </p:extLst>
  </p:cSld>
  <p:clrMapOvr>
    <a:masterClrMapping/>
  </p:clrMapOvr>
  <p:transition/>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p:spPr>
        <p:txBody>
          <a:bodyPr anchor="b"/>
          <a:lstStyle>
            <a:lvl1pPr algn="ctr">
              <a:defRPr sz="45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pic>
        <p:nvPicPr>
          <p:cNvPr id="9" name="Picture 8" descr="A picture containing clipart&#10;&#10;Description automatically generated">
            <a:extLst>
              <a:ext uri="{FF2B5EF4-FFF2-40B4-BE49-F238E27FC236}">
                <a16:creationId xmlns:a16="http://schemas.microsoft.com/office/drawing/2014/main" id="{D9E0F28C-2089-4620-91BE-AFAEEE53EE7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439" y="6340915"/>
            <a:ext cx="975989" cy="517085"/>
          </a:xfrm>
          <a:prstGeom prst="rect">
            <a:avLst/>
          </a:prstGeom>
        </p:spPr>
      </p:pic>
    </p:spTree>
    <p:extLst>
      <p:ext uri="{BB962C8B-B14F-4D97-AF65-F5344CB8AC3E}">
        <p14:creationId xmlns:p14="http://schemas.microsoft.com/office/powerpoint/2010/main" val="2718658398"/>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1"/>
            <a:ext cx="8686800" cy="838200"/>
          </a:xfrm>
        </p:spPr>
        <p:txBody>
          <a:bodyPr>
            <a:normAutofit/>
          </a:bodyPr>
          <a:lstStyle>
            <a:lvl1pPr>
              <a:defRPr sz="4050" b="1">
                <a:solidFill>
                  <a:schemeClr val="tx1"/>
                </a:solidFill>
              </a:defRPr>
            </a:lvl1pPr>
          </a:lstStyle>
          <a:p>
            <a:r>
              <a:rPr lang="en-US" dirty="0"/>
              <a:t>Click to edit Master title style</a:t>
            </a:r>
          </a:p>
        </p:txBody>
      </p:sp>
      <p:sp>
        <p:nvSpPr>
          <p:cNvPr id="3" name="Content Placeholder 2"/>
          <p:cNvSpPr>
            <a:spLocks noGrp="1"/>
          </p:cNvSpPr>
          <p:nvPr>
            <p:ph idx="1"/>
          </p:nvPr>
        </p:nvSpPr>
        <p:spPr>
          <a:xfrm>
            <a:off x="228600" y="1143000"/>
            <a:ext cx="8686800" cy="506139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10/26/21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7" name="Slide Number Placeholder 5">
            <a:extLst>
              <a:ext uri="{FF2B5EF4-FFF2-40B4-BE49-F238E27FC236}">
                <a16:creationId xmlns:a16="http://schemas.microsoft.com/office/drawing/2014/main" id="{40833821-0C23-4738-BE09-9953AA957A9E}"/>
              </a:ext>
            </a:extLst>
          </p:cNvPr>
          <p:cNvSpPr txBox="1">
            <a:spLocks/>
          </p:cNvSpPr>
          <p:nvPr userDrawn="1"/>
        </p:nvSpPr>
        <p:spPr>
          <a:xfrm>
            <a:off x="8229600" y="6355717"/>
            <a:ext cx="685800" cy="365125"/>
          </a:xfrm>
          <a:prstGeom prst="rect">
            <a:avLst/>
          </a:prstGeom>
        </p:spPr>
        <p:txBody>
          <a:bodyPr vert="horz" lIns="68580" tIns="34290" rIns="68580" bIns="3429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1500" smtClean="0"/>
              <a:pPr/>
              <a:t>‹#›</a:t>
            </a:fld>
            <a:endParaRPr lang="en-US" sz="1500" dirty="0"/>
          </a:p>
        </p:txBody>
      </p:sp>
      <p:pic>
        <p:nvPicPr>
          <p:cNvPr id="9" name="Picture 8" descr="A picture containing clipart&#10;&#10;Description automatically generated">
            <a:extLst>
              <a:ext uri="{FF2B5EF4-FFF2-40B4-BE49-F238E27FC236}">
                <a16:creationId xmlns:a16="http://schemas.microsoft.com/office/drawing/2014/main" id="{1A634E86-7456-496B-8049-F77EC1E7CE2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4439" y="6340915"/>
            <a:ext cx="975989" cy="517085"/>
          </a:xfrm>
          <a:prstGeom prst="rect">
            <a:avLst/>
          </a:prstGeom>
        </p:spPr>
      </p:pic>
    </p:spTree>
    <p:extLst>
      <p:ext uri="{BB962C8B-B14F-4D97-AF65-F5344CB8AC3E}">
        <p14:creationId xmlns:p14="http://schemas.microsoft.com/office/powerpoint/2010/main" val="1569884882"/>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45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325084628"/>
      </p:ext>
    </p:extLst>
  </p:cSld>
  <p:clrMapOvr>
    <a:masterClrMapping/>
  </p:clrMapOvr>
  <p:hf hdr="0" ftr="0" dt="0"/>
</p:sldLayout>
</file>

<file path=ppt/slideLayouts/slideLayout8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4263504932"/>
      </p:ext>
    </p:extLst>
  </p:cSld>
  <p:clrMapOvr>
    <a:masterClrMapping/>
  </p:clrMapOvr>
  <p:hf hdr="0" ftr="0" dt="0"/>
</p:sldLayout>
</file>

<file path=ppt/slideLayouts/slideLayout8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1490039547"/>
      </p:ext>
    </p:extLst>
  </p:cSld>
  <p:clrMapOvr>
    <a:masterClrMapping/>
  </p:clrMapOvr>
  <p:hf hdr="0" ftr="0" dt="0"/>
</p:sldLayout>
</file>

<file path=ppt/slideLayouts/slideLayout8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2410959721"/>
      </p:ext>
    </p:extLst>
  </p:cSld>
  <p:clrMapOvr>
    <a:masterClrMapping/>
  </p:clrMapOvr>
  <p:hf hdr="0" ftr="0" dt="0"/>
</p:sldLayout>
</file>

<file path=ppt/slideLayouts/slideLayout8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1406608048"/>
      </p:ext>
    </p:extLst>
  </p:cSld>
  <p:clrMapOvr>
    <a:masterClrMapping/>
  </p:clrMapOvr>
  <p:hf hdr="0" ftr="0" dt="0"/>
</p:sldLayout>
</file>

<file path=ppt/slideLayouts/slideLayout8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3434688952"/>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3168910143"/>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2688848455"/>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p>
            <a:fld id="{D4D2B188-1D62-4FCA-8363-938AD4629BBB}" type="slidenum">
              <a:rPr lang="en-US" smtClean="0"/>
              <a:t>‹#›</a:t>
            </a:fld>
            <a:endParaRPr lang="en-US"/>
          </a:p>
        </p:txBody>
      </p:sp>
    </p:spTree>
    <p:extLst>
      <p:ext uri="{BB962C8B-B14F-4D97-AF65-F5344CB8AC3E}">
        <p14:creationId xmlns:p14="http://schemas.microsoft.com/office/powerpoint/2010/main" val="1871980027"/>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812422634"/>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
        <p:cNvGrpSpPr/>
        <p:nvPr/>
      </p:nvGrpSpPr>
      <p:grpSpPr>
        <a:xfrm>
          <a:off x="0" y="0"/>
          <a:ext cx="0" cy="0"/>
          <a:chOff x="0" y="0"/>
          <a:chExt cx="0" cy="0"/>
        </a:xfrm>
      </p:grpSpPr>
      <p:sp>
        <p:nvSpPr>
          <p:cNvPr id="14" name="Google Shape;14;p3"/>
          <p:cNvSpPr txBox="1">
            <a:spLocks noGrp="1"/>
          </p:cNvSpPr>
          <p:nvPr>
            <p:ph type="title"/>
          </p:nvPr>
        </p:nvSpPr>
        <p:spPr>
          <a:xfrm>
            <a:off x="311700" y="2867800"/>
            <a:ext cx="85206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931075131"/>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67519265"/>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0"/>
        <p:cNvGrpSpPr/>
        <p:nvPr/>
      </p:nvGrpSpPr>
      <p:grpSpPr>
        <a:xfrm>
          <a:off x="0" y="0"/>
          <a:ext cx="0" cy="0"/>
          <a:chOff x="0" y="0"/>
          <a:chExt cx="0" cy="0"/>
        </a:xfrm>
      </p:grpSpPr>
      <p:sp>
        <p:nvSpPr>
          <p:cNvPr id="21" name="Google Shape;21;p5"/>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2" name="Google Shape;22;p5"/>
          <p:cNvSpPr txBox="1">
            <a:spLocks noGrp="1"/>
          </p:cNvSpPr>
          <p:nvPr>
            <p:ph type="body" idx="1"/>
          </p:nvPr>
        </p:nvSpPr>
        <p:spPr>
          <a:xfrm>
            <a:off x="3117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3" name="Google Shape;23;p5"/>
          <p:cNvSpPr txBox="1">
            <a:spLocks noGrp="1"/>
          </p:cNvSpPr>
          <p:nvPr>
            <p:ph type="body" idx="2"/>
          </p:nvPr>
        </p:nvSpPr>
        <p:spPr>
          <a:xfrm>
            <a:off x="4832401" y="1536633"/>
            <a:ext cx="3999900" cy="4555200"/>
          </a:xfrm>
          <a:prstGeom prst="rect">
            <a:avLst/>
          </a:prstGeom>
        </p:spPr>
        <p:txBody>
          <a:bodyPr spcFirstLastPara="1" wrap="square" lIns="91425" tIns="91425" rIns="91425" bIns="91425" anchor="t" anchorCtr="0">
            <a:noAutofit/>
          </a:bodyPr>
          <a:lstStyle>
            <a:lvl1pPr marL="457189" lvl="0" indent="-317492">
              <a:spcBef>
                <a:spcPts val="0"/>
              </a:spcBef>
              <a:spcAft>
                <a:spcPts val="0"/>
              </a:spcAft>
              <a:buSzPts val="1400"/>
              <a:buChar char="●"/>
              <a:defRPr sz="14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24" name="Google Shape;24;p5"/>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759733640"/>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5"/>
        <p:cNvGrpSpPr/>
        <p:nvPr/>
      </p:nvGrpSpPr>
      <p:grpSpPr>
        <a:xfrm>
          <a:off x="0" y="0"/>
          <a:ext cx="0" cy="0"/>
          <a:chOff x="0" y="0"/>
          <a:chExt cx="0" cy="0"/>
        </a:xfrm>
      </p:grpSpPr>
      <p:sp>
        <p:nvSpPr>
          <p:cNvPr id="26" name="Google Shape;26;p6"/>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7" name="Google Shape;27;p6"/>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661138317"/>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8"/>
        <p:cNvGrpSpPr/>
        <p:nvPr/>
      </p:nvGrpSpPr>
      <p:grpSpPr>
        <a:xfrm>
          <a:off x="0" y="0"/>
          <a:ext cx="0" cy="0"/>
          <a:chOff x="0" y="0"/>
          <a:chExt cx="0" cy="0"/>
        </a:xfrm>
      </p:grpSpPr>
      <p:sp>
        <p:nvSpPr>
          <p:cNvPr id="29" name="Google Shape;29;p7"/>
          <p:cNvSpPr txBox="1">
            <a:spLocks noGrp="1"/>
          </p:cNvSpPr>
          <p:nvPr>
            <p:ph type="title"/>
          </p:nvPr>
        </p:nvSpPr>
        <p:spPr>
          <a:xfrm>
            <a:off x="311700" y="740800"/>
            <a:ext cx="2808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30" name="Google Shape;30;p7"/>
          <p:cNvSpPr txBox="1">
            <a:spLocks noGrp="1"/>
          </p:cNvSpPr>
          <p:nvPr>
            <p:ph type="body" idx="1"/>
          </p:nvPr>
        </p:nvSpPr>
        <p:spPr>
          <a:xfrm>
            <a:off x="311700" y="1852800"/>
            <a:ext cx="2808000" cy="4239200"/>
          </a:xfrm>
          <a:prstGeom prst="rect">
            <a:avLst/>
          </a:prstGeom>
        </p:spPr>
        <p:txBody>
          <a:bodyPr spcFirstLastPara="1" wrap="square" lIns="91425" tIns="91425" rIns="91425" bIns="91425" anchor="t" anchorCtr="0">
            <a:noAutofit/>
          </a:bodyPr>
          <a:lstStyle>
            <a:lvl1pPr marL="457189" lvl="0" indent="-304792">
              <a:spcBef>
                <a:spcPts val="0"/>
              </a:spcBef>
              <a:spcAft>
                <a:spcPts val="0"/>
              </a:spcAft>
              <a:buSzPts val="1200"/>
              <a:buChar char="●"/>
              <a:defRPr sz="1200"/>
            </a:lvl1pPr>
            <a:lvl2pPr marL="914377" lvl="1" indent="-304792">
              <a:spcBef>
                <a:spcPts val="1600"/>
              </a:spcBef>
              <a:spcAft>
                <a:spcPts val="0"/>
              </a:spcAft>
              <a:buSzPts val="1200"/>
              <a:buChar char="○"/>
              <a:defRPr sz="1200"/>
            </a:lvl2pPr>
            <a:lvl3pPr marL="1371566" lvl="2" indent="-304792">
              <a:spcBef>
                <a:spcPts val="1600"/>
              </a:spcBef>
              <a:spcAft>
                <a:spcPts val="0"/>
              </a:spcAft>
              <a:buSzPts val="1200"/>
              <a:buChar char="■"/>
              <a:defRPr sz="1200"/>
            </a:lvl3pPr>
            <a:lvl4pPr marL="1828754" lvl="3" indent="-304792">
              <a:spcBef>
                <a:spcPts val="1600"/>
              </a:spcBef>
              <a:spcAft>
                <a:spcPts val="0"/>
              </a:spcAft>
              <a:buSzPts val="1200"/>
              <a:buChar char="●"/>
              <a:defRPr sz="1200"/>
            </a:lvl4pPr>
            <a:lvl5pPr marL="2285943" lvl="4" indent="-304792">
              <a:spcBef>
                <a:spcPts val="1600"/>
              </a:spcBef>
              <a:spcAft>
                <a:spcPts val="0"/>
              </a:spcAft>
              <a:buSzPts val="1200"/>
              <a:buChar char="○"/>
              <a:defRPr sz="1200"/>
            </a:lvl5pPr>
            <a:lvl6pPr marL="2743131" lvl="5" indent="-304792">
              <a:spcBef>
                <a:spcPts val="1600"/>
              </a:spcBef>
              <a:spcAft>
                <a:spcPts val="0"/>
              </a:spcAft>
              <a:buSzPts val="1200"/>
              <a:buChar char="■"/>
              <a:defRPr sz="1200"/>
            </a:lvl6pPr>
            <a:lvl7pPr marL="3200320" lvl="6" indent="-304792">
              <a:spcBef>
                <a:spcPts val="1600"/>
              </a:spcBef>
              <a:spcAft>
                <a:spcPts val="0"/>
              </a:spcAft>
              <a:buSzPts val="1200"/>
              <a:buChar char="●"/>
              <a:defRPr sz="1200"/>
            </a:lvl7pPr>
            <a:lvl8pPr marL="3657509" lvl="7" indent="-304792">
              <a:spcBef>
                <a:spcPts val="1600"/>
              </a:spcBef>
              <a:spcAft>
                <a:spcPts val="0"/>
              </a:spcAft>
              <a:buSzPts val="1200"/>
              <a:buChar char="○"/>
              <a:defRPr sz="1200"/>
            </a:lvl8pPr>
            <a:lvl9pPr marL="4114697" lvl="8" indent="-304792">
              <a:spcBef>
                <a:spcPts val="1600"/>
              </a:spcBef>
              <a:spcAft>
                <a:spcPts val="1600"/>
              </a:spcAft>
              <a:buSzPts val="1200"/>
              <a:buChar char="■"/>
              <a:defRPr sz="1200"/>
            </a:lvl9pPr>
          </a:lstStyle>
          <a:p>
            <a:endParaRPr/>
          </a:p>
        </p:txBody>
      </p:sp>
      <p:sp>
        <p:nvSpPr>
          <p:cNvPr id="31" name="Google Shape;31;p7"/>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884426929"/>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490251" y="600200"/>
            <a:ext cx="63678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34" name="Google Shape;34;p8"/>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95606662"/>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5"/>
        <p:cNvGrpSpPr/>
        <p:nvPr/>
      </p:nvGrpSpPr>
      <p:grpSpPr>
        <a:xfrm>
          <a:off x="0" y="0"/>
          <a:ext cx="0" cy="0"/>
          <a:chOff x="0" y="0"/>
          <a:chExt cx="0" cy="0"/>
        </a:xfrm>
      </p:grpSpPr>
      <p:sp>
        <p:nvSpPr>
          <p:cNvPr id="36" name="Google Shape;36;p9"/>
          <p:cNvSpPr/>
          <p:nvPr/>
        </p:nvSpPr>
        <p:spPr>
          <a:xfrm>
            <a:off x="4572000" y="-167"/>
            <a:ext cx="4572000" cy="6858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9"/>
          <p:cNvSpPr txBox="1">
            <a:spLocks noGrp="1"/>
          </p:cNvSpPr>
          <p:nvPr>
            <p:ph type="title"/>
          </p:nvPr>
        </p:nvSpPr>
        <p:spPr>
          <a:xfrm>
            <a:off x="265500" y="1644233"/>
            <a:ext cx="40452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38" name="Google Shape;38;p9"/>
          <p:cNvSpPr txBox="1">
            <a:spLocks noGrp="1"/>
          </p:cNvSpPr>
          <p:nvPr>
            <p:ph type="subTitle" idx="1"/>
          </p:nvPr>
        </p:nvSpPr>
        <p:spPr>
          <a:xfrm>
            <a:off x="265500" y="3737433"/>
            <a:ext cx="40452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9" name="Google Shape;39;p9"/>
          <p:cNvSpPr txBox="1">
            <a:spLocks noGrp="1"/>
          </p:cNvSpPr>
          <p:nvPr>
            <p:ph type="body" idx="2"/>
          </p:nvPr>
        </p:nvSpPr>
        <p:spPr>
          <a:xfrm>
            <a:off x="4939500" y="965433"/>
            <a:ext cx="3837000" cy="4926800"/>
          </a:xfrm>
          <a:prstGeom prst="rect">
            <a:avLst/>
          </a:prstGeom>
        </p:spPr>
        <p:txBody>
          <a:bodyPr spcFirstLastPara="1" wrap="square" lIns="91425" tIns="91425" rIns="91425" bIns="91425" anchor="ctr"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40" name="Google Shape;40;p9"/>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10367057"/>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1"/>
        <p:cNvGrpSpPr/>
        <p:nvPr/>
      </p:nvGrpSpPr>
      <p:grpSpPr>
        <a:xfrm>
          <a:off x="0" y="0"/>
          <a:ext cx="0" cy="0"/>
          <a:chOff x="0" y="0"/>
          <a:chExt cx="0" cy="0"/>
        </a:xfrm>
      </p:grpSpPr>
      <p:sp>
        <p:nvSpPr>
          <p:cNvPr id="42" name="Google Shape;42;p10"/>
          <p:cNvSpPr txBox="1">
            <a:spLocks noGrp="1"/>
          </p:cNvSpPr>
          <p:nvPr>
            <p:ph type="body" idx="1"/>
          </p:nvPr>
        </p:nvSpPr>
        <p:spPr>
          <a:xfrm>
            <a:off x="311700" y="5640767"/>
            <a:ext cx="5998800" cy="806800"/>
          </a:xfrm>
          <a:prstGeom prst="rect">
            <a:avLst/>
          </a:prstGeom>
        </p:spPr>
        <p:txBody>
          <a:bodyPr spcFirstLastPara="1" wrap="square" lIns="91425" tIns="91425" rIns="91425" bIns="91425" anchor="ctr" anchorCtr="0">
            <a:noAutofit/>
          </a:bodyPr>
          <a:lstStyle>
            <a:lvl1pPr marL="457189" lvl="0" indent="-228594">
              <a:lnSpc>
                <a:spcPct val="100000"/>
              </a:lnSpc>
              <a:spcBef>
                <a:spcPts val="0"/>
              </a:spcBef>
              <a:spcAft>
                <a:spcPts val="0"/>
              </a:spcAft>
              <a:buSzPts val="1800"/>
              <a:buNone/>
              <a:defRPr/>
            </a:lvl1pPr>
          </a:lstStyle>
          <a:p>
            <a:endParaRPr/>
          </a:p>
        </p:txBody>
      </p:sp>
      <p:sp>
        <p:nvSpPr>
          <p:cNvPr id="43" name="Google Shape;43;p10"/>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472935547"/>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4"/>
        <p:cNvGrpSpPr/>
        <p:nvPr/>
      </p:nvGrpSpPr>
      <p:grpSpPr>
        <a:xfrm>
          <a:off x="0" y="0"/>
          <a:ext cx="0" cy="0"/>
          <a:chOff x="0" y="0"/>
          <a:chExt cx="0" cy="0"/>
        </a:xfrm>
      </p:grpSpPr>
      <p:sp>
        <p:nvSpPr>
          <p:cNvPr id="45" name="Google Shape;45;p11"/>
          <p:cNvSpPr txBox="1">
            <a:spLocks noGrp="1"/>
          </p:cNvSpPr>
          <p:nvPr>
            <p:ph type="title" hasCustomPrompt="1"/>
          </p:nvPr>
        </p:nvSpPr>
        <p:spPr>
          <a:xfrm>
            <a:off x="311700" y="1474833"/>
            <a:ext cx="85206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a:spLocks noGrp="1"/>
          </p:cNvSpPr>
          <p:nvPr>
            <p:ph type="body" idx="1"/>
          </p:nvPr>
        </p:nvSpPr>
        <p:spPr>
          <a:xfrm>
            <a:off x="311700" y="4202967"/>
            <a:ext cx="8520600" cy="1734400"/>
          </a:xfrm>
          <a:prstGeom prst="rect">
            <a:avLst/>
          </a:prstGeom>
        </p:spPr>
        <p:txBody>
          <a:bodyPr spcFirstLastPara="1" wrap="square" lIns="91425" tIns="91425" rIns="91425" bIns="91425" anchor="t" anchorCtr="0">
            <a:noAutofit/>
          </a:bodyPr>
          <a:lstStyle>
            <a:lvl1pPr marL="457189" lvl="0" indent="-342891" algn="ctr">
              <a:spcBef>
                <a:spcPts val="0"/>
              </a:spcBef>
              <a:spcAft>
                <a:spcPts val="0"/>
              </a:spcAft>
              <a:buSzPts val="1800"/>
              <a:buChar char="●"/>
              <a:defRPr/>
            </a:lvl1pPr>
            <a:lvl2pPr marL="914377" lvl="1" indent="-317492" algn="ctr">
              <a:spcBef>
                <a:spcPts val="1600"/>
              </a:spcBef>
              <a:spcAft>
                <a:spcPts val="0"/>
              </a:spcAft>
              <a:buSzPts val="1400"/>
              <a:buChar char="○"/>
              <a:defRPr/>
            </a:lvl2pPr>
            <a:lvl3pPr marL="1371566" lvl="2" indent="-317492" algn="ctr">
              <a:spcBef>
                <a:spcPts val="1600"/>
              </a:spcBef>
              <a:spcAft>
                <a:spcPts val="0"/>
              </a:spcAft>
              <a:buSzPts val="1400"/>
              <a:buChar char="■"/>
              <a:defRPr/>
            </a:lvl3pPr>
            <a:lvl4pPr marL="1828754" lvl="3" indent="-317492" algn="ctr">
              <a:spcBef>
                <a:spcPts val="1600"/>
              </a:spcBef>
              <a:spcAft>
                <a:spcPts val="0"/>
              </a:spcAft>
              <a:buSzPts val="1400"/>
              <a:buChar char="●"/>
              <a:defRPr/>
            </a:lvl4pPr>
            <a:lvl5pPr marL="2285943" lvl="4" indent="-317492" algn="ctr">
              <a:spcBef>
                <a:spcPts val="1600"/>
              </a:spcBef>
              <a:spcAft>
                <a:spcPts val="0"/>
              </a:spcAft>
              <a:buSzPts val="1400"/>
              <a:buChar char="○"/>
              <a:defRPr/>
            </a:lvl5pPr>
            <a:lvl6pPr marL="2743131" lvl="5" indent="-317492" algn="ctr">
              <a:spcBef>
                <a:spcPts val="1600"/>
              </a:spcBef>
              <a:spcAft>
                <a:spcPts val="0"/>
              </a:spcAft>
              <a:buSzPts val="1400"/>
              <a:buChar char="■"/>
              <a:defRPr/>
            </a:lvl6pPr>
            <a:lvl7pPr marL="3200320" lvl="6" indent="-317492" algn="ctr">
              <a:spcBef>
                <a:spcPts val="1600"/>
              </a:spcBef>
              <a:spcAft>
                <a:spcPts val="0"/>
              </a:spcAft>
              <a:buSzPts val="1400"/>
              <a:buChar char="●"/>
              <a:defRPr/>
            </a:lvl7pPr>
            <a:lvl8pPr marL="3657509" lvl="7" indent="-317492" algn="ctr">
              <a:spcBef>
                <a:spcPts val="1600"/>
              </a:spcBef>
              <a:spcAft>
                <a:spcPts val="0"/>
              </a:spcAft>
              <a:buSzPts val="1400"/>
              <a:buChar char="○"/>
              <a:defRPr/>
            </a:lvl8pPr>
            <a:lvl9pPr marL="4114697" lvl="8" indent="-317492" algn="ctr">
              <a:spcBef>
                <a:spcPts val="1600"/>
              </a:spcBef>
              <a:spcAft>
                <a:spcPts val="1600"/>
              </a:spcAft>
              <a:buSzPts val="1400"/>
              <a:buChar char="■"/>
              <a:defRPr/>
            </a:lvl9pPr>
          </a:lstStyle>
          <a:p>
            <a:endParaRPr/>
          </a:p>
        </p:txBody>
      </p:sp>
      <p:sp>
        <p:nvSpPr>
          <p:cNvPr id="47" name="Google Shape;47;p11"/>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07101813"/>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8"/>
        <p:cNvGrpSpPr/>
        <p:nvPr/>
      </p:nvGrpSpPr>
      <p:grpSpPr>
        <a:xfrm>
          <a:off x="0" y="0"/>
          <a:ext cx="0" cy="0"/>
          <a:chOff x="0" y="0"/>
          <a:chExt cx="0" cy="0"/>
        </a:xfrm>
      </p:grpSpPr>
      <p:sp>
        <p:nvSpPr>
          <p:cNvPr id="49" name="Google Shape;49;p1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573414611"/>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651554"/>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408745664"/>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11090338"/>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975870631"/>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charset="0"/>
                <a:ea typeface="Arial" charset="0"/>
                <a:cs typeface="Arial"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fld id="{D3A7DCBA-C183-8B41-90A0-6DFD962BF7FD}" type="slidenum">
              <a:rPr lang="en-US" altLang="en-US"/>
              <a:pPr/>
              <a:t>‹#›</a:t>
            </a:fld>
            <a:endParaRPr lang="en-US" altLang="en-US"/>
          </a:p>
        </p:txBody>
      </p:sp>
    </p:spTree>
    <p:extLst>
      <p:ext uri="{BB962C8B-B14F-4D97-AF65-F5344CB8AC3E}">
        <p14:creationId xmlns:p14="http://schemas.microsoft.com/office/powerpoint/2010/main" val="2151960261"/>
      </p:ext>
    </p:extLst>
  </p:cSld>
  <p:clrMapOvr>
    <a:masterClrMapping/>
  </p:clrMapOvr>
  <p:transition/>
</p:sldLayout>
</file>

<file path=ppt/slideLayouts/slideLayout8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EADBC6-E218-9749-83D0-D418C023158C}" type="slidenum">
              <a:rPr lang="en-US" altLang="en-US"/>
              <a:pPr/>
              <a:t>‹#›</a:t>
            </a:fld>
            <a:endParaRPr lang="en-US" altLang="en-US"/>
          </a:p>
        </p:txBody>
      </p:sp>
    </p:spTree>
    <p:extLst>
      <p:ext uri="{BB962C8B-B14F-4D97-AF65-F5344CB8AC3E}">
        <p14:creationId xmlns:p14="http://schemas.microsoft.com/office/powerpoint/2010/main" val="3946413911"/>
      </p:ext>
    </p:extLst>
  </p:cSld>
  <p:clrMapOvr>
    <a:masterClrMapping/>
  </p:clrMapOvr>
  <p:transition/>
</p:sldLayout>
</file>

<file path=ppt/slideLayouts/slideLayout8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6"/>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764B5091-F527-F846-B0E6-8A00610558CF}" type="slidenum">
              <a:rPr lang="en-US" altLang="en-US"/>
              <a:pPr/>
              <a:t>‹#›</a:t>
            </a:fld>
            <a:endParaRPr lang="en-US" altLang="en-US"/>
          </a:p>
        </p:txBody>
      </p:sp>
    </p:spTree>
    <p:extLst>
      <p:ext uri="{BB962C8B-B14F-4D97-AF65-F5344CB8AC3E}">
        <p14:creationId xmlns:p14="http://schemas.microsoft.com/office/powerpoint/2010/main" val="2368916507"/>
      </p:ext>
    </p:extLst>
  </p:cSld>
  <p:clrMapOvr>
    <a:masterClrMapping/>
  </p:clrMapOvr>
  <p:transition/>
</p:sldLayout>
</file>

<file path=ppt/slideLayouts/slideLayout8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3566FAC6-684A-9245-8840-0A684E5C0892}" type="slidenum">
              <a:rPr lang="en-US" altLang="en-US"/>
              <a:pPr/>
              <a:t>‹#›</a:t>
            </a:fld>
            <a:endParaRPr lang="en-US" altLang="en-US"/>
          </a:p>
        </p:txBody>
      </p:sp>
    </p:spTree>
    <p:extLst>
      <p:ext uri="{BB962C8B-B14F-4D97-AF65-F5344CB8AC3E}">
        <p14:creationId xmlns:p14="http://schemas.microsoft.com/office/powerpoint/2010/main" val="2248600510"/>
      </p:ext>
    </p:extLst>
  </p:cSld>
  <p:clrMapOvr>
    <a:masterClrMapping/>
  </p:clrMapOvr>
  <p:transition/>
</p:sldLayout>
</file>

<file path=ppt/slideLayouts/slideLayout8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6"/>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3" y="1535116"/>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206B168E-7910-294E-9278-FD11E61804A0}" type="slidenum">
              <a:rPr lang="en-US" altLang="en-US"/>
              <a:pPr/>
              <a:t>‹#›</a:t>
            </a:fld>
            <a:endParaRPr lang="en-US" altLang="en-US"/>
          </a:p>
        </p:txBody>
      </p:sp>
    </p:spTree>
    <p:extLst>
      <p:ext uri="{BB962C8B-B14F-4D97-AF65-F5344CB8AC3E}">
        <p14:creationId xmlns:p14="http://schemas.microsoft.com/office/powerpoint/2010/main" val="1849991953"/>
      </p:ext>
    </p:extLst>
  </p:cSld>
  <p:clrMapOvr>
    <a:masterClrMapping/>
  </p:clrMapOvr>
  <p:transition/>
</p:sldLayout>
</file>

<file path=ppt/slideLayouts/slideLayout8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EA08563-1837-0448-940A-95C1DD1C7A24}" type="slidenum">
              <a:rPr lang="en-US" altLang="en-US"/>
              <a:pPr/>
              <a:t>‹#›</a:t>
            </a:fld>
            <a:endParaRPr lang="en-US" altLang="en-US"/>
          </a:p>
        </p:txBody>
      </p:sp>
    </p:spTree>
    <p:extLst>
      <p:ext uri="{BB962C8B-B14F-4D97-AF65-F5344CB8AC3E}">
        <p14:creationId xmlns:p14="http://schemas.microsoft.com/office/powerpoint/2010/main" val="3603556860"/>
      </p:ext>
    </p:extLst>
  </p:cSld>
  <p:clrMapOvr>
    <a:masterClrMapping/>
  </p:clrMapOvr>
  <p:transition/>
</p:sldLayout>
</file>

<file path=ppt/slideLayouts/slideLayout8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A138FEB-0220-8F40-B141-083F92526A24}" type="slidenum">
              <a:rPr lang="en-US" altLang="en-US"/>
              <a:pPr/>
              <a:t>‹#›</a:t>
            </a:fld>
            <a:endParaRPr lang="en-US" altLang="en-US"/>
          </a:p>
        </p:txBody>
      </p:sp>
    </p:spTree>
    <p:extLst>
      <p:ext uri="{BB962C8B-B14F-4D97-AF65-F5344CB8AC3E}">
        <p14:creationId xmlns:p14="http://schemas.microsoft.com/office/powerpoint/2010/main" val="2430845025"/>
      </p:ext>
    </p:extLst>
  </p:cSld>
  <p:clrMapOvr>
    <a:masterClrMapping/>
  </p:clrMapOvr>
  <p:transition/>
</p:sldLayout>
</file>

<file path=ppt/slideLayouts/slideLayout8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9" y="273052"/>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9" y="1435104"/>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B85F1E1-4E96-7648-9FF9-1E2FF1A018C5}" type="slidenum">
              <a:rPr lang="en-US" altLang="en-US"/>
              <a:pPr/>
              <a:t>‹#›</a:t>
            </a:fld>
            <a:endParaRPr lang="en-US" altLang="en-US"/>
          </a:p>
        </p:txBody>
      </p:sp>
    </p:spTree>
    <p:extLst>
      <p:ext uri="{BB962C8B-B14F-4D97-AF65-F5344CB8AC3E}">
        <p14:creationId xmlns:p14="http://schemas.microsoft.com/office/powerpoint/2010/main" val="3236467313"/>
      </p:ext>
    </p:extLst>
  </p:cSld>
  <p:clrMapOvr>
    <a:masterClrMapping/>
  </p:clrMapOvr>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028D7F92-C12C-EF45-9367-36B78FAF3EAF}" type="slidenum">
              <a:rPr lang="en-US" altLang="en-US"/>
              <a:pPr/>
              <a:t>‹#›</a:t>
            </a:fld>
            <a:endParaRPr lang="en-US" altLang="en-US"/>
          </a:p>
        </p:txBody>
      </p:sp>
    </p:spTree>
    <p:extLst>
      <p:ext uri="{BB962C8B-B14F-4D97-AF65-F5344CB8AC3E}">
        <p14:creationId xmlns:p14="http://schemas.microsoft.com/office/powerpoint/2010/main" val="1987832067"/>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0F532642-5A6A-9B4A-9D8A-C48DB28F3013}" type="slidenum">
              <a:rPr lang="en-US" altLang="en-US"/>
              <a:pPr/>
              <a:t>‹#›</a:t>
            </a:fld>
            <a:endParaRPr lang="en-US" altLang="en-US"/>
          </a:p>
        </p:txBody>
      </p:sp>
    </p:spTree>
    <p:extLst>
      <p:ext uri="{BB962C8B-B14F-4D97-AF65-F5344CB8AC3E}">
        <p14:creationId xmlns:p14="http://schemas.microsoft.com/office/powerpoint/2010/main" val="319649885"/>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C2D5E10-3460-A148-95EA-8279587B97D8}" type="slidenum">
              <a:rPr lang="en-US" altLang="en-US"/>
              <a:pPr/>
              <a:t>‹#›</a:t>
            </a:fld>
            <a:endParaRPr lang="en-US" altLang="en-US"/>
          </a:p>
        </p:txBody>
      </p:sp>
    </p:spTree>
    <p:extLst>
      <p:ext uri="{BB962C8B-B14F-4D97-AF65-F5344CB8AC3E}">
        <p14:creationId xmlns:p14="http://schemas.microsoft.com/office/powerpoint/2010/main" val="672213892"/>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7A2F47BF-2E15-9244-A7ED-4945DA8BCDB7}" type="slidenum">
              <a:rPr lang="en-US" altLang="en-US"/>
              <a:pPr/>
              <a:t>‹#›</a:t>
            </a:fld>
            <a:endParaRPr lang="en-US" altLang="en-US"/>
          </a:p>
        </p:txBody>
      </p:sp>
    </p:spTree>
    <p:extLst>
      <p:ext uri="{BB962C8B-B14F-4D97-AF65-F5344CB8AC3E}">
        <p14:creationId xmlns:p14="http://schemas.microsoft.com/office/powerpoint/2010/main" val="177762761"/>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1677792"/>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292689"/>
      </p:ext>
    </p:extLst>
  </p:cSld>
  <p:clrMapOvr>
    <a:masterClrMapping/>
  </p:clrMapOvr>
  <p:transition/>
</p:sldLayout>
</file>

<file path=ppt/slideLayouts/slideLayout85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86307624"/>
      </p:ext>
    </p:extLst>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21574484"/>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64740514"/>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74038624"/>
      </p:ext>
    </p:extLst>
  </p:cSld>
  <p:clrMapOvr>
    <a:masterClrMapping/>
  </p:clrMapOvr>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03958835"/>
      </p:ext>
    </p:extLst>
  </p:cSld>
  <p:clrMapOvr>
    <a:masterClrMapping/>
  </p:clrMapOvr>
  <p:transition/>
</p:sldLayout>
</file>

<file path=ppt/slideLayouts/slideLayout86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5824725"/>
      </p:ext>
    </p:extLst>
  </p:cSld>
  <p:clrMapOvr>
    <a:masterClrMapping/>
  </p:clrMapOvr>
  <p:transition/>
</p:sldLayout>
</file>

<file path=ppt/slideLayouts/slideLayout86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8980435"/>
      </p:ext>
    </p:extLst>
  </p:cSld>
  <p:clrMapOvr>
    <a:masterClrMapping/>
  </p:clrMapOvr>
  <p:transition/>
</p:sldLayout>
</file>

<file path=ppt/slideLayouts/slideLayout8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45058610"/>
      </p:ext>
    </p:extLst>
  </p:cSld>
  <p:clrMapOvr>
    <a:masterClrMapping/>
  </p:clrMapOvr>
  <p:transition/>
</p:sldLayout>
</file>

<file path=ppt/slideLayouts/slideLayout86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303381"/>
      </p:ext>
    </p:extLst>
  </p:cSld>
  <p:clrMapOvr>
    <a:masterClrMapping/>
  </p:clrMapOvr>
  <p:transition/>
</p:sldLayout>
</file>

<file path=ppt/slideLayouts/slideLayout8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46575002"/>
      </p:ext>
    </p:extLst>
  </p:cSld>
  <p:clrMapOvr>
    <a:masterClrMapping/>
  </p:clrMapOvr>
  <p:transition/>
</p:sldLayout>
</file>

<file path=ppt/slideLayouts/slideLayout8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7478174"/>
      </p:ext>
    </p:extLst>
  </p:cSld>
  <p:clrMapOvr>
    <a:masterClrMapping/>
  </p:clrMapOvr>
  <p:transition/>
</p:sldLayout>
</file>

<file path=ppt/slideLayouts/slideLayout8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9419827"/>
      </p:ext>
    </p:extLst>
  </p:cSld>
  <p:clrMapOvr>
    <a:masterClrMapping/>
  </p:clrMapOvr>
  <p:transition/>
</p:sldLayout>
</file>

<file path=ppt/slideLayouts/slideLayout8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1643292"/>
      </p:ext>
    </p:extLst>
  </p:cSld>
  <p:clrMapOvr>
    <a:masterClrMapping/>
  </p:clrMapOvr>
  <p:transition/>
</p:sldLayout>
</file>

<file path=ppt/slideLayouts/slideLayout8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95183223"/>
      </p:ext>
    </p:extLst>
  </p:cSld>
  <p:clrMapOvr>
    <a:masterClrMapping/>
  </p:clrMapOvr>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46561040"/>
      </p:ext>
    </p:extLst>
  </p:cSld>
  <p:clrMapOvr>
    <a:masterClrMapping/>
  </p:clrMapOvr>
  <p:transition/>
</p:sldLayout>
</file>

<file path=ppt/slideLayouts/slideLayout8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3722039"/>
      </p:ext>
    </p:extLst>
  </p:cSld>
  <p:clrMapOvr>
    <a:masterClrMapping/>
  </p:clrMapOvr>
  <p:transition/>
</p:sldLayout>
</file>

<file path=ppt/slideLayouts/slideLayout8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58788282"/>
      </p:ext>
    </p:extLst>
  </p:cSld>
  <p:clrMapOvr>
    <a:masterClrMapping/>
  </p:clrMapOvr>
  <p:transition/>
</p:sldLayout>
</file>

<file path=ppt/slideLayouts/slideLayout8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78333"/>
      </p:ext>
    </p:extLst>
  </p:cSld>
  <p:clrMapOvr>
    <a:masterClrMapping/>
  </p:clrMapOvr>
  <p:transition/>
</p:sldLayout>
</file>

<file path=ppt/slideLayouts/slideLayout8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6322536"/>
      </p:ext>
    </p:extLst>
  </p:cSld>
  <p:clrMapOvr>
    <a:masterClrMapping/>
  </p:clrMapOvr>
  <p:transition/>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950597"/>
      </p:ext>
    </p:extLst>
  </p:cSld>
  <p:clrMapOvr>
    <a:masterClrMapping/>
  </p:clrMapOvr>
  <p:transition/>
</p:sldLayout>
</file>

<file path=ppt/slideLayouts/slideLayout8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934452884"/>
      </p:ext>
    </p:extLst>
  </p:cSld>
  <p:clrMapOvr>
    <a:masterClrMapping/>
  </p:clrMapOvr>
  <p:transition/>
</p:sldLayout>
</file>

<file path=ppt/slideLayouts/slideLayout8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1468478946"/>
      </p:ext>
    </p:extLst>
  </p:cSld>
  <p:clrMapOvr>
    <a:masterClrMapping/>
  </p:clrMapOvr>
  <p:transition/>
</p:sldLayout>
</file>

<file path=ppt/slideLayouts/slideLayout8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254349200"/>
      </p:ext>
    </p:extLst>
  </p:cSld>
  <p:clrMapOvr>
    <a:masterClrMapping/>
  </p:clrMapOvr>
  <p:transition/>
</p:sldLayout>
</file>

<file path=ppt/slideLayouts/slideLayout8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857590047"/>
      </p:ext>
    </p:extLst>
  </p:cSld>
  <p:clrMapOvr>
    <a:masterClrMapping/>
  </p:clrMapOvr>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694952245"/>
      </p:ext>
    </p:extLst>
  </p:cSld>
  <p:clrMapOvr>
    <a:masterClrMapping/>
  </p:clrMapOvr>
  <p:transition/>
</p:sldLayout>
</file>

<file path=ppt/slideLayouts/slideLayout8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136993079"/>
      </p:ext>
    </p:extLst>
  </p:cSld>
  <p:clrMapOvr>
    <a:masterClrMapping/>
  </p:clrMapOvr>
  <p:transition/>
</p:sldLayout>
</file>

<file path=ppt/slideLayouts/slideLayout8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559467869"/>
      </p:ext>
    </p:extLst>
  </p:cSld>
  <p:clrMapOvr>
    <a:masterClrMapping/>
  </p:clrMapOvr>
  <p:transition/>
</p:sldLayout>
</file>

<file path=ppt/slideLayouts/slideLayout8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79284363"/>
      </p:ext>
    </p:extLst>
  </p:cSld>
  <p:clrMapOvr>
    <a:masterClrMapping/>
  </p:clrMapOvr>
  <p:transition/>
</p:sldLayout>
</file>

<file path=ppt/slideLayouts/slideLayout8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499796757"/>
      </p:ext>
    </p:extLst>
  </p:cSld>
  <p:clrMapOvr>
    <a:masterClrMapping/>
  </p:clrMapOvr>
  <p:transition/>
</p:sldLayout>
</file>

<file path=ppt/slideLayouts/slideLayout8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3574586030"/>
      </p:ext>
    </p:extLst>
  </p:cSld>
  <p:clrMapOvr>
    <a:masterClrMapping/>
  </p:clrMapOvr>
  <p:transition/>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217993635"/>
      </p:ext>
    </p:extLst>
  </p:cSld>
  <p:clrMapOvr>
    <a:masterClrMapping/>
  </p:clrMapOvr>
  <p:transition/>
</p:sldLayout>
</file>

<file path=ppt/slideLayouts/slideLayout8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212B94F-2E93-324A-8BFC-A115C5BD8598}"/>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4360BA47-535F-F842-B6EF-564380949982}"/>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CB558792-AF13-7446-AECA-6D74BADD5DB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A221BEC2-7270-254B-950B-9EE023A8DD51}"/>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5A3A1E7B-47FB-CD4C-830E-C332E9FB23CE}"/>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A1DEE502-7B44-9F4E-8025-34DFB1C2D461}"/>
              </a:ext>
            </a:extLst>
          </p:cNvPr>
          <p:cNvSpPr>
            <a:spLocks noGrp="1" noChangeArrowheads="1"/>
          </p:cNvSpPr>
          <p:nvPr>
            <p:ph type="sldNum" sz="quarter" idx="12"/>
          </p:nvPr>
        </p:nvSpPr>
        <p:spPr/>
        <p:txBody>
          <a:bodyPr/>
          <a:lstStyle>
            <a:lvl1pPr>
              <a:defRPr sz="1200" smtClean="0"/>
            </a:lvl1pPr>
          </a:lstStyle>
          <a:p>
            <a:pPr>
              <a:defRPr/>
            </a:pPr>
            <a:fld id="{DB3B5E02-FE92-7548-9A44-A116ABF08A4C}" type="slidenum">
              <a:rPr lang="en-US" altLang="en-US"/>
              <a:pPr>
                <a:defRPr/>
              </a:pPr>
              <a:t>‹#›</a:t>
            </a:fld>
            <a:endParaRPr lang="en-US" altLang="en-US"/>
          </a:p>
        </p:txBody>
      </p:sp>
    </p:spTree>
    <p:extLst>
      <p:ext uri="{BB962C8B-B14F-4D97-AF65-F5344CB8AC3E}">
        <p14:creationId xmlns:p14="http://schemas.microsoft.com/office/powerpoint/2010/main" val="4226276428"/>
      </p:ext>
    </p:extLst>
  </p:cSld>
  <p:clrMapOvr>
    <a:masterClrMapping/>
  </p:clrMapOvr>
  <p:transition/>
</p:sldLayout>
</file>

<file path=ppt/slideLayouts/slideLayout8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D814A579-2D1F-3949-B5D3-F3D4BE50F3F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ADF1844-B888-6D42-A0B3-0C61113A0526}"/>
              </a:ext>
            </a:extLst>
          </p:cNvPr>
          <p:cNvSpPr>
            <a:spLocks noGrp="1" noChangeArrowheads="1"/>
          </p:cNvSpPr>
          <p:nvPr>
            <p:ph type="sldNum" sz="quarter" idx="11"/>
          </p:nvPr>
        </p:nvSpPr>
        <p:spPr>
          <a:ln/>
        </p:spPr>
        <p:txBody>
          <a:bodyPr/>
          <a:lstStyle>
            <a:lvl1pPr>
              <a:defRPr/>
            </a:lvl1pPr>
          </a:lstStyle>
          <a:p>
            <a:pPr>
              <a:defRPr/>
            </a:pPr>
            <a:fld id="{98B4CFEE-25D5-DC48-9A59-E64EDB0BFF00}" type="slidenum">
              <a:rPr lang="en-US" altLang="en-US"/>
              <a:pPr>
                <a:defRPr/>
              </a:pPr>
              <a:t>‹#›</a:t>
            </a:fld>
            <a:endParaRPr lang="en-US" altLang="en-US"/>
          </a:p>
        </p:txBody>
      </p:sp>
    </p:spTree>
    <p:extLst>
      <p:ext uri="{BB962C8B-B14F-4D97-AF65-F5344CB8AC3E}">
        <p14:creationId xmlns:p14="http://schemas.microsoft.com/office/powerpoint/2010/main" val="3167062517"/>
      </p:ext>
    </p:extLst>
  </p:cSld>
  <p:clrMapOvr>
    <a:masterClrMapping/>
  </p:clrMapOvr>
  <p:transition/>
</p:sldLayout>
</file>

<file path=ppt/slideLayouts/slideLayout8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11F9183F-3F92-2B45-A0F6-49375732B4B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1733F15-4A41-2C4F-8740-117BF71B8181}"/>
              </a:ext>
            </a:extLst>
          </p:cNvPr>
          <p:cNvSpPr>
            <a:spLocks noGrp="1" noChangeArrowheads="1"/>
          </p:cNvSpPr>
          <p:nvPr>
            <p:ph type="sldNum" sz="quarter" idx="11"/>
          </p:nvPr>
        </p:nvSpPr>
        <p:spPr>
          <a:ln/>
        </p:spPr>
        <p:txBody>
          <a:bodyPr/>
          <a:lstStyle>
            <a:lvl1pPr>
              <a:defRPr/>
            </a:lvl1pPr>
          </a:lstStyle>
          <a:p>
            <a:pPr>
              <a:defRPr/>
            </a:pPr>
            <a:fld id="{C92C1029-FE66-A748-8BB1-4335DBF95D08}" type="slidenum">
              <a:rPr lang="en-US" altLang="en-US"/>
              <a:pPr>
                <a:defRPr/>
              </a:pPr>
              <a:t>‹#›</a:t>
            </a:fld>
            <a:endParaRPr lang="en-US" altLang="en-US"/>
          </a:p>
        </p:txBody>
      </p:sp>
    </p:spTree>
    <p:extLst>
      <p:ext uri="{BB962C8B-B14F-4D97-AF65-F5344CB8AC3E}">
        <p14:creationId xmlns:p14="http://schemas.microsoft.com/office/powerpoint/2010/main" val="3996289517"/>
      </p:ext>
    </p:extLst>
  </p:cSld>
  <p:clrMapOvr>
    <a:masterClrMapping/>
  </p:clrMapOvr>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6BA88275-8A65-1E4C-8604-F38DCD4E053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C845672-26B6-6248-A87B-E5BB80394E5E}"/>
              </a:ext>
            </a:extLst>
          </p:cNvPr>
          <p:cNvSpPr>
            <a:spLocks noGrp="1" noChangeArrowheads="1"/>
          </p:cNvSpPr>
          <p:nvPr>
            <p:ph type="sldNum" sz="quarter" idx="11"/>
          </p:nvPr>
        </p:nvSpPr>
        <p:spPr>
          <a:ln/>
        </p:spPr>
        <p:txBody>
          <a:bodyPr/>
          <a:lstStyle>
            <a:lvl1pPr>
              <a:defRPr/>
            </a:lvl1pPr>
          </a:lstStyle>
          <a:p>
            <a:pPr>
              <a:defRPr/>
            </a:pPr>
            <a:fld id="{F4DBF7EF-BBA1-3941-9438-CF1D9D55DC54}" type="slidenum">
              <a:rPr lang="en-US" altLang="en-US"/>
              <a:pPr>
                <a:defRPr/>
              </a:pPr>
              <a:t>‹#›</a:t>
            </a:fld>
            <a:endParaRPr lang="en-US" altLang="en-US"/>
          </a:p>
        </p:txBody>
      </p:sp>
    </p:spTree>
    <p:extLst>
      <p:ext uri="{BB962C8B-B14F-4D97-AF65-F5344CB8AC3E}">
        <p14:creationId xmlns:p14="http://schemas.microsoft.com/office/powerpoint/2010/main" val="3440882936"/>
      </p:ext>
    </p:extLst>
  </p:cSld>
  <p:clrMapOvr>
    <a:masterClrMapping/>
  </p:clrMapOvr>
  <p:transition/>
</p:sldLayout>
</file>

<file path=ppt/slideLayouts/slideLayout8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44B6D00-E641-7941-8287-FA31624B09F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53AD6BA3-B016-514F-BB80-9426133F9FDF}"/>
              </a:ext>
            </a:extLst>
          </p:cNvPr>
          <p:cNvSpPr>
            <a:spLocks noGrp="1" noChangeArrowheads="1"/>
          </p:cNvSpPr>
          <p:nvPr>
            <p:ph type="sldNum" sz="quarter" idx="11"/>
          </p:nvPr>
        </p:nvSpPr>
        <p:spPr>
          <a:ln/>
        </p:spPr>
        <p:txBody>
          <a:bodyPr/>
          <a:lstStyle>
            <a:lvl1pPr>
              <a:defRPr/>
            </a:lvl1pPr>
          </a:lstStyle>
          <a:p>
            <a:pPr>
              <a:defRPr/>
            </a:pPr>
            <a:fld id="{A463C7F7-7BE8-0140-84CA-13381FE5D700}" type="slidenum">
              <a:rPr lang="en-US" altLang="en-US"/>
              <a:pPr>
                <a:defRPr/>
              </a:pPr>
              <a:t>‹#›</a:t>
            </a:fld>
            <a:endParaRPr lang="en-US" altLang="en-US"/>
          </a:p>
        </p:txBody>
      </p:sp>
    </p:spTree>
    <p:extLst>
      <p:ext uri="{BB962C8B-B14F-4D97-AF65-F5344CB8AC3E}">
        <p14:creationId xmlns:p14="http://schemas.microsoft.com/office/powerpoint/2010/main" val="45651054"/>
      </p:ext>
    </p:extLst>
  </p:cSld>
  <p:clrMapOvr>
    <a:masterClrMapping/>
  </p:clrMapOvr>
  <p:transition/>
</p:sldLayout>
</file>

<file path=ppt/slideLayouts/slideLayout8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061738E4-DB2C-A948-8A13-5D7033DBDC9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FDBF51C5-DAF1-2044-B0C8-53A8F2E5BD4E}"/>
              </a:ext>
            </a:extLst>
          </p:cNvPr>
          <p:cNvSpPr>
            <a:spLocks noGrp="1" noChangeArrowheads="1"/>
          </p:cNvSpPr>
          <p:nvPr>
            <p:ph type="sldNum" sz="quarter" idx="11"/>
          </p:nvPr>
        </p:nvSpPr>
        <p:spPr>
          <a:ln/>
        </p:spPr>
        <p:txBody>
          <a:bodyPr/>
          <a:lstStyle>
            <a:lvl1pPr>
              <a:defRPr/>
            </a:lvl1pPr>
          </a:lstStyle>
          <a:p>
            <a:pPr>
              <a:defRPr/>
            </a:pPr>
            <a:fld id="{CC4F199F-6C19-8847-87CA-7521A0074E3E}" type="slidenum">
              <a:rPr lang="en-US" altLang="en-US"/>
              <a:pPr>
                <a:defRPr/>
              </a:pPr>
              <a:t>‹#›</a:t>
            </a:fld>
            <a:endParaRPr lang="en-US" altLang="en-US"/>
          </a:p>
        </p:txBody>
      </p:sp>
    </p:spTree>
    <p:extLst>
      <p:ext uri="{BB962C8B-B14F-4D97-AF65-F5344CB8AC3E}">
        <p14:creationId xmlns:p14="http://schemas.microsoft.com/office/powerpoint/2010/main" val="219996963"/>
      </p:ext>
    </p:extLst>
  </p:cSld>
  <p:clrMapOvr>
    <a:masterClrMapping/>
  </p:clrMapOvr>
  <p:transition/>
</p:sldLayout>
</file>

<file path=ppt/slideLayouts/slideLayout8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F040B53A-EF65-064B-9AA5-C6C701EC34E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1BB46876-B0BA-554B-8F5F-E974C54BA442}"/>
              </a:ext>
            </a:extLst>
          </p:cNvPr>
          <p:cNvSpPr>
            <a:spLocks noGrp="1" noChangeArrowheads="1"/>
          </p:cNvSpPr>
          <p:nvPr>
            <p:ph type="sldNum" sz="quarter" idx="11"/>
          </p:nvPr>
        </p:nvSpPr>
        <p:spPr>
          <a:ln/>
        </p:spPr>
        <p:txBody>
          <a:bodyPr/>
          <a:lstStyle>
            <a:lvl1pPr>
              <a:defRPr/>
            </a:lvl1pPr>
          </a:lstStyle>
          <a:p>
            <a:pPr>
              <a:defRPr/>
            </a:pPr>
            <a:fld id="{2F0E5456-1DFC-2646-9E27-7A0F37149635}" type="slidenum">
              <a:rPr lang="en-US" altLang="en-US"/>
              <a:pPr>
                <a:defRPr/>
              </a:pPr>
              <a:t>‹#›</a:t>
            </a:fld>
            <a:endParaRPr lang="en-US" altLang="en-US"/>
          </a:p>
        </p:txBody>
      </p:sp>
    </p:spTree>
    <p:extLst>
      <p:ext uri="{BB962C8B-B14F-4D97-AF65-F5344CB8AC3E}">
        <p14:creationId xmlns:p14="http://schemas.microsoft.com/office/powerpoint/2010/main" val="2063671583"/>
      </p:ext>
    </p:extLst>
  </p:cSld>
  <p:clrMapOvr>
    <a:masterClrMapping/>
  </p:clrMapOvr>
  <p:transition/>
</p:sldLayout>
</file>

<file path=ppt/slideLayouts/slideLayout8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910C1304-2931-424C-A8D4-35FEF861652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C58D0B3-1FA5-BF48-B3DB-7216AA995762}"/>
              </a:ext>
            </a:extLst>
          </p:cNvPr>
          <p:cNvSpPr>
            <a:spLocks noGrp="1" noChangeArrowheads="1"/>
          </p:cNvSpPr>
          <p:nvPr>
            <p:ph type="sldNum" sz="quarter" idx="11"/>
          </p:nvPr>
        </p:nvSpPr>
        <p:spPr>
          <a:ln/>
        </p:spPr>
        <p:txBody>
          <a:bodyPr/>
          <a:lstStyle>
            <a:lvl1pPr>
              <a:defRPr/>
            </a:lvl1pPr>
          </a:lstStyle>
          <a:p>
            <a:pPr>
              <a:defRPr/>
            </a:pPr>
            <a:fld id="{98D02D34-5B03-AD46-836A-E66575F1A276}" type="slidenum">
              <a:rPr lang="en-US" altLang="en-US"/>
              <a:pPr>
                <a:defRPr/>
              </a:pPr>
              <a:t>‹#›</a:t>
            </a:fld>
            <a:endParaRPr lang="en-US" altLang="en-US"/>
          </a:p>
        </p:txBody>
      </p:sp>
    </p:spTree>
    <p:extLst>
      <p:ext uri="{BB962C8B-B14F-4D97-AF65-F5344CB8AC3E}">
        <p14:creationId xmlns:p14="http://schemas.microsoft.com/office/powerpoint/2010/main" val="4150050248"/>
      </p:ext>
    </p:extLst>
  </p:cSld>
  <p:clrMapOvr>
    <a:masterClrMapping/>
  </p:clrMapOvr>
  <p:transition/>
</p:sldLayout>
</file>

<file path=ppt/slideLayouts/slideLayout8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2AB01EA3-8E26-9645-B093-E9DF3F0C8E8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7977291-1606-4F4F-B6A9-F0F3AB5BF1BE}"/>
              </a:ext>
            </a:extLst>
          </p:cNvPr>
          <p:cNvSpPr>
            <a:spLocks noGrp="1" noChangeArrowheads="1"/>
          </p:cNvSpPr>
          <p:nvPr>
            <p:ph type="sldNum" sz="quarter" idx="11"/>
          </p:nvPr>
        </p:nvSpPr>
        <p:spPr>
          <a:ln/>
        </p:spPr>
        <p:txBody>
          <a:bodyPr/>
          <a:lstStyle>
            <a:lvl1pPr>
              <a:defRPr/>
            </a:lvl1pPr>
          </a:lstStyle>
          <a:p>
            <a:pPr>
              <a:defRPr/>
            </a:pPr>
            <a:fld id="{DB9D6322-2DD0-0F43-8B66-D33EE047BD5D}" type="slidenum">
              <a:rPr lang="en-US" altLang="en-US"/>
              <a:pPr>
                <a:defRPr/>
              </a:pPr>
              <a:t>‹#›</a:t>
            </a:fld>
            <a:endParaRPr lang="en-US" altLang="en-US"/>
          </a:p>
        </p:txBody>
      </p:sp>
    </p:spTree>
    <p:extLst>
      <p:ext uri="{BB962C8B-B14F-4D97-AF65-F5344CB8AC3E}">
        <p14:creationId xmlns:p14="http://schemas.microsoft.com/office/powerpoint/2010/main" val="646603393"/>
      </p:ext>
    </p:extLst>
  </p:cSld>
  <p:clrMapOvr>
    <a:masterClrMapping/>
  </p:clrMapOvr>
  <p:transition/>
</p:sldLayout>
</file>

<file path=ppt/slideLayouts/slideLayout8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7D2EFCAC-D297-994C-A771-494FED06992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3467A851-5525-BE48-A985-A5D7AC7A80D5}"/>
              </a:ext>
            </a:extLst>
          </p:cNvPr>
          <p:cNvSpPr>
            <a:spLocks noGrp="1" noChangeArrowheads="1"/>
          </p:cNvSpPr>
          <p:nvPr>
            <p:ph type="sldNum" sz="quarter" idx="11"/>
          </p:nvPr>
        </p:nvSpPr>
        <p:spPr>
          <a:ln/>
        </p:spPr>
        <p:txBody>
          <a:bodyPr/>
          <a:lstStyle>
            <a:lvl1pPr>
              <a:defRPr/>
            </a:lvl1pPr>
          </a:lstStyle>
          <a:p>
            <a:pPr>
              <a:defRPr/>
            </a:pPr>
            <a:fld id="{78329A85-B5C6-064E-8062-78BAE87D6182}" type="slidenum">
              <a:rPr lang="en-US" altLang="en-US"/>
              <a:pPr>
                <a:defRPr/>
              </a:pPr>
              <a:t>‹#›</a:t>
            </a:fld>
            <a:endParaRPr lang="en-US" altLang="en-US"/>
          </a:p>
        </p:txBody>
      </p:sp>
    </p:spTree>
    <p:extLst>
      <p:ext uri="{BB962C8B-B14F-4D97-AF65-F5344CB8AC3E}">
        <p14:creationId xmlns:p14="http://schemas.microsoft.com/office/powerpoint/2010/main" val="4036034890"/>
      </p:ext>
    </p:extLst>
  </p:cSld>
  <p:clrMapOvr>
    <a:masterClrMapping/>
  </p:clrMapOvr>
  <p:transition/>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2FDD6F0-90B9-304A-8BBB-D9226CFD908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628B41C-128C-AC4E-B4BF-FE86D815DFBC}"/>
              </a:ext>
            </a:extLst>
          </p:cNvPr>
          <p:cNvSpPr>
            <a:spLocks noGrp="1" noChangeArrowheads="1"/>
          </p:cNvSpPr>
          <p:nvPr>
            <p:ph type="sldNum" sz="quarter" idx="11"/>
          </p:nvPr>
        </p:nvSpPr>
        <p:spPr>
          <a:ln/>
        </p:spPr>
        <p:txBody>
          <a:bodyPr/>
          <a:lstStyle>
            <a:lvl1pPr>
              <a:defRPr/>
            </a:lvl1pPr>
          </a:lstStyle>
          <a:p>
            <a:pPr>
              <a:defRPr/>
            </a:pPr>
            <a:fld id="{ED509C71-BC88-E749-A969-85FD812A37A9}" type="slidenum">
              <a:rPr lang="en-US" altLang="en-US"/>
              <a:pPr>
                <a:defRPr/>
              </a:pPr>
              <a:t>‹#›</a:t>
            </a:fld>
            <a:endParaRPr lang="en-US" altLang="en-US"/>
          </a:p>
        </p:txBody>
      </p:sp>
    </p:spTree>
    <p:extLst>
      <p:ext uri="{BB962C8B-B14F-4D97-AF65-F5344CB8AC3E}">
        <p14:creationId xmlns:p14="http://schemas.microsoft.com/office/powerpoint/2010/main" val="1923745369"/>
      </p:ext>
    </p:extLst>
  </p:cSld>
  <p:clrMapOvr>
    <a:masterClrMapping/>
  </p:clrMapOvr>
  <p:transition/>
</p:sldLayout>
</file>

<file path=ppt/slideLayouts/slideLayout89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F683F1D3-54E0-8B46-A062-752C7A0B37E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96AA648-528E-D644-88E7-D0F4AEA1E9F2}"/>
              </a:ext>
            </a:extLst>
          </p:cNvPr>
          <p:cNvSpPr>
            <a:spLocks noGrp="1" noChangeArrowheads="1"/>
          </p:cNvSpPr>
          <p:nvPr>
            <p:ph type="sldNum" sz="quarter" idx="11"/>
          </p:nvPr>
        </p:nvSpPr>
        <p:spPr>
          <a:ln/>
        </p:spPr>
        <p:txBody>
          <a:bodyPr/>
          <a:lstStyle>
            <a:lvl1pPr>
              <a:defRPr/>
            </a:lvl1pPr>
          </a:lstStyle>
          <a:p>
            <a:pPr>
              <a:defRPr/>
            </a:pPr>
            <a:fld id="{A4F5A1C4-9E0A-494A-B374-E2533E27B9B4}" type="slidenum">
              <a:rPr lang="en-US" altLang="en-US"/>
              <a:pPr>
                <a:defRPr/>
              </a:pPr>
              <a:t>‹#›</a:t>
            </a:fld>
            <a:endParaRPr lang="en-US" altLang="en-US"/>
          </a:p>
        </p:txBody>
      </p:sp>
    </p:spTree>
    <p:extLst>
      <p:ext uri="{BB962C8B-B14F-4D97-AF65-F5344CB8AC3E}">
        <p14:creationId xmlns:p14="http://schemas.microsoft.com/office/powerpoint/2010/main" val="411571811"/>
      </p:ext>
    </p:extLst>
  </p:cSld>
  <p:clrMapOvr>
    <a:masterClrMapping/>
  </p:clrMapOvr>
  <p:transition/>
</p:sldLayout>
</file>

<file path=ppt/slideLayouts/slideLayout8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807106695"/>
      </p:ext>
    </p:extLst>
  </p:cSld>
  <p:clrMapOvr>
    <a:masterClrMapping/>
  </p:clrMapOvr>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600080802"/>
      </p:ext>
    </p:extLst>
  </p:cSld>
  <p:clrMapOvr>
    <a:masterClrMapping/>
  </p:clrMapOvr>
  <p:transition/>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571827678"/>
      </p:ext>
    </p:extLst>
  </p:cSld>
  <p:clrMapOvr>
    <a:masterClrMapping/>
  </p:clrMapOvr>
  <p:transition/>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318698889"/>
      </p:ext>
    </p:extLst>
  </p:cSld>
  <p:clrMapOvr>
    <a:masterClrMapping/>
  </p:clrMapOvr>
  <p:transition/>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353001997"/>
      </p:ext>
    </p:extLst>
  </p:cSld>
  <p:clrMapOvr>
    <a:masterClrMapping/>
  </p:clrMapOvr>
  <p:transition/>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65529336"/>
      </p:ext>
    </p:extLst>
  </p:cSld>
  <p:clrMapOvr>
    <a:masterClrMapping/>
  </p:clrMapOvr>
  <p:transition/>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2300443961"/>
      </p:ext>
    </p:extLst>
  </p:cSld>
  <p:clrMapOvr>
    <a:masterClrMapping/>
  </p:clrMapOvr>
  <p:transition/>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366573465"/>
      </p:ext>
    </p:extLst>
  </p:cSld>
  <p:clrMapOvr>
    <a:masterClrMapping/>
  </p:clrMapOvr>
  <p:transition/>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751092989"/>
      </p:ext>
    </p:extLst>
  </p:cSld>
  <p:clrMapOvr>
    <a:masterClrMapping/>
  </p:clrMapOvr>
  <p:transition/>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3641236574"/>
      </p:ext>
    </p:extLst>
  </p:cSld>
  <p:clrMapOvr>
    <a:masterClrMapping/>
  </p:clrMapOvr>
  <p:transition/>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4036919525"/>
      </p:ext>
    </p:extLst>
  </p:cSld>
  <p:clrMapOvr>
    <a:masterClrMapping/>
  </p:clrMapOvr>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0C8C929E-28D9-A841-B8CA-FC3027FDB36A}"/>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6564B97F-161A-D54C-808B-F3F916EFED6B}"/>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AAC5913C-196A-0247-8DD1-1FA6DB92536B}"/>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7A83FE5-DCB7-644D-A455-D19C7BEC10F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B2A417AE-95FE-8F4C-8E63-6FDC3E78F068}"/>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008D3888-D486-C848-B450-BD582C72A73A}"/>
              </a:ext>
            </a:extLst>
          </p:cNvPr>
          <p:cNvSpPr>
            <a:spLocks noGrp="1" noChangeArrowheads="1"/>
          </p:cNvSpPr>
          <p:nvPr>
            <p:ph type="sldNum" sz="quarter" idx="12"/>
          </p:nvPr>
        </p:nvSpPr>
        <p:spPr/>
        <p:txBody>
          <a:bodyPr/>
          <a:lstStyle>
            <a:lvl1pPr>
              <a:defRPr sz="1200"/>
            </a:lvl1pPr>
          </a:lstStyle>
          <a:p>
            <a:pPr>
              <a:defRPr/>
            </a:pPr>
            <a:fld id="{871A1AF6-C29A-3A49-AA01-42F32EB73108}" type="slidenum">
              <a:rPr lang="en-US" altLang="en-US"/>
              <a:pPr>
                <a:defRPr/>
              </a:pPr>
              <a:t>‹#›</a:t>
            </a:fld>
            <a:endParaRPr lang="en-US" altLang="en-US"/>
          </a:p>
        </p:txBody>
      </p:sp>
    </p:spTree>
    <p:extLst>
      <p:ext uri="{BB962C8B-B14F-4D97-AF65-F5344CB8AC3E}">
        <p14:creationId xmlns:p14="http://schemas.microsoft.com/office/powerpoint/2010/main" val="3303972870"/>
      </p:ext>
    </p:extLst>
  </p:cSld>
  <p:clrMapOvr>
    <a:masterClrMapping/>
  </p:clrMapOvr>
  <p:transition/>
</p:sldLayout>
</file>

<file path=ppt/slideLayouts/slideLayout9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4B96156-E2A2-7147-AB6D-65FBC4DBD0A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507F09E6-2AF5-2A4F-ABE8-548BBCAFDE2E}"/>
              </a:ext>
            </a:extLst>
          </p:cNvPr>
          <p:cNvSpPr>
            <a:spLocks noGrp="1" noChangeArrowheads="1"/>
          </p:cNvSpPr>
          <p:nvPr>
            <p:ph type="sldNum" sz="quarter" idx="11"/>
          </p:nvPr>
        </p:nvSpPr>
        <p:spPr>
          <a:ln/>
        </p:spPr>
        <p:txBody>
          <a:bodyPr/>
          <a:lstStyle>
            <a:lvl1pPr>
              <a:defRPr/>
            </a:lvl1pPr>
          </a:lstStyle>
          <a:p>
            <a:pPr>
              <a:defRPr/>
            </a:pPr>
            <a:fld id="{5AE8A6BA-C088-9441-9826-2C0854D7F910}" type="slidenum">
              <a:rPr lang="en-US" altLang="en-US"/>
              <a:pPr>
                <a:defRPr/>
              </a:pPr>
              <a:t>‹#›</a:t>
            </a:fld>
            <a:endParaRPr lang="en-US" altLang="en-US"/>
          </a:p>
        </p:txBody>
      </p:sp>
    </p:spTree>
    <p:extLst>
      <p:ext uri="{BB962C8B-B14F-4D97-AF65-F5344CB8AC3E}">
        <p14:creationId xmlns:p14="http://schemas.microsoft.com/office/powerpoint/2010/main" val="2968291828"/>
      </p:ext>
    </p:extLst>
  </p:cSld>
  <p:clrMapOvr>
    <a:masterClrMapping/>
  </p:clrMapOvr>
  <p:transition/>
</p:sldLayout>
</file>

<file path=ppt/slideLayouts/slideLayout9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6C681852-FB9F-314D-A270-CA1A64B63AEF}"/>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203247E-42B6-794D-826B-9C94F89AB759}"/>
              </a:ext>
            </a:extLst>
          </p:cNvPr>
          <p:cNvSpPr>
            <a:spLocks noGrp="1" noChangeArrowheads="1"/>
          </p:cNvSpPr>
          <p:nvPr>
            <p:ph type="sldNum" sz="quarter" idx="11"/>
          </p:nvPr>
        </p:nvSpPr>
        <p:spPr>
          <a:ln/>
        </p:spPr>
        <p:txBody>
          <a:bodyPr/>
          <a:lstStyle>
            <a:lvl1pPr>
              <a:defRPr/>
            </a:lvl1pPr>
          </a:lstStyle>
          <a:p>
            <a:pPr>
              <a:defRPr/>
            </a:pPr>
            <a:fld id="{5F9CE593-9420-3945-9878-BC99587A47DD}" type="slidenum">
              <a:rPr lang="en-US" altLang="en-US"/>
              <a:pPr>
                <a:defRPr/>
              </a:pPr>
              <a:t>‹#›</a:t>
            </a:fld>
            <a:endParaRPr lang="en-US" altLang="en-US"/>
          </a:p>
        </p:txBody>
      </p:sp>
    </p:spTree>
    <p:extLst>
      <p:ext uri="{BB962C8B-B14F-4D97-AF65-F5344CB8AC3E}">
        <p14:creationId xmlns:p14="http://schemas.microsoft.com/office/powerpoint/2010/main" val="2717982559"/>
      </p:ext>
    </p:extLst>
  </p:cSld>
  <p:clrMapOvr>
    <a:masterClrMapping/>
  </p:clrMapOvr>
  <p:transition/>
</p:sldLayout>
</file>

<file path=ppt/slideLayouts/slideLayout9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F312C2C-ABBC-3549-B0D7-D9DA757D28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68A422CE-8B8B-C247-973A-2CC423A82E76}"/>
              </a:ext>
            </a:extLst>
          </p:cNvPr>
          <p:cNvSpPr>
            <a:spLocks noGrp="1" noChangeArrowheads="1"/>
          </p:cNvSpPr>
          <p:nvPr>
            <p:ph type="sldNum" sz="quarter" idx="11"/>
          </p:nvPr>
        </p:nvSpPr>
        <p:spPr>
          <a:ln/>
        </p:spPr>
        <p:txBody>
          <a:bodyPr/>
          <a:lstStyle>
            <a:lvl1pPr>
              <a:defRPr/>
            </a:lvl1pPr>
          </a:lstStyle>
          <a:p>
            <a:pPr>
              <a:defRPr/>
            </a:pPr>
            <a:fld id="{96B8EAE1-AABF-8048-B71C-71DBD38CCF0A}" type="slidenum">
              <a:rPr lang="en-US" altLang="en-US"/>
              <a:pPr>
                <a:defRPr/>
              </a:pPr>
              <a:t>‹#›</a:t>
            </a:fld>
            <a:endParaRPr lang="en-US" altLang="en-US"/>
          </a:p>
        </p:txBody>
      </p:sp>
    </p:spTree>
    <p:extLst>
      <p:ext uri="{BB962C8B-B14F-4D97-AF65-F5344CB8AC3E}">
        <p14:creationId xmlns:p14="http://schemas.microsoft.com/office/powerpoint/2010/main" val="3062587202"/>
      </p:ext>
    </p:extLst>
  </p:cSld>
  <p:clrMapOvr>
    <a:masterClrMapping/>
  </p:clrMapOvr>
  <p:transition/>
</p:sldLayout>
</file>

<file path=ppt/slideLayouts/slideLayout9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F2BACE98-82C2-DA4F-BAFE-79DACFB31A2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1C3C3AFB-1D2D-1642-8A0D-BC56BC6AC915}"/>
              </a:ext>
            </a:extLst>
          </p:cNvPr>
          <p:cNvSpPr>
            <a:spLocks noGrp="1" noChangeArrowheads="1"/>
          </p:cNvSpPr>
          <p:nvPr>
            <p:ph type="sldNum" sz="quarter" idx="11"/>
          </p:nvPr>
        </p:nvSpPr>
        <p:spPr>
          <a:ln/>
        </p:spPr>
        <p:txBody>
          <a:bodyPr/>
          <a:lstStyle>
            <a:lvl1pPr>
              <a:defRPr/>
            </a:lvl1pPr>
          </a:lstStyle>
          <a:p>
            <a:pPr>
              <a:defRPr/>
            </a:pPr>
            <a:fld id="{2E73ED02-06CD-7448-B59F-41E374859A4A}" type="slidenum">
              <a:rPr lang="en-US" altLang="en-US"/>
              <a:pPr>
                <a:defRPr/>
              </a:pPr>
              <a:t>‹#›</a:t>
            </a:fld>
            <a:endParaRPr lang="en-US" altLang="en-US"/>
          </a:p>
        </p:txBody>
      </p:sp>
    </p:spTree>
    <p:extLst>
      <p:ext uri="{BB962C8B-B14F-4D97-AF65-F5344CB8AC3E}">
        <p14:creationId xmlns:p14="http://schemas.microsoft.com/office/powerpoint/2010/main" val="3173242966"/>
      </p:ext>
    </p:extLst>
  </p:cSld>
  <p:clrMapOvr>
    <a:masterClrMapping/>
  </p:clrMapOvr>
  <p:transition/>
</p:sldLayout>
</file>

<file path=ppt/slideLayouts/slideLayout9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74218F4-92E0-D04C-BB27-25849AB017E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3ADA5DEB-2219-E04E-B3F6-9CEF3E38799B}"/>
              </a:ext>
            </a:extLst>
          </p:cNvPr>
          <p:cNvSpPr>
            <a:spLocks noGrp="1" noChangeArrowheads="1"/>
          </p:cNvSpPr>
          <p:nvPr>
            <p:ph type="sldNum" sz="quarter" idx="11"/>
          </p:nvPr>
        </p:nvSpPr>
        <p:spPr>
          <a:ln/>
        </p:spPr>
        <p:txBody>
          <a:bodyPr/>
          <a:lstStyle>
            <a:lvl1pPr>
              <a:defRPr/>
            </a:lvl1pPr>
          </a:lstStyle>
          <a:p>
            <a:pPr>
              <a:defRPr/>
            </a:pPr>
            <a:fld id="{A7275B1E-1F0C-8347-8A2D-F7FF8FA3E1F1}" type="slidenum">
              <a:rPr lang="en-US" altLang="en-US"/>
              <a:pPr>
                <a:defRPr/>
              </a:pPr>
              <a:t>‹#›</a:t>
            </a:fld>
            <a:endParaRPr lang="en-US" altLang="en-US"/>
          </a:p>
        </p:txBody>
      </p:sp>
    </p:spTree>
    <p:extLst>
      <p:ext uri="{BB962C8B-B14F-4D97-AF65-F5344CB8AC3E}">
        <p14:creationId xmlns:p14="http://schemas.microsoft.com/office/powerpoint/2010/main" val="3620272087"/>
      </p:ext>
    </p:extLst>
  </p:cSld>
  <p:clrMapOvr>
    <a:masterClrMapping/>
  </p:clrMapOvr>
  <p:transition/>
</p:sldLayout>
</file>

<file path=ppt/slideLayouts/slideLayout9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77076116-9A8E-DD43-BB96-FF74C521A57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C6453045-3278-114F-9B94-E3CCF6BA765D}"/>
              </a:ext>
            </a:extLst>
          </p:cNvPr>
          <p:cNvSpPr>
            <a:spLocks noGrp="1" noChangeArrowheads="1"/>
          </p:cNvSpPr>
          <p:nvPr>
            <p:ph type="sldNum" sz="quarter" idx="11"/>
          </p:nvPr>
        </p:nvSpPr>
        <p:spPr>
          <a:ln/>
        </p:spPr>
        <p:txBody>
          <a:bodyPr/>
          <a:lstStyle>
            <a:lvl1pPr>
              <a:defRPr/>
            </a:lvl1pPr>
          </a:lstStyle>
          <a:p>
            <a:pPr>
              <a:defRPr/>
            </a:pPr>
            <a:fld id="{B0A63811-0C88-424D-807E-72BFC158FD04}" type="slidenum">
              <a:rPr lang="en-US" altLang="en-US"/>
              <a:pPr>
                <a:defRPr/>
              </a:pPr>
              <a:t>‹#›</a:t>
            </a:fld>
            <a:endParaRPr lang="en-US" altLang="en-US"/>
          </a:p>
        </p:txBody>
      </p:sp>
    </p:spTree>
    <p:extLst>
      <p:ext uri="{BB962C8B-B14F-4D97-AF65-F5344CB8AC3E}">
        <p14:creationId xmlns:p14="http://schemas.microsoft.com/office/powerpoint/2010/main" val="2435710899"/>
      </p:ext>
    </p:extLst>
  </p:cSld>
  <p:clrMapOvr>
    <a:masterClrMapping/>
  </p:clrMapOvr>
  <p:transition/>
</p:sldLayout>
</file>

<file path=ppt/slideLayouts/slideLayout9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CFCCB6FE-6843-6C43-9199-F29F5DA9153B}"/>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CD7F3DB-ED82-EF49-AE0E-16C445D66EBA}"/>
              </a:ext>
            </a:extLst>
          </p:cNvPr>
          <p:cNvSpPr>
            <a:spLocks noGrp="1" noChangeArrowheads="1"/>
          </p:cNvSpPr>
          <p:nvPr>
            <p:ph type="sldNum" sz="quarter" idx="11"/>
          </p:nvPr>
        </p:nvSpPr>
        <p:spPr>
          <a:ln/>
        </p:spPr>
        <p:txBody>
          <a:bodyPr/>
          <a:lstStyle>
            <a:lvl1pPr>
              <a:defRPr/>
            </a:lvl1pPr>
          </a:lstStyle>
          <a:p>
            <a:pPr>
              <a:defRPr/>
            </a:pPr>
            <a:fld id="{3727BDC7-4286-0348-B3E3-35EBC125A67C}" type="slidenum">
              <a:rPr lang="en-US" altLang="en-US"/>
              <a:pPr>
                <a:defRPr/>
              </a:pPr>
              <a:t>‹#›</a:t>
            </a:fld>
            <a:endParaRPr lang="en-US" altLang="en-US"/>
          </a:p>
        </p:txBody>
      </p:sp>
    </p:spTree>
    <p:extLst>
      <p:ext uri="{BB962C8B-B14F-4D97-AF65-F5344CB8AC3E}">
        <p14:creationId xmlns:p14="http://schemas.microsoft.com/office/powerpoint/2010/main" val="1853856175"/>
      </p:ext>
    </p:extLst>
  </p:cSld>
  <p:clrMapOvr>
    <a:masterClrMapping/>
  </p:clrMapOvr>
  <p:transition/>
</p:sldLayout>
</file>

<file path=ppt/slideLayouts/slideLayout9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C501A7E-E808-2A4D-A294-3FE38ED883D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A55CA164-8BFD-454B-98A1-8883538D6EA8}"/>
              </a:ext>
            </a:extLst>
          </p:cNvPr>
          <p:cNvSpPr>
            <a:spLocks noGrp="1" noChangeArrowheads="1"/>
          </p:cNvSpPr>
          <p:nvPr>
            <p:ph type="sldNum" sz="quarter" idx="11"/>
          </p:nvPr>
        </p:nvSpPr>
        <p:spPr>
          <a:ln/>
        </p:spPr>
        <p:txBody>
          <a:bodyPr/>
          <a:lstStyle>
            <a:lvl1pPr>
              <a:defRPr/>
            </a:lvl1pPr>
          </a:lstStyle>
          <a:p>
            <a:pPr>
              <a:defRPr/>
            </a:pPr>
            <a:fld id="{203E3525-7C23-FA4A-84E9-CD20986B9C3D}" type="slidenum">
              <a:rPr lang="en-US" altLang="en-US"/>
              <a:pPr>
                <a:defRPr/>
              </a:pPr>
              <a:t>‹#›</a:t>
            </a:fld>
            <a:endParaRPr lang="en-US" altLang="en-US"/>
          </a:p>
        </p:txBody>
      </p:sp>
    </p:spTree>
    <p:extLst>
      <p:ext uri="{BB962C8B-B14F-4D97-AF65-F5344CB8AC3E}">
        <p14:creationId xmlns:p14="http://schemas.microsoft.com/office/powerpoint/2010/main" val="3799486963"/>
      </p:ext>
    </p:extLst>
  </p:cSld>
  <p:clrMapOvr>
    <a:masterClrMapping/>
  </p:clrMapOvr>
  <p:transition/>
</p:sldLayout>
</file>

<file path=ppt/slideLayouts/slideLayout9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4C5C39E-8AAC-984A-99D0-C96378C34CC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2EAD916-AFF0-5040-8789-7A5150BE3DA5}"/>
              </a:ext>
            </a:extLst>
          </p:cNvPr>
          <p:cNvSpPr>
            <a:spLocks noGrp="1" noChangeArrowheads="1"/>
          </p:cNvSpPr>
          <p:nvPr>
            <p:ph type="sldNum" sz="quarter" idx="11"/>
          </p:nvPr>
        </p:nvSpPr>
        <p:spPr>
          <a:ln/>
        </p:spPr>
        <p:txBody>
          <a:bodyPr/>
          <a:lstStyle>
            <a:lvl1pPr>
              <a:defRPr/>
            </a:lvl1pPr>
          </a:lstStyle>
          <a:p>
            <a:pPr>
              <a:defRPr/>
            </a:pPr>
            <a:fld id="{C9F34B8E-6385-4148-B32C-E4FF21BA5340}" type="slidenum">
              <a:rPr lang="en-US" altLang="en-US"/>
              <a:pPr>
                <a:defRPr/>
              </a:pPr>
              <a:t>‹#›</a:t>
            </a:fld>
            <a:endParaRPr lang="en-US" altLang="en-US"/>
          </a:p>
        </p:txBody>
      </p:sp>
    </p:spTree>
    <p:extLst>
      <p:ext uri="{BB962C8B-B14F-4D97-AF65-F5344CB8AC3E}">
        <p14:creationId xmlns:p14="http://schemas.microsoft.com/office/powerpoint/2010/main" val="4285295375"/>
      </p:ext>
    </p:extLst>
  </p:cSld>
  <p:clrMapOvr>
    <a:masterClrMapping/>
  </p:clrMapOvr>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38DED25-2CDF-1945-8893-6959FB69CF0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3DC90B0-FB99-1C4D-A9D6-A99F30E87A88}"/>
              </a:ext>
            </a:extLst>
          </p:cNvPr>
          <p:cNvSpPr>
            <a:spLocks noGrp="1" noChangeArrowheads="1"/>
          </p:cNvSpPr>
          <p:nvPr>
            <p:ph type="sldNum" sz="quarter" idx="11"/>
          </p:nvPr>
        </p:nvSpPr>
        <p:spPr>
          <a:ln/>
        </p:spPr>
        <p:txBody>
          <a:bodyPr/>
          <a:lstStyle>
            <a:lvl1pPr>
              <a:defRPr/>
            </a:lvl1pPr>
          </a:lstStyle>
          <a:p>
            <a:pPr>
              <a:defRPr/>
            </a:pPr>
            <a:fld id="{7C58E949-C242-A64E-A739-C1B5ADFC6D10}" type="slidenum">
              <a:rPr lang="en-US" altLang="en-US"/>
              <a:pPr>
                <a:defRPr/>
              </a:pPr>
              <a:t>‹#›</a:t>
            </a:fld>
            <a:endParaRPr lang="en-US" altLang="en-US"/>
          </a:p>
        </p:txBody>
      </p:sp>
    </p:spTree>
    <p:extLst>
      <p:ext uri="{BB962C8B-B14F-4D97-AF65-F5344CB8AC3E}">
        <p14:creationId xmlns:p14="http://schemas.microsoft.com/office/powerpoint/2010/main" val="459989995"/>
      </p:ext>
    </p:extLst>
  </p:cSld>
  <p:clrMapOvr>
    <a:masterClrMapping/>
  </p:clrMapOvr>
  <p:transition/>
</p:sldLayout>
</file>

<file path=ppt/slideLayouts/slideLayout92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EE55F241-12A6-A04E-BE21-E2FB81C9E0B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197070D8-8DAD-7241-9957-9EFC528BD426}"/>
              </a:ext>
            </a:extLst>
          </p:cNvPr>
          <p:cNvSpPr>
            <a:spLocks noGrp="1" noChangeArrowheads="1"/>
          </p:cNvSpPr>
          <p:nvPr>
            <p:ph type="sldNum" sz="quarter" idx="11"/>
          </p:nvPr>
        </p:nvSpPr>
        <p:spPr>
          <a:ln/>
        </p:spPr>
        <p:txBody>
          <a:bodyPr/>
          <a:lstStyle>
            <a:lvl1pPr>
              <a:defRPr/>
            </a:lvl1pPr>
          </a:lstStyle>
          <a:p>
            <a:pPr>
              <a:defRPr/>
            </a:pPr>
            <a:fld id="{C963C093-3ACA-694F-A135-17D0BEB3F4A5}" type="slidenum">
              <a:rPr lang="en-US" altLang="en-US"/>
              <a:pPr>
                <a:defRPr/>
              </a:pPr>
              <a:t>‹#›</a:t>
            </a:fld>
            <a:endParaRPr lang="en-US" altLang="en-US"/>
          </a:p>
        </p:txBody>
      </p:sp>
    </p:spTree>
    <p:extLst>
      <p:ext uri="{BB962C8B-B14F-4D97-AF65-F5344CB8AC3E}">
        <p14:creationId xmlns:p14="http://schemas.microsoft.com/office/powerpoint/2010/main" val="2254799188"/>
      </p:ext>
    </p:extLst>
  </p:cSld>
  <p:clrMapOvr>
    <a:masterClrMapping/>
  </p:clrMapOvr>
  <p:transition/>
</p:sldLayout>
</file>

<file path=ppt/slideLayouts/slideLayout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BB22F3D8-372A-7E4F-BAF0-2B62E16D72F9}"/>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2538D10A-B20C-1F4A-A69F-0F0B507B6CBC}"/>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323C0A52-D6B6-4A4D-BD73-5955293DBD07}"/>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203D96CF-D2B5-284A-8A3B-88E2B14F16CA}"/>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ECE92EBB-E8F1-BB42-9972-9FC2F1E39DD3}"/>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D815D7EE-6875-8949-837F-2AE3A4F79FD4}"/>
              </a:ext>
            </a:extLst>
          </p:cNvPr>
          <p:cNvSpPr>
            <a:spLocks noGrp="1" noChangeArrowheads="1"/>
          </p:cNvSpPr>
          <p:nvPr>
            <p:ph type="sldNum" sz="quarter" idx="12"/>
          </p:nvPr>
        </p:nvSpPr>
        <p:spPr/>
        <p:txBody>
          <a:bodyPr/>
          <a:lstStyle>
            <a:lvl1pPr>
              <a:defRPr sz="1200"/>
            </a:lvl1pPr>
          </a:lstStyle>
          <a:p>
            <a:pPr>
              <a:defRPr/>
            </a:pPr>
            <a:fld id="{800691C5-9FA5-3F46-90A7-ED5D0D102BB3}" type="slidenum">
              <a:rPr lang="en-US" altLang="en-US"/>
              <a:pPr>
                <a:defRPr/>
              </a:pPr>
              <a:t>‹#›</a:t>
            </a:fld>
            <a:endParaRPr lang="en-US" altLang="en-US"/>
          </a:p>
        </p:txBody>
      </p:sp>
    </p:spTree>
    <p:extLst>
      <p:ext uri="{BB962C8B-B14F-4D97-AF65-F5344CB8AC3E}">
        <p14:creationId xmlns:p14="http://schemas.microsoft.com/office/powerpoint/2010/main" val="1751312205"/>
      </p:ext>
    </p:extLst>
  </p:cSld>
  <p:clrMapOvr>
    <a:masterClrMapping/>
  </p:clrMapOvr>
  <p:transition/>
</p:sldLayout>
</file>

<file path=ppt/slideLayouts/slideLayout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30D4116A-1656-924F-8339-968CDC00B50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92E4BB7-CF8F-934D-88CB-2C51D02F6495}"/>
              </a:ext>
            </a:extLst>
          </p:cNvPr>
          <p:cNvSpPr>
            <a:spLocks noGrp="1" noChangeArrowheads="1"/>
          </p:cNvSpPr>
          <p:nvPr>
            <p:ph type="sldNum" sz="quarter" idx="11"/>
          </p:nvPr>
        </p:nvSpPr>
        <p:spPr>
          <a:ln/>
        </p:spPr>
        <p:txBody>
          <a:bodyPr/>
          <a:lstStyle>
            <a:lvl1pPr>
              <a:defRPr/>
            </a:lvl1pPr>
          </a:lstStyle>
          <a:p>
            <a:pPr>
              <a:defRPr/>
            </a:pPr>
            <a:fld id="{8DE33320-76E4-0249-8CA9-3902D97168FA}" type="slidenum">
              <a:rPr lang="en-US" altLang="en-US"/>
              <a:pPr>
                <a:defRPr/>
              </a:pPr>
              <a:t>‹#›</a:t>
            </a:fld>
            <a:endParaRPr lang="en-US" altLang="en-US"/>
          </a:p>
        </p:txBody>
      </p:sp>
    </p:spTree>
    <p:extLst>
      <p:ext uri="{BB962C8B-B14F-4D97-AF65-F5344CB8AC3E}">
        <p14:creationId xmlns:p14="http://schemas.microsoft.com/office/powerpoint/2010/main" val="668142044"/>
      </p:ext>
    </p:extLst>
  </p:cSld>
  <p:clrMapOvr>
    <a:masterClrMapping/>
  </p:clrMapOvr>
  <p:transition/>
</p:sldLayout>
</file>

<file path=ppt/slideLayouts/slideLayout9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2D009077-10AD-0947-8806-7D3C25918E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AA347429-32EA-F843-AE5C-FC1A699EBC2F}"/>
              </a:ext>
            </a:extLst>
          </p:cNvPr>
          <p:cNvSpPr>
            <a:spLocks noGrp="1" noChangeArrowheads="1"/>
          </p:cNvSpPr>
          <p:nvPr>
            <p:ph type="sldNum" sz="quarter" idx="11"/>
          </p:nvPr>
        </p:nvSpPr>
        <p:spPr>
          <a:ln/>
        </p:spPr>
        <p:txBody>
          <a:bodyPr/>
          <a:lstStyle>
            <a:lvl1pPr>
              <a:defRPr/>
            </a:lvl1pPr>
          </a:lstStyle>
          <a:p>
            <a:pPr>
              <a:defRPr/>
            </a:pPr>
            <a:fld id="{06FAB052-3664-BF4F-993F-29369860E1D8}" type="slidenum">
              <a:rPr lang="en-US" altLang="en-US"/>
              <a:pPr>
                <a:defRPr/>
              </a:pPr>
              <a:t>‹#›</a:t>
            </a:fld>
            <a:endParaRPr lang="en-US" altLang="en-US"/>
          </a:p>
        </p:txBody>
      </p:sp>
    </p:spTree>
    <p:extLst>
      <p:ext uri="{BB962C8B-B14F-4D97-AF65-F5344CB8AC3E}">
        <p14:creationId xmlns:p14="http://schemas.microsoft.com/office/powerpoint/2010/main" val="1518090997"/>
      </p:ext>
    </p:extLst>
  </p:cSld>
  <p:clrMapOvr>
    <a:masterClrMapping/>
  </p:clrMapOvr>
  <p:transition/>
</p:sldLayout>
</file>

<file path=ppt/slideLayouts/slideLayout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4642810-0270-CB48-A1CA-24DCF4455E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431DA97B-4E00-DC4F-B7DB-18E15C434422}"/>
              </a:ext>
            </a:extLst>
          </p:cNvPr>
          <p:cNvSpPr>
            <a:spLocks noGrp="1" noChangeArrowheads="1"/>
          </p:cNvSpPr>
          <p:nvPr>
            <p:ph type="sldNum" sz="quarter" idx="11"/>
          </p:nvPr>
        </p:nvSpPr>
        <p:spPr>
          <a:ln/>
        </p:spPr>
        <p:txBody>
          <a:bodyPr/>
          <a:lstStyle>
            <a:lvl1pPr>
              <a:defRPr/>
            </a:lvl1pPr>
          </a:lstStyle>
          <a:p>
            <a:pPr>
              <a:defRPr/>
            </a:pPr>
            <a:fld id="{6C6EB4A5-7404-294B-999D-175F606D6201}" type="slidenum">
              <a:rPr lang="en-US" altLang="en-US"/>
              <a:pPr>
                <a:defRPr/>
              </a:pPr>
              <a:t>‹#›</a:t>
            </a:fld>
            <a:endParaRPr lang="en-US" altLang="en-US"/>
          </a:p>
        </p:txBody>
      </p:sp>
    </p:spTree>
    <p:extLst>
      <p:ext uri="{BB962C8B-B14F-4D97-AF65-F5344CB8AC3E}">
        <p14:creationId xmlns:p14="http://schemas.microsoft.com/office/powerpoint/2010/main" val="2067826635"/>
      </p:ext>
    </p:extLst>
  </p:cSld>
  <p:clrMapOvr>
    <a:masterClrMapping/>
  </p:clrMapOvr>
  <p:transition/>
</p:sldLayout>
</file>

<file path=ppt/slideLayouts/slideLayout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24BD8FCD-1BEB-6A42-B8B1-C39ED5BE279E}"/>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91A21973-5A9E-154E-A49A-033DD08EB7E1}"/>
              </a:ext>
            </a:extLst>
          </p:cNvPr>
          <p:cNvSpPr>
            <a:spLocks noGrp="1" noChangeArrowheads="1"/>
          </p:cNvSpPr>
          <p:nvPr>
            <p:ph type="sldNum" sz="quarter" idx="11"/>
          </p:nvPr>
        </p:nvSpPr>
        <p:spPr>
          <a:ln/>
        </p:spPr>
        <p:txBody>
          <a:bodyPr/>
          <a:lstStyle>
            <a:lvl1pPr>
              <a:defRPr/>
            </a:lvl1pPr>
          </a:lstStyle>
          <a:p>
            <a:pPr>
              <a:defRPr/>
            </a:pPr>
            <a:fld id="{08A13A1E-7D24-2943-AA19-843CF9E69946}" type="slidenum">
              <a:rPr lang="en-US" altLang="en-US"/>
              <a:pPr>
                <a:defRPr/>
              </a:pPr>
              <a:t>‹#›</a:t>
            </a:fld>
            <a:endParaRPr lang="en-US" altLang="en-US"/>
          </a:p>
        </p:txBody>
      </p:sp>
    </p:spTree>
    <p:extLst>
      <p:ext uri="{BB962C8B-B14F-4D97-AF65-F5344CB8AC3E}">
        <p14:creationId xmlns:p14="http://schemas.microsoft.com/office/powerpoint/2010/main" val="2019762393"/>
      </p:ext>
    </p:extLst>
  </p:cSld>
  <p:clrMapOvr>
    <a:masterClrMapping/>
  </p:clrMapOvr>
  <p:transition/>
</p:sldLayout>
</file>

<file path=ppt/slideLayouts/slideLayout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DB659D62-F008-694B-A107-310AB43E4CD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866F093A-DC6C-3444-8F25-CDFB50F79EDF}"/>
              </a:ext>
            </a:extLst>
          </p:cNvPr>
          <p:cNvSpPr>
            <a:spLocks noGrp="1" noChangeArrowheads="1"/>
          </p:cNvSpPr>
          <p:nvPr>
            <p:ph type="sldNum" sz="quarter" idx="11"/>
          </p:nvPr>
        </p:nvSpPr>
        <p:spPr>
          <a:ln/>
        </p:spPr>
        <p:txBody>
          <a:bodyPr/>
          <a:lstStyle>
            <a:lvl1pPr>
              <a:defRPr/>
            </a:lvl1pPr>
          </a:lstStyle>
          <a:p>
            <a:pPr>
              <a:defRPr/>
            </a:pPr>
            <a:fld id="{3BD812E9-CA0A-8244-A046-0571FC545305}" type="slidenum">
              <a:rPr lang="en-US" altLang="en-US"/>
              <a:pPr>
                <a:defRPr/>
              </a:pPr>
              <a:t>‹#›</a:t>
            </a:fld>
            <a:endParaRPr lang="en-US" altLang="en-US"/>
          </a:p>
        </p:txBody>
      </p:sp>
    </p:spTree>
    <p:extLst>
      <p:ext uri="{BB962C8B-B14F-4D97-AF65-F5344CB8AC3E}">
        <p14:creationId xmlns:p14="http://schemas.microsoft.com/office/powerpoint/2010/main" val="2074755360"/>
      </p:ext>
    </p:extLst>
  </p:cSld>
  <p:clrMapOvr>
    <a:masterClrMapping/>
  </p:clrMapOvr>
  <p:transition/>
</p:sldLayout>
</file>

<file path=ppt/slideLayouts/slideLayout9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F96B94DE-149A-A84D-858F-4D5B428FA7A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24B1C692-591D-3346-8E1A-A19CC1BBF043}"/>
              </a:ext>
            </a:extLst>
          </p:cNvPr>
          <p:cNvSpPr>
            <a:spLocks noGrp="1" noChangeArrowheads="1"/>
          </p:cNvSpPr>
          <p:nvPr>
            <p:ph type="sldNum" sz="quarter" idx="11"/>
          </p:nvPr>
        </p:nvSpPr>
        <p:spPr>
          <a:ln/>
        </p:spPr>
        <p:txBody>
          <a:bodyPr/>
          <a:lstStyle>
            <a:lvl1pPr>
              <a:defRPr/>
            </a:lvl1pPr>
          </a:lstStyle>
          <a:p>
            <a:pPr>
              <a:defRPr/>
            </a:pPr>
            <a:fld id="{1D4001C4-BF5C-F640-BD99-70162C2025EC}" type="slidenum">
              <a:rPr lang="en-US" altLang="en-US"/>
              <a:pPr>
                <a:defRPr/>
              </a:pPr>
              <a:t>‹#›</a:t>
            </a:fld>
            <a:endParaRPr lang="en-US" altLang="en-US"/>
          </a:p>
        </p:txBody>
      </p:sp>
    </p:spTree>
    <p:extLst>
      <p:ext uri="{BB962C8B-B14F-4D97-AF65-F5344CB8AC3E}">
        <p14:creationId xmlns:p14="http://schemas.microsoft.com/office/powerpoint/2010/main" val="3144031378"/>
      </p:ext>
    </p:extLst>
  </p:cSld>
  <p:clrMapOvr>
    <a:masterClrMapping/>
  </p:clrMapOvr>
  <p:transition/>
</p:sldLayout>
</file>

<file path=ppt/slideLayouts/slideLayout9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690CA2F-7EF4-4D4B-B05E-9CD06D97C0C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3EF9E563-85B6-884B-A069-BAB01B87B7D8}"/>
              </a:ext>
            </a:extLst>
          </p:cNvPr>
          <p:cNvSpPr>
            <a:spLocks noGrp="1" noChangeArrowheads="1"/>
          </p:cNvSpPr>
          <p:nvPr>
            <p:ph type="sldNum" sz="quarter" idx="11"/>
          </p:nvPr>
        </p:nvSpPr>
        <p:spPr>
          <a:ln/>
        </p:spPr>
        <p:txBody>
          <a:bodyPr/>
          <a:lstStyle>
            <a:lvl1pPr>
              <a:defRPr/>
            </a:lvl1pPr>
          </a:lstStyle>
          <a:p>
            <a:pPr>
              <a:defRPr/>
            </a:pPr>
            <a:fld id="{7D3D0717-7499-9E44-845B-E851FCB16976}" type="slidenum">
              <a:rPr lang="en-US" altLang="en-US"/>
              <a:pPr>
                <a:defRPr/>
              </a:pPr>
              <a:t>‹#›</a:t>
            </a:fld>
            <a:endParaRPr lang="en-US" altLang="en-US"/>
          </a:p>
        </p:txBody>
      </p:sp>
    </p:spTree>
    <p:extLst>
      <p:ext uri="{BB962C8B-B14F-4D97-AF65-F5344CB8AC3E}">
        <p14:creationId xmlns:p14="http://schemas.microsoft.com/office/powerpoint/2010/main" val="3639341105"/>
      </p:ext>
    </p:extLst>
  </p:cSld>
  <p:clrMapOvr>
    <a:masterClrMapping/>
  </p:clrMapOvr>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9562426B-A5A0-F944-991E-0F589442A93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EBECD59-3F6D-0145-A9B5-5EE2DF859F8B}"/>
              </a:ext>
            </a:extLst>
          </p:cNvPr>
          <p:cNvSpPr>
            <a:spLocks noGrp="1" noChangeArrowheads="1"/>
          </p:cNvSpPr>
          <p:nvPr>
            <p:ph type="sldNum" sz="quarter" idx="11"/>
          </p:nvPr>
        </p:nvSpPr>
        <p:spPr>
          <a:ln/>
        </p:spPr>
        <p:txBody>
          <a:bodyPr/>
          <a:lstStyle>
            <a:lvl1pPr>
              <a:defRPr/>
            </a:lvl1pPr>
          </a:lstStyle>
          <a:p>
            <a:pPr>
              <a:defRPr/>
            </a:pPr>
            <a:fld id="{25E9139E-1132-E74D-AAEB-A81F8150B18F}" type="slidenum">
              <a:rPr lang="en-US" altLang="en-US"/>
              <a:pPr>
                <a:defRPr/>
              </a:pPr>
              <a:t>‹#›</a:t>
            </a:fld>
            <a:endParaRPr lang="en-US" altLang="en-US"/>
          </a:p>
        </p:txBody>
      </p:sp>
    </p:spTree>
    <p:extLst>
      <p:ext uri="{BB962C8B-B14F-4D97-AF65-F5344CB8AC3E}">
        <p14:creationId xmlns:p14="http://schemas.microsoft.com/office/powerpoint/2010/main" val="1122109488"/>
      </p:ext>
    </p:extLst>
  </p:cSld>
  <p:clrMapOvr>
    <a:masterClrMapping/>
  </p:clrMapOvr>
  <p:transition/>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BB00FC4D-28B2-774A-BDF5-CB3A5D1E70E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BDB0E60-2A7B-1B44-BB6D-97BF3A139C97}"/>
              </a:ext>
            </a:extLst>
          </p:cNvPr>
          <p:cNvSpPr>
            <a:spLocks noGrp="1" noChangeArrowheads="1"/>
          </p:cNvSpPr>
          <p:nvPr>
            <p:ph type="sldNum" sz="quarter" idx="11"/>
          </p:nvPr>
        </p:nvSpPr>
        <p:spPr>
          <a:ln/>
        </p:spPr>
        <p:txBody>
          <a:bodyPr/>
          <a:lstStyle>
            <a:lvl1pPr>
              <a:defRPr/>
            </a:lvl1pPr>
          </a:lstStyle>
          <a:p>
            <a:pPr>
              <a:defRPr/>
            </a:pPr>
            <a:fld id="{FC5C9412-F662-064D-BEDC-D33A60B08A72}" type="slidenum">
              <a:rPr lang="en-US" altLang="en-US"/>
              <a:pPr>
                <a:defRPr/>
              </a:pPr>
              <a:t>‹#›</a:t>
            </a:fld>
            <a:endParaRPr lang="en-US" altLang="en-US"/>
          </a:p>
        </p:txBody>
      </p:sp>
    </p:spTree>
    <p:extLst>
      <p:ext uri="{BB962C8B-B14F-4D97-AF65-F5344CB8AC3E}">
        <p14:creationId xmlns:p14="http://schemas.microsoft.com/office/powerpoint/2010/main" val="777760919"/>
      </p:ext>
    </p:extLst>
  </p:cSld>
  <p:clrMapOvr>
    <a:masterClrMapping/>
  </p:clrMapOvr>
  <p:transition/>
</p:sldLayout>
</file>

<file path=ppt/slideLayouts/slideLayout9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0E3EA30-DFF3-9C4B-9691-5C9AAB88EB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2B2EE262-3A13-4443-80B8-614C7A4B25F7}"/>
              </a:ext>
            </a:extLst>
          </p:cNvPr>
          <p:cNvSpPr>
            <a:spLocks noGrp="1" noChangeArrowheads="1"/>
          </p:cNvSpPr>
          <p:nvPr>
            <p:ph type="sldNum" sz="quarter" idx="11"/>
          </p:nvPr>
        </p:nvSpPr>
        <p:spPr>
          <a:ln/>
        </p:spPr>
        <p:txBody>
          <a:bodyPr/>
          <a:lstStyle>
            <a:lvl1pPr>
              <a:defRPr/>
            </a:lvl1pPr>
          </a:lstStyle>
          <a:p>
            <a:pPr>
              <a:defRPr/>
            </a:pPr>
            <a:fld id="{C5970A1F-36EE-AC4A-B790-1CFE7EECDED3}" type="slidenum">
              <a:rPr lang="en-US" altLang="en-US"/>
              <a:pPr>
                <a:defRPr/>
              </a:pPr>
              <a:t>‹#›</a:t>
            </a:fld>
            <a:endParaRPr lang="en-US" altLang="en-US"/>
          </a:p>
        </p:txBody>
      </p:sp>
    </p:spTree>
    <p:extLst>
      <p:ext uri="{BB962C8B-B14F-4D97-AF65-F5344CB8AC3E}">
        <p14:creationId xmlns:p14="http://schemas.microsoft.com/office/powerpoint/2010/main" val="3784240667"/>
      </p:ext>
    </p:extLst>
  </p:cSld>
  <p:clrMapOvr>
    <a:masterClrMapping/>
  </p:clrMapOvr>
  <p:transition/>
</p:sldLayout>
</file>

<file path=ppt/slideLayouts/slideLayout93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A476F68-C964-6F4C-B323-CADD64DDE3D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F4A41114-0EC5-4244-A8AE-388F27C49018}"/>
              </a:ext>
            </a:extLst>
          </p:cNvPr>
          <p:cNvSpPr>
            <a:spLocks noGrp="1" noChangeArrowheads="1"/>
          </p:cNvSpPr>
          <p:nvPr>
            <p:ph type="sldNum" sz="quarter" idx="11"/>
          </p:nvPr>
        </p:nvSpPr>
        <p:spPr>
          <a:ln/>
        </p:spPr>
        <p:txBody>
          <a:bodyPr/>
          <a:lstStyle>
            <a:lvl1pPr>
              <a:defRPr/>
            </a:lvl1pPr>
          </a:lstStyle>
          <a:p>
            <a:pPr>
              <a:defRPr/>
            </a:pPr>
            <a:fld id="{C811C9BF-9555-1749-A87B-CA7C52D013D0}" type="slidenum">
              <a:rPr lang="en-US" altLang="en-US"/>
              <a:pPr>
                <a:defRPr/>
              </a:pPr>
              <a:t>‹#›</a:t>
            </a:fld>
            <a:endParaRPr lang="en-US" altLang="en-US"/>
          </a:p>
        </p:txBody>
      </p:sp>
    </p:spTree>
    <p:extLst>
      <p:ext uri="{BB962C8B-B14F-4D97-AF65-F5344CB8AC3E}">
        <p14:creationId xmlns:p14="http://schemas.microsoft.com/office/powerpoint/2010/main" val="1729628548"/>
      </p:ext>
    </p:extLst>
  </p:cSld>
  <p:clrMapOvr>
    <a:masterClrMapping/>
  </p:clrMapOvr>
  <p:transition/>
</p:sldLayout>
</file>

<file path=ppt/slideLayouts/slideLayout9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856284"/>
      </p:ext>
    </p:extLst>
  </p:cSld>
  <p:clrMapOvr>
    <a:masterClrMapping/>
  </p:clrMapOvr>
  <p:transition/>
</p:sldLayout>
</file>

<file path=ppt/slideLayouts/slideLayout9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70124047"/>
      </p:ext>
    </p:extLst>
  </p:cSld>
  <p:clrMapOvr>
    <a:masterClrMapping/>
  </p:clrMapOvr>
  <p:transition/>
</p:sldLayout>
</file>

<file path=ppt/slideLayouts/slideLayout9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29402413"/>
      </p:ext>
    </p:extLst>
  </p:cSld>
  <p:clrMapOvr>
    <a:masterClrMapping/>
  </p:clrMapOvr>
  <p:transition/>
</p:sldLayout>
</file>

<file path=ppt/slideLayouts/slideLayout9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54637290"/>
      </p:ext>
    </p:extLst>
  </p:cSld>
  <p:clrMapOvr>
    <a:masterClrMapping/>
  </p:clrMapOvr>
  <p:transition/>
</p:sldLayout>
</file>

<file path=ppt/slideLayouts/slideLayout9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07119304"/>
      </p:ext>
    </p:extLst>
  </p:cSld>
  <p:clrMapOvr>
    <a:masterClrMapping/>
  </p:clrMapOvr>
  <p:transition/>
</p:sldLayout>
</file>

<file path=ppt/slideLayouts/slideLayout9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30179794"/>
      </p:ext>
    </p:extLst>
  </p:cSld>
  <p:clrMapOvr>
    <a:masterClrMapping/>
  </p:clrMapOvr>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93768908"/>
      </p:ext>
    </p:extLst>
  </p:cSld>
  <p:clrMapOvr>
    <a:masterClrMapping/>
  </p:clrMapOvr>
  <p:transition/>
</p:sldLayout>
</file>

<file path=ppt/slideLayouts/slideLayout9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35158276"/>
      </p:ext>
    </p:extLst>
  </p:cSld>
  <p:clrMapOvr>
    <a:masterClrMapping/>
  </p:clrMapOvr>
  <p:transition/>
</p:sldLayout>
</file>

<file path=ppt/slideLayouts/slideLayout9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18344537"/>
      </p:ext>
    </p:extLst>
  </p:cSld>
  <p:clrMapOvr>
    <a:masterClrMapping/>
  </p:clrMapOvr>
  <p:transition/>
</p:sldLayout>
</file>

<file path=ppt/slideLayouts/slideLayout9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17185477"/>
      </p:ext>
    </p:extLst>
  </p:cSld>
  <p:clrMapOvr>
    <a:masterClrMapping/>
  </p:clrMapOvr>
  <p:transition/>
</p:sldLayout>
</file>

<file path=ppt/slideLayouts/slideLayout9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79926489"/>
      </p:ext>
    </p:extLst>
  </p:cSld>
  <p:clrMapOvr>
    <a:masterClrMapping/>
  </p:clrMapOvr>
  <p:transition/>
</p:sldLayout>
</file>

<file path=ppt/slideLayouts/slideLayout94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71272974"/>
      </p:ext>
    </p:extLst>
  </p:cSld>
  <p:clrMapOvr>
    <a:masterClrMapping/>
  </p:clrMapOvr>
  <p:transition/>
</p:sldLayout>
</file>

<file path=ppt/slideLayouts/slideLayout9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714B2CC6-BCAC-1643-AB78-C2ADF490D950}"/>
              </a:ext>
            </a:extLst>
          </p:cNvPr>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0751B17A-BF36-4842-B734-E23F1865B0C4}"/>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28F08601-02AD-6D40-B66A-AFD9E5D60950}"/>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8055B2BB-4A1A-D34E-80ED-672CDAF1ADB7}"/>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a:defRPr/>
            </a:pPr>
            <a:endParaRPr lang="en-US"/>
          </a:p>
        </p:txBody>
      </p:sp>
      <p:sp>
        <p:nvSpPr>
          <p:cNvPr id="8" name="Rectangle 5">
            <a:extLst>
              <a:ext uri="{FF2B5EF4-FFF2-40B4-BE49-F238E27FC236}">
                <a16:creationId xmlns:a16="http://schemas.microsoft.com/office/drawing/2014/main" id="{6F15F5C2-BAE1-1849-939C-51DA7DCD9ABF}"/>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7013B461-D351-8C4C-8D06-99189598BB72}"/>
              </a:ext>
            </a:extLst>
          </p:cNvPr>
          <p:cNvSpPr>
            <a:spLocks noGrp="1" noChangeArrowheads="1"/>
          </p:cNvSpPr>
          <p:nvPr>
            <p:ph type="sldNum" sz="quarter" idx="12"/>
          </p:nvPr>
        </p:nvSpPr>
        <p:spPr/>
        <p:txBody>
          <a:bodyPr/>
          <a:lstStyle>
            <a:lvl1pPr>
              <a:defRPr sz="1200"/>
            </a:lvl1pPr>
          </a:lstStyle>
          <a:p>
            <a:fld id="{DE858C0F-DBE4-7F41-93EF-EEDB90BFFB25}" type="slidenum">
              <a:rPr lang="en-US" altLang="en-US"/>
              <a:pPr/>
              <a:t>‹#›</a:t>
            </a:fld>
            <a:endParaRPr lang="en-US" altLang="en-US"/>
          </a:p>
        </p:txBody>
      </p:sp>
    </p:spTree>
    <p:extLst>
      <p:ext uri="{BB962C8B-B14F-4D97-AF65-F5344CB8AC3E}">
        <p14:creationId xmlns:p14="http://schemas.microsoft.com/office/powerpoint/2010/main" val="2851301848"/>
      </p:ext>
    </p:extLst>
  </p:cSld>
  <p:clrMapOvr>
    <a:masterClrMapping/>
  </p:clrMapOvr>
  <p:transition/>
</p:sldLayout>
</file>

<file path=ppt/slideLayouts/slideLayout9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1320C456-BAB2-674B-9279-F74D1E6BAEB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87C3D555-B1CA-AC40-8B14-51B307E08C9C}"/>
              </a:ext>
            </a:extLst>
          </p:cNvPr>
          <p:cNvSpPr>
            <a:spLocks noGrp="1" noChangeArrowheads="1"/>
          </p:cNvSpPr>
          <p:nvPr>
            <p:ph type="sldNum" sz="quarter" idx="11"/>
          </p:nvPr>
        </p:nvSpPr>
        <p:spPr>
          <a:ln/>
        </p:spPr>
        <p:txBody>
          <a:bodyPr/>
          <a:lstStyle>
            <a:lvl1pPr>
              <a:defRPr/>
            </a:lvl1pPr>
          </a:lstStyle>
          <a:p>
            <a:fld id="{1BBEC082-DB60-894D-A65F-EC5CC660E7FA}" type="slidenum">
              <a:rPr lang="en-US" altLang="en-US"/>
              <a:pPr/>
              <a:t>‹#›</a:t>
            </a:fld>
            <a:endParaRPr lang="en-US" altLang="en-US"/>
          </a:p>
        </p:txBody>
      </p:sp>
    </p:spTree>
    <p:extLst>
      <p:ext uri="{BB962C8B-B14F-4D97-AF65-F5344CB8AC3E}">
        <p14:creationId xmlns:p14="http://schemas.microsoft.com/office/powerpoint/2010/main" val="3419485331"/>
      </p:ext>
    </p:extLst>
  </p:cSld>
  <p:clrMapOvr>
    <a:masterClrMapping/>
  </p:clrMapOvr>
  <p:transition/>
</p:sldLayout>
</file>

<file path=ppt/slideLayouts/slideLayout9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5D8824E4-CBD0-324D-B203-16810E3CD229}"/>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9883843B-4311-F64D-ABF4-8C528A440053}"/>
              </a:ext>
            </a:extLst>
          </p:cNvPr>
          <p:cNvSpPr>
            <a:spLocks noGrp="1" noChangeArrowheads="1"/>
          </p:cNvSpPr>
          <p:nvPr>
            <p:ph type="sldNum" sz="quarter" idx="11"/>
          </p:nvPr>
        </p:nvSpPr>
        <p:spPr>
          <a:ln/>
        </p:spPr>
        <p:txBody>
          <a:bodyPr/>
          <a:lstStyle>
            <a:lvl1pPr>
              <a:defRPr/>
            </a:lvl1pPr>
          </a:lstStyle>
          <a:p>
            <a:fld id="{9BFABF82-8CD4-944F-9794-F4BB55EAA671}" type="slidenum">
              <a:rPr lang="en-US" altLang="en-US"/>
              <a:pPr/>
              <a:t>‹#›</a:t>
            </a:fld>
            <a:endParaRPr lang="en-US" altLang="en-US"/>
          </a:p>
        </p:txBody>
      </p:sp>
    </p:spTree>
    <p:extLst>
      <p:ext uri="{BB962C8B-B14F-4D97-AF65-F5344CB8AC3E}">
        <p14:creationId xmlns:p14="http://schemas.microsoft.com/office/powerpoint/2010/main" val="2140563804"/>
      </p:ext>
    </p:extLst>
  </p:cSld>
  <p:clrMapOvr>
    <a:masterClrMapping/>
  </p:clrMapOvr>
  <p:transition/>
</p:sldLayout>
</file>

<file path=ppt/slideLayouts/slideLayout9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BFDEB397-DCF4-E046-9CEF-3C1373D51AA2}"/>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0E8B1ECD-5EF8-C347-8080-250C48299511}"/>
              </a:ext>
            </a:extLst>
          </p:cNvPr>
          <p:cNvSpPr>
            <a:spLocks noGrp="1" noChangeArrowheads="1"/>
          </p:cNvSpPr>
          <p:nvPr>
            <p:ph type="sldNum" sz="quarter" idx="11"/>
          </p:nvPr>
        </p:nvSpPr>
        <p:spPr>
          <a:ln/>
        </p:spPr>
        <p:txBody>
          <a:bodyPr/>
          <a:lstStyle>
            <a:lvl1pPr>
              <a:defRPr/>
            </a:lvl1pPr>
          </a:lstStyle>
          <a:p>
            <a:fld id="{BB7531F1-CE42-F44C-9E97-BCF6159B0BFB}" type="slidenum">
              <a:rPr lang="en-US" altLang="en-US"/>
              <a:pPr/>
              <a:t>‹#›</a:t>
            </a:fld>
            <a:endParaRPr lang="en-US" altLang="en-US"/>
          </a:p>
        </p:txBody>
      </p:sp>
    </p:spTree>
    <p:extLst>
      <p:ext uri="{BB962C8B-B14F-4D97-AF65-F5344CB8AC3E}">
        <p14:creationId xmlns:p14="http://schemas.microsoft.com/office/powerpoint/2010/main" val="266799376"/>
      </p:ext>
    </p:extLst>
  </p:cSld>
  <p:clrMapOvr>
    <a:masterClrMapping/>
  </p:clrMapOvr>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A77F40A4-3E89-1B45-BEBF-0AA9EDBC37F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7B6CB434-7272-F144-B3EB-748B298E8A16}"/>
              </a:ext>
            </a:extLst>
          </p:cNvPr>
          <p:cNvSpPr>
            <a:spLocks noGrp="1" noChangeArrowheads="1"/>
          </p:cNvSpPr>
          <p:nvPr>
            <p:ph type="sldNum" sz="quarter" idx="11"/>
          </p:nvPr>
        </p:nvSpPr>
        <p:spPr>
          <a:ln/>
        </p:spPr>
        <p:txBody>
          <a:bodyPr/>
          <a:lstStyle>
            <a:lvl1pPr>
              <a:defRPr/>
            </a:lvl1pPr>
          </a:lstStyle>
          <a:p>
            <a:fld id="{4BF0034D-4554-BD42-802B-E49E3DC77C97}" type="slidenum">
              <a:rPr lang="en-US" altLang="en-US"/>
              <a:pPr/>
              <a:t>‹#›</a:t>
            </a:fld>
            <a:endParaRPr lang="en-US" altLang="en-US"/>
          </a:p>
        </p:txBody>
      </p:sp>
    </p:spTree>
    <p:extLst>
      <p:ext uri="{BB962C8B-B14F-4D97-AF65-F5344CB8AC3E}">
        <p14:creationId xmlns:p14="http://schemas.microsoft.com/office/powerpoint/2010/main" val="2938096857"/>
      </p:ext>
    </p:extLst>
  </p:cSld>
  <p:clrMapOvr>
    <a:masterClrMapping/>
  </p:clrMapOvr>
  <p:transition/>
</p:sldLayout>
</file>

<file path=ppt/slideLayouts/slideLayout9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533EA543-58EC-1145-A87A-818F11E2CBD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17CD2823-E242-7D44-9F36-68BECE5A08D6}"/>
              </a:ext>
            </a:extLst>
          </p:cNvPr>
          <p:cNvSpPr>
            <a:spLocks noGrp="1" noChangeArrowheads="1"/>
          </p:cNvSpPr>
          <p:nvPr>
            <p:ph type="sldNum" sz="quarter" idx="11"/>
          </p:nvPr>
        </p:nvSpPr>
        <p:spPr>
          <a:ln/>
        </p:spPr>
        <p:txBody>
          <a:bodyPr/>
          <a:lstStyle>
            <a:lvl1pPr>
              <a:defRPr/>
            </a:lvl1pPr>
          </a:lstStyle>
          <a:p>
            <a:fld id="{28AF0954-8371-A644-8944-406A45A852A9}" type="slidenum">
              <a:rPr lang="en-US" altLang="en-US"/>
              <a:pPr/>
              <a:t>‹#›</a:t>
            </a:fld>
            <a:endParaRPr lang="en-US" altLang="en-US"/>
          </a:p>
        </p:txBody>
      </p:sp>
    </p:spTree>
    <p:extLst>
      <p:ext uri="{BB962C8B-B14F-4D97-AF65-F5344CB8AC3E}">
        <p14:creationId xmlns:p14="http://schemas.microsoft.com/office/powerpoint/2010/main" val="4089617836"/>
      </p:ext>
    </p:extLst>
  </p:cSld>
  <p:clrMapOvr>
    <a:masterClrMapping/>
  </p:clrMapOvr>
  <p:transition/>
</p:sldLayout>
</file>

<file path=ppt/slideLayouts/slideLayout9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D401DBD6-0D40-914C-A4A9-0E1A05620945}"/>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8D2885C7-A8DE-944D-A733-91FB1D23A917}"/>
              </a:ext>
            </a:extLst>
          </p:cNvPr>
          <p:cNvSpPr>
            <a:spLocks noGrp="1" noChangeArrowheads="1"/>
          </p:cNvSpPr>
          <p:nvPr>
            <p:ph type="sldNum" sz="quarter" idx="11"/>
          </p:nvPr>
        </p:nvSpPr>
        <p:spPr>
          <a:ln/>
        </p:spPr>
        <p:txBody>
          <a:bodyPr/>
          <a:lstStyle>
            <a:lvl1pPr>
              <a:defRPr/>
            </a:lvl1pPr>
          </a:lstStyle>
          <a:p>
            <a:fld id="{1BBB2226-A9FA-DB47-9CF0-2E287A38960E}" type="slidenum">
              <a:rPr lang="en-US" altLang="en-US"/>
              <a:pPr/>
              <a:t>‹#›</a:t>
            </a:fld>
            <a:endParaRPr lang="en-US" altLang="en-US"/>
          </a:p>
        </p:txBody>
      </p:sp>
    </p:spTree>
    <p:extLst>
      <p:ext uri="{BB962C8B-B14F-4D97-AF65-F5344CB8AC3E}">
        <p14:creationId xmlns:p14="http://schemas.microsoft.com/office/powerpoint/2010/main" val="792626261"/>
      </p:ext>
    </p:extLst>
  </p:cSld>
  <p:clrMapOvr>
    <a:masterClrMapping/>
  </p:clrMapOvr>
  <p:transition/>
</p:sldLayout>
</file>

<file path=ppt/slideLayouts/slideLayout9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6F3099B0-B9D2-8449-B33E-AE3FA8363DE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8D5B7DF8-5103-1B42-996C-8AA394272AE5}"/>
              </a:ext>
            </a:extLst>
          </p:cNvPr>
          <p:cNvSpPr>
            <a:spLocks noGrp="1" noChangeArrowheads="1"/>
          </p:cNvSpPr>
          <p:nvPr>
            <p:ph type="sldNum" sz="quarter" idx="11"/>
          </p:nvPr>
        </p:nvSpPr>
        <p:spPr>
          <a:ln/>
        </p:spPr>
        <p:txBody>
          <a:bodyPr/>
          <a:lstStyle>
            <a:lvl1pPr>
              <a:defRPr/>
            </a:lvl1pPr>
          </a:lstStyle>
          <a:p>
            <a:fld id="{FF674C63-9CEC-E640-98D8-DC688D3DD9E4}" type="slidenum">
              <a:rPr lang="en-US" altLang="en-US"/>
              <a:pPr/>
              <a:t>‹#›</a:t>
            </a:fld>
            <a:endParaRPr lang="en-US" altLang="en-US"/>
          </a:p>
        </p:txBody>
      </p:sp>
    </p:spTree>
    <p:extLst>
      <p:ext uri="{BB962C8B-B14F-4D97-AF65-F5344CB8AC3E}">
        <p14:creationId xmlns:p14="http://schemas.microsoft.com/office/powerpoint/2010/main" val="1116971195"/>
      </p:ext>
    </p:extLst>
  </p:cSld>
  <p:clrMapOvr>
    <a:masterClrMapping/>
  </p:clrMapOvr>
  <p:transition/>
</p:sldLayout>
</file>

<file path=ppt/slideLayouts/slideLayout9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A500CE77-FA0E-B448-AA17-55A6703F6BA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B609F3A-95A7-5841-8128-4F348A5B515C}"/>
              </a:ext>
            </a:extLst>
          </p:cNvPr>
          <p:cNvSpPr>
            <a:spLocks noGrp="1" noChangeArrowheads="1"/>
          </p:cNvSpPr>
          <p:nvPr>
            <p:ph type="sldNum" sz="quarter" idx="11"/>
          </p:nvPr>
        </p:nvSpPr>
        <p:spPr>
          <a:ln/>
        </p:spPr>
        <p:txBody>
          <a:bodyPr/>
          <a:lstStyle>
            <a:lvl1pPr>
              <a:defRPr/>
            </a:lvl1pPr>
          </a:lstStyle>
          <a:p>
            <a:fld id="{1DB733DC-D3FD-4841-8A7A-4F4AB73A1310}" type="slidenum">
              <a:rPr lang="en-US" altLang="en-US"/>
              <a:pPr/>
              <a:t>‹#›</a:t>
            </a:fld>
            <a:endParaRPr lang="en-US" altLang="en-US"/>
          </a:p>
        </p:txBody>
      </p:sp>
    </p:spTree>
    <p:extLst>
      <p:ext uri="{BB962C8B-B14F-4D97-AF65-F5344CB8AC3E}">
        <p14:creationId xmlns:p14="http://schemas.microsoft.com/office/powerpoint/2010/main" val="3617804465"/>
      </p:ext>
    </p:extLst>
  </p:cSld>
  <p:clrMapOvr>
    <a:masterClrMapping/>
  </p:clrMapOvr>
  <p:transition/>
</p:sldLayout>
</file>

<file path=ppt/slideLayouts/slideLayout9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DCD27D1-ECFD-F447-88C4-5B5CD7C64464}"/>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CFB4D705-4483-1248-A730-79BF1918ACC8}"/>
              </a:ext>
            </a:extLst>
          </p:cNvPr>
          <p:cNvSpPr>
            <a:spLocks noGrp="1" noChangeArrowheads="1"/>
          </p:cNvSpPr>
          <p:nvPr>
            <p:ph type="sldNum" sz="quarter" idx="11"/>
          </p:nvPr>
        </p:nvSpPr>
        <p:spPr>
          <a:ln/>
        </p:spPr>
        <p:txBody>
          <a:bodyPr/>
          <a:lstStyle>
            <a:lvl1pPr>
              <a:defRPr/>
            </a:lvl1pPr>
          </a:lstStyle>
          <a:p>
            <a:fld id="{F3317078-9EBE-8343-B263-FE4EDA0B86E1}" type="slidenum">
              <a:rPr lang="en-US" altLang="en-US"/>
              <a:pPr/>
              <a:t>‹#›</a:t>
            </a:fld>
            <a:endParaRPr lang="en-US" altLang="en-US"/>
          </a:p>
        </p:txBody>
      </p:sp>
    </p:spTree>
    <p:extLst>
      <p:ext uri="{BB962C8B-B14F-4D97-AF65-F5344CB8AC3E}">
        <p14:creationId xmlns:p14="http://schemas.microsoft.com/office/powerpoint/2010/main" val="2530344014"/>
      </p:ext>
    </p:extLst>
  </p:cSld>
  <p:clrMapOvr>
    <a:masterClrMapping/>
  </p:clrMapOvr>
  <p:transition/>
</p:sldLayout>
</file>

<file path=ppt/slideLayouts/slideLayout9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67F7E7C7-D54C-7E42-B902-18631D0E50C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B0C1EF86-4B10-0E4B-87A4-4C31410E3E8A}"/>
              </a:ext>
            </a:extLst>
          </p:cNvPr>
          <p:cNvSpPr>
            <a:spLocks noGrp="1" noChangeArrowheads="1"/>
          </p:cNvSpPr>
          <p:nvPr>
            <p:ph type="sldNum" sz="quarter" idx="11"/>
          </p:nvPr>
        </p:nvSpPr>
        <p:spPr>
          <a:ln/>
        </p:spPr>
        <p:txBody>
          <a:bodyPr/>
          <a:lstStyle>
            <a:lvl1pPr>
              <a:defRPr/>
            </a:lvl1pPr>
          </a:lstStyle>
          <a:p>
            <a:fld id="{DAEEAFA2-6AF3-564D-8551-0ACDAB9DDF09}" type="slidenum">
              <a:rPr lang="en-US" altLang="en-US"/>
              <a:pPr/>
              <a:t>‹#›</a:t>
            </a:fld>
            <a:endParaRPr lang="en-US" altLang="en-US"/>
          </a:p>
        </p:txBody>
      </p:sp>
    </p:spTree>
    <p:extLst>
      <p:ext uri="{BB962C8B-B14F-4D97-AF65-F5344CB8AC3E}">
        <p14:creationId xmlns:p14="http://schemas.microsoft.com/office/powerpoint/2010/main" val="716132730"/>
      </p:ext>
    </p:extLst>
  </p:cSld>
  <p:clrMapOvr>
    <a:masterClrMapping/>
  </p:clrMapOvr>
  <p:transition/>
</p:sldLayout>
</file>

<file path=ppt/slideLayouts/slideLayout95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2C90C948-2B96-0640-82B2-1E954D9CB72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2E2E6134-7558-6D42-88BC-6E9B9E7448A4}"/>
              </a:ext>
            </a:extLst>
          </p:cNvPr>
          <p:cNvSpPr>
            <a:spLocks noGrp="1" noChangeArrowheads="1"/>
          </p:cNvSpPr>
          <p:nvPr>
            <p:ph type="sldNum" sz="quarter" idx="11"/>
          </p:nvPr>
        </p:nvSpPr>
        <p:spPr>
          <a:ln/>
        </p:spPr>
        <p:txBody>
          <a:bodyPr/>
          <a:lstStyle>
            <a:lvl1pPr>
              <a:defRPr/>
            </a:lvl1pPr>
          </a:lstStyle>
          <a:p>
            <a:fld id="{F0A436F3-25BF-5246-8097-CFB6BF81F56B}" type="slidenum">
              <a:rPr lang="en-US" altLang="en-US"/>
              <a:pPr/>
              <a:t>‹#›</a:t>
            </a:fld>
            <a:endParaRPr lang="en-US" altLang="en-US"/>
          </a:p>
        </p:txBody>
      </p:sp>
    </p:spTree>
    <p:extLst>
      <p:ext uri="{BB962C8B-B14F-4D97-AF65-F5344CB8AC3E}">
        <p14:creationId xmlns:p14="http://schemas.microsoft.com/office/powerpoint/2010/main" val="1064647181"/>
      </p:ext>
    </p:extLst>
  </p:cSld>
  <p:clrMapOvr>
    <a:masterClrMapping/>
  </p:clrMapOvr>
  <p:transition/>
</p:sldLayout>
</file>

<file path=ppt/slideLayouts/slideLayout9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77730277"/>
      </p:ext>
    </p:extLst>
  </p:cSld>
  <p:clrMapOvr>
    <a:masterClrMapping/>
  </p:clrMapOvr>
  <p:transition/>
</p:sldLayout>
</file>

<file path=ppt/slideLayouts/slideLayout9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15523306"/>
      </p:ext>
    </p:extLst>
  </p:cSld>
  <p:clrMapOvr>
    <a:masterClrMapping/>
  </p:clrMapOvr>
  <p:transition/>
</p:sldLayout>
</file>

<file path=ppt/slideLayouts/slideLayout9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70493693"/>
      </p:ext>
    </p:extLst>
  </p:cSld>
  <p:clrMapOvr>
    <a:masterClrMapping/>
  </p:clrMapOvr>
  <p:transition/>
</p:sldLayout>
</file>

<file path=ppt/slideLayouts/slideLayout9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6260899"/>
      </p:ext>
    </p:extLst>
  </p:cSld>
  <p:clrMapOvr>
    <a:masterClrMapping/>
  </p:clrMapOvr>
  <p:transition/>
</p:sldLayout>
</file>

<file path=ppt/slideLayouts/slideLayout9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8326638"/>
      </p:ext>
    </p:extLst>
  </p:cSld>
  <p:clrMapOvr>
    <a:masterClrMapping/>
  </p:clrMapOvr>
  <p:transition/>
</p:sldLayout>
</file>

<file path=ppt/slideLayouts/slideLayout9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11782310"/>
      </p:ext>
    </p:extLst>
  </p:cSld>
  <p:clrMapOvr>
    <a:masterClrMapping/>
  </p:clrMapOvr>
  <p:transition/>
</p:sldLayout>
</file>

<file path=ppt/slideLayouts/slideLayout9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6388803"/>
      </p:ext>
    </p:extLst>
  </p:cSld>
  <p:clrMapOvr>
    <a:masterClrMapping/>
  </p:clrMapOvr>
  <p:transition/>
</p:sldLayout>
</file>

<file path=ppt/slideLayouts/slideLayout9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11067716"/>
      </p:ext>
    </p:extLst>
  </p:cSld>
  <p:clrMapOvr>
    <a:masterClrMapping/>
  </p:clrMapOvr>
  <p:transition/>
</p:sldLayout>
</file>

<file path=ppt/slideLayouts/slideLayout9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3979872"/>
      </p:ext>
    </p:extLst>
  </p:cSld>
  <p:clrMapOvr>
    <a:masterClrMapping/>
  </p:clrMapOvr>
  <p:transition/>
</p:sldLayout>
</file>

<file path=ppt/slideLayouts/slideLayout9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3281357"/>
      </p:ext>
    </p:extLst>
  </p:cSld>
  <p:clrMapOvr>
    <a:masterClrMapping/>
  </p:clrMapOvr>
  <p:transition/>
</p:sldLayout>
</file>

<file path=ppt/slideLayouts/slideLayout9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8455149"/>
      </p:ext>
    </p:extLst>
  </p:cSld>
  <p:clrMapOvr>
    <a:masterClrMapping/>
  </p:clrMapOvr>
  <p:transition/>
</p:sldLayout>
</file>

<file path=ppt/slideLayouts/slideLayout9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13262024"/>
      </p:ext>
    </p:extLst>
  </p:cSld>
  <p:clrMapOvr>
    <a:masterClrMapping/>
  </p:clrMapOvr>
  <p:transition/>
</p:sldLayout>
</file>

<file path=ppt/slideLayouts/slideLayout9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67413306"/>
      </p:ext>
    </p:extLst>
  </p:cSld>
  <p:clrMapOvr>
    <a:masterClrMapping/>
  </p:clrMapOvr>
  <p:transition/>
</p:sldLayout>
</file>

<file path=ppt/slideLayouts/slideLayout9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33891441"/>
      </p:ext>
    </p:extLst>
  </p:cSld>
  <p:clrMapOvr>
    <a:masterClrMapping/>
  </p:clrMapOvr>
  <p:transition/>
</p:sldLayout>
</file>

<file path=ppt/slideLayouts/slideLayout9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66746213"/>
      </p:ext>
    </p:extLst>
  </p:cSld>
  <p:clrMapOvr>
    <a:masterClrMapping/>
  </p:clrMapOvr>
  <p:transition/>
</p:sldLayout>
</file>

<file path=ppt/slideLayouts/slideLayout9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850979312"/>
      </p:ext>
    </p:extLst>
  </p:cSld>
  <p:clrMapOvr>
    <a:masterClrMapping/>
  </p:clrMapOvr>
  <p:transition/>
</p:sldLayout>
</file>

<file path=ppt/slideLayouts/slideLayout9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26382879"/>
      </p:ext>
    </p:extLst>
  </p:cSld>
  <p:clrMapOvr>
    <a:masterClrMapping/>
  </p:clrMapOvr>
  <p:transition/>
</p:sldLayout>
</file>

<file path=ppt/slideLayouts/slideLayout9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72353910"/>
      </p:ext>
    </p:extLst>
  </p:cSld>
  <p:clrMapOvr>
    <a:masterClrMapping/>
  </p:clrMapOvr>
  <p:transition/>
</p:sldLayout>
</file>

<file path=ppt/slideLayouts/slideLayout9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79310711"/>
      </p:ext>
    </p:extLst>
  </p:cSld>
  <p:clrMapOvr>
    <a:masterClrMapping/>
  </p:clrMapOvr>
  <p:transition/>
</p:sldLayout>
</file>

<file path=ppt/slideLayouts/slideLayout9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90901202"/>
      </p:ext>
    </p:extLst>
  </p:cSld>
  <p:clrMapOvr>
    <a:masterClrMapping/>
  </p:clrMapOvr>
  <p:transition/>
</p:sldLayout>
</file>

<file path=ppt/slideLayouts/slideLayout9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68156120"/>
      </p:ext>
    </p:extLst>
  </p:cSld>
  <p:clrMapOvr>
    <a:masterClrMapping/>
  </p:clrMapOvr>
  <p:transition/>
</p:sldLayout>
</file>

<file path=ppt/slideLayouts/slideLayout9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79316328"/>
      </p:ext>
    </p:extLst>
  </p:cSld>
  <p:clrMapOvr>
    <a:masterClrMapping/>
  </p:clrMapOvr>
  <p:transition/>
</p:sldLayout>
</file>

<file path=ppt/slideLayouts/slideLayout98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10917582"/>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199470170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6882371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14972507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41722540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4126980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41269109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41577813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218965857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3093208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20852600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32038496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40026717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99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543139295"/>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79447"/>
            <a:ext cx="8987622" cy="740193"/>
          </a:xfrm>
          <a:prstGeom prst="rect">
            <a:avLst/>
          </a:prstGeom>
        </p:spPr>
        <p:txBody>
          <a:bodyPr/>
          <a:lstStyle>
            <a:lvl1pPr>
              <a:defRPr sz="4000" b="1">
                <a:solidFill>
                  <a:schemeClr val="tx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hasCustomPrompt="1"/>
          </p:nvPr>
        </p:nvSpPr>
        <p:spPr>
          <a:xfrm>
            <a:off x="75991" y="911224"/>
            <a:ext cx="8987622" cy="5318753"/>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340611631"/>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3"/>
            <a:ext cx="7772400" cy="1470025"/>
          </a:xfrm>
        </p:spPr>
        <p:txBody>
          <a:bodyPr lIns="91440"/>
          <a:lstStyle>
            <a:lvl1pPr algn="ctr">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20D214A-2AFC-4BE3-89FE-6518807E148F}"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4255676195"/>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4400"/>
            </a:lvl1p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E9021861-6BD7-4EE9-A68B-37E75913A333}"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457236909"/>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CE294271-EC2C-4AA4-B1D8-6325DBCD6885}"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404901270"/>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6"/>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26C81D6-5C0A-4888-8AA2-94A703B72A86}"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471710195"/>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8"/>
            <a:ext cx="2133600" cy="365125"/>
          </a:xfrm>
          <a:prstGeom prst="rect">
            <a:avLst/>
          </a:prstGeom>
        </p:spPr>
        <p:txBody>
          <a:bodyPr/>
          <a:lstStyle/>
          <a:p>
            <a:fld id="{5C6A7242-E7F0-452E-9AAD-6A266A1C3304}" type="datetime1">
              <a:rPr lang="en-US" smtClean="0"/>
              <a:t>10/26/21</a:t>
            </a:fld>
            <a:endParaRPr lang="en-US"/>
          </a:p>
        </p:txBody>
      </p:sp>
      <p:sp>
        <p:nvSpPr>
          <p:cNvPr id="8" name="Footer Placeholder 7"/>
          <p:cNvSpPr>
            <a:spLocks noGrp="1"/>
          </p:cNvSpPr>
          <p:nvPr>
            <p:ph type="ftr" sz="quarter" idx="11"/>
          </p:nvPr>
        </p:nvSpPr>
        <p:spPr>
          <a:xfrm>
            <a:off x="3124200" y="6356358"/>
            <a:ext cx="2895600" cy="365125"/>
          </a:xfrm>
          <a:prstGeom prst="rect">
            <a:avLst/>
          </a:prstGeom>
        </p:spPr>
        <p:txBody>
          <a:bodyPr/>
          <a:lstStyle/>
          <a:p>
            <a:endParaRPr lang="en-US"/>
          </a:p>
        </p:txBody>
      </p:sp>
      <p:sp>
        <p:nvSpPr>
          <p:cNvPr id="9" name="Slide Number Placeholder 8"/>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993076401"/>
      </p:ext>
    </p:extLst>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8"/>
            <a:ext cx="2133600" cy="365125"/>
          </a:xfrm>
          <a:prstGeom prst="rect">
            <a:avLst/>
          </a:prstGeom>
        </p:spPr>
        <p:txBody>
          <a:bodyPr/>
          <a:lstStyle/>
          <a:p>
            <a:fld id="{E4A2E865-F686-4BA8-A1F8-7363E1251590}" type="datetime1">
              <a:rPr lang="en-US" smtClean="0"/>
              <a:t>10/26/21</a:t>
            </a:fld>
            <a:endParaRPr lang="en-US"/>
          </a:p>
        </p:txBody>
      </p:sp>
      <p:sp>
        <p:nvSpPr>
          <p:cNvPr id="4" name="Footer Placeholder 3"/>
          <p:cNvSpPr>
            <a:spLocks noGrp="1"/>
          </p:cNvSpPr>
          <p:nvPr>
            <p:ph type="ftr" sz="quarter" idx="11"/>
          </p:nvPr>
        </p:nvSpPr>
        <p:spPr>
          <a:xfrm>
            <a:off x="3124200" y="6356358"/>
            <a:ext cx="2895600" cy="365125"/>
          </a:xfrm>
          <a:prstGeom prst="rect">
            <a:avLst/>
          </a:prstGeom>
        </p:spPr>
        <p:txBody>
          <a:bodyPr/>
          <a:lstStyle/>
          <a:p>
            <a:endParaRPr lang="en-US"/>
          </a:p>
        </p:txBody>
      </p:sp>
      <p:sp>
        <p:nvSpPr>
          <p:cNvPr id="5" name="Slide Number Placeholder 4"/>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970344606"/>
      </p:ext>
    </p:extLst>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8"/>
            <a:ext cx="2133600" cy="365125"/>
          </a:xfrm>
          <a:prstGeom prst="rect">
            <a:avLst/>
          </a:prstGeom>
        </p:spPr>
        <p:txBody>
          <a:bodyPr/>
          <a:lstStyle/>
          <a:p>
            <a:fld id="{13858B6D-F0A8-4A5A-A21C-F2DDFAEE91CA}" type="datetime1">
              <a:rPr lang="en-US" smtClean="0"/>
              <a:t>10/26/21</a:t>
            </a:fld>
            <a:endParaRPr lang="en-US"/>
          </a:p>
        </p:txBody>
      </p:sp>
      <p:sp>
        <p:nvSpPr>
          <p:cNvPr id="3" name="Footer Placeholder 2"/>
          <p:cNvSpPr>
            <a:spLocks noGrp="1"/>
          </p:cNvSpPr>
          <p:nvPr>
            <p:ph type="ftr" sz="quarter" idx="11"/>
          </p:nvPr>
        </p:nvSpPr>
        <p:spPr>
          <a:xfrm>
            <a:off x="3124200" y="6356358"/>
            <a:ext cx="2895600" cy="365125"/>
          </a:xfrm>
          <a:prstGeom prst="rect">
            <a:avLst/>
          </a:prstGeom>
        </p:spPr>
        <p:txBody>
          <a:bodyPr/>
          <a:lstStyle/>
          <a:p>
            <a:endParaRPr lang="en-US"/>
          </a:p>
        </p:txBody>
      </p:sp>
      <p:sp>
        <p:nvSpPr>
          <p:cNvPr id="4" name="Slide Number Placeholder 3"/>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873771901"/>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4BE59F63-4AED-4D19-AEDC-2344A5DC207C}"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888581758"/>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8"/>
            <a:ext cx="2133600" cy="365125"/>
          </a:xfrm>
          <a:prstGeom prst="rect">
            <a:avLst/>
          </a:prstGeom>
        </p:spPr>
        <p:txBody>
          <a:bodyPr/>
          <a:lstStyle/>
          <a:p>
            <a:fld id="{CE2DF23D-22DE-41A0-9045-8939205C2A67}" type="datetime1">
              <a:rPr lang="en-US" smtClean="0"/>
              <a:t>10/26/21</a:t>
            </a:fld>
            <a:endParaRPr lang="en-US"/>
          </a:p>
        </p:txBody>
      </p:sp>
      <p:sp>
        <p:nvSpPr>
          <p:cNvPr id="6" name="Footer Placeholder 5"/>
          <p:cNvSpPr>
            <a:spLocks noGrp="1"/>
          </p:cNvSpPr>
          <p:nvPr>
            <p:ph type="ftr" sz="quarter" idx="11"/>
          </p:nvPr>
        </p:nvSpPr>
        <p:spPr>
          <a:xfrm>
            <a:off x="3124200" y="6356358"/>
            <a:ext cx="2895600" cy="365125"/>
          </a:xfrm>
          <a:prstGeom prst="rect">
            <a:avLst/>
          </a:prstGeom>
        </p:spPr>
        <p:txBody>
          <a:bodyPr/>
          <a:lstStyle/>
          <a:p>
            <a:endParaRPr lang="en-US"/>
          </a:p>
        </p:txBody>
      </p:sp>
      <p:sp>
        <p:nvSpPr>
          <p:cNvPr id="7" name="Slide Number Placeholder 6"/>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2650499069"/>
      </p:ext>
    </p:extLst>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206B5BB5-C062-4C16-8C4E-0D7EE65EA5A7}"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499707969"/>
      </p:ext>
    </p:extLst>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8"/>
            <a:ext cx="2133600" cy="365125"/>
          </a:xfrm>
          <a:prstGeom prst="rect">
            <a:avLst/>
          </a:prstGeom>
        </p:spPr>
        <p:txBody>
          <a:bodyPr/>
          <a:lstStyle/>
          <a:p>
            <a:fld id="{93CCC17E-136C-4D5B-9C83-1E9F6F691804}" type="datetime1">
              <a:rPr lang="en-US" smtClean="0"/>
              <a:t>10/26/21</a:t>
            </a:fld>
            <a:endParaRPr lang="en-US"/>
          </a:p>
        </p:txBody>
      </p:sp>
      <p:sp>
        <p:nvSpPr>
          <p:cNvPr id="5" name="Footer Placeholder 4"/>
          <p:cNvSpPr>
            <a:spLocks noGrp="1"/>
          </p:cNvSpPr>
          <p:nvPr>
            <p:ph type="ftr" sz="quarter" idx="11"/>
          </p:nvPr>
        </p:nvSpPr>
        <p:spPr>
          <a:xfrm>
            <a:off x="3124200" y="635635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BA2D8F13-174C-467F-9D40-7DDEF70CAB8C}" type="slidenum">
              <a:rPr lang="en-US" smtClean="0"/>
              <a:t>‹#›</a:t>
            </a:fld>
            <a:endParaRPr lang="en-US"/>
          </a:p>
        </p:txBody>
      </p:sp>
    </p:spTree>
    <p:extLst>
      <p:ext uri="{BB962C8B-B14F-4D97-AF65-F5344CB8AC3E}">
        <p14:creationId xmlns:p14="http://schemas.microsoft.com/office/powerpoint/2010/main" val="3168156846"/>
      </p:ext>
    </p:extLst>
  </p:cSld>
  <p:clrMapOvr>
    <a:masterClrMapping/>
  </p:clrMapOvr>
</p:sldLayout>
</file>

<file path=ppt/slideLayouts/slideLayout10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54593892"/>
      </p:ext>
    </p:extLst>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54008728"/>
      </p:ext>
    </p:extLst>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4282997"/>
      </p:ext>
    </p:extLst>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69855463"/>
      </p:ext>
    </p:extLst>
  </p:cSld>
  <p:clrMapOvr>
    <a:masterClrMapping/>
  </p:clrMapOvr>
  <p:transition/>
</p:sldLayout>
</file>

<file path=ppt/slideLayouts/slideLayout10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0840070"/>
      </p:ext>
    </p:extLst>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02641283"/>
      </p:ext>
    </p:extLst>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7303190"/>
      </p:ext>
    </p:extLst>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3157954"/>
      </p:ext>
    </p:extLst>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32492229"/>
      </p:ext>
    </p:extLst>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5924199"/>
      </p:ext>
    </p:extLst>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0078107"/>
      </p:ext>
    </p:extLst>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4999050"/>
      </p:ext>
    </p:extLst>
  </p:cSld>
  <p:clrMapOvr>
    <a:masterClrMapping/>
  </p:clrMapOvr>
</p:sldLayout>
</file>

<file path=ppt/slideLayouts/slideLayout10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FD989BB-6B22-6F4F-A2DB-495D1361DBE3}"/>
              </a:ext>
            </a:extLst>
          </p:cNvPr>
          <p:cNvSpPr/>
          <p:nvPr userDrawn="1"/>
        </p:nvSpPr>
        <p:spPr>
          <a:xfrm>
            <a:off x="0" y="-23584"/>
            <a:ext cx="9144000" cy="685800"/>
          </a:xfrm>
          <a:prstGeom prst="rect">
            <a:avLst/>
          </a:prstGeom>
          <a:solidFill>
            <a:srgbClr val="45A1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75991" y="73723"/>
            <a:ext cx="8987622" cy="740193"/>
          </a:xfrm>
          <a:prstGeom prst="rect">
            <a:avLst/>
          </a:prstGeom>
        </p:spPr>
        <p:txBody>
          <a:bodyPr/>
          <a:lstStyle>
            <a:lvl1pPr algn="l">
              <a:defRPr sz="3600" b="1">
                <a:solidFill>
                  <a:schemeClr val="bg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813916"/>
            <a:ext cx="8987622" cy="5416061"/>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900409608"/>
      </p:ext>
    </p:extLst>
  </p:cSld>
  <p:clrMapOvr>
    <a:masterClrMapping/>
  </p:clrMapOvr>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1494693245"/>
      </p:ext>
    </p:extLst>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Segoe UI" panose="020B0502040204020203" pitchFamily="34" charset="0"/>
                <a:cs typeface="Segoe UI" panose="020B0502040204020203" pitchFamily="34" charset="0"/>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Segoe UI" panose="020B0502040204020203" pitchFamily="34" charset="0"/>
                <a:cs typeface="Segoe UI" panose="020B0502040204020203" pitchFamily="34" charset="0"/>
              </a:defRPr>
            </a:lvl1pPr>
            <a:lvl2pPr marL="685766" indent="-228589">
              <a:buFont typeface="Cambria" panose="02040503050406030204" pitchFamily="18" charset="0"/>
              <a:buChar char="-"/>
              <a:defRPr sz="2400">
                <a:latin typeface="Segoe UI" panose="020B0502040204020203" pitchFamily="34" charset="0"/>
                <a:cs typeface="Segoe UI" panose="020B0502040204020203" pitchFamily="34" charset="0"/>
              </a:defRPr>
            </a:lvl2pPr>
            <a:lvl3pPr>
              <a:defRPr sz="2000">
                <a:latin typeface="Segoe UI" panose="020B0502040204020203" pitchFamily="34" charset="0"/>
                <a:cs typeface="Segoe UI" panose="020B0502040204020203" pitchFamily="34" charset="0"/>
              </a:defRPr>
            </a:lvl3pPr>
            <a:lvl4pPr>
              <a:defRPr sz="2000">
                <a:latin typeface="Segoe UI" panose="020B0502040204020203" pitchFamily="34" charset="0"/>
                <a:cs typeface="Segoe UI" panose="020B0502040204020203" pitchFamily="34" charset="0"/>
              </a:defRPr>
            </a:lvl4pPr>
            <a:lvl5pPr>
              <a:defRPr sz="2000">
                <a:latin typeface="Segoe UI" panose="020B0502040204020203" pitchFamily="34" charset="0"/>
                <a:cs typeface="Segoe UI" panose="020B0502040204020203" pitchFamily="34"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355716"/>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13145"/>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8949103"/>
      </p:ext>
    </p:extLst>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0"/>
            <a:ext cx="9144000" cy="4379053"/>
          </a:xfrm>
          <a:prstGeom prst="rect">
            <a:avLst/>
          </a:prstGeom>
          <a:solidFill>
            <a:srgbClr val="A5A5A5">
              <a:lumMod val="20000"/>
              <a:lumOff val="80000"/>
            </a:srgbClr>
          </a:solidFill>
          <a:ln w="12700" cap="flat" cmpd="sng" algn="ctr">
            <a:solidFill>
              <a:sysClr val="window" lastClr="FFFFFF"/>
            </a:solidFill>
            <a:prstDash val="solid"/>
            <a:miter lim="800000"/>
          </a:ln>
          <a:effectLst/>
        </p:spPr>
        <p:txBody>
          <a:bodyPr rtlCol="0" anchor="ctr"/>
          <a:lstStyle/>
          <a:p>
            <a:pPr marL="0" marR="0" lvl="0" indent="0" algn="ctr" defTabSz="914354" eaLnBrk="1" fontAlgn="auto" latinLnBrk="0" hangingPunct="1">
              <a:lnSpc>
                <a:spcPct val="100000"/>
              </a:lnSpc>
              <a:spcBef>
                <a:spcPts val="0"/>
              </a:spcBef>
              <a:spcAft>
                <a:spcPts val="0"/>
              </a:spcAft>
              <a:buClrTx/>
              <a:buSzTx/>
              <a:buFontTx/>
              <a:buNone/>
              <a:tabLst/>
              <a:defRPr/>
            </a:pPr>
            <a:endParaRPr kumimoji="0" lang="en-CH" sz="1351"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09311" y="2839453"/>
            <a:ext cx="6858000" cy="1539600"/>
          </a:xfrm>
        </p:spPr>
        <p:txBody>
          <a:bodyPr>
            <a:normAutofit/>
          </a:bodyPr>
          <a:lstStyle>
            <a:lvl1pPr marL="0" indent="0" algn="ctr">
              <a:buNone/>
              <a:defRPr sz="3200" b="1" i="0" baseline="0">
                <a:latin typeface="+mj-lt"/>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sz="3200" b="1" dirty="0">
                <a:latin typeface="Segoe UI" panose="020B0502040204020203" pitchFamily="34" charset="0"/>
                <a:ea typeface="Cambria" panose="02040503050406030204" pitchFamily="18"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86696" y="6030665"/>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6084489" y="5887318"/>
            <a:ext cx="2640412" cy="607663"/>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220667"/>
            <a:ext cx="9144000" cy="2619375"/>
          </a:xfrm>
        </p:spPr>
        <p:txBody>
          <a:bodyPr anchor="ctr">
            <a:normAutofit/>
          </a:bodyPr>
          <a:lstStyle>
            <a:lvl1pPr marL="0" indent="0" algn="ctr">
              <a:buNone/>
              <a:defRPr sz="4800" b="1">
                <a:latin typeface="Segoe UI Symbol" panose="020B0502040204020203" pitchFamily="34" charset="0"/>
                <a:ea typeface="Segoe UI Symbol" panose="020B0502040204020203" pitchFamily="34" charset="0"/>
                <a:cs typeface="Segoe UI Historic" panose="020B0502040204020203" pitchFamily="34" charset="0"/>
              </a:defRPr>
            </a:lvl1pPr>
          </a:lstStyle>
          <a:p>
            <a:pPr lvl="0"/>
            <a:r>
              <a:rPr lang="en-US" dirty="0"/>
              <a:t>Click to edit Title</a:t>
            </a:r>
          </a:p>
        </p:txBody>
      </p:sp>
    </p:spTree>
    <p:extLst>
      <p:ext uri="{BB962C8B-B14F-4D97-AF65-F5344CB8AC3E}">
        <p14:creationId xmlns:p14="http://schemas.microsoft.com/office/powerpoint/2010/main" val="2611821657"/>
      </p:ext>
    </p:extLst>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5"/>
            <a:ext cx="8894602" cy="606084"/>
          </a:xfrm>
          <a:prstGeom prst="rect">
            <a:avLst/>
          </a:prstGeom>
        </p:spPr>
        <p:txBody>
          <a:bodyPr/>
          <a:lstStyle>
            <a:lvl1pPr>
              <a:defRPr sz="4400" b="1">
                <a:latin typeface="Candara" panose="020E0502030303020204" pitchFamily="34" charset="0"/>
                <a:ea typeface="Geneva" panose="020B050303040404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Candara" panose="020E0502030303020204" pitchFamily="34" charset="0"/>
                <a:ea typeface="Geneva" panose="020B0503030404040204" pitchFamily="34" charset="0"/>
                <a:cs typeface="Beirut" pitchFamily="2" charset="-78"/>
              </a:defRPr>
            </a:lvl1pPr>
            <a:lvl2pPr marL="685766" indent="-228589">
              <a:buFont typeface="Cambria" panose="02040503050406030204" pitchFamily="18" charset="0"/>
              <a:buChar char="-"/>
              <a:defRPr sz="2400">
                <a:latin typeface="Candara" panose="020E0502030303020204" pitchFamily="34" charset="0"/>
                <a:ea typeface="Geneva" panose="020B0503030404040204" pitchFamily="34" charset="0"/>
                <a:cs typeface="Beirut" pitchFamily="2" charset="-78"/>
              </a:defRPr>
            </a:lvl2pPr>
            <a:lvl3pPr>
              <a:defRPr sz="2000">
                <a:latin typeface="Candara" panose="020E0502030303020204" pitchFamily="34" charset="0"/>
                <a:ea typeface="Geneva" panose="020B0503030404040204" pitchFamily="34" charset="0"/>
                <a:cs typeface="Beirut" pitchFamily="2" charset="-78"/>
              </a:defRPr>
            </a:lvl3pPr>
            <a:lvl4pPr>
              <a:defRPr sz="2000">
                <a:latin typeface="Candara" panose="020E0502030303020204" pitchFamily="34" charset="0"/>
                <a:ea typeface="Geneva" panose="020B0503030404040204" pitchFamily="34" charset="0"/>
                <a:cs typeface="Beirut" pitchFamily="2" charset="-78"/>
              </a:defRPr>
            </a:lvl4pPr>
            <a:lvl5pPr>
              <a:defRPr sz="2000">
                <a:latin typeface="Candara" panose="020E0502030303020204" pitchFamily="34" charset="0"/>
                <a:ea typeface="Geneva" panose="020B0503030404040204" pitchFamily="34" charset="0"/>
                <a:cs typeface="Beirut" pitchFamily="2" charset="-78"/>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7648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2000" smtClean="0">
                <a:latin typeface="Segoe UI" panose="020B0502040204020203" pitchFamily="34" charset="0"/>
                <a:cs typeface="Segoe UI" panose="020B0502040204020203" pitchFamily="34" charset="0"/>
              </a:rPr>
              <a:pPr/>
              <a:t>‹#›</a:t>
            </a:fld>
            <a:endParaRPr lang="en-US" sz="2000" dirty="0">
              <a:latin typeface="Segoe UI" panose="020B0502040204020203" pitchFamily="34" charset="0"/>
              <a:cs typeface="Segoe UI" panose="020B0502040204020203" pitchFamily="34" charset="0"/>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525283"/>
            <a:ext cx="1080120" cy="312523"/>
          </a:xfrm>
          <a:prstGeom prst="rect">
            <a:avLst/>
          </a:prstGeom>
        </p:spPr>
      </p:pic>
      <p:cxnSp>
        <p:nvCxnSpPr>
          <p:cNvPr id="16" name="Straight Connector 15">
            <a:extLst>
              <a:ext uri="{FF2B5EF4-FFF2-40B4-BE49-F238E27FC236}">
                <a16:creationId xmlns:a16="http://schemas.microsoft.com/office/drawing/2014/main" id="{89CD1133-1492-4A44-93C1-B89EF4FD41F6}"/>
              </a:ext>
            </a:extLst>
          </p:cNvPr>
          <p:cNvCxnSpPr>
            <a:cxnSpLocks/>
          </p:cNvCxnSpPr>
          <p:nvPr userDrawn="1"/>
        </p:nvCxnSpPr>
        <p:spPr>
          <a:xfrm>
            <a:off x="117027" y="831499"/>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4E97BD3-6BDD-8949-ACFE-8F75374CA53C}"/>
              </a:ext>
            </a:extLst>
          </p:cNvPr>
          <p:cNvCxnSpPr>
            <a:cxnSpLocks/>
          </p:cNvCxnSpPr>
          <p:nvPr userDrawn="1"/>
        </p:nvCxnSpPr>
        <p:spPr>
          <a:xfrm>
            <a:off x="117027" y="6482153"/>
            <a:ext cx="8894601" cy="0"/>
          </a:xfrm>
          <a:prstGeom prst="line">
            <a:avLst/>
          </a:prstGeom>
          <a:ln w="28575">
            <a:solidFill>
              <a:srgbClr val="ED7D3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9536629"/>
      </p:ext>
    </p:extLst>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t>10/26/21</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065570105"/>
      </p:ext>
    </p:extLst>
  </p:cSld>
  <p:clrMapOvr>
    <a:overrideClrMapping bg1="lt1" tx1="dk1" bg2="lt2" tx2="dk2" accent1="accent1" accent2="accent2" accent3="accent3" accent4="accent4" accent5="accent5" accent6="accent6" hlink="hlink" folHlink="folHlink"/>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t>10/26/21</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973952135"/>
      </p:ext>
    </p:extLst>
  </p:cSld>
  <p:clrMapOvr>
    <a:overrideClrMapping bg1="lt1" tx1="dk1" bg2="lt2" tx2="dk2" accent1="accent1" accent2="accent2" accent3="accent3" accent4="accent4" accent5="accent5" accent6="accent6" hlink="hlink" folHlink="folHlink"/>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t>10/26/21</a:t>
            </a:fld>
            <a:endParaRPr lang="en-US"/>
          </a:p>
        </p:txBody>
      </p:sp>
      <p:sp>
        <p:nvSpPr>
          <p:cNvPr id="6" name="Footer Placeholder 5"/>
          <p:cNvSpPr>
            <a:spLocks noGrp="1"/>
          </p:cNvSpPr>
          <p:nvPr>
            <p:ph type="ftr" sz="quarter" idx="13"/>
          </p:nvPr>
        </p:nvSpPr>
        <p:spPr/>
        <p:txBody>
          <a:bodyPr/>
          <a:lstStyle/>
          <a:p>
            <a:endParaRPr lang="en-US" dirty="0"/>
          </a:p>
        </p:txBody>
      </p:sp>
      <p:sp>
        <p:nvSpPr>
          <p:cNvPr id="7" name="Slide Number Placeholder 6"/>
          <p:cNvSpPr>
            <a:spLocks noGrp="1"/>
          </p:cNvSpPr>
          <p:nvPr>
            <p:ph type="sldNum" sz="quarter" idx="14"/>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836245440"/>
      </p:ext>
    </p:extLst>
  </p:cSld>
  <p:clrMapOvr>
    <a:masterClrMapping/>
  </p:clrMapOvr>
</p:sldLayout>
</file>

<file path=ppt/slideLayouts/slideLayout10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t>10/26/21</a:t>
            </a:fld>
            <a:endParaRPr lang="en-US"/>
          </a:p>
        </p:txBody>
      </p:sp>
      <p:sp>
        <p:nvSpPr>
          <p:cNvPr id="5" name="Footer Placeholder 4"/>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868256625"/>
      </p:ext>
    </p:extLst>
  </p:cSld>
  <p:clrMapOvr>
    <a:masterClrMapping/>
  </p:clrMapOvr>
</p:sldLayout>
</file>

<file path=ppt/slideLayouts/slideLayout10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t>10/26/21</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462068333"/>
      </p:ext>
    </p:extLst>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10/26/21</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624387220"/>
      </p:ext>
    </p:extLst>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10/26/21</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767488537"/>
      </p:ext>
    </p:extLst>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t>10/26/21</a:t>
            </a:fld>
            <a:endParaRPr lang="en-US"/>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373866560"/>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10/26/21</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612968986"/>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10/26/21</a:t>
            </a:fld>
            <a:endParaRPr lang="en-US"/>
          </a:p>
        </p:txBody>
      </p:sp>
      <p:sp>
        <p:nvSpPr>
          <p:cNvPr id="9" name="Footer Placeholder 8"/>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760837430"/>
      </p:ext>
    </p:extLst>
  </p:cSld>
  <p:clrMapOvr>
    <a:overrideClrMapping bg1="dk1" tx1="lt1" bg2="dk2" tx2="lt2" accent1="accent1" accent2="accent2" accent3="accent3" accent4="accent4" accent5="accent5" accent6="accent6" hlink="hlink" folHlink="folHlink"/>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10/26/21</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444067179"/>
      </p:ext>
    </p:extLst>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10/26/21</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329846509"/>
      </p:ext>
    </p:extLst>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665728118"/>
      </p:ext>
    </p:extLst>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5991" y="73725"/>
            <a:ext cx="8987623" cy="740193"/>
          </a:xfrm>
          <a:prstGeom prst="rect">
            <a:avLst/>
          </a:prstGeom>
        </p:spPr>
        <p:txBody>
          <a:bodyPr/>
          <a:lstStyle>
            <a:lvl1pPr>
              <a:defRPr sz="4800">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11225"/>
            <a:ext cx="8987623" cy="5318753"/>
          </a:xfrm>
          <a:prstGeom prst="rect">
            <a:avLst/>
          </a:prstGeom>
        </p:spPr>
        <p:txBody>
          <a:bodyPr/>
          <a:lstStyle>
            <a:lvl1pPr>
              <a:defRPr sz="3600">
                <a:latin typeface="Cambria" panose="02040503050406030204" pitchFamily="18" charset="0"/>
              </a:defRPr>
            </a:lvl1pPr>
            <a:lvl2pPr marL="685783" indent="-228594">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3"/>
          </a:xfrm>
          <a:prstGeom prst="rect">
            <a:avLst/>
          </a:prstGeom>
        </p:spPr>
      </p:pic>
    </p:spTree>
    <p:extLst>
      <p:ext uri="{BB962C8B-B14F-4D97-AF65-F5344CB8AC3E}">
        <p14:creationId xmlns:p14="http://schemas.microsoft.com/office/powerpoint/2010/main" val="3548261424"/>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matchingName="Title slide" type="title">
  <p:cSld name="1_Title slide">
    <p:spTree>
      <p:nvGrpSpPr>
        <p:cNvPr id="1" name="Shape 9"/>
        <p:cNvGrpSpPr/>
        <p:nvPr/>
      </p:nvGrpSpPr>
      <p:grpSpPr>
        <a:xfrm>
          <a:off x="0" y="0"/>
          <a:ext cx="0" cy="0"/>
          <a:chOff x="0" y="0"/>
          <a:chExt cx="0" cy="0"/>
        </a:xfrm>
      </p:grpSpPr>
      <p:sp>
        <p:nvSpPr>
          <p:cNvPr id="10" name="Google Shape;10;p2"/>
          <p:cNvSpPr txBox="1">
            <a:spLocks noGrp="1"/>
          </p:cNvSpPr>
          <p:nvPr>
            <p:ph type="ctrTitle"/>
          </p:nvPr>
        </p:nvSpPr>
        <p:spPr>
          <a:xfrm>
            <a:off x="311708" y="992767"/>
            <a:ext cx="85206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311700" y="3778833"/>
            <a:ext cx="85206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833034224"/>
      </p:ext>
    </p:extLst>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189" lvl="0" indent="-342891">
              <a:spcBef>
                <a:spcPts val="0"/>
              </a:spcBef>
              <a:spcAft>
                <a:spcPts val="0"/>
              </a:spcAft>
              <a:buSzPts val="1800"/>
              <a:buChar char="●"/>
              <a:defRPr/>
            </a:lvl1pPr>
            <a:lvl2pPr marL="914377" lvl="1" indent="-317492">
              <a:spcBef>
                <a:spcPts val="1600"/>
              </a:spcBef>
              <a:spcAft>
                <a:spcPts val="0"/>
              </a:spcAft>
              <a:buSzPts val="1400"/>
              <a:buChar char="○"/>
              <a:defRPr/>
            </a:lvl2pPr>
            <a:lvl3pPr marL="1371566" lvl="2" indent="-317492">
              <a:spcBef>
                <a:spcPts val="1600"/>
              </a:spcBef>
              <a:spcAft>
                <a:spcPts val="0"/>
              </a:spcAft>
              <a:buSzPts val="1400"/>
              <a:buChar char="■"/>
              <a:defRPr/>
            </a:lvl3pPr>
            <a:lvl4pPr marL="1828754" lvl="3" indent="-317492">
              <a:spcBef>
                <a:spcPts val="1600"/>
              </a:spcBef>
              <a:spcAft>
                <a:spcPts val="0"/>
              </a:spcAft>
              <a:buSzPts val="1400"/>
              <a:buChar char="●"/>
              <a:defRPr/>
            </a:lvl4pPr>
            <a:lvl5pPr marL="2285943" lvl="4" indent="-317492">
              <a:spcBef>
                <a:spcPts val="1600"/>
              </a:spcBef>
              <a:spcAft>
                <a:spcPts val="0"/>
              </a:spcAft>
              <a:buSzPts val="1400"/>
              <a:buChar char="○"/>
              <a:defRPr/>
            </a:lvl5pPr>
            <a:lvl6pPr marL="2743131" lvl="5" indent="-317492">
              <a:spcBef>
                <a:spcPts val="1600"/>
              </a:spcBef>
              <a:spcAft>
                <a:spcPts val="0"/>
              </a:spcAft>
              <a:buSzPts val="1400"/>
              <a:buChar char="■"/>
              <a:defRPr/>
            </a:lvl6pPr>
            <a:lvl7pPr marL="3200320" lvl="6" indent="-317492">
              <a:spcBef>
                <a:spcPts val="1600"/>
              </a:spcBef>
              <a:spcAft>
                <a:spcPts val="0"/>
              </a:spcAft>
              <a:buSzPts val="1400"/>
              <a:buChar char="●"/>
              <a:defRPr/>
            </a:lvl7pPr>
            <a:lvl8pPr marL="3657509" lvl="7" indent="-317492">
              <a:spcBef>
                <a:spcPts val="1600"/>
              </a:spcBef>
              <a:spcAft>
                <a:spcPts val="0"/>
              </a:spcAft>
              <a:buSzPts val="1400"/>
              <a:buChar char="○"/>
              <a:defRPr/>
            </a:lvl8pPr>
            <a:lvl9pPr marL="4114697" lvl="8" indent="-317492">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9"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745053514"/>
      </p:ext>
    </p:extLst>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DEBDFEA4-C20F-104A-BC27-408CBECDF119}" type="slidenum">
              <a:rPr lang="en-US" altLang="en-US"/>
              <a:pPr>
                <a:defRPr/>
              </a:pPr>
              <a:t>‹#›</a:t>
            </a:fld>
            <a:endParaRPr lang="en-US" altLang="en-US"/>
          </a:p>
        </p:txBody>
      </p:sp>
    </p:spTree>
    <p:extLst>
      <p:ext uri="{BB962C8B-B14F-4D97-AF65-F5344CB8AC3E}">
        <p14:creationId xmlns:p14="http://schemas.microsoft.com/office/powerpoint/2010/main" val="892746023"/>
      </p:ext>
    </p:extLst>
  </p:cSld>
  <p:clrMapOvr>
    <a:masterClrMapping/>
  </p:clrMapOvr>
  <p:transition/>
</p:sldLayout>
</file>

<file path=ppt/slideLayouts/slideLayout10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85EC0B31-7E1A-5D4D-983E-2275653A8B31}" type="slidenum">
              <a:rPr lang="en-US" altLang="en-US"/>
              <a:pPr>
                <a:defRPr/>
              </a:pPr>
              <a:t>‹#›</a:t>
            </a:fld>
            <a:endParaRPr lang="en-US" altLang="en-US"/>
          </a:p>
        </p:txBody>
      </p:sp>
    </p:spTree>
    <p:extLst>
      <p:ext uri="{BB962C8B-B14F-4D97-AF65-F5344CB8AC3E}">
        <p14:creationId xmlns:p14="http://schemas.microsoft.com/office/powerpoint/2010/main" val="1321436482"/>
      </p:ext>
    </p:extLst>
  </p:cSld>
  <p:clrMapOvr>
    <a:masterClrMapping/>
  </p:clrMapOvr>
  <p:transition/>
</p:sldLayout>
</file>

<file path=ppt/slideLayouts/slideLayout10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E0BEF943-F4A0-4D46-B4C9-58E9F66D0EF1}" type="slidenum">
              <a:rPr lang="en-US" altLang="en-US"/>
              <a:pPr>
                <a:defRPr/>
              </a:pPr>
              <a:t>‹#›</a:t>
            </a:fld>
            <a:endParaRPr lang="en-US" altLang="en-US"/>
          </a:p>
        </p:txBody>
      </p:sp>
    </p:spTree>
    <p:extLst>
      <p:ext uri="{BB962C8B-B14F-4D97-AF65-F5344CB8AC3E}">
        <p14:creationId xmlns:p14="http://schemas.microsoft.com/office/powerpoint/2010/main" val="195265963"/>
      </p:ext>
    </p:extLst>
  </p:cSld>
  <p:clrMapOvr>
    <a:masterClrMapping/>
  </p:clrMapOvr>
  <p:transition/>
</p:sldLayout>
</file>

<file path=ppt/slideLayouts/slideLayout10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64475E6A-3752-FC41-B8A3-75D7F64530DA}" type="slidenum">
              <a:rPr lang="en-US" altLang="en-US"/>
              <a:pPr>
                <a:defRPr/>
              </a:pPr>
              <a:t>‹#›</a:t>
            </a:fld>
            <a:endParaRPr lang="en-US" altLang="en-US"/>
          </a:p>
        </p:txBody>
      </p:sp>
    </p:spTree>
    <p:extLst>
      <p:ext uri="{BB962C8B-B14F-4D97-AF65-F5344CB8AC3E}">
        <p14:creationId xmlns:p14="http://schemas.microsoft.com/office/powerpoint/2010/main" val="3404497611"/>
      </p:ext>
    </p:extLst>
  </p:cSld>
  <p:clrMapOvr>
    <a:masterClrMapping/>
  </p:clrMapOvr>
  <p:transition/>
</p:sldLayout>
</file>

<file path=ppt/slideLayouts/slideLayout10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D5D7E345-B863-7F48-B37E-C4D1A0E761A7}" type="slidenum">
              <a:rPr lang="en-US" altLang="en-US"/>
              <a:pPr>
                <a:defRPr/>
              </a:pPr>
              <a:t>‹#›</a:t>
            </a:fld>
            <a:endParaRPr lang="en-US" altLang="en-US"/>
          </a:p>
        </p:txBody>
      </p:sp>
    </p:spTree>
    <p:extLst>
      <p:ext uri="{BB962C8B-B14F-4D97-AF65-F5344CB8AC3E}">
        <p14:creationId xmlns:p14="http://schemas.microsoft.com/office/powerpoint/2010/main" val="1569649912"/>
      </p:ext>
    </p:extLst>
  </p:cSld>
  <p:clrMapOvr>
    <a:masterClrMapping/>
  </p:clrMapOvr>
  <p:transition/>
</p:sldLayout>
</file>

<file path=ppt/slideLayouts/slideLayout10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DDAD7548-FD3A-9B40-80D2-DE711E168A26}" type="slidenum">
              <a:rPr lang="en-US" altLang="en-US"/>
              <a:pPr>
                <a:defRPr/>
              </a:pPr>
              <a:t>‹#›</a:t>
            </a:fld>
            <a:endParaRPr lang="en-US" altLang="en-US"/>
          </a:p>
        </p:txBody>
      </p:sp>
    </p:spTree>
    <p:extLst>
      <p:ext uri="{BB962C8B-B14F-4D97-AF65-F5344CB8AC3E}">
        <p14:creationId xmlns:p14="http://schemas.microsoft.com/office/powerpoint/2010/main" val="543275872"/>
      </p:ext>
    </p:extLst>
  </p:cSld>
  <p:clrMapOvr>
    <a:masterClrMapping/>
  </p:clrMapOvr>
  <p:transition/>
</p:sldLayout>
</file>

<file path=ppt/slideLayouts/slideLayout10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08DCDF4F-585B-6D4F-A4CB-C67AB7D5B765}" type="slidenum">
              <a:rPr lang="en-US" altLang="en-US"/>
              <a:pPr>
                <a:defRPr/>
              </a:pPr>
              <a:t>‹#›</a:t>
            </a:fld>
            <a:endParaRPr lang="en-US" altLang="en-US"/>
          </a:p>
        </p:txBody>
      </p:sp>
    </p:spTree>
    <p:extLst>
      <p:ext uri="{BB962C8B-B14F-4D97-AF65-F5344CB8AC3E}">
        <p14:creationId xmlns:p14="http://schemas.microsoft.com/office/powerpoint/2010/main" val="3420469491"/>
      </p:ext>
    </p:extLst>
  </p:cSld>
  <p:clrMapOvr>
    <a:masterClrMapping/>
  </p:clrMapOvr>
  <p:transition/>
</p:sldLayout>
</file>

<file path=ppt/slideLayouts/slideLayout10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90FC4979-FCD7-694E-8B26-68BFE56F7694}" type="slidenum">
              <a:rPr lang="en-US" altLang="en-US"/>
              <a:pPr>
                <a:defRPr/>
              </a:pPr>
              <a:t>‹#›</a:t>
            </a:fld>
            <a:endParaRPr lang="en-US" altLang="en-US"/>
          </a:p>
        </p:txBody>
      </p:sp>
    </p:spTree>
    <p:extLst>
      <p:ext uri="{BB962C8B-B14F-4D97-AF65-F5344CB8AC3E}">
        <p14:creationId xmlns:p14="http://schemas.microsoft.com/office/powerpoint/2010/main" val="44806968"/>
      </p:ext>
    </p:extLst>
  </p:cSld>
  <p:clrMapOvr>
    <a:masterClrMapping/>
  </p:clrMapOvr>
  <p:transition/>
</p:sldLayout>
</file>

<file path=ppt/slideLayouts/slideLayout10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CF8051ED-7F0F-1747-91E3-F6CFAF063EC3}" type="slidenum">
              <a:rPr lang="en-US" altLang="en-US"/>
              <a:pPr>
                <a:defRPr/>
              </a:pPr>
              <a:t>‹#›</a:t>
            </a:fld>
            <a:endParaRPr lang="en-US" altLang="en-US"/>
          </a:p>
        </p:txBody>
      </p:sp>
    </p:spTree>
    <p:extLst>
      <p:ext uri="{BB962C8B-B14F-4D97-AF65-F5344CB8AC3E}">
        <p14:creationId xmlns:p14="http://schemas.microsoft.com/office/powerpoint/2010/main" val="3764935836"/>
      </p:ext>
    </p:extLst>
  </p:cSld>
  <p:clrMapOvr>
    <a:masterClrMapping/>
  </p:clrMapOvr>
  <p:transition/>
</p:sldLayout>
</file>

<file path=ppt/slideLayouts/slideLayout10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DF10535E-D52C-7148-ABB0-7547E77158BC}" type="slidenum">
              <a:rPr lang="en-US" altLang="en-US"/>
              <a:pPr>
                <a:defRPr/>
              </a:pPr>
              <a:t>‹#›</a:t>
            </a:fld>
            <a:endParaRPr lang="en-US" altLang="en-US"/>
          </a:p>
        </p:txBody>
      </p:sp>
    </p:spTree>
    <p:extLst>
      <p:ext uri="{BB962C8B-B14F-4D97-AF65-F5344CB8AC3E}">
        <p14:creationId xmlns:p14="http://schemas.microsoft.com/office/powerpoint/2010/main" val="722107271"/>
      </p:ext>
    </p:extLst>
  </p:cSld>
  <p:clrMapOvr>
    <a:masterClrMapping/>
  </p:clrMapOvr>
  <p:transition/>
</p:sldLayout>
</file>

<file path=ppt/slideLayouts/slideLayout10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37D0A7A-F6FB-1F48-9A4B-A6A40DC9AC24}" type="slidenum">
              <a:rPr lang="en-US" altLang="en-US"/>
              <a:pPr>
                <a:defRPr/>
              </a:pPr>
              <a:t>‹#›</a:t>
            </a:fld>
            <a:endParaRPr lang="en-US" altLang="en-US"/>
          </a:p>
        </p:txBody>
      </p:sp>
    </p:spTree>
    <p:extLst>
      <p:ext uri="{BB962C8B-B14F-4D97-AF65-F5344CB8AC3E}">
        <p14:creationId xmlns:p14="http://schemas.microsoft.com/office/powerpoint/2010/main" val="4145341459"/>
      </p:ext>
    </p:extLst>
  </p:cSld>
  <p:clrMapOvr>
    <a:masterClrMapping/>
  </p:clrMapOvr>
  <p:transition/>
</p:sldLayout>
</file>

<file path=ppt/slideLayouts/slideLayout105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F40AFC27-E9C2-A540-A3C4-249358E56051}" type="slidenum">
              <a:rPr lang="en-US" altLang="en-US"/>
              <a:pPr>
                <a:defRPr/>
              </a:pPr>
              <a:t>‹#›</a:t>
            </a:fld>
            <a:endParaRPr lang="en-US" altLang="en-US"/>
          </a:p>
        </p:txBody>
      </p:sp>
    </p:spTree>
    <p:extLst>
      <p:ext uri="{BB962C8B-B14F-4D97-AF65-F5344CB8AC3E}">
        <p14:creationId xmlns:p14="http://schemas.microsoft.com/office/powerpoint/2010/main" val="3005880001"/>
      </p:ext>
    </p:extLst>
  </p:cSld>
  <p:clrMapOvr>
    <a:masterClrMapping/>
  </p:clrMapOvr>
  <p:transition/>
</p:sldLayout>
</file>

<file path=ppt/slideLayouts/slideLayout1051.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69011" y="132334"/>
            <a:ext cx="8894602" cy="606084"/>
          </a:xfrm>
          <a:prstGeom prst="rect">
            <a:avLst/>
          </a:prstGeom>
        </p:spPr>
        <p:txBody>
          <a:bodyPr>
            <a:noAutofit/>
          </a:bodyPr>
          <a:lstStyle>
            <a:lvl1pPr>
              <a:defRPr sz="4200" b="1" i="0">
                <a:latin typeface="Lato Black" panose="020F0502020204030203" pitchFamily="34" charset="77"/>
                <a:cs typeface="Segoe UI" panose="020B0502040204020203" pitchFamily="34" charset="0"/>
              </a:defRPr>
            </a:lvl1pPr>
          </a:lstStyle>
          <a:p>
            <a:r>
              <a:rPr lang="en-GB"/>
              <a:t>Click to edit Master title style</a:t>
            </a:r>
            <a:endParaRPr lang="en-US" dirty="0"/>
          </a:p>
        </p:txBody>
      </p:sp>
      <p:sp>
        <p:nvSpPr>
          <p:cNvPr id="3" name="Content Placeholder 2"/>
          <p:cNvSpPr>
            <a:spLocks noGrp="1"/>
          </p:cNvSpPr>
          <p:nvPr>
            <p:ph idx="1"/>
          </p:nvPr>
        </p:nvSpPr>
        <p:spPr>
          <a:xfrm>
            <a:off x="169011" y="936172"/>
            <a:ext cx="8894602" cy="5419543"/>
          </a:xfrm>
          <a:prstGeom prst="rect">
            <a:avLst/>
          </a:prstGeom>
        </p:spPr>
        <p:txBody>
          <a:bodyPr/>
          <a:lstStyle>
            <a:lvl1pPr>
              <a:defRPr sz="2800">
                <a:latin typeface="Lato" panose="020F0502020204030203" pitchFamily="34" charset="77"/>
                <a:cs typeface="Segoe UI" panose="020B0502040204020203" pitchFamily="34" charset="0"/>
              </a:defRPr>
            </a:lvl1pPr>
            <a:lvl2pPr marL="685800" indent="-228600">
              <a:buFont typeface="Cambria" panose="02040503050406030204" pitchFamily="18" charset="0"/>
              <a:buChar char="-"/>
              <a:defRPr sz="2400">
                <a:latin typeface="Lato" panose="020F0502020204030203" pitchFamily="34" charset="77"/>
                <a:cs typeface="Segoe UI" panose="020B0502040204020203" pitchFamily="34" charset="0"/>
              </a:defRPr>
            </a:lvl2pPr>
            <a:lvl3pPr>
              <a:defRPr sz="2000">
                <a:latin typeface="Lato" panose="020F0502020204030203" pitchFamily="34" charset="77"/>
                <a:cs typeface="Segoe UI" panose="020B0502040204020203" pitchFamily="34" charset="0"/>
              </a:defRPr>
            </a:lvl3pPr>
            <a:lvl4pPr>
              <a:defRPr sz="2000">
                <a:latin typeface="Lato" panose="020F0502020204030203" pitchFamily="34" charset="77"/>
                <a:cs typeface="Segoe UI" panose="020B0502040204020203" pitchFamily="34" charset="0"/>
              </a:defRPr>
            </a:lvl4pPr>
            <a:lvl5pPr>
              <a:defRPr sz="2000">
                <a:latin typeface="Lato" panose="020F0502020204030203" pitchFamily="34" charset="77"/>
                <a:cs typeface="Segoe UI" panose="020B0502040204020203" pitchFamily="34"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8" name="Slide Number Placeholder 5"/>
          <p:cNvSpPr txBox="1">
            <a:spLocks/>
          </p:cNvSpPr>
          <p:nvPr userDrawn="1"/>
        </p:nvSpPr>
        <p:spPr>
          <a:xfrm>
            <a:off x="7977054"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z="1400" smtClean="0">
                <a:latin typeface="Lato" panose="020F0502020204030203" pitchFamily="34" charset="77"/>
                <a:cs typeface="Segoe UI" panose="020B0502040204020203" pitchFamily="34" charset="0"/>
              </a:rPr>
              <a:pPr/>
              <a:t>‹#›</a:t>
            </a:fld>
            <a:endParaRPr lang="en-US" dirty="0">
              <a:latin typeface="Lato" panose="020F0502020204030203" pitchFamily="34" charset="77"/>
              <a:cs typeface="Segoe UI" panose="020B0502040204020203" pitchFamily="34" charset="0"/>
            </a:endParaRP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cxnSp>
        <p:nvCxnSpPr>
          <p:cNvPr id="6" name="Straight Connector 5">
            <a:extLst>
              <a:ext uri="{FF2B5EF4-FFF2-40B4-BE49-F238E27FC236}">
                <a16:creationId xmlns:a16="http://schemas.microsoft.com/office/drawing/2014/main" id="{13D6C95C-F5A1-47A0-B338-935B91ACFEDF}"/>
              </a:ext>
            </a:extLst>
          </p:cNvPr>
          <p:cNvCxnSpPr>
            <a:cxnSpLocks/>
          </p:cNvCxnSpPr>
          <p:nvPr userDrawn="1"/>
        </p:nvCxnSpPr>
        <p:spPr>
          <a:xfrm>
            <a:off x="117021" y="831498"/>
            <a:ext cx="8894601" cy="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02661223"/>
      </p:ext>
    </p:extLst>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GB"/>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10/26/21</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3162326638"/>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B6AF3772-9A14-4310-AA97-ADA9BE0847FC}" type="datetimeFigureOut">
              <a:rPr lang="en-CH" smtClean="0"/>
              <a:t>10/26/21</a:t>
            </a:fld>
            <a:endParaRPr lang="en-CH"/>
          </a:p>
        </p:txBody>
      </p:sp>
      <p:sp>
        <p:nvSpPr>
          <p:cNvPr id="5" name="Footer Placeholder 4"/>
          <p:cNvSpPr>
            <a:spLocks noGrp="1"/>
          </p:cNvSpPr>
          <p:nvPr>
            <p:ph type="ftr" sz="quarter" idx="11"/>
          </p:nvPr>
        </p:nvSpPr>
        <p:spPr/>
        <p:txBody>
          <a:bodyPr/>
          <a:lstStyle/>
          <a:p>
            <a:endParaRPr lang="en-CH"/>
          </a:p>
        </p:txBody>
      </p:sp>
      <p:sp>
        <p:nvSpPr>
          <p:cNvPr id="6" name="Slide Number Placeholder 5"/>
          <p:cNvSpPr>
            <a:spLocks noGrp="1"/>
          </p:cNvSpPr>
          <p:nvPr>
            <p:ph type="sldNum" sz="quarter" idx="12"/>
          </p:nvPr>
        </p:nvSpPr>
        <p:spPr/>
        <p:txBody>
          <a:bodyPr/>
          <a:lstStyle/>
          <a:p>
            <a:fld id="{B6571078-45FA-4BA5-9BE9-4C6ADE012FE3}" type="slidenum">
              <a:rPr lang="en-CH" smtClean="0"/>
              <a:t>‹#›</a:t>
            </a:fld>
            <a:endParaRPr lang="en-CH"/>
          </a:p>
        </p:txBody>
      </p:sp>
    </p:spTree>
    <p:extLst>
      <p:ext uri="{BB962C8B-B14F-4D97-AF65-F5344CB8AC3E}">
        <p14:creationId xmlns:p14="http://schemas.microsoft.com/office/powerpoint/2010/main" val="3537856934"/>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996068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4.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image" Target="../media/image5.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image" Target="../media/image4.png"/><Relationship Id="rId2" Type="http://schemas.openxmlformats.org/officeDocument/2006/relationships/slideLayout" Target="../slideLayouts/slideLayout57.xml"/><Relationship Id="rId16" Type="http://schemas.openxmlformats.org/officeDocument/2006/relationships/image" Target="../media/image3.png"/><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image" Target="../media/image2.png"/><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1.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8.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image" Target="../media/image1.png"/><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theme" Target="../theme/theme9.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image" Target="../media/image1.png"/><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theme" Target="../theme/theme10.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png"/><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theme" Target="../theme/theme11.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image" Target="../media/image1.png"/><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theme" Target="../theme/theme12.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image" Target="../media/image1.png"/><Relationship Id="rId3" Type="http://schemas.openxmlformats.org/officeDocument/2006/relationships/slideLayout" Target="../slideLayouts/slideLayout126.xml"/><Relationship Id="rId7" Type="http://schemas.openxmlformats.org/officeDocument/2006/relationships/slideLayout" Target="../slideLayouts/slideLayout130.xml"/><Relationship Id="rId12" Type="http://schemas.openxmlformats.org/officeDocument/2006/relationships/theme" Target="../theme/theme13.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2.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theme" Target="../theme/theme14.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image" Target="../media/image1.png"/><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theme" Target="../theme/theme15.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theme" Target="../theme/theme16.xml"/><Relationship Id="rId2" Type="http://schemas.openxmlformats.org/officeDocument/2006/relationships/slideLayout" Target="../slideLayouts/slideLayout158.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0" Type="http://schemas.openxmlformats.org/officeDocument/2006/relationships/slideLayout" Target="../slideLayouts/slideLayout166.xml"/><Relationship Id="rId4" Type="http://schemas.openxmlformats.org/officeDocument/2006/relationships/slideLayout" Target="../slideLayouts/slideLayout160.xml"/><Relationship Id="rId9" Type="http://schemas.openxmlformats.org/officeDocument/2006/relationships/slideLayout" Target="../slideLayouts/slideLayout16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image" Target="../media/image1.png"/><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theme" Target="../theme/theme17.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8.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theme" Target="../theme/theme19.xml"/><Relationship Id="rId3" Type="http://schemas.openxmlformats.org/officeDocument/2006/relationships/slideLayout" Target="../slideLayouts/slideLayout192.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5" Type="http://schemas.openxmlformats.org/officeDocument/2006/relationships/slideLayout" Target="../slideLayouts/slideLayout194.xml"/><Relationship Id="rId10" Type="http://schemas.openxmlformats.org/officeDocument/2006/relationships/slideLayout" Target="../slideLayouts/slideLayout199.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image" Target="../media/image1.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image" Target="../media/image1.png"/><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21.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1.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theme" Target="../theme/theme22.xml"/><Relationship Id="rId2" Type="http://schemas.openxmlformats.org/officeDocument/2006/relationships/slideLayout" Target="../slideLayouts/slideLayout225.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2.xml"/><Relationship Id="rId13" Type="http://schemas.openxmlformats.org/officeDocument/2006/relationships/theme" Target="../theme/theme23.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12" Type="http://schemas.openxmlformats.org/officeDocument/2006/relationships/slideLayout" Target="../slideLayouts/slideLayout246.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11" Type="http://schemas.openxmlformats.org/officeDocument/2006/relationships/slideLayout" Target="../slideLayouts/slideLayout245.xml"/><Relationship Id="rId5" Type="http://schemas.openxmlformats.org/officeDocument/2006/relationships/slideLayout" Target="../slideLayouts/slideLayout239.xml"/><Relationship Id="rId10" Type="http://schemas.openxmlformats.org/officeDocument/2006/relationships/slideLayout" Target="../slideLayouts/slideLayout244.xml"/><Relationship Id="rId4" Type="http://schemas.openxmlformats.org/officeDocument/2006/relationships/slideLayout" Target="../slideLayouts/slideLayout238.xml"/><Relationship Id="rId9"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theme" Target="../theme/theme2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slideLayout" Target="../slideLayouts/slideLayout258.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theme" Target="../theme/theme25.xml"/><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2" Type="http://schemas.openxmlformats.org/officeDocument/2006/relationships/slideLayout" Target="../slideLayouts/slideLayout260.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0" Type="http://schemas.openxmlformats.org/officeDocument/2006/relationships/slideLayout" Target="../slideLayouts/slideLayout268.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image" Target="../media/image1.png"/></Relationships>
</file>

<file path=ppt/slideMasters/_rels/slideMaster26.xml.rels><?xml version="1.0" encoding="UTF-8" standalone="yes"?>
<Relationships xmlns="http://schemas.openxmlformats.org/package/2006/relationships"><Relationship Id="rId8" Type="http://schemas.openxmlformats.org/officeDocument/2006/relationships/theme" Target="../theme/theme26.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5" Type="http://schemas.openxmlformats.org/officeDocument/2006/relationships/slideLayout" Target="../slideLayouts/slideLayout275.xml"/><Relationship Id="rId4" Type="http://schemas.openxmlformats.org/officeDocument/2006/relationships/slideLayout" Target="../slideLayouts/slideLayout27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image" Target="../media/image1.png"/><Relationship Id="rId3" Type="http://schemas.openxmlformats.org/officeDocument/2006/relationships/slideLayout" Target="../slideLayouts/slideLayout280.xml"/><Relationship Id="rId7" Type="http://schemas.openxmlformats.org/officeDocument/2006/relationships/slideLayout" Target="../slideLayouts/slideLayout284.xml"/><Relationship Id="rId12" Type="http://schemas.openxmlformats.org/officeDocument/2006/relationships/theme" Target="../theme/theme27.xml"/><Relationship Id="rId2" Type="http://schemas.openxmlformats.org/officeDocument/2006/relationships/slideLayout" Target="../slideLayouts/slideLayout279.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5" Type="http://schemas.openxmlformats.org/officeDocument/2006/relationships/slideLayout" Target="../slideLayouts/slideLayout282.xml"/><Relationship Id="rId10" Type="http://schemas.openxmlformats.org/officeDocument/2006/relationships/slideLayout" Target="../slideLayouts/slideLayout287.xml"/><Relationship Id="rId4" Type="http://schemas.openxmlformats.org/officeDocument/2006/relationships/slideLayout" Target="../slideLayouts/slideLayout281.xml"/><Relationship Id="rId9" Type="http://schemas.openxmlformats.org/officeDocument/2006/relationships/slideLayout" Target="../slideLayouts/slideLayout28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96.xml"/><Relationship Id="rId13" Type="http://schemas.openxmlformats.org/officeDocument/2006/relationships/image" Target="../media/image1.png"/><Relationship Id="rId3" Type="http://schemas.openxmlformats.org/officeDocument/2006/relationships/slideLayout" Target="../slideLayouts/slideLayout291.xml"/><Relationship Id="rId7" Type="http://schemas.openxmlformats.org/officeDocument/2006/relationships/slideLayout" Target="../slideLayouts/slideLayout295.xml"/><Relationship Id="rId12" Type="http://schemas.openxmlformats.org/officeDocument/2006/relationships/theme" Target="../theme/theme28.xml"/><Relationship Id="rId2" Type="http://schemas.openxmlformats.org/officeDocument/2006/relationships/slideLayout" Target="../slideLayouts/slideLayout290.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11" Type="http://schemas.openxmlformats.org/officeDocument/2006/relationships/slideLayout" Target="../slideLayouts/slideLayout299.xml"/><Relationship Id="rId5" Type="http://schemas.openxmlformats.org/officeDocument/2006/relationships/slideLayout" Target="../slideLayouts/slideLayout293.xml"/><Relationship Id="rId10" Type="http://schemas.openxmlformats.org/officeDocument/2006/relationships/slideLayout" Target="../slideLayouts/slideLayout298.xml"/><Relationship Id="rId4" Type="http://schemas.openxmlformats.org/officeDocument/2006/relationships/slideLayout" Target="../slideLayouts/slideLayout292.xml"/><Relationship Id="rId9" Type="http://schemas.openxmlformats.org/officeDocument/2006/relationships/slideLayout" Target="../slideLayouts/slideLayout297.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07.xml"/><Relationship Id="rId13" Type="http://schemas.openxmlformats.org/officeDocument/2006/relationships/image" Target="../media/image1.png"/><Relationship Id="rId3" Type="http://schemas.openxmlformats.org/officeDocument/2006/relationships/slideLayout" Target="../slideLayouts/slideLayout302.xml"/><Relationship Id="rId7" Type="http://schemas.openxmlformats.org/officeDocument/2006/relationships/slideLayout" Target="../slideLayouts/slideLayout306.xml"/><Relationship Id="rId12" Type="http://schemas.openxmlformats.org/officeDocument/2006/relationships/theme" Target="../theme/theme29.xml"/><Relationship Id="rId2" Type="http://schemas.openxmlformats.org/officeDocument/2006/relationships/slideLayout" Target="../slideLayouts/slideLayout301.xml"/><Relationship Id="rId1" Type="http://schemas.openxmlformats.org/officeDocument/2006/relationships/slideLayout" Target="../slideLayouts/slideLayout300.xml"/><Relationship Id="rId6" Type="http://schemas.openxmlformats.org/officeDocument/2006/relationships/slideLayout" Target="../slideLayouts/slideLayout305.xml"/><Relationship Id="rId11" Type="http://schemas.openxmlformats.org/officeDocument/2006/relationships/slideLayout" Target="../slideLayouts/slideLayout310.xml"/><Relationship Id="rId5" Type="http://schemas.openxmlformats.org/officeDocument/2006/relationships/slideLayout" Target="../slideLayouts/slideLayout304.xml"/><Relationship Id="rId10" Type="http://schemas.openxmlformats.org/officeDocument/2006/relationships/slideLayout" Target="../slideLayouts/slideLayout309.xml"/><Relationship Id="rId4" Type="http://schemas.openxmlformats.org/officeDocument/2006/relationships/slideLayout" Target="../slideLayouts/slideLayout303.xml"/><Relationship Id="rId9" Type="http://schemas.openxmlformats.org/officeDocument/2006/relationships/slideLayout" Target="../slideLayouts/slideLayout308.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18.xml"/><Relationship Id="rId13" Type="http://schemas.openxmlformats.org/officeDocument/2006/relationships/theme" Target="../theme/theme30.xml"/><Relationship Id="rId3" Type="http://schemas.openxmlformats.org/officeDocument/2006/relationships/slideLayout" Target="../slideLayouts/slideLayout313.xml"/><Relationship Id="rId7" Type="http://schemas.openxmlformats.org/officeDocument/2006/relationships/slideLayout" Target="../slideLayouts/slideLayout317.xml"/><Relationship Id="rId12" Type="http://schemas.openxmlformats.org/officeDocument/2006/relationships/slideLayout" Target="../slideLayouts/slideLayout322.xml"/><Relationship Id="rId2" Type="http://schemas.openxmlformats.org/officeDocument/2006/relationships/slideLayout" Target="../slideLayouts/slideLayout312.xml"/><Relationship Id="rId1" Type="http://schemas.openxmlformats.org/officeDocument/2006/relationships/slideLayout" Target="../slideLayouts/slideLayout311.xml"/><Relationship Id="rId6" Type="http://schemas.openxmlformats.org/officeDocument/2006/relationships/slideLayout" Target="../slideLayouts/slideLayout316.xml"/><Relationship Id="rId11" Type="http://schemas.openxmlformats.org/officeDocument/2006/relationships/slideLayout" Target="../slideLayouts/slideLayout321.xml"/><Relationship Id="rId5" Type="http://schemas.openxmlformats.org/officeDocument/2006/relationships/slideLayout" Target="../slideLayouts/slideLayout315.xml"/><Relationship Id="rId10" Type="http://schemas.openxmlformats.org/officeDocument/2006/relationships/slideLayout" Target="../slideLayouts/slideLayout320.xml"/><Relationship Id="rId4" Type="http://schemas.openxmlformats.org/officeDocument/2006/relationships/slideLayout" Target="../slideLayouts/slideLayout314.xml"/><Relationship Id="rId9" Type="http://schemas.openxmlformats.org/officeDocument/2006/relationships/slideLayout" Target="../slideLayouts/slideLayout31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0.xml"/><Relationship Id="rId13" Type="http://schemas.openxmlformats.org/officeDocument/2006/relationships/image" Target="../media/image1.png"/><Relationship Id="rId3" Type="http://schemas.openxmlformats.org/officeDocument/2006/relationships/slideLayout" Target="../slideLayouts/slideLayout325.xml"/><Relationship Id="rId7" Type="http://schemas.openxmlformats.org/officeDocument/2006/relationships/slideLayout" Target="../slideLayouts/slideLayout329.xml"/><Relationship Id="rId12" Type="http://schemas.openxmlformats.org/officeDocument/2006/relationships/theme" Target="../theme/theme31.xml"/><Relationship Id="rId2" Type="http://schemas.openxmlformats.org/officeDocument/2006/relationships/slideLayout" Target="../slideLayouts/slideLayout324.xml"/><Relationship Id="rId1" Type="http://schemas.openxmlformats.org/officeDocument/2006/relationships/slideLayout" Target="../slideLayouts/slideLayout323.xml"/><Relationship Id="rId6" Type="http://schemas.openxmlformats.org/officeDocument/2006/relationships/slideLayout" Target="../slideLayouts/slideLayout328.xml"/><Relationship Id="rId11" Type="http://schemas.openxmlformats.org/officeDocument/2006/relationships/slideLayout" Target="../slideLayouts/slideLayout333.xml"/><Relationship Id="rId5" Type="http://schemas.openxmlformats.org/officeDocument/2006/relationships/slideLayout" Target="../slideLayouts/slideLayout327.xml"/><Relationship Id="rId10" Type="http://schemas.openxmlformats.org/officeDocument/2006/relationships/slideLayout" Target="../slideLayouts/slideLayout332.xml"/><Relationship Id="rId4" Type="http://schemas.openxmlformats.org/officeDocument/2006/relationships/slideLayout" Target="../slideLayouts/slideLayout326.xml"/><Relationship Id="rId9" Type="http://schemas.openxmlformats.org/officeDocument/2006/relationships/slideLayout" Target="../slideLayouts/slideLayout33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1.xml"/><Relationship Id="rId3" Type="http://schemas.openxmlformats.org/officeDocument/2006/relationships/slideLayout" Target="../slideLayouts/slideLayout336.xml"/><Relationship Id="rId7" Type="http://schemas.openxmlformats.org/officeDocument/2006/relationships/slideLayout" Target="../slideLayouts/slideLayout340.xml"/><Relationship Id="rId12" Type="http://schemas.openxmlformats.org/officeDocument/2006/relationships/theme" Target="../theme/theme32.xml"/><Relationship Id="rId2" Type="http://schemas.openxmlformats.org/officeDocument/2006/relationships/slideLayout" Target="../slideLayouts/slideLayout335.xml"/><Relationship Id="rId1" Type="http://schemas.openxmlformats.org/officeDocument/2006/relationships/slideLayout" Target="../slideLayouts/slideLayout334.xml"/><Relationship Id="rId6" Type="http://schemas.openxmlformats.org/officeDocument/2006/relationships/slideLayout" Target="../slideLayouts/slideLayout339.xml"/><Relationship Id="rId11" Type="http://schemas.openxmlformats.org/officeDocument/2006/relationships/slideLayout" Target="../slideLayouts/slideLayout344.xml"/><Relationship Id="rId5" Type="http://schemas.openxmlformats.org/officeDocument/2006/relationships/slideLayout" Target="../slideLayouts/slideLayout338.xml"/><Relationship Id="rId10" Type="http://schemas.openxmlformats.org/officeDocument/2006/relationships/slideLayout" Target="../slideLayouts/slideLayout343.xml"/><Relationship Id="rId4" Type="http://schemas.openxmlformats.org/officeDocument/2006/relationships/slideLayout" Target="../slideLayouts/slideLayout337.xml"/><Relationship Id="rId9" Type="http://schemas.openxmlformats.org/officeDocument/2006/relationships/slideLayout" Target="../slideLayouts/slideLayout34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2.xml"/><Relationship Id="rId13" Type="http://schemas.openxmlformats.org/officeDocument/2006/relationships/image" Target="../media/image1.png"/><Relationship Id="rId3" Type="http://schemas.openxmlformats.org/officeDocument/2006/relationships/slideLayout" Target="../slideLayouts/slideLayout347.xml"/><Relationship Id="rId7" Type="http://schemas.openxmlformats.org/officeDocument/2006/relationships/slideLayout" Target="../slideLayouts/slideLayout351.xml"/><Relationship Id="rId12" Type="http://schemas.openxmlformats.org/officeDocument/2006/relationships/theme" Target="../theme/theme33.xml"/><Relationship Id="rId2" Type="http://schemas.openxmlformats.org/officeDocument/2006/relationships/slideLayout" Target="../slideLayouts/slideLayout346.xml"/><Relationship Id="rId1" Type="http://schemas.openxmlformats.org/officeDocument/2006/relationships/slideLayout" Target="../slideLayouts/slideLayout345.xml"/><Relationship Id="rId6" Type="http://schemas.openxmlformats.org/officeDocument/2006/relationships/slideLayout" Target="../slideLayouts/slideLayout350.xml"/><Relationship Id="rId11" Type="http://schemas.openxmlformats.org/officeDocument/2006/relationships/slideLayout" Target="../slideLayouts/slideLayout355.xml"/><Relationship Id="rId5" Type="http://schemas.openxmlformats.org/officeDocument/2006/relationships/slideLayout" Target="../slideLayouts/slideLayout349.xml"/><Relationship Id="rId10" Type="http://schemas.openxmlformats.org/officeDocument/2006/relationships/slideLayout" Target="../slideLayouts/slideLayout354.xml"/><Relationship Id="rId4" Type="http://schemas.openxmlformats.org/officeDocument/2006/relationships/slideLayout" Target="../slideLayouts/slideLayout348.xml"/><Relationship Id="rId9" Type="http://schemas.openxmlformats.org/officeDocument/2006/relationships/slideLayout" Target="../slideLayouts/slideLayout35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3.xml"/><Relationship Id="rId3" Type="http://schemas.openxmlformats.org/officeDocument/2006/relationships/slideLayout" Target="../slideLayouts/slideLayout358.xml"/><Relationship Id="rId7" Type="http://schemas.openxmlformats.org/officeDocument/2006/relationships/slideLayout" Target="../slideLayouts/slideLayout362.xml"/><Relationship Id="rId12" Type="http://schemas.openxmlformats.org/officeDocument/2006/relationships/theme" Target="../theme/theme34.xml"/><Relationship Id="rId2" Type="http://schemas.openxmlformats.org/officeDocument/2006/relationships/slideLayout" Target="../slideLayouts/slideLayout357.xml"/><Relationship Id="rId1" Type="http://schemas.openxmlformats.org/officeDocument/2006/relationships/slideLayout" Target="../slideLayouts/slideLayout356.xml"/><Relationship Id="rId6" Type="http://schemas.openxmlformats.org/officeDocument/2006/relationships/slideLayout" Target="../slideLayouts/slideLayout361.xml"/><Relationship Id="rId11" Type="http://schemas.openxmlformats.org/officeDocument/2006/relationships/slideLayout" Target="../slideLayouts/slideLayout366.xml"/><Relationship Id="rId5" Type="http://schemas.openxmlformats.org/officeDocument/2006/relationships/slideLayout" Target="../slideLayouts/slideLayout360.xml"/><Relationship Id="rId10" Type="http://schemas.openxmlformats.org/officeDocument/2006/relationships/slideLayout" Target="../slideLayouts/slideLayout365.xml"/><Relationship Id="rId4" Type="http://schemas.openxmlformats.org/officeDocument/2006/relationships/slideLayout" Target="../slideLayouts/slideLayout359.xml"/><Relationship Id="rId9" Type="http://schemas.openxmlformats.org/officeDocument/2006/relationships/slideLayout" Target="../slideLayouts/slideLayout36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4.xml"/><Relationship Id="rId3" Type="http://schemas.openxmlformats.org/officeDocument/2006/relationships/slideLayout" Target="../slideLayouts/slideLayout369.xml"/><Relationship Id="rId7" Type="http://schemas.openxmlformats.org/officeDocument/2006/relationships/slideLayout" Target="../slideLayouts/slideLayout373.xml"/><Relationship Id="rId12" Type="http://schemas.openxmlformats.org/officeDocument/2006/relationships/theme" Target="../theme/theme35.xml"/><Relationship Id="rId2" Type="http://schemas.openxmlformats.org/officeDocument/2006/relationships/slideLayout" Target="../slideLayouts/slideLayout368.xml"/><Relationship Id="rId1" Type="http://schemas.openxmlformats.org/officeDocument/2006/relationships/slideLayout" Target="../slideLayouts/slideLayout367.xml"/><Relationship Id="rId6" Type="http://schemas.openxmlformats.org/officeDocument/2006/relationships/slideLayout" Target="../slideLayouts/slideLayout372.xml"/><Relationship Id="rId11" Type="http://schemas.openxmlformats.org/officeDocument/2006/relationships/slideLayout" Target="../slideLayouts/slideLayout377.xml"/><Relationship Id="rId5" Type="http://schemas.openxmlformats.org/officeDocument/2006/relationships/slideLayout" Target="../slideLayouts/slideLayout371.xml"/><Relationship Id="rId10" Type="http://schemas.openxmlformats.org/officeDocument/2006/relationships/slideLayout" Target="../slideLayouts/slideLayout376.xml"/><Relationship Id="rId4" Type="http://schemas.openxmlformats.org/officeDocument/2006/relationships/slideLayout" Target="../slideLayouts/slideLayout370.xml"/><Relationship Id="rId9" Type="http://schemas.openxmlformats.org/officeDocument/2006/relationships/slideLayout" Target="../slideLayouts/slideLayout37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5.xml"/><Relationship Id="rId3" Type="http://schemas.openxmlformats.org/officeDocument/2006/relationships/slideLayout" Target="../slideLayouts/slideLayout380.xml"/><Relationship Id="rId7" Type="http://schemas.openxmlformats.org/officeDocument/2006/relationships/slideLayout" Target="../slideLayouts/slideLayout384.xml"/><Relationship Id="rId12" Type="http://schemas.openxmlformats.org/officeDocument/2006/relationships/theme" Target="../theme/theme36.xml"/><Relationship Id="rId2" Type="http://schemas.openxmlformats.org/officeDocument/2006/relationships/slideLayout" Target="../slideLayouts/slideLayout379.xml"/><Relationship Id="rId1" Type="http://schemas.openxmlformats.org/officeDocument/2006/relationships/slideLayout" Target="../slideLayouts/slideLayout378.xml"/><Relationship Id="rId6" Type="http://schemas.openxmlformats.org/officeDocument/2006/relationships/slideLayout" Target="../slideLayouts/slideLayout383.xml"/><Relationship Id="rId11" Type="http://schemas.openxmlformats.org/officeDocument/2006/relationships/slideLayout" Target="../slideLayouts/slideLayout388.xml"/><Relationship Id="rId5" Type="http://schemas.openxmlformats.org/officeDocument/2006/relationships/slideLayout" Target="../slideLayouts/slideLayout382.xml"/><Relationship Id="rId10" Type="http://schemas.openxmlformats.org/officeDocument/2006/relationships/slideLayout" Target="../slideLayouts/slideLayout387.xml"/><Relationship Id="rId4" Type="http://schemas.openxmlformats.org/officeDocument/2006/relationships/slideLayout" Target="../slideLayouts/slideLayout381.xml"/><Relationship Id="rId9" Type="http://schemas.openxmlformats.org/officeDocument/2006/relationships/slideLayout" Target="../slideLayouts/slideLayout38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6.xml"/><Relationship Id="rId13" Type="http://schemas.openxmlformats.org/officeDocument/2006/relationships/image" Target="../media/image1.png"/><Relationship Id="rId3" Type="http://schemas.openxmlformats.org/officeDocument/2006/relationships/slideLayout" Target="../slideLayouts/slideLayout391.xml"/><Relationship Id="rId7" Type="http://schemas.openxmlformats.org/officeDocument/2006/relationships/slideLayout" Target="../slideLayouts/slideLayout395.xml"/><Relationship Id="rId12" Type="http://schemas.openxmlformats.org/officeDocument/2006/relationships/theme" Target="../theme/theme37.xml"/><Relationship Id="rId2" Type="http://schemas.openxmlformats.org/officeDocument/2006/relationships/slideLayout" Target="../slideLayouts/slideLayout390.xml"/><Relationship Id="rId1" Type="http://schemas.openxmlformats.org/officeDocument/2006/relationships/slideLayout" Target="../slideLayouts/slideLayout389.xml"/><Relationship Id="rId6" Type="http://schemas.openxmlformats.org/officeDocument/2006/relationships/slideLayout" Target="../slideLayouts/slideLayout394.xml"/><Relationship Id="rId11" Type="http://schemas.openxmlformats.org/officeDocument/2006/relationships/slideLayout" Target="../slideLayouts/slideLayout399.xml"/><Relationship Id="rId5" Type="http://schemas.openxmlformats.org/officeDocument/2006/relationships/slideLayout" Target="../slideLayouts/slideLayout393.xml"/><Relationship Id="rId10" Type="http://schemas.openxmlformats.org/officeDocument/2006/relationships/slideLayout" Target="../slideLayouts/slideLayout398.xml"/><Relationship Id="rId4" Type="http://schemas.openxmlformats.org/officeDocument/2006/relationships/slideLayout" Target="../slideLayouts/slideLayout392.xml"/><Relationship Id="rId9" Type="http://schemas.openxmlformats.org/officeDocument/2006/relationships/slideLayout" Target="../slideLayouts/slideLayout39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07.xml"/><Relationship Id="rId13" Type="http://schemas.openxmlformats.org/officeDocument/2006/relationships/image" Target="../media/image1.png"/><Relationship Id="rId3" Type="http://schemas.openxmlformats.org/officeDocument/2006/relationships/slideLayout" Target="../slideLayouts/slideLayout402.xml"/><Relationship Id="rId7" Type="http://schemas.openxmlformats.org/officeDocument/2006/relationships/slideLayout" Target="../slideLayouts/slideLayout406.xml"/><Relationship Id="rId12" Type="http://schemas.openxmlformats.org/officeDocument/2006/relationships/theme" Target="../theme/theme38.xml"/><Relationship Id="rId2" Type="http://schemas.openxmlformats.org/officeDocument/2006/relationships/slideLayout" Target="../slideLayouts/slideLayout401.xml"/><Relationship Id="rId1" Type="http://schemas.openxmlformats.org/officeDocument/2006/relationships/slideLayout" Target="../slideLayouts/slideLayout400.xml"/><Relationship Id="rId6" Type="http://schemas.openxmlformats.org/officeDocument/2006/relationships/slideLayout" Target="../slideLayouts/slideLayout405.xml"/><Relationship Id="rId11" Type="http://schemas.openxmlformats.org/officeDocument/2006/relationships/slideLayout" Target="../slideLayouts/slideLayout410.xml"/><Relationship Id="rId5" Type="http://schemas.openxmlformats.org/officeDocument/2006/relationships/slideLayout" Target="../slideLayouts/slideLayout404.xml"/><Relationship Id="rId10" Type="http://schemas.openxmlformats.org/officeDocument/2006/relationships/slideLayout" Target="../slideLayouts/slideLayout409.xml"/><Relationship Id="rId4" Type="http://schemas.openxmlformats.org/officeDocument/2006/relationships/slideLayout" Target="../slideLayouts/slideLayout403.xml"/><Relationship Id="rId9" Type="http://schemas.openxmlformats.org/officeDocument/2006/relationships/slideLayout" Target="../slideLayouts/slideLayout40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18.xml"/><Relationship Id="rId13" Type="http://schemas.openxmlformats.org/officeDocument/2006/relationships/image" Target="../media/image1.png"/><Relationship Id="rId3" Type="http://schemas.openxmlformats.org/officeDocument/2006/relationships/slideLayout" Target="../slideLayouts/slideLayout413.xml"/><Relationship Id="rId7" Type="http://schemas.openxmlformats.org/officeDocument/2006/relationships/slideLayout" Target="../slideLayouts/slideLayout417.xml"/><Relationship Id="rId12" Type="http://schemas.openxmlformats.org/officeDocument/2006/relationships/theme" Target="../theme/theme39.xml"/><Relationship Id="rId2" Type="http://schemas.openxmlformats.org/officeDocument/2006/relationships/slideLayout" Target="../slideLayouts/slideLayout412.xml"/><Relationship Id="rId1" Type="http://schemas.openxmlformats.org/officeDocument/2006/relationships/slideLayout" Target="../slideLayouts/slideLayout411.xml"/><Relationship Id="rId6" Type="http://schemas.openxmlformats.org/officeDocument/2006/relationships/slideLayout" Target="../slideLayouts/slideLayout416.xml"/><Relationship Id="rId11" Type="http://schemas.openxmlformats.org/officeDocument/2006/relationships/slideLayout" Target="../slideLayouts/slideLayout421.xml"/><Relationship Id="rId5" Type="http://schemas.openxmlformats.org/officeDocument/2006/relationships/slideLayout" Target="../slideLayouts/slideLayout415.xml"/><Relationship Id="rId10" Type="http://schemas.openxmlformats.org/officeDocument/2006/relationships/slideLayout" Target="../slideLayouts/slideLayout420.xml"/><Relationship Id="rId4" Type="http://schemas.openxmlformats.org/officeDocument/2006/relationships/slideLayout" Target="../slideLayouts/slideLayout414.xml"/><Relationship Id="rId9" Type="http://schemas.openxmlformats.org/officeDocument/2006/relationships/slideLayout" Target="../slideLayouts/slideLayout419.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29.xml"/><Relationship Id="rId3" Type="http://schemas.openxmlformats.org/officeDocument/2006/relationships/slideLayout" Target="../slideLayouts/slideLayout424.xml"/><Relationship Id="rId7" Type="http://schemas.openxmlformats.org/officeDocument/2006/relationships/slideLayout" Target="../slideLayouts/slideLayout428.xml"/><Relationship Id="rId12" Type="http://schemas.openxmlformats.org/officeDocument/2006/relationships/theme" Target="../theme/theme40.xml"/><Relationship Id="rId2" Type="http://schemas.openxmlformats.org/officeDocument/2006/relationships/slideLayout" Target="../slideLayouts/slideLayout423.xml"/><Relationship Id="rId1" Type="http://schemas.openxmlformats.org/officeDocument/2006/relationships/slideLayout" Target="../slideLayouts/slideLayout422.xml"/><Relationship Id="rId6" Type="http://schemas.openxmlformats.org/officeDocument/2006/relationships/slideLayout" Target="../slideLayouts/slideLayout427.xml"/><Relationship Id="rId11" Type="http://schemas.openxmlformats.org/officeDocument/2006/relationships/slideLayout" Target="../slideLayouts/slideLayout432.xml"/><Relationship Id="rId5" Type="http://schemas.openxmlformats.org/officeDocument/2006/relationships/slideLayout" Target="../slideLayouts/slideLayout426.xml"/><Relationship Id="rId10" Type="http://schemas.openxmlformats.org/officeDocument/2006/relationships/slideLayout" Target="../slideLayouts/slideLayout431.xml"/><Relationship Id="rId4" Type="http://schemas.openxmlformats.org/officeDocument/2006/relationships/slideLayout" Target="../slideLayouts/slideLayout425.xml"/><Relationship Id="rId9" Type="http://schemas.openxmlformats.org/officeDocument/2006/relationships/slideLayout" Target="../slideLayouts/slideLayout43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0.xml"/><Relationship Id="rId13" Type="http://schemas.openxmlformats.org/officeDocument/2006/relationships/theme" Target="../theme/theme41.xml"/><Relationship Id="rId3" Type="http://schemas.openxmlformats.org/officeDocument/2006/relationships/slideLayout" Target="../slideLayouts/slideLayout435.xml"/><Relationship Id="rId7" Type="http://schemas.openxmlformats.org/officeDocument/2006/relationships/slideLayout" Target="../slideLayouts/slideLayout439.xml"/><Relationship Id="rId12" Type="http://schemas.openxmlformats.org/officeDocument/2006/relationships/slideLayout" Target="../slideLayouts/slideLayout444.xml"/><Relationship Id="rId2" Type="http://schemas.openxmlformats.org/officeDocument/2006/relationships/slideLayout" Target="../slideLayouts/slideLayout434.xml"/><Relationship Id="rId1" Type="http://schemas.openxmlformats.org/officeDocument/2006/relationships/slideLayout" Target="../slideLayouts/slideLayout433.xml"/><Relationship Id="rId6" Type="http://schemas.openxmlformats.org/officeDocument/2006/relationships/slideLayout" Target="../slideLayouts/slideLayout438.xml"/><Relationship Id="rId11" Type="http://schemas.openxmlformats.org/officeDocument/2006/relationships/slideLayout" Target="../slideLayouts/slideLayout443.xml"/><Relationship Id="rId5" Type="http://schemas.openxmlformats.org/officeDocument/2006/relationships/slideLayout" Target="../slideLayouts/slideLayout437.xml"/><Relationship Id="rId10" Type="http://schemas.openxmlformats.org/officeDocument/2006/relationships/slideLayout" Target="../slideLayouts/slideLayout442.xml"/><Relationship Id="rId4" Type="http://schemas.openxmlformats.org/officeDocument/2006/relationships/slideLayout" Target="../slideLayouts/slideLayout436.xml"/><Relationship Id="rId9" Type="http://schemas.openxmlformats.org/officeDocument/2006/relationships/slideLayout" Target="../slideLayouts/slideLayout44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2.xml"/><Relationship Id="rId3" Type="http://schemas.openxmlformats.org/officeDocument/2006/relationships/slideLayout" Target="../slideLayouts/slideLayout447.xml"/><Relationship Id="rId7" Type="http://schemas.openxmlformats.org/officeDocument/2006/relationships/slideLayout" Target="../slideLayouts/slideLayout451.xml"/><Relationship Id="rId12" Type="http://schemas.openxmlformats.org/officeDocument/2006/relationships/theme" Target="../theme/theme42.xml"/><Relationship Id="rId2" Type="http://schemas.openxmlformats.org/officeDocument/2006/relationships/slideLayout" Target="../slideLayouts/slideLayout446.xml"/><Relationship Id="rId1" Type="http://schemas.openxmlformats.org/officeDocument/2006/relationships/slideLayout" Target="../slideLayouts/slideLayout445.xml"/><Relationship Id="rId6" Type="http://schemas.openxmlformats.org/officeDocument/2006/relationships/slideLayout" Target="../slideLayouts/slideLayout450.xml"/><Relationship Id="rId11" Type="http://schemas.openxmlformats.org/officeDocument/2006/relationships/slideLayout" Target="../slideLayouts/slideLayout455.xml"/><Relationship Id="rId5" Type="http://schemas.openxmlformats.org/officeDocument/2006/relationships/slideLayout" Target="../slideLayouts/slideLayout449.xml"/><Relationship Id="rId10" Type="http://schemas.openxmlformats.org/officeDocument/2006/relationships/slideLayout" Target="../slideLayouts/slideLayout454.xml"/><Relationship Id="rId4" Type="http://schemas.openxmlformats.org/officeDocument/2006/relationships/slideLayout" Target="../slideLayouts/slideLayout448.xml"/><Relationship Id="rId9" Type="http://schemas.openxmlformats.org/officeDocument/2006/relationships/slideLayout" Target="../slideLayouts/slideLayout453.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3.xml"/><Relationship Id="rId3" Type="http://schemas.openxmlformats.org/officeDocument/2006/relationships/slideLayout" Target="../slideLayouts/slideLayout458.xml"/><Relationship Id="rId7" Type="http://schemas.openxmlformats.org/officeDocument/2006/relationships/slideLayout" Target="../slideLayouts/slideLayout462.xml"/><Relationship Id="rId12" Type="http://schemas.openxmlformats.org/officeDocument/2006/relationships/theme" Target="../theme/theme43.xml"/><Relationship Id="rId2" Type="http://schemas.openxmlformats.org/officeDocument/2006/relationships/slideLayout" Target="../slideLayouts/slideLayout457.xml"/><Relationship Id="rId1" Type="http://schemas.openxmlformats.org/officeDocument/2006/relationships/slideLayout" Target="../slideLayouts/slideLayout456.xml"/><Relationship Id="rId6" Type="http://schemas.openxmlformats.org/officeDocument/2006/relationships/slideLayout" Target="../slideLayouts/slideLayout461.xml"/><Relationship Id="rId11" Type="http://schemas.openxmlformats.org/officeDocument/2006/relationships/slideLayout" Target="../slideLayouts/slideLayout466.xml"/><Relationship Id="rId5" Type="http://schemas.openxmlformats.org/officeDocument/2006/relationships/slideLayout" Target="../slideLayouts/slideLayout460.xml"/><Relationship Id="rId10" Type="http://schemas.openxmlformats.org/officeDocument/2006/relationships/slideLayout" Target="../slideLayouts/slideLayout465.xml"/><Relationship Id="rId4" Type="http://schemas.openxmlformats.org/officeDocument/2006/relationships/slideLayout" Target="../slideLayouts/slideLayout459.xml"/><Relationship Id="rId9" Type="http://schemas.openxmlformats.org/officeDocument/2006/relationships/slideLayout" Target="../slideLayouts/slideLayout464.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4.xml"/><Relationship Id="rId3" Type="http://schemas.openxmlformats.org/officeDocument/2006/relationships/slideLayout" Target="../slideLayouts/slideLayout469.xml"/><Relationship Id="rId7" Type="http://schemas.openxmlformats.org/officeDocument/2006/relationships/slideLayout" Target="../slideLayouts/slideLayout473.xml"/><Relationship Id="rId12" Type="http://schemas.openxmlformats.org/officeDocument/2006/relationships/theme" Target="../theme/theme44.xml"/><Relationship Id="rId2" Type="http://schemas.openxmlformats.org/officeDocument/2006/relationships/slideLayout" Target="../slideLayouts/slideLayout468.xml"/><Relationship Id="rId1" Type="http://schemas.openxmlformats.org/officeDocument/2006/relationships/slideLayout" Target="../slideLayouts/slideLayout467.xml"/><Relationship Id="rId6" Type="http://schemas.openxmlformats.org/officeDocument/2006/relationships/slideLayout" Target="../slideLayouts/slideLayout472.xml"/><Relationship Id="rId11" Type="http://schemas.openxmlformats.org/officeDocument/2006/relationships/slideLayout" Target="../slideLayouts/slideLayout477.xml"/><Relationship Id="rId5" Type="http://schemas.openxmlformats.org/officeDocument/2006/relationships/slideLayout" Target="../slideLayouts/slideLayout471.xml"/><Relationship Id="rId10" Type="http://schemas.openxmlformats.org/officeDocument/2006/relationships/slideLayout" Target="../slideLayouts/slideLayout476.xml"/><Relationship Id="rId4" Type="http://schemas.openxmlformats.org/officeDocument/2006/relationships/slideLayout" Target="../slideLayouts/slideLayout470.xml"/><Relationship Id="rId9" Type="http://schemas.openxmlformats.org/officeDocument/2006/relationships/slideLayout" Target="../slideLayouts/slideLayout475.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5.xml"/><Relationship Id="rId13" Type="http://schemas.openxmlformats.org/officeDocument/2006/relationships/image" Target="../media/image1.png"/><Relationship Id="rId3" Type="http://schemas.openxmlformats.org/officeDocument/2006/relationships/slideLayout" Target="../slideLayouts/slideLayout480.xml"/><Relationship Id="rId7" Type="http://schemas.openxmlformats.org/officeDocument/2006/relationships/slideLayout" Target="../slideLayouts/slideLayout484.xml"/><Relationship Id="rId12" Type="http://schemas.openxmlformats.org/officeDocument/2006/relationships/theme" Target="../theme/theme45.xml"/><Relationship Id="rId2" Type="http://schemas.openxmlformats.org/officeDocument/2006/relationships/slideLayout" Target="../slideLayouts/slideLayout479.xml"/><Relationship Id="rId1" Type="http://schemas.openxmlformats.org/officeDocument/2006/relationships/slideLayout" Target="../slideLayouts/slideLayout478.xml"/><Relationship Id="rId6" Type="http://schemas.openxmlformats.org/officeDocument/2006/relationships/slideLayout" Target="../slideLayouts/slideLayout483.xml"/><Relationship Id="rId11" Type="http://schemas.openxmlformats.org/officeDocument/2006/relationships/slideLayout" Target="../slideLayouts/slideLayout488.xml"/><Relationship Id="rId5" Type="http://schemas.openxmlformats.org/officeDocument/2006/relationships/slideLayout" Target="../slideLayouts/slideLayout482.xml"/><Relationship Id="rId10" Type="http://schemas.openxmlformats.org/officeDocument/2006/relationships/slideLayout" Target="../slideLayouts/slideLayout487.xml"/><Relationship Id="rId4" Type="http://schemas.openxmlformats.org/officeDocument/2006/relationships/slideLayout" Target="../slideLayouts/slideLayout481.xml"/><Relationship Id="rId9" Type="http://schemas.openxmlformats.org/officeDocument/2006/relationships/slideLayout" Target="../slideLayouts/slideLayout486.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6.xml"/><Relationship Id="rId3" Type="http://schemas.openxmlformats.org/officeDocument/2006/relationships/slideLayout" Target="../slideLayouts/slideLayout491.xml"/><Relationship Id="rId7" Type="http://schemas.openxmlformats.org/officeDocument/2006/relationships/slideLayout" Target="../slideLayouts/slideLayout495.xml"/><Relationship Id="rId12" Type="http://schemas.openxmlformats.org/officeDocument/2006/relationships/theme" Target="../theme/theme46.xml"/><Relationship Id="rId2" Type="http://schemas.openxmlformats.org/officeDocument/2006/relationships/slideLayout" Target="../slideLayouts/slideLayout490.xml"/><Relationship Id="rId1" Type="http://schemas.openxmlformats.org/officeDocument/2006/relationships/slideLayout" Target="../slideLayouts/slideLayout489.xml"/><Relationship Id="rId6" Type="http://schemas.openxmlformats.org/officeDocument/2006/relationships/slideLayout" Target="../slideLayouts/slideLayout494.xml"/><Relationship Id="rId11" Type="http://schemas.openxmlformats.org/officeDocument/2006/relationships/slideLayout" Target="../slideLayouts/slideLayout499.xml"/><Relationship Id="rId5" Type="http://schemas.openxmlformats.org/officeDocument/2006/relationships/slideLayout" Target="../slideLayouts/slideLayout493.xml"/><Relationship Id="rId10" Type="http://schemas.openxmlformats.org/officeDocument/2006/relationships/slideLayout" Target="../slideLayouts/slideLayout498.xml"/><Relationship Id="rId4" Type="http://schemas.openxmlformats.org/officeDocument/2006/relationships/slideLayout" Target="../slideLayouts/slideLayout492.xml"/><Relationship Id="rId9" Type="http://schemas.openxmlformats.org/officeDocument/2006/relationships/slideLayout" Target="../slideLayouts/slideLayout497.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7.xml"/><Relationship Id="rId3" Type="http://schemas.openxmlformats.org/officeDocument/2006/relationships/slideLayout" Target="../slideLayouts/slideLayout502.xml"/><Relationship Id="rId7" Type="http://schemas.openxmlformats.org/officeDocument/2006/relationships/slideLayout" Target="../slideLayouts/slideLayout506.xml"/><Relationship Id="rId12" Type="http://schemas.openxmlformats.org/officeDocument/2006/relationships/theme" Target="../theme/theme47.xml"/><Relationship Id="rId2" Type="http://schemas.openxmlformats.org/officeDocument/2006/relationships/slideLayout" Target="../slideLayouts/slideLayout501.xml"/><Relationship Id="rId1" Type="http://schemas.openxmlformats.org/officeDocument/2006/relationships/slideLayout" Target="../slideLayouts/slideLayout500.xml"/><Relationship Id="rId6" Type="http://schemas.openxmlformats.org/officeDocument/2006/relationships/slideLayout" Target="../slideLayouts/slideLayout505.xml"/><Relationship Id="rId11" Type="http://schemas.openxmlformats.org/officeDocument/2006/relationships/slideLayout" Target="../slideLayouts/slideLayout510.xml"/><Relationship Id="rId5" Type="http://schemas.openxmlformats.org/officeDocument/2006/relationships/slideLayout" Target="../slideLayouts/slideLayout504.xml"/><Relationship Id="rId10" Type="http://schemas.openxmlformats.org/officeDocument/2006/relationships/slideLayout" Target="../slideLayouts/slideLayout509.xml"/><Relationship Id="rId4" Type="http://schemas.openxmlformats.org/officeDocument/2006/relationships/slideLayout" Target="../slideLayouts/slideLayout503.xml"/><Relationship Id="rId9" Type="http://schemas.openxmlformats.org/officeDocument/2006/relationships/slideLayout" Target="../slideLayouts/slideLayout508.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8.xml"/><Relationship Id="rId13" Type="http://schemas.openxmlformats.org/officeDocument/2006/relationships/theme" Target="../theme/theme48.xml"/><Relationship Id="rId3" Type="http://schemas.openxmlformats.org/officeDocument/2006/relationships/slideLayout" Target="../slideLayouts/slideLayout513.xml"/><Relationship Id="rId7" Type="http://schemas.openxmlformats.org/officeDocument/2006/relationships/slideLayout" Target="../slideLayouts/slideLayout517.xml"/><Relationship Id="rId12" Type="http://schemas.openxmlformats.org/officeDocument/2006/relationships/slideLayout" Target="../slideLayouts/slideLayout522.xml"/><Relationship Id="rId2" Type="http://schemas.openxmlformats.org/officeDocument/2006/relationships/slideLayout" Target="../slideLayouts/slideLayout512.xml"/><Relationship Id="rId1" Type="http://schemas.openxmlformats.org/officeDocument/2006/relationships/slideLayout" Target="../slideLayouts/slideLayout511.xml"/><Relationship Id="rId6" Type="http://schemas.openxmlformats.org/officeDocument/2006/relationships/slideLayout" Target="../slideLayouts/slideLayout516.xml"/><Relationship Id="rId11" Type="http://schemas.openxmlformats.org/officeDocument/2006/relationships/slideLayout" Target="../slideLayouts/slideLayout521.xml"/><Relationship Id="rId5" Type="http://schemas.openxmlformats.org/officeDocument/2006/relationships/slideLayout" Target="../slideLayouts/slideLayout515.xml"/><Relationship Id="rId10" Type="http://schemas.openxmlformats.org/officeDocument/2006/relationships/slideLayout" Target="../slideLayouts/slideLayout520.xml"/><Relationship Id="rId4" Type="http://schemas.openxmlformats.org/officeDocument/2006/relationships/slideLayout" Target="../slideLayouts/slideLayout514.xml"/><Relationship Id="rId9" Type="http://schemas.openxmlformats.org/officeDocument/2006/relationships/slideLayout" Target="../slideLayouts/slideLayout519.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0.xml"/><Relationship Id="rId13" Type="http://schemas.openxmlformats.org/officeDocument/2006/relationships/theme" Target="../theme/theme49.xml"/><Relationship Id="rId3" Type="http://schemas.openxmlformats.org/officeDocument/2006/relationships/slideLayout" Target="../slideLayouts/slideLayout525.xml"/><Relationship Id="rId7" Type="http://schemas.openxmlformats.org/officeDocument/2006/relationships/slideLayout" Target="../slideLayouts/slideLayout529.xml"/><Relationship Id="rId12" Type="http://schemas.openxmlformats.org/officeDocument/2006/relationships/slideLayout" Target="../slideLayouts/slideLayout534.xml"/><Relationship Id="rId2" Type="http://schemas.openxmlformats.org/officeDocument/2006/relationships/slideLayout" Target="../slideLayouts/slideLayout524.xml"/><Relationship Id="rId1" Type="http://schemas.openxmlformats.org/officeDocument/2006/relationships/slideLayout" Target="../slideLayouts/slideLayout523.xml"/><Relationship Id="rId6" Type="http://schemas.openxmlformats.org/officeDocument/2006/relationships/slideLayout" Target="../slideLayouts/slideLayout528.xml"/><Relationship Id="rId11" Type="http://schemas.openxmlformats.org/officeDocument/2006/relationships/slideLayout" Target="../slideLayouts/slideLayout533.xml"/><Relationship Id="rId5" Type="http://schemas.openxmlformats.org/officeDocument/2006/relationships/slideLayout" Target="../slideLayouts/slideLayout527.xml"/><Relationship Id="rId10" Type="http://schemas.openxmlformats.org/officeDocument/2006/relationships/slideLayout" Target="../slideLayouts/slideLayout532.xml"/><Relationship Id="rId4" Type="http://schemas.openxmlformats.org/officeDocument/2006/relationships/slideLayout" Target="../slideLayouts/slideLayout526.xml"/><Relationship Id="rId9" Type="http://schemas.openxmlformats.org/officeDocument/2006/relationships/slideLayout" Target="../slideLayouts/slideLayout531.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2.xml"/><Relationship Id="rId13" Type="http://schemas.openxmlformats.org/officeDocument/2006/relationships/image" Target="../media/image1.png"/><Relationship Id="rId3" Type="http://schemas.openxmlformats.org/officeDocument/2006/relationships/slideLayout" Target="../slideLayouts/slideLayout537.xml"/><Relationship Id="rId7" Type="http://schemas.openxmlformats.org/officeDocument/2006/relationships/slideLayout" Target="../slideLayouts/slideLayout541.xml"/><Relationship Id="rId12" Type="http://schemas.openxmlformats.org/officeDocument/2006/relationships/theme" Target="../theme/theme50.xml"/><Relationship Id="rId2" Type="http://schemas.openxmlformats.org/officeDocument/2006/relationships/slideLayout" Target="../slideLayouts/slideLayout536.xml"/><Relationship Id="rId1" Type="http://schemas.openxmlformats.org/officeDocument/2006/relationships/slideLayout" Target="../slideLayouts/slideLayout535.xml"/><Relationship Id="rId6" Type="http://schemas.openxmlformats.org/officeDocument/2006/relationships/slideLayout" Target="../slideLayouts/slideLayout540.xml"/><Relationship Id="rId11" Type="http://schemas.openxmlformats.org/officeDocument/2006/relationships/slideLayout" Target="../slideLayouts/slideLayout545.xml"/><Relationship Id="rId5" Type="http://schemas.openxmlformats.org/officeDocument/2006/relationships/slideLayout" Target="../slideLayouts/slideLayout539.xml"/><Relationship Id="rId10" Type="http://schemas.openxmlformats.org/officeDocument/2006/relationships/slideLayout" Target="../slideLayouts/slideLayout544.xml"/><Relationship Id="rId4" Type="http://schemas.openxmlformats.org/officeDocument/2006/relationships/slideLayout" Target="../slideLayouts/slideLayout538.xml"/><Relationship Id="rId9" Type="http://schemas.openxmlformats.org/officeDocument/2006/relationships/slideLayout" Target="../slideLayouts/slideLayout543.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3.xml"/><Relationship Id="rId13" Type="http://schemas.openxmlformats.org/officeDocument/2006/relationships/theme" Target="../theme/theme51.xml"/><Relationship Id="rId3" Type="http://schemas.openxmlformats.org/officeDocument/2006/relationships/slideLayout" Target="../slideLayouts/slideLayout548.xml"/><Relationship Id="rId7" Type="http://schemas.openxmlformats.org/officeDocument/2006/relationships/slideLayout" Target="../slideLayouts/slideLayout552.xml"/><Relationship Id="rId12" Type="http://schemas.openxmlformats.org/officeDocument/2006/relationships/slideLayout" Target="../slideLayouts/slideLayout557.xml"/><Relationship Id="rId2" Type="http://schemas.openxmlformats.org/officeDocument/2006/relationships/slideLayout" Target="../slideLayouts/slideLayout547.xml"/><Relationship Id="rId1" Type="http://schemas.openxmlformats.org/officeDocument/2006/relationships/slideLayout" Target="../slideLayouts/slideLayout546.xml"/><Relationship Id="rId6" Type="http://schemas.openxmlformats.org/officeDocument/2006/relationships/slideLayout" Target="../slideLayouts/slideLayout551.xml"/><Relationship Id="rId11" Type="http://schemas.openxmlformats.org/officeDocument/2006/relationships/slideLayout" Target="../slideLayouts/slideLayout556.xml"/><Relationship Id="rId5" Type="http://schemas.openxmlformats.org/officeDocument/2006/relationships/slideLayout" Target="../slideLayouts/slideLayout550.xml"/><Relationship Id="rId10" Type="http://schemas.openxmlformats.org/officeDocument/2006/relationships/slideLayout" Target="../slideLayouts/slideLayout555.xml"/><Relationship Id="rId4" Type="http://schemas.openxmlformats.org/officeDocument/2006/relationships/slideLayout" Target="../slideLayouts/slideLayout549.xml"/><Relationship Id="rId9" Type="http://schemas.openxmlformats.org/officeDocument/2006/relationships/slideLayout" Target="../slideLayouts/slideLayout554.xml"/><Relationship Id="rId14" Type="http://schemas.openxmlformats.org/officeDocument/2006/relationships/image" Target="../media/image1.png"/></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5.xml"/><Relationship Id="rId13" Type="http://schemas.openxmlformats.org/officeDocument/2006/relationships/image" Target="../media/image1.png"/><Relationship Id="rId3" Type="http://schemas.openxmlformats.org/officeDocument/2006/relationships/slideLayout" Target="../slideLayouts/slideLayout560.xml"/><Relationship Id="rId7" Type="http://schemas.openxmlformats.org/officeDocument/2006/relationships/slideLayout" Target="../slideLayouts/slideLayout564.xml"/><Relationship Id="rId12" Type="http://schemas.openxmlformats.org/officeDocument/2006/relationships/theme" Target="../theme/theme52.xml"/><Relationship Id="rId2" Type="http://schemas.openxmlformats.org/officeDocument/2006/relationships/slideLayout" Target="../slideLayouts/slideLayout559.xml"/><Relationship Id="rId1" Type="http://schemas.openxmlformats.org/officeDocument/2006/relationships/slideLayout" Target="../slideLayouts/slideLayout558.xml"/><Relationship Id="rId6" Type="http://schemas.openxmlformats.org/officeDocument/2006/relationships/slideLayout" Target="../slideLayouts/slideLayout563.xml"/><Relationship Id="rId11" Type="http://schemas.openxmlformats.org/officeDocument/2006/relationships/slideLayout" Target="../slideLayouts/slideLayout568.xml"/><Relationship Id="rId5" Type="http://schemas.openxmlformats.org/officeDocument/2006/relationships/slideLayout" Target="../slideLayouts/slideLayout562.xml"/><Relationship Id="rId10" Type="http://schemas.openxmlformats.org/officeDocument/2006/relationships/slideLayout" Target="../slideLayouts/slideLayout567.xml"/><Relationship Id="rId4" Type="http://schemas.openxmlformats.org/officeDocument/2006/relationships/slideLayout" Target="../slideLayouts/slideLayout561.xml"/><Relationship Id="rId9" Type="http://schemas.openxmlformats.org/officeDocument/2006/relationships/slideLayout" Target="../slideLayouts/slideLayout566.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6.xml"/><Relationship Id="rId13" Type="http://schemas.openxmlformats.org/officeDocument/2006/relationships/theme" Target="../theme/theme53.xml"/><Relationship Id="rId3" Type="http://schemas.openxmlformats.org/officeDocument/2006/relationships/slideLayout" Target="../slideLayouts/slideLayout571.xml"/><Relationship Id="rId7" Type="http://schemas.openxmlformats.org/officeDocument/2006/relationships/slideLayout" Target="../slideLayouts/slideLayout575.xml"/><Relationship Id="rId12" Type="http://schemas.openxmlformats.org/officeDocument/2006/relationships/slideLayout" Target="../slideLayouts/slideLayout580.xml"/><Relationship Id="rId2" Type="http://schemas.openxmlformats.org/officeDocument/2006/relationships/slideLayout" Target="../slideLayouts/slideLayout570.xml"/><Relationship Id="rId1" Type="http://schemas.openxmlformats.org/officeDocument/2006/relationships/slideLayout" Target="../slideLayouts/slideLayout569.xml"/><Relationship Id="rId6" Type="http://schemas.openxmlformats.org/officeDocument/2006/relationships/slideLayout" Target="../slideLayouts/slideLayout574.xml"/><Relationship Id="rId11" Type="http://schemas.openxmlformats.org/officeDocument/2006/relationships/slideLayout" Target="../slideLayouts/slideLayout579.xml"/><Relationship Id="rId5" Type="http://schemas.openxmlformats.org/officeDocument/2006/relationships/slideLayout" Target="../slideLayouts/slideLayout573.xml"/><Relationship Id="rId10" Type="http://schemas.openxmlformats.org/officeDocument/2006/relationships/slideLayout" Target="../slideLayouts/slideLayout578.xml"/><Relationship Id="rId4" Type="http://schemas.openxmlformats.org/officeDocument/2006/relationships/slideLayout" Target="../slideLayouts/slideLayout572.xml"/><Relationship Id="rId9" Type="http://schemas.openxmlformats.org/officeDocument/2006/relationships/slideLayout" Target="../slideLayouts/slideLayout577.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88.xml"/><Relationship Id="rId13" Type="http://schemas.openxmlformats.org/officeDocument/2006/relationships/image" Target="../media/image1.png"/><Relationship Id="rId3" Type="http://schemas.openxmlformats.org/officeDocument/2006/relationships/slideLayout" Target="../slideLayouts/slideLayout583.xml"/><Relationship Id="rId7" Type="http://schemas.openxmlformats.org/officeDocument/2006/relationships/slideLayout" Target="../slideLayouts/slideLayout587.xml"/><Relationship Id="rId12" Type="http://schemas.openxmlformats.org/officeDocument/2006/relationships/theme" Target="../theme/theme54.xml"/><Relationship Id="rId2" Type="http://schemas.openxmlformats.org/officeDocument/2006/relationships/slideLayout" Target="../slideLayouts/slideLayout582.xml"/><Relationship Id="rId1" Type="http://schemas.openxmlformats.org/officeDocument/2006/relationships/slideLayout" Target="../slideLayouts/slideLayout581.xml"/><Relationship Id="rId6" Type="http://schemas.openxmlformats.org/officeDocument/2006/relationships/slideLayout" Target="../slideLayouts/slideLayout586.xml"/><Relationship Id="rId11" Type="http://schemas.openxmlformats.org/officeDocument/2006/relationships/slideLayout" Target="../slideLayouts/slideLayout591.xml"/><Relationship Id="rId5" Type="http://schemas.openxmlformats.org/officeDocument/2006/relationships/slideLayout" Target="../slideLayouts/slideLayout585.xml"/><Relationship Id="rId10" Type="http://schemas.openxmlformats.org/officeDocument/2006/relationships/slideLayout" Target="../slideLayouts/slideLayout590.xml"/><Relationship Id="rId4" Type="http://schemas.openxmlformats.org/officeDocument/2006/relationships/slideLayout" Target="../slideLayouts/slideLayout584.xml"/><Relationship Id="rId9" Type="http://schemas.openxmlformats.org/officeDocument/2006/relationships/slideLayout" Target="../slideLayouts/slideLayout589.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99.xml"/><Relationship Id="rId3" Type="http://schemas.openxmlformats.org/officeDocument/2006/relationships/slideLayout" Target="../slideLayouts/slideLayout594.xml"/><Relationship Id="rId7" Type="http://schemas.openxmlformats.org/officeDocument/2006/relationships/slideLayout" Target="../slideLayouts/slideLayout598.xml"/><Relationship Id="rId2" Type="http://schemas.openxmlformats.org/officeDocument/2006/relationships/slideLayout" Target="../slideLayouts/slideLayout593.xml"/><Relationship Id="rId1" Type="http://schemas.openxmlformats.org/officeDocument/2006/relationships/slideLayout" Target="../slideLayouts/slideLayout592.xml"/><Relationship Id="rId6" Type="http://schemas.openxmlformats.org/officeDocument/2006/relationships/slideLayout" Target="../slideLayouts/slideLayout597.xml"/><Relationship Id="rId11" Type="http://schemas.openxmlformats.org/officeDocument/2006/relationships/theme" Target="../theme/theme55.xml"/><Relationship Id="rId5" Type="http://schemas.openxmlformats.org/officeDocument/2006/relationships/slideLayout" Target="../slideLayouts/slideLayout596.xml"/><Relationship Id="rId10" Type="http://schemas.openxmlformats.org/officeDocument/2006/relationships/slideLayout" Target="../slideLayouts/slideLayout601.xml"/><Relationship Id="rId4" Type="http://schemas.openxmlformats.org/officeDocument/2006/relationships/slideLayout" Target="../slideLayouts/slideLayout595.xml"/><Relationship Id="rId9" Type="http://schemas.openxmlformats.org/officeDocument/2006/relationships/slideLayout" Target="../slideLayouts/slideLayout600.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09.xml"/><Relationship Id="rId13" Type="http://schemas.openxmlformats.org/officeDocument/2006/relationships/image" Target="../media/image1.png"/><Relationship Id="rId3" Type="http://schemas.openxmlformats.org/officeDocument/2006/relationships/slideLayout" Target="../slideLayouts/slideLayout604.xml"/><Relationship Id="rId7" Type="http://schemas.openxmlformats.org/officeDocument/2006/relationships/slideLayout" Target="../slideLayouts/slideLayout608.xml"/><Relationship Id="rId12" Type="http://schemas.openxmlformats.org/officeDocument/2006/relationships/theme" Target="../theme/theme56.xml"/><Relationship Id="rId2" Type="http://schemas.openxmlformats.org/officeDocument/2006/relationships/slideLayout" Target="../slideLayouts/slideLayout603.xml"/><Relationship Id="rId1" Type="http://schemas.openxmlformats.org/officeDocument/2006/relationships/slideLayout" Target="../slideLayouts/slideLayout602.xml"/><Relationship Id="rId6" Type="http://schemas.openxmlformats.org/officeDocument/2006/relationships/slideLayout" Target="../slideLayouts/slideLayout607.xml"/><Relationship Id="rId11" Type="http://schemas.openxmlformats.org/officeDocument/2006/relationships/slideLayout" Target="../slideLayouts/slideLayout612.xml"/><Relationship Id="rId5" Type="http://schemas.openxmlformats.org/officeDocument/2006/relationships/slideLayout" Target="../slideLayouts/slideLayout606.xml"/><Relationship Id="rId10" Type="http://schemas.openxmlformats.org/officeDocument/2006/relationships/slideLayout" Target="../slideLayouts/slideLayout611.xml"/><Relationship Id="rId4" Type="http://schemas.openxmlformats.org/officeDocument/2006/relationships/slideLayout" Target="../slideLayouts/slideLayout605.xml"/><Relationship Id="rId9" Type="http://schemas.openxmlformats.org/officeDocument/2006/relationships/slideLayout" Target="../slideLayouts/slideLayout610.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20.xml"/><Relationship Id="rId3" Type="http://schemas.openxmlformats.org/officeDocument/2006/relationships/slideLayout" Target="../slideLayouts/slideLayout615.xml"/><Relationship Id="rId7" Type="http://schemas.openxmlformats.org/officeDocument/2006/relationships/slideLayout" Target="../slideLayouts/slideLayout619.xml"/><Relationship Id="rId12" Type="http://schemas.openxmlformats.org/officeDocument/2006/relationships/theme" Target="../theme/theme57.xml"/><Relationship Id="rId2" Type="http://schemas.openxmlformats.org/officeDocument/2006/relationships/slideLayout" Target="../slideLayouts/slideLayout614.xml"/><Relationship Id="rId1" Type="http://schemas.openxmlformats.org/officeDocument/2006/relationships/slideLayout" Target="../slideLayouts/slideLayout613.xml"/><Relationship Id="rId6" Type="http://schemas.openxmlformats.org/officeDocument/2006/relationships/slideLayout" Target="../slideLayouts/slideLayout618.xml"/><Relationship Id="rId11" Type="http://schemas.openxmlformats.org/officeDocument/2006/relationships/slideLayout" Target="../slideLayouts/slideLayout623.xml"/><Relationship Id="rId5" Type="http://schemas.openxmlformats.org/officeDocument/2006/relationships/slideLayout" Target="../slideLayouts/slideLayout617.xml"/><Relationship Id="rId10" Type="http://schemas.openxmlformats.org/officeDocument/2006/relationships/slideLayout" Target="../slideLayouts/slideLayout622.xml"/><Relationship Id="rId4" Type="http://schemas.openxmlformats.org/officeDocument/2006/relationships/slideLayout" Target="../slideLayouts/slideLayout616.xml"/><Relationship Id="rId9" Type="http://schemas.openxmlformats.org/officeDocument/2006/relationships/slideLayout" Target="../slideLayouts/slideLayout621.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1.xml"/><Relationship Id="rId13" Type="http://schemas.openxmlformats.org/officeDocument/2006/relationships/theme" Target="../theme/theme58.xml"/><Relationship Id="rId3" Type="http://schemas.openxmlformats.org/officeDocument/2006/relationships/slideLayout" Target="../slideLayouts/slideLayout626.xml"/><Relationship Id="rId7" Type="http://schemas.openxmlformats.org/officeDocument/2006/relationships/slideLayout" Target="../slideLayouts/slideLayout630.xml"/><Relationship Id="rId12" Type="http://schemas.openxmlformats.org/officeDocument/2006/relationships/slideLayout" Target="../slideLayouts/slideLayout635.xml"/><Relationship Id="rId2" Type="http://schemas.openxmlformats.org/officeDocument/2006/relationships/slideLayout" Target="../slideLayouts/slideLayout625.xml"/><Relationship Id="rId1" Type="http://schemas.openxmlformats.org/officeDocument/2006/relationships/slideLayout" Target="../slideLayouts/slideLayout624.xml"/><Relationship Id="rId6" Type="http://schemas.openxmlformats.org/officeDocument/2006/relationships/slideLayout" Target="../slideLayouts/slideLayout629.xml"/><Relationship Id="rId11" Type="http://schemas.openxmlformats.org/officeDocument/2006/relationships/slideLayout" Target="../slideLayouts/slideLayout634.xml"/><Relationship Id="rId5" Type="http://schemas.openxmlformats.org/officeDocument/2006/relationships/slideLayout" Target="../slideLayouts/slideLayout628.xml"/><Relationship Id="rId10" Type="http://schemas.openxmlformats.org/officeDocument/2006/relationships/slideLayout" Target="../slideLayouts/slideLayout633.xml"/><Relationship Id="rId4" Type="http://schemas.openxmlformats.org/officeDocument/2006/relationships/slideLayout" Target="../slideLayouts/slideLayout627.xml"/><Relationship Id="rId9" Type="http://schemas.openxmlformats.org/officeDocument/2006/relationships/slideLayout" Target="../slideLayouts/slideLayout632.xml"/><Relationship Id="rId14" Type="http://schemas.openxmlformats.org/officeDocument/2006/relationships/image" Target="../media/image1.png"/></Relationships>
</file>

<file path=ppt/slideMasters/_rels/slideMaster59.xml.rels><?xml version="1.0" encoding="UTF-8" standalone="yes"?>
<Relationships xmlns="http://schemas.openxmlformats.org/package/2006/relationships"><Relationship Id="rId3" Type="http://schemas.openxmlformats.org/officeDocument/2006/relationships/theme" Target="../theme/theme59.xml"/><Relationship Id="rId2" Type="http://schemas.openxmlformats.org/officeDocument/2006/relationships/slideLayout" Target="../slideLayouts/slideLayout637.xml"/><Relationship Id="rId1" Type="http://schemas.openxmlformats.org/officeDocument/2006/relationships/slideLayout" Target="../slideLayouts/slideLayout636.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45.xml"/><Relationship Id="rId13" Type="http://schemas.openxmlformats.org/officeDocument/2006/relationships/theme" Target="../theme/theme60.xml"/><Relationship Id="rId3" Type="http://schemas.openxmlformats.org/officeDocument/2006/relationships/slideLayout" Target="../slideLayouts/slideLayout640.xml"/><Relationship Id="rId7" Type="http://schemas.openxmlformats.org/officeDocument/2006/relationships/slideLayout" Target="../slideLayouts/slideLayout644.xml"/><Relationship Id="rId12" Type="http://schemas.openxmlformats.org/officeDocument/2006/relationships/slideLayout" Target="../slideLayouts/slideLayout649.xml"/><Relationship Id="rId2" Type="http://schemas.openxmlformats.org/officeDocument/2006/relationships/slideLayout" Target="../slideLayouts/slideLayout639.xml"/><Relationship Id="rId1" Type="http://schemas.openxmlformats.org/officeDocument/2006/relationships/slideLayout" Target="../slideLayouts/slideLayout638.xml"/><Relationship Id="rId6" Type="http://schemas.openxmlformats.org/officeDocument/2006/relationships/slideLayout" Target="../slideLayouts/slideLayout643.xml"/><Relationship Id="rId11" Type="http://schemas.openxmlformats.org/officeDocument/2006/relationships/slideLayout" Target="../slideLayouts/slideLayout648.xml"/><Relationship Id="rId5" Type="http://schemas.openxmlformats.org/officeDocument/2006/relationships/slideLayout" Target="../slideLayouts/slideLayout642.xml"/><Relationship Id="rId10" Type="http://schemas.openxmlformats.org/officeDocument/2006/relationships/slideLayout" Target="../slideLayouts/slideLayout647.xml"/><Relationship Id="rId4" Type="http://schemas.openxmlformats.org/officeDocument/2006/relationships/slideLayout" Target="../slideLayouts/slideLayout641.xml"/><Relationship Id="rId9" Type="http://schemas.openxmlformats.org/officeDocument/2006/relationships/slideLayout" Target="../slideLayouts/slideLayout646.xml"/><Relationship Id="rId14" Type="http://schemas.openxmlformats.org/officeDocument/2006/relationships/image" Target="../media/image1.png"/></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57.xml"/><Relationship Id="rId13" Type="http://schemas.openxmlformats.org/officeDocument/2006/relationships/image" Target="../media/image1.png"/><Relationship Id="rId3" Type="http://schemas.openxmlformats.org/officeDocument/2006/relationships/slideLayout" Target="../slideLayouts/slideLayout652.xml"/><Relationship Id="rId7" Type="http://schemas.openxmlformats.org/officeDocument/2006/relationships/slideLayout" Target="../slideLayouts/slideLayout656.xml"/><Relationship Id="rId12" Type="http://schemas.openxmlformats.org/officeDocument/2006/relationships/theme" Target="../theme/theme61.xml"/><Relationship Id="rId2" Type="http://schemas.openxmlformats.org/officeDocument/2006/relationships/slideLayout" Target="../slideLayouts/slideLayout651.xml"/><Relationship Id="rId1" Type="http://schemas.openxmlformats.org/officeDocument/2006/relationships/slideLayout" Target="../slideLayouts/slideLayout650.xml"/><Relationship Id="rId6" Type="http://schemas.openxmlformats.org/officeDocument/2006/relationships/slideLayout" Target="../slideLayouts/slideLayout655.xml"/><Relationship Id="rId11" Type="http://schemas.openxmlformats.org/officeDocument/2006/relationships/slideLayout" Target="../slideLayouts/slideLayout660.xml"/><Relationship Id="rId5" Type="http://schemas.openxmlformats.org/officeDocument/2006/relationships/slideLayout" Target="../slideLayouts/slideLayout654.xml"/><Relationship Id="rId10" Type="http://schemas.openxmlformats.org/officeDocument/2006/relationships/slideLayout" Target="../slideLayouts/slideLayout659.xml"/><Relationship Id="rId4" Type="http://schemas.openxmlformats.org/officeDocument/2006/relationships/slideLayout" Target="../slideLayouts/slideLayout653.xml"/><Relationship Id="rId9" Type="http://schemas.openxmlformats.org/officeDocument/2006/relationships/slideLayout" Target="../slideLayouts/slideLayout658.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68.xml"/><Relationship Id="rId13" Type="http://schemas.openxmlformats.org/officeDocument/2006/relationships/image" Target="../media/image1.png"/><Relationship Id="rId3" Type="http://schemas.openxmlformats.org/officeDocument/2006/relationships/slideLayout" Target="../slideLayouts/slideLayout663.xml"/><Relationship Id="rId7" Type="http://schemas.openxmlformats.org/officeDocument/2006/relationships/slideLayout" Target="../slideLayouts/slideLayout667.xml"/><Relationship Id="rId12" Type="http://schemas.openxmlformats.org/officeDocument/2006/relationships/theme" Target="../theme/theme62.xml"/><Relationship Id="rId2" Type="http://schemas.openxmlformats.org/officeDocument/2006/relationships/slideLayout" Target="../slideLayouts/slideLayout662.xml"/><Relationship Id="rId1" Type="http://schemas.openxmlformats.org/officeDocument/2006/relationships/slideLayout" Target="../slideLayouts/slideLayout661.xml"/><Relationship Id="rId6" Type="http://schemas.openxmlformats.org/officeDocument/2006/relationships/slideLayout" Target="../slideLayouts/slideLayout666.xml"/><Relationship Id="rId11" Type="http://schemas.openxmlformats.org/officeDocument/2006/relationships/slideLayout" Target="../slideLayouts/slideLayout671.xml"/><Relationship Id="rId5" Type="http://schemas.openxmlformats.org/officeDocument/2006/relationships/slideLayout" Target="../slideLayouts/slideLayout665.xml"/><Relationship Id="rId10" Type="http://schemas.openxmlformats.org/officeDocument/2006/relationships/slideLayout" Target="../slideLayouts/slideLayout670.xml"/><Relationship Id="rId4" Type="http://schemas.openxmlformats.org/officeDocument/2006/relationships/slideLayout" Target="../slideLayouts/slideLayout664.xml"/><Relationship Id="rId9" Type="http://schemas.openxmlformats.org/officeDocument/2006/relationships/slideLayout" Target="../slideLayouts/slideLayout669.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79.xml"/><Relationship Id="rId13" Type="http://schemas.openxmlformats.org/officeDocument/2006/relationships/image" Target="../media/image1.png"/><Relationship Id="rId3" Type="http://schemas.openxmlformats.org/officeDocument/2006/relationships/slideLayout" Target="../slideLayouts/slideLayout674.xml"/><Relationship Id="rId7" Type="http://schemas.openxmlformats.org/officeDocument/2006/relationships/slideLayout" Target="../slideLayouts/slideLayout678.xml"/><Relationship Id="rId12" Type="http://schemas.openxmlformats.org/officeDocument/2006/relationships/theme" Target="../theme/theme63.xml"/><Relationship Id="rId2" Type="http://schemas.openxmlformats.org/officeDocument/2006/relationships/slideLayout" Target="../slideLayouts/slideLayout673.xml"/><Relationship Id="rId1" Type="http://schemas.openxmlformats.org/officeDocument/2006/relationships/slideLayout" Target="../slideLayouts/slideLayout672.xml"/><Relationship Id="rId6" Type="http://schemas.openxmlformats.org/officeDocument/2006/relationships/slideLayout" Target="../slideLayouts/slideLayout677.xml"/><Relationship Id="rId11" Type="http://schemas.openxmlformats.org/officeDocument/2006/relationships/slideLayout" Target="../slideLayouts/slideLayout682.xml"/><Relationship Id="rId5" Type="http://schemas.openxmlformats.org/officeDocument/2006/relationships/slideLayout" Target="../slideLayouts/slideLayout676.xml"/><Relationship Id="rId10" Type="http://schemas.openxmlformats.org/officeDocument/2006/relationships/slideLayout" Target="../slideLayouts/slideLayout681.xml"/><Relationship Id="rId4" Type="http://schemas.openxmlformats.org/officeDocument/2006/relationships/slideLayout" Target="../slideLayouts/slideLayout675.xml"/><Relationship Id="rId9" Type="http://schemas.openxmlformats.org/officeDocument/2006/relationships/slideLayout" Target="../slideLayouts/slideLayout680.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90.xml"/><Relationship Id="rId13" Type="http://schemas.openxmlformats.org/officeDocument/2006/relationships/theme" Target="../theme/theme64.xml"/><Relationship Id="rId3" Type="http://schemas.openxmlformats.org/officeDocument/2006/relationships/slideLayout" Target="../slideLayouts/slideLayout685.xml"/><Relationship Id="rId7" Type="http://schemas.openxmlformats.org/officeDocument/2006/relationships/slideLayout" Target="../slideLayouts/slideLayout689.xml"/><Relationship Id="rId12" Type="http://schemas.openxmlformats.org/officeDocument/2006/relationships/slideLayout" Target="../slideLayouts/slideLayout694.xml"/><Relationship Id="rId2" Type="http://schemas.openxmlformats.org/officeDocument/2006/relationships/slideLayout" Target="../slideLayouts/slideLayout684.xml"/><Relationship Id="rId1" Type="http://schemas.openxmlformats.org/officeDocument/2006/relationships/slideLayout" Target="../slideLayouts/slideLayout683.xml"/><Relationship Id="rId6" Type="http://schemas.openxmlformats.org/officeDocument/2006/relationships/slideLayout" Target="../slideLayouts/slideLayout688.xml"/><Relationship Id="rId11" Type="http://schemas.openxmlformats.org/officeDocument/2006/relationships/slideLayout" Target="../slideLayouts/slideLayout693.xml"/><Relationship Id="rId5" Type="http://schemas.openxmlformats.org/officeDocument/2006/relationships/slideLayout" Target="../slideLayouts/slideLayout687.xml"/><Relationship Id="rId10" Type="http://schemas.openxmlformats.org/officeDocument/2006/relationships/slideLayout" Target="../slideLayouts/slideLayout692.xml"/><Relationship Id="rId4" Type="http://schemas.openxmlformats.org/officeDocument/2006/relationships/slideLayout" Target="../slideLayouts/slideLayout686.xml"/><Relationship Id="rId9" Type="http://schemas.openxmlformats.org/officeDocument/2006/relationships/slideLayout" Target="../slideLayouts/slideLayout691.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702.xml"/><Relationship Id="rId13" Type="http://schemas.openxmlformats.org/officeDocument/2006/relationships/theme" Target="../theme/theme65.xml"/><Relationship Id="rId3" Type="http://schemas.openxmlformats.org/officeDocument/2006/relationships/slideLayout" Target="../slideLayouts/slideLayout697.xml"/><Relationship Id="rId7" Type="http://schemas.openxmlformats.org/officeDocument/2006/relationships/slideLayout" Target="../slideLayouts/slideLayout701.xml"/><Relationship Id="rId12" Type="http://schemas.openxmlformats.org/officeDocument/2006/relationships/slideLayout" Target="../slideLayouts/slideLayout706.xml"/><Relationship Id="rId2" Type="http://schemas.openxmlformats.org/officeDocument/2006/relationships/slideLayout" Target="../slideLayouts/slideLayout696.xml"/><Relationship Id="rId1" Type="http://schemas.openxmlformats.org/officeDocument/2006/relationships/slideLayout" Target="../slideLayouts/slideLayout695.xml"/><Relationship Id="rId6" Type="http://schemas.openxmlformats.org/officeDocument/2006/relationships/slideLayout" Target="../slideLayouts/slideLayout700.xml"/><Relationship Id="rId11" Type="http://schemas.openxmlformats.org/officeDocument/2006/relationships/slideLayout" Target="../slideLayouts/slideLayout705.xml"/><Relationship Id="rId5" Type="http://schemas.openxmlformats.org/officeDocument/2006/relationships/slideLayout" Target="../slideLayouts/slideLayout699.xml"/><Relationship Id="rId10" Type="http://schemas.openxmlformats.org/officeDocument/2006/relationships/slideLayout" Target="../slideLayouts/slideLayout704.xml"/><Relationship Id="rId4" Type="http://schemas.openxmlformats.org/officeDocument/2006/relationships/slideLayout" Target="../slideLayouts/slideLayout698.xml"/><Relationship Id="rId9" Type="http://schemas.openxmlformats.org/officeDocument/2006/relationships/slideLayout" Target="../slideLayouts/slideLayout703.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14.xml"/><Relationship Id="rId13" Type="http://schemas.openxmlformats.org/officeDocument/2006/relationships/image" Target="../media/image1.png"/><Relationship Id="rId3" Type="http://schemas.openxmlformats.org/officeDocument/2006/relationships/slideLayout" Target="../slideLayouts/slideLayout709.xml"/><Relationship Id="rId7" Type="http://schemas.openxmlformats.org/officeDocument/2006/relationships/slideLayout" Target="../slideLayouts/slideLayout713.xml"/><Relationship Id="rId12" Type="http://schemas.openxmlformats.org/officeDocument/2006/relationships/theme" Target="../theme/theme66.xml"/><Relationship Id="rId2" Type="http://schemas.openxmlformats.org/officeDocument/2006/relationships/slideLayout" Target="../slideLayouts/slideLayout708.xml"/><Relationship Id="rId1" Type="http://schemas.openxmlformats.org/officeDocument/2006/relationships/slideLayout" Target="../slideLayouts/slideLayout707.xml"/><Relationship Id="rId6" Type="http://schemas.openxmlformats.org/officeDocument/2006/relationships/slideLayout" Target="../slideLayouts/slideLayout712.xml"/><Relationship Id="rId11" Type="http://schemas.openxmlformats.org/officeDocument/2006/relationships/slideLayout" Target="../slideLayouts/slideLayout717.xml"/><Relationship Id="rId5" Type="http://schemas.openxmlformats.org/officeDocument/2006/relationships/slideLayout" Target="../slideLayouts/slideLayout711.xml"/><Relationship Id="rId10" Type="http://schemas.openxmlformats.org/officeDocument/2006/relationships/slideLayout" Target="../slideLayouts/slideLayout716.xml"/><Relationship Id="rId4" Type="http://schemas.openxmlformats.org/officeDocument/2006/relationships/slideLayout" Target="../slideLayouts/slideLayout710.xml"/><Relationship Id="rId9" Type="http://schemas.openxmlformats.org/officeDocument/2006/relationships/slideLayout" Target="../slideLayouts/slideLayout715.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25.xml"/><Relationship Id="rId3" Type="http://schemas.openxmlformats.org/officeDocument/2006/relationships/slideLayout" Target="../slideLayouts/slideLayout720.xml"/><Relationship Id="rId7" Type="http://schemas.openxmlformats.org/officeDocument/2006/relationships/slideLayout" Target="../slideLayouts/slideLayout724.xml"/><Relationship Id="rId12" Type="http://schemas.openxmlformats.org/officeDocument/2006/relationships/theme" Target="../theme/theme67.xml"/><Relationship Id="rId2" Type="http://schemas.openxmlformats.org/officeDocument/2006/relationships/slideLayout" Target="../slideLayouts/slideLayout719.xml"/><Relationship Id="rId1" Type="http://schemas.openxmlformats.org/officeDocument/2006/relationships/slideLayout" Target="../slideLayouts/slideLayout718.xml"/><Relationship Id="rId6" Type="http://schemas.openxmlformats.org/officeDocument/2006/relationships/slideLayout" Target="../slideLayouts/slideLayout723.xml"/><Relationship Id="rId11" Type="http://schemas.openxmlformats.org/officeDocument/2006/relationships/slideLayout" Target="../slideLayouts/slideLayout728.xml"/><Relationship Id="rId5" Type="http://schemas.openxmlformats.org/officeDocument/2006/relationships/slideLayout" Target="../slideLayouts/slideLayout722.xml"/><Relationship Id="rId10" Type="http://schemas.openxmlformats.org/officeDocument/2006/relationships/slideLayout" Target="../slideLayouts/slideLayout727.xml"/><Relationship Id="rId4" Type="http://schemas.openxmlformats.org/officeDocument/2006/relationships/slideLayout" Target="../slideLayouts/slideLayout721.xml"/><Relationship Id="rId9" Type="http://schemas.openxmlformats.org/officeDocument/2006/relationships/slideLayout" Target="../slideLayouts/slideLayout726.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36.xml"/><Relationship Id="rId13" Type="http://schemas.openxmlformats.org/officeDocument/2006/relationships/image" Target="../media/image1.png"/><Relationship Id="rId3" Type="http://schemas.openxmlformats.org/officeDocument/2006/relationships/slideLayout" Target="../slideLayouts/slideLayout731.xml"/><Relationship Id="rId7" Type="http://schemas.openxmlformats.org/officeDocument/2006/relationships/slideLayout" Target="../slideLayouts/slideLayout735.xml"/><Relationship Id="rId12" Type="http://schemas.openxmlformats.org/officeDocument/2006/relationships/theme" Target="../theme/theme68.xml"/><Relationship Id="rId2" Type="http://schemas.openxmlformats.org/officeDocument/2006/relationships/slideLayout" Target="../slideLayouts/slideLayout730.xml"/><Relationship Id="rId1" Type="http://schemas.openxmlformats.org/officeDocument/2006/relationships/slideLayout" Target="../slideLayouts/slideLayout729.xml"/><Relationship Id="rId6" Type="http://schemas.openxmlformats.org/officeDocument/2006/relationships/slideLayout" Target="../slideLayouts/slideLayout734.xml"/><Relationship Id="rId11" Type="http://schemas.openxmlformats.org/officeDocument/2006/relationships/slideLayout" Target="../slideLayouts/slideLayout739.xml"/><Relationship Id="rId5" Type="http://schemas.openxmlformats.org/officeDocument/2006/relationships/slideLayout" Target="../slideLayouts/slideLayout733.xml"/><Relationship Id="rId10" Type="http://schemas.openxmlformats.org/officeDocument/2006/relationships/slideLayout" Target="../slideLayouts/slideLayout738.xml"/><Relationship Id="rId4" Type="http://schemas.openxmlformats.org/officeDocument/2006/relationships/slideLayout" Target="../slideLayouts/slideLayout732.xml"/><Relationship Id="rId9" Type="http://schemas.openxmlformats.org/officeDocument/2006/relationships/slideLayout" Target="../slideLayouts/slideLayout737.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47.xml"/><Relationship Id="rId13" Type="http://schemas.openxmlformats.org/officeDocument/2006/relationships/image" Target="../media/image1.png"/><Relationship Id="rId3" Type="http://schemas.openxmlformats.org/officeDocument/2006/relationships/slideLayout" Target="../slideLayouts/slideLayout742.xml"/><Relationship Id="rId7" Type="http://schemas.openxmlformats.org/officeDocument/2006/relationships/slideLayout" Target="../slideLayouts/slideLayout746.xml"/><Relationship Id="rId12" Type="http://schemas.openxmlformats.org/officeDocument/2006/relationships/theme" Target="../theme/theme69.xml"/><Relationship Id="rId2" Type="http://schemas.openxmlformats.org/officeDocument/2006/relationships/slideLayout" Target="../slideLayouts/slideLayout741.xml"/><Relationship Id="rId1" Type="http://schemas.openxmlformats.org/officeDocument/2006/relationships/slideLayout" Target="../slideLayouts/slideLayout740.xml"/><Relationship Id="rId6" Type="http://schemas.openxmlformats.org/officeDocument/2006/relationships/slideLayout" Target="../slideLayouts/slideLayout745.xml"/><Relationship Id="rId11" Type="http://schemas.openxmlformats.org/officeDocument/2006/relationships/slideLayout" Target="../slideLayouts/slideLayout750.xml"/><Relationship Id="rId5" Type="http://schemas.openxmlformats.org/officeDocument/2006/relationships/slideLayout" Target="../slideLayouts/slideLayout744.xml"/><Relationship Id="rId10" Type="http://schemas.openxmlformats.org/officeDocument/2006/relationships/slideLayout" Target="../slideLayouts/slideLayout749.xml"/><Relationship Id="rId4" Type="http://schemas.openxmlformats.org/officeDocument/2006/relationships/slideLayout" Target="../slideLayouts/slideLayout743.xml"/><Relationship Id="rId9" Type="http://schemas.openxmlformats.org/officeDocument/2006/relationships/slideLayout" Target="../slideLayouts/slideLayout748.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58.xml"/><Relationship Id="rId13" Type="http://schemas.openxmlformats.org/officeDocument/2006/relationships/theme" Target="../theme/theme70.xml"/><Relationship Id="rId3" Type="http://schemas.openxmlformats.org/officeDocument/2006/relationships/slideLayout" Target="../slideLayouts/slideLayout753.xml"/><Relationship Id="rId7" Type="http://schemas.openxmlformats.org/officeDocument/2006/relationships/slideLayout" Target="../slideLayouts/slideLayout757.xml"/><Relationship Id="rId12" Type="http://schemas.openxmlformats.org/officeDocument/2006/relationships/slideLayout" Target="../slideLayouts/slideLayout762.xml"/><Relationship Id="rId2" Type="http://schemas.openxmlformats.org/officeDocument/2006/relationships/slideLayout" Target="../slideLayouts/slideLayout752.xml"/><Relationship Id="rId1" Type="http://schemas.openxmlformats.org/officeDocument/2006/relationships/slideLayout" Target="../slideLayouts/slideLayout751.xml"/><Relationship Id="rId6" Type="http://schemas.openxmlformats.org/officeDocument/2006/relationships/slideLayout" Target="../slideLayouts/slideLayout756.xml"/><Relationship Id="rId11" Type="http://schemas.openxmlformats.org/officeDocument/2006/relationships/slideLayout" Target="../slideLayouts/slideLayout761.xml"/><Relationship Id="rId5" Type="http://schemas.openxmlformats.org/officeDocument/2006/relationships/slideLayout" Target="../slideLayouts/slideLayout755.xml"/><Relationship Id="rId10" Type="http://schemas.openxmlformats.org/officeDocument/2006/relationships/slideLayout" Target="../slideLayouts/slideLayout760.xml"/><Relationship Id="rId4" Type="http://schemas.openxmlformats.org/officeDocument/2006/relationships/slideLayout" Target="../slideLayouts/slideLayout754.xml"/><Relationship Id="rId9" Type="http://schemas.openxmlformats.org/officeDocument/2006/relationships/slideLayout" Target="../slideLayouts/slideLayout759.xml"/><Relationship Id="rId14" Type="http://schemas.openxmlformats.org/officeDocument/2006/relationships/image" Target="../media/image1.png"/></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770.xml"/><Relationship Id="rId13" Type="http://schemas.openxmlformats.org/officeDocument/2006/relationships/image" Target="../media/image9.png"/><Relationship Id="rId3" Type="http://schemas.openxmlformats.org/officeDocument/2006/relationships/slideLayout" Target="../slideLayouts/slideLayout765.xml"/><Relationship Id="rId7" Type="http://schemas.openxmlformats.org/officeDocument/2006/relationships/slideLayout" Target="../slideLayouts/slideLayout769.xml"/><Relationship Id="rId12" Type="http://schemas.openxmlformats.org/officeDocument/2006/relationships/theme" Target="../theme/theme71.xml"/><Relationship Id="rId2" Type="http://schemas.openxmlformats.org/officeDocument/2006/relationships/slideLayout" Target="../slideLayouts/slideLayout764.xml"/><Relationship Id="rId1" Type="http://schemas.openxmlformats.org/officeDocument/2006/relationships/slideLayout" Target="../slideLayouts/slideLayout763.xml"/><Relationship Id="rId6" Type="http://schemas.openxmlformats.org/officeDocument/2006/relationships/slideLayout" Target="../slideLayouts/slideLayout768.xml"/><Relationship Id="rId11" Type="http://schemas.openxmlformats.org/officeDocument/2006/relationships/slideLayout" Target="../slideLayouts/slideLayout773.xml"/><Relationship Id="rId5" Type="http://schemas.openxmlformats.org/officeDocument/2006/relationships/slideLayout" Target="../slideLayouts/slideLayout767.xml"/><Relationship Id="rId10" Type="http://schemas.openxmlformats.org/officeDocument/2006/relationships/slideLayout" Target="../slideLayouts/slideLayout772.xml"/><Relationship Id="rId4" Type="http://schemas.openxmlformats.org/officeDocument/2006/relationships/slideLayout" Target="../slideLayouts/slideLayout766.xml"/><Relationship Id="rId9" Type="http://schemas.openxmlformats.org/officeDocument/2006/relationships/slideLayout" Target="../slideLayouts/slideLayout771.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781.xml"/><Relationship Id="rId13" Type="http://schemas.openxmlformats.org/officeDocument/2006/relationships/slideLayout" Target="../slideLayouts/slideLayout786.xml"/><Relationship Id="rId3" Type="http://schemas.openxmlformats.org/officeDocument/2006/relationships/slideLayout" Target="../slideLayouts/slideLayout776.xml"/><Relationship Id="rId7" Type="http://schemas.openxmlformats.org/officeDocument/2006/relationships/slideLayout" Target="../slideLayouts/slideLayout780.xml"/><Relationship Id="rId12" Type="http://schemas.openxmlformats.org/officeDocument/2006/relationships/slideLayout" Target="../slideLayouts/slideLayout785.xml"/><Relationship Id="rId2" Type="http://schemas.openxmlformats.org/officeDocument/2006/relationships/slideLayout" Target="../slideLayouts/slideLayout775.xml"/><Relationship Id="rId1" Type="http://schemas.openxmlformats.org/officeDocument/2006/relationships/slideLayout" Target="../slideLayouts/slideLayout774.xml"/><Relationship Id="rId6" Type="http://schemas.openxmlformats.org/officeDocument/2006/relationships/slideLayout" Target="../slideLayouts/slideLayout779.xml"/><Relationship Id="rId11" Type="http://schemas.openxmlformats.org/officeDocument/2006/relationships/slideLayout" Target="../slideLayouts/slideLayout784.xml"/><Relationship Id="rId5" Type="http://schemas.openxmlformats.org/officeDocument/2006/relationships/slideLayout" Target="../slideLayouts/slideLayout778.xml"/><Relationship Id="rId15" Type="http://schemas.openxmlformats.org/officeDocument/2006/relationships/image" Target="../media/image13.png"/><Relationship Id="rId10" Type="http://schemas.openxmlformats.org/officeDocument/2006/relationships/slideLayout" Target="../slideLayouts/slideLayout783.xml"/><Relationship Id="rId4" Type="http://schemas.openxmlformats.org/officeDocument/2006/relationships/slideLayout" Target="../slideLayouts/slideLayout777.xml"/><Relationship Id="rId9" Type="http://schemas.openxmlformats.org/officeDocument/2006/relationships/slideLayout" Target="../slideLayouts/slideLayout782.xml"/><Relationship Id="rId14" Type="http://schemas.openxmlformats.org/officeDocument/2006/relationships/theme" Target="../theme/theme72.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794.xml"/><Relationship Id="rId3" Type="http://schemas.openxmlformats.org/officeDocument/2006/relationships/slideLayout" Target="../slideLayouts/slideLayout789.xml"/><Relationship Id="rId7" Type="http://schemas.openxmlformats.org/officeDocument/2006/relationships/slideLayout" Target="../slideLayouts/slideLayout793.xml"/><Relationship Id="rId12" Type="http://schemas.openxmlformats.org/officeDocument/2006/relationships/theme" Target="../theme/theme73.xml"/><Relationship Id="rId2" Type="http://schemas.openxmlformats.org/officeDocument/2006/relationships/slideLayout" Target="../slideLayouts/slideLayout788.xml"/><Relationship Id="rId1" Type="http://schemas.openxmlformats.org/officeDocument/2006/relationships/slideLayout" Target="../slideLayouts/slideLayout787.xml"/><Relationship Id="rId6" Type="http://schemas.openxmlformats.org/officeDocument/2006/relationships/slideLayout" Target="../slideLayouts/slideLayout792.xml"/><Relationship Id="rId11" Type="http://schemas.openxmlformats.org/officeDocument/2006/relationships/slideLayout" Target="../slideLayouts/slideLayout797.xml"/><Relationship Id="rId5" Type="http://schemas.openxmlformats.org/officeDocument/2006/relationships/slideLayout" Target="../slideLayouts/slideLayout791.xml"/><Relationship Id="rId10" Type="http://schemas.openxmlformats.org/officeDocument/2006/relationships/slideLayout" Target="../slideLayouts/slideLayout796.xml"/><Relationship Id="rId4" Type="http://schemas.openxmlformats.org/officeDocument/2006/relationships/slideLayout" Target="../slideLayouts/slideLayout790.xml"/><Relationship Id="rId9" Type="http://schemas.openxmlformats.org/officeDocument/2006/relationships/slideLayout" Target="../slideLayouts/slideLayout795.xml"/></Relationships>
</file>

<file path=ppt/slideMasters/_rels/slideMaster74.xml.rels><?xml version="1.0" encoding="UTF-8" standalone="yes"?>
<Relationships xmlns="http://schemas.openxmlformats.org/package/2006/relationships"><Relationship Id="rId3" Type="http://schemas.openxmlformats.org/officeDocument/2006/relationships/slideLayout" Target="../slideLayouts/slideLayout800.xml"/><Relationship Id="rId7" Type="http://schemas.openxmlformats.org/officeDocument/2006/relationships/theme" Target="../theme/theme74.xml"/><Relationship Id="rId2" Type="http://schemas.openxmlformats.org/officeDocument/2006/relationships/slideLayout" Target="../slideLayouts/slideLayout799.xml"/><Relationship Id="rId1" Type="http://schemas.openxmlformats.org/officeDocument/2006/relationships/slideLayout" Target="../slideLayouts/slideLayout798.xml"/><Relationship Id="rId6" Type="http://schemas.openxmlformats.org/officeDocument/2006/relationships/slideLayout" Target="../slideLayouts/slideLayout803.xml"/><Relationship Id="rId5" Type="http://schemas.openxmlformats.org/officeDocument/2006/relationships/slideLayout" Target="../slideLayouts/slideLayout802.xml"/><Relationship Id="rId4" Type="http://schemas.openxmlformats.org/officeDocument/2006/relationships/slideLayout" Target="../slideLayouts/slideLayout801.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811.xml"/><Relationship Id="rId13" Type="http://schemas.openxmlformats.org/officeDocument/2006/relationships/theme" Target="../theme/theme75.xml"/><Relationship Id="rId3" Type="http://schemas.openxmlformats.org/officeDocument/2006/relationships/slideLayout" Target="../slideLayouts/slideLayout806.xml"/><Relationship Id="rId7" Type="http://schemas.openxmlformats.org/officeDocument/2006/relationships/slideLayout" Target="../slideLayouts/slideLayout810.xml"/><Relationship Id="rId12" Type="http://schemas.openxmlformats.org/officeDocument/2006/relationships/slideLayout" Target="../slideLayouts/slideLayout815.xml"/><Relationship Id="rId2" Type="http://schemas.openxmlformats.org/officeDocument/2006/relationships/slideLayout" Target="../slideLayouts/slideLayout805.xml"/><Relationship Id="rId1" Type="http://schemas.openxmlformats.org/officeDocument/2006/relationships/slideLayout" Target="../slideLayouts/slideLayout804.xml"/><Relationship Id="rId6" Type="http://schemas.openxmlformats.org/officeDocument/2006/relationships/slideLayout" Target="../slideLayouts/slideLayout809.xml"/><Relationship Id="rId11" Type="http://schemas.openxmlformats.org/officeDocument/2006/relationships/slideLayout" Target="../slideLayouts/slideLayout814.xml"/><Relationship Id="rId5" Type="http://schemas.openxmlformats.org/officeDocument/2006/relationships/slideLayout" Target="../slideLayouts/slideLayout808.xml"/><Relationship Id="rId10" Type="http://schemas.openxmlformats.org/officeDocument/2006/relationships/slideLayout" Target="../slideLayouts/slideLayout813.xml"/><Relationship Id="rId4" Type="http://schemas.openxmlformats.org/officeDocument/2006/relationships/slideLayout" Target="../slideLayouts/slideLayout807.xml"/><Relationship Id="rId9" Type="http://schemas.openxmlformats.org/officeDocument/2006/relationships/slideLayout" Target="../slideLayouts/slideLayout812.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823.xml"/><Relationship Id="rId3" Type="http://schemas.openxmlformats.org/officeDocument/2006/relationships/slideLayout" Target="../slideLayouts/slideLayout818.xml"/><Relationship Id="rId7" Type="http://schemas.openxmlformats.org/officeDocument/2006/relationships/slideLayout" Target="../slideLayouts/slideLayout822.xml"/><Relationship Id="rId12" Type="http://schemas.openxmlformats.org/officeDocument/2006/relationships/theme" Target="../theme/theme76.xml"/><Relationship Id="rId2" Type="http://schemas.openxmlformats.org/officeDocument/2006/relationships/slideLayout" Target="../slideLayouts/slideLayout817.xml"/><Relationship Id="rId1" Type="http://schemas.openxmlformats.org/officeDocument/2006/relationships/slideLayout" Target="../slideLayouts/slideLayout816.xml"/><Relationship Id="rId6" Type="http://schemas.openxmlformats.org/officeDocument/2006/relationships/slideLayout" Target="../slideLayouts/slideLayout821.xml"/><Relationship Id="rId11" Type="http://schemas.openxmlformats.org/officeDocument/2006/relationships/slideLayout" Target="../slideLayouts/slideLayout826.xml"/><Relationship Id="rId5" Type="http://schemas.openxmlformats.org/officeDocument/2006/relationships/slideLayout" Target="../slideLayouts/slideLayout820.xml"/><Relationship Id="rId10" Type="http://schemas.openxmlformats.org/officeDocument/2006/relationships/slideLayout" Target="../slideLayouts/slideLayout825.xml"/><Relationship Id="rId4" Type="http://schemas.openxmlformats.org/officeDocument/2006/relationships/slideLayout" Target="../slideLayouts/slideLayout819.xml"/><Relationship Id="rId9" Type="http://schemas.openxmlformats.org/officeDocument/2006/relationships/slideLayout" Target="../slideLayouts/slideLayout824.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834.xml"/><Relationship Id="rId3" Type="http://schemas.openxmlformats.org/officeDocument/2006/relationships/slideLayout" Target="../slideLayouts/slideLayout829.xml"/><Relationship Id="rId7" Type="http://schemas.openxmlformats.org/officeDocument/2006/relationships/slideLayout" Target="../slideLayouts/slideLayout833.xml"/><Relationship Id="rId12" Type="http://schemas.openxmlformats.org/officeDocument/2006/relationships/theme" Target="../theme/theme77.xml"/><Relationship Id="rId2" Type="http://schemas.openxmlformats.org/officeDocument/2006/relationships/slideLayout" Target="../slideLayouts/slideLayout828.xml"/><Relationship Id="rId1" Type="http://schemas.openxmlformats.org/officeDocument/2006/relationships/slideLayout" Target="../slideLayouts/slideLayout827.xml"/><Relationship Id="rId6" Type="http://schemas.openxmlformats.org/officeDocument/2006/relationships/slideLayout" Target="../slideLayouts/slideLayout832.xml"/><Relationship Id="rId11" Type="http://schemas.openxmlformats.org/officeDocument/2006/relationships/slideLayout" Target="../slideLayouts/slideLayout837.xml"/><Relationship Id="rId5" Type="http://schemas.openxmlformats.org/officeDocument/2006/relationships/slideLayout" Target="../slideLayouts/slideLayout831.xml"/><Relationship Id="rId10" Type="http://schemas.openxmlformats.org/officeDocument/2006/relationships/slideLayout" Target="../slideLayouts/slideLayout836.xml"/><Relationship Id="rId4" Type="http://schemas.openxmlformats.org/officeDocument/2006/relationships/slideLayout" Target="../slideLayouts/slideLayout830.xml"/><Relationship Id="rId9" Type="http://schemas.openxmlformats.org/officeDocument/2006/relationships/slideLayout" Target="../slideLayouts/slideLayout835.xml"/></Relationships>
</file>

<file path=ppt/slideMasters/_rels/slideMaster78.xml.rels><?xml version="1.0" encoding="UTF-8" standalone="yes"?>
<Relationships xmlns="http://schemas.openxmlformats.org/package/2006/relationships"><Relationship Id="rId3" Type="http://schemas.openxmlformats.org/officeDocument/2006/relationships/slideLayout" Target="../slideLayouts/slideLayout840.xml"/><Relationship Id="rId2" Type="http://schemas.openxmlformats.org/officeDocument/2006/relationships/slideLayout" Target="../slideLayouts/slideLayout839.xml"/><Relationship Id="rId1" Type="http://schemas.openxmlformats.org/officeDocument/2006/relationships/slideLayout" Target="../slideLayouts/slideLayout838.xml"/><Relationship Id="rId5" Type="http://schemas.openxmlformats.org/officeDocument/2006/relationships/theme" Target="../theme/theme78.xml"/><Relationship Id="rId4" Type="http://schemas.openxmlformats.org/officeDocument/2006/relationships/slideLayout" Target="../slideLayouts/slideLayout841.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849.xml"/><Relationship Id="rId13" Type="http://schemas.openxmlformats.org/officeDocument/2006/relationships/theme" Target="../theme/theme79.xml"/><Relationship Id="rId3" Type="http://schemas.openxmlformats.org/officeDocument/2006/relationships/slideLayout" Target="../slideLayouts/slideLayout844.xml"/><Relationship Id="rId7" Type="http://schemas.openxmlformats.org/officeDocument/2006/relationships/slideLayout" Target="../slideLayouts/slideLayout848.xml"/><Relationship Id="rId12" Type="http://schemas.openxmlformats.org/officeDocument/2006/relationships/slideLayout" Target="../slideLayouts/slideLayout853.xml"/><Relationship Id="rId2" Type="http://schemas.openxmlformats.org/officeDocument/2006/relationships/slideLayout" Target="../slideLayouts/slideLayout843.xml"/><Relationship Id="rId1" Type="http://schemas.openxmlformats.org/officeDocument/2006/relationships/slideLayout" Target="../slideLayouts/slideLayout842.xml"/><Relationship Id="rId6" Type="http://schemas.openxmlformats.org/officeDocument/2006/relationships/slideLayout" Target="../slideLayouts/slideLayout847.xml"/><Relationship Id="rId11" Type="http://schemas.openxmlformats.org/officeDocument/2006/relationships/slideLayout" Target="../slideLayouts/slideLayout852.xml"/><Relationship Id="rId5" Type="http://schemas.openxmlformats.org/officeDocument/2006/relationships/slideLayout" Target="../slideLayouts/slideLayout846.xml"/><Relationship Id="rId10" Type="http://schemas.openxmlformats.org/officeDocument/2006/relationships/slideLayout" Target="../slideLayouts/slideLayout851.xml"/><Relationship Id="rId4" Type="http://schemas.openxmlformats.org/officeDocument/2006/relationships/slideLayout" Target="../slideLayouts/slideLayout845.xml"/><Relationship Id="rId9" Type="http://schemas.openxmlformats.org/officeDocument/2006/relationships/slideLayout" Target="../slideLayouts/slideLayout850.xml"/></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861.xml"/><Relationship Id="rId13" Type="http://schemas.openxmlformats.org/officeDocument/2006/relationships/image" Target="../media/image1.png"/><Relationship Id="rId3" Type="http://schemas.openxmlformats.org/officeDocument/2006/relationships/slideLayout" Target="../slideLayouts/slideLayout856.xml"/><Relationship Id="rId7" Type="http://schemas.openxmlformats.org/officeDocument/2006/relationships/slideLayout" Target="../slideLayouts/slideLayout860.xml"/><Relationship Id="rId12" Type="http://schemas.openxmlformats.org/officeDocument/2006/relationships/theme" Target="../theme/theme80.xml"/><Relationship Id="rId2" Type="http://schemas.openxmlformats.org/officeDocument/2006/relationships/slideLayout" Target="../slideLayouts/slideLayout855.xml"/><Relationship Id="rId1" Type="http://schemas.openxmlformats.org/officeDocument/2006/relationships/slideLayout" Target="../slideLayouts/slideLayout854.xml"/><Relationship Id="rId6" Type="http://schemas.openxmlformats.org/officeDocument/2006/relationships/slideLayout" Target="../slideLayouts/slideLayout859.xml"/><Relationship Id="rId11" Type="http://schemas.openxmlformats.org/officeDocument/2006/relationships/slideLayout" Target="../slideLayouts/slideLayout864.xml"/><Relationship Id="rId5" Type="http://schemas.openxmlformats.org/officeDocument/2006/relationships/slideLayout" Target="../slideLayouts/slideLayout858.xml"/><Relationship Id="rId10" Type="http://schemas.openxmlformats.org/officeDocument/2006/relationships/slideLayout" Target="../slideLayouts/slideLayout863.xml"/><Relationship Id="rId4" Type="http://schemas.openxmlformats.org/officeDocument/2006/relationships/slideLayout" Target="../slideLayouts/slideLayout857.xml"/><Relationship Id="rId9" Type="http://schemas.openxmlformats.org/officeDocument/2006/relationships/slideLayout" Target="../slideLayouts/slideLayout862.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72.xml"/><Relationship Id="rId13" Type="http://schemas.openxmlformats.org/officeDocument/2006/relationships/image" Target="../media/image1.png"/><Relationship Id="rId3" Type="http://schemas.openxmlformats.org/officeDocument/2006/relationships/slideLayout" Target="../slideLayouts/slideLayout867.xml"/><Relationship Id="rId7" Type="http://schemas.openxmlformats.org/officeDocument/2006/relationships/slideLayout" Target="../slideLayouts/slideLayout871.xml"/><Relationship Id="rId12" Type="http://schemas.openxmlformats.org/officeDocument/2006/relationships/theme" Target="../theme/theme81.xml"/><Relationship Id="rId2" Type="http://schemas.openxmlformats.org/officeDocument/2006/relationships/slideLayout" Target="../slideLayouts/slideLayout866.xml"/><Relationship Id="rId1" Type="http://schemas.openxmlformats.org/officeDocument/2006/relationships/slideLayout" Target="../slideLayouts/slideLayout865.xml"/><Relationship Id="rId6" Type="http://schemas.openxmlformats.org/officeDocument/2006/relationships/slideLayout" Target="../slideLayouts/slideLayout870.xml"/><Relationship Id="rId11" Type="http://schemas.openxmlformats.org/officeDocument/2006/relationships/slideLayout" Target="../slideLayouts/slideLayout875.xml"/><Relationship Id="rId5" Type="http://schemas.openxmlformats.org/officeDocument/2006/relationships/slideLayout" Target="../slideLayouts/slideLayout869.xml"/><Relationship Id="rId10" Type="http://schemas.openxmlformats.org/officeDocument/2006/relationships/slideLayout" Target="../slideLayouts/slideLayout874.xml"/><Relationship Id="rId4" Type="http://schemas.openxmlformats.org/officeDocument/2006/relationships/slideLayout" Target="../slideLayouts/slideLayout868.xml"/><Relationship Id="rId9" Type="http://schemas.openxmlformats.org/officeDocument/2006/relationships/slideLayout" Target="../slideLayouts/slideLayout873.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83.xml"/><Relationship Id="rId13" Type="http://schemas.openxmlformats.org/officeDocument/2006/relationships/image" Target="../media/image1.png"/><Relationship Id="rId3" Type="http://schemas.openxmlformats.org/officeDocument/2006/relationships/slideLayout" Target="../slideLayouts/slideLayout878.xml"/><Relationship Id="rId7" Type="http://schemas.openxmlformats.org/officeDocument/2006/relationships/slideLayout" Target="../slideLayouts/slideLayout882.xml"/><Relationship Id="rId12" Type="http://schemas.openxmlformats.org/officeDocument/2006/relationships/theme" Target="../theme/theme82.xml"/><Relationship Id="rId2" Type="http://schemas.openxmlformats.org/officeDocument/2006/relationships/slideLayout" Target="../slideLayouts/slideLayout877.xml"/><Relationship Id="rId1" Type="http://schemas.openxmlformats.org/officeDocument/2006/relationships/slideLayout" Target="../slideLayouts/slideLayout876.xml"/><Relationship Id="rId6" Type="http://schemas.openxmlformats.org/officeDocument/2006/relationships/slideLayout" Target="../slideLayouts/slideLayout881.xml"/><Relationship Id="rId11" Type="http://schemas.openxmlformats.org/officeDocument/2006/relationships/slideLayout" Target="../slideLayouts/slideLayout886.xml"/><Relationship Id="rId5" Type="http://schemas.openxmlformats.org/officeDocument/2006/relationships/slideLayout" Target="../slideLayouts/slideLayout880.xml"/><Relationship Id="rId10" Type="http://schemas.openxmlformats.org/officeDocument/2006/relationships/slideLayout" Target="../slideLayouts/slideLayout885.xml"/><Relationship Id="rId4" Type="http://schemas.openxmlformats.org/officeDocument/2006/relationships/slideLayout" Target="../slideLayouts/slideLayout879.xml"/><Relationship Id="rId9" Type="http://schemas.openxmlformats.org/officeDocument/2006/relationships/slideLayout" Target="../slideLayouts/slideLayout884.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894.xml"/><Relationship Id="rId13" Type="http://schemas.openxmlformats.org/officeDocument/2006/relationships/theme" Target="../theme/theme83.xml"/><Relationship Id="rId3" Type="http://schemas.openxmlformats.org/officeDocument/2006/relationships/slideLayout" Target="../slideLayouts/slideLayout889.xml"/><Relationship Id="rId7" Type="http://schemas.openxmlformats.org/officeDocument/2006/relationships/slideLayout" Target="../slideLayouts/slideLayout893.xml"/><Relationship Id="rId12" Type="http://schemas.openxmlformats.org/officeDocument/2006/relationships/slideLayout" Target="../slideLayouts/slideLayout898.xml"/><Relationship Id="rId2" Type="http://schemas.openxmlformats.org/officeDocument/2006/relationships/slideLayout" Target="../slideLayouts/slideLayout888.xml"/><Relationship Id="rId1" Type="http://schemas.openxmlformats.org/officeDocument/2006/relationships/slideLayout" Target="../slideLayouts/slideLayout887.xml"/><Relationship Id="rId6" Type="http://schemas.openxmlformats.org/officeDocument/2006/relationships/slideLayout" Target="../slideLayouts/slideLayout892.xml"/><Relationship Id="rId11" Type="http://schemas.openxmlformats.org/officeDocument/2006/relationships/slideLayout" Target="../slideLayouts/slideLayout897.xml"/><Relationship Id="rId5" Type="http://schemas.openxmlformats.org/officeDocument/2006/relationships/slideLayout" Target="../slideLayouts/slideLayout891.xml"/><Relationship Id="rId10" Type="http://schemas.openxmlformats.org/officeDocument/2006/relationships/slideLayout" Target="../slideLayouts/slideLayout896.xml"/><Relationship Id="rId4" Type="http://schemas.openxmlformats.org/officeDocument/2006/relationships/slideLayout" Target="../slideLayouts/slideLayout890.xml"/><Relationship Id="rId9" Type="http://schemas.openxmlformats.org/officeDocument/2006/relationships/slideLayout" Target="../slideLayouts/slideLayout895.xml"/></Relationships>
</file>

<file path=ppt/slideMasters/_rels/slideMaster84.xml.rels><?xml version="1.0" encoding="UTF-8" standalone="yes"?>
<Relationships xmlns="http://schemas.openxmlformats.org/package/2006/relationships"><Relationship Id="rId8" Type="http://schemas.openxmlformats.org/officeDocument/2006/relationships/slideLayout" Target="../slideLayouts/slideLayout906.xml"/><Relationship Id="rId13" Type="http://schemas.openxmlformats.org/officeDocument/2006/relationships/image" Target="../media/image1.png"/><Relationship Id="rId3" Type="http://schemas.openxmlformats.org/officeDocument/2006/relationships/slideLayout" Target="../slideLayouts/slideLayout901.xml"/><Relationship Id="rId7" Type="http://schemas.openxmlformats.org/officeDocument/2006/relationships/slideLayout" Target="../slideLayouts/slideLayout905.xml"/><Relationship Id="rId12" Type="http://schemas.openxmlformats.org/officeDocument/2006/relationships/theme" Target="../theme/theme84.xml"/><Relationship Id="rId2" Type="http://schemas.openxmlformats.org/officeDocument/2006/relationships/slideLayout" Target="../slideLayouts/slideLayout900.xml"/><Relationship Id="rId1" Type="http://schemas.openxmlformats.org/officeDocument/2006/relationships/slideLayout" Target="../slideLayouts/slideLayout899.xml"/><Relationship Id="rId6" Type="http://schemas.openxmlformats.org/officeDocument/2006/relationships/slideLayout" Target="../slideLayouts/slideLayout904.xml"/><Relationship Id="rId11" Type="http://schemas.openxmlformats.org/officeDocument/2006/relationships/slideLayout" Target="../slideLayouts/slideLayout909.xml"/><Relationship Id="rId5" Type="http://schemas.openxmlformats.org/officeDocument/2006/relationships/slideLayout" Target="../slideLayouts/slideLayout903.xml"/><Relationship Id="rId10" Type="http://schemas.openxmlformats.org/officeDocument/2006/relationships/slideLayout" Target="../slideLayouts/slideLayout908.xml"/><Relationship Id="rId4" Type="http://schemas.openxmlformats.org/officeDocument/2006/relationships/slideLayout" Target="../slideLayouts/slideLayout902.xml"/><Relationship Id="rId9" Type="http://schemas.openxmlformats.org/officeDocument/2006/relationships/slideLayout" Target="../slideLayouts/slideLayout907.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917.xml"/><Relationship Id="rId13" Type="http://schemas.openxmlformats.org/officeDocument/2006/relationships/theme" Target="../theme/theme85.xml"/><Relationship Id="rId3" Type="http://schemas.openxmlformats.org/officeDocument/2006/relationships/slideLayout" Target="../slideLayouts/slideLayout912.xml"/><Relationship Id="rId7" Type="http://schemas.openxmlformats.org/officeDocument/2006/relationships/slideLayout" Target="../slideLayouts/slideLayout916.xml"/><Relationship Id="rId12" Type="http://schemas.openxmlformats.org/officeDocument/2006/relationships/slideLayout" Target="../slideLayouts/slideLayout921.xml"/><Relationship Id="rId2" Type="http://schemas.openxmlformats.org/officeDocument/2006/relationships/slideLayout" Target="../slideLayouts/slideLayout911.xml"/><Relationship Id="rId1" Type="http://schemas.openxmlformats.org/officeDocument/2006/relationships/slideLayout" Target="../slideLayouts/slideLayout910.xml"/><Relationship Id="rId6" Type="http://schemas.openxmlformats.org/officeDocument/2006/relationships/slideLayout" Target="../slideLayouts/slideLayout915.xml"/><Relationship Id="rId11" Type="http://schemas.openxmlformats.org/officeDocument/2006/relationships/slideLayout" Target="../slideLayouts/slideLayout920.xml"/><Relationship Id="rId5" Type="http://schemas.openxmlformats.org/officeDocument/2006/relationships/slideLayout" Target="../slideLayouts/slideLayout914.xml"/><Relationship Id="rId10" Type="http://schemas.openxmlformats.org/officeDocument/2006/relationships/slideLayout" Target="../slideLayouts/slideLayout919.xml"/><Relationship Id="rId4" Type="http://schemas.openxmlformats.org/officeDocument/2006/relationships/slideLayout" Target="../slideLayouts/slideLayout913.xml"/><Relationship Id="rId9" Type="http://schemas.openxmlformats.org/officeDocument/2006/relationships/slideLayout" Target="../slideLayouts/slideLayout918.xml"/></Relationships>
</file>

<file path=ppt/slideMasters/_rels/slideMaster86.xml.rels><?xml version="1.0" encoding="UTF-8" standalone="yes"?>
<Relationships xmlns="http://schemas.openxmlformats.org/package/2006/relationships"><Relationship Id="rId8" Type="http://schemas.openxmlformats.org/officeDocument/2006/relationships/slideLayout" Target="../slideLayouts/slideLayout929.xml"/><Relationship Id="rId13" Type="http://schemas.openxmlformats.org/officeDocument/2006/relationships/theme" Target="../theme/theme86.xml"/><Relationship Id="rId3" Type="http://schemas.openxmlformats.org/officeDocument/2006/relationships/slideLayout" Target="../slideLayouts/slideLayout924.xml"/><Relationship Id="rId7" Type="http://schemas.openxmlformats.org/officeDocument/2006/relationships/slideLayout" Target="../slideLayouts/slideLayout928.xml"/><Relationship Id="rId12" Type="http://schemas.openxmlformats.org/officeDocument/2006/relationships/slideLayout" Target="../slideLayouts/slideLayout933.xml"/><Relationship Id="rId2" Type="http://schemas.openxmlformats.org/officeDocument/2006/relationships/slideLayout" Target="../slideLayouts/slideLayout923.xml"/><Relationship Id="rId1" Type="http://schemas.openxmlformats.org/officeDocument/2006/relationships/slideLayout" Target="../slideLayouts/slideLayout922.xml"/><Relationship Id="rId6" Type="http://schemas.openxmlformats.org/officeDocument/2006/relationships/slideLayout" Target="../slideLayouts/slideLayout927.xml"/><Relationship Id="rId11" Type="http://schemas.openxmlformats.org/officeDocument/2006/relationships/slideLayout" Target="../slideLayouts/slideLayout932.xml"/><Relationship Id="rId5" Type="http://schemas.openxmlformats.org/officeDocument/2006/relationships/slideLayout" Target="../slideLayouts/slideLayout926.xml"/><Relationship Id="rId10" Type="http://schemas.openxmlformats.org/officeDocument/2006/relationships/slideLayout" Target="../slideLayouts/slideLayout931.xml"/><Relationship Id="rId4" Type="http://schemas.openxmlformats.org/officeDocument/2006/relationships/slideLayout" Target="../slideLayouts/slideLayout925.xml"/><Relationship Id="rId9" Type="http://schemas.openxmlformats.org/officeDocument/2006/relationships/slideLayout" Target="../slideLayouts/slideLayout930.xml"/></Relationships>
</file>

<file path=ppt/slideMasters/_rels/slideMaster87.xml.rels><?xml version="1.0" encoding="UTF-8" standalone="yes"?>
<Relationships xmlns="http://schemas.openxmlformats.org/package/2006/relationships"><Relationship Id="rId8" Type="http://schemas.openxmlformats.org/officeDocument/2006/relationships/slideLayout" Target="../slideLayouts/slideLayout941.xml"/><Relationship Id="rId13" Type="http://schemas.openxmlformats.org/officeDocument/2006/relationships/theme" Target="../theme/theme87.xml"/><Relationship Id="rId3" Type="http://schemas.openxmlformats.org/officeDocument/2006/relationships/slideLayout" Target="../slideLayouts/slideLayout936.xml"/><Relationship Id="rId7" Type="http://schemas.openxmlformats.org/officeDocument/2006/relationships/slideLayout" Target="../slideLayouts/slideLayout940.xml"/><Relationship Id="rId12" Type="http://schemas.openxmlformats.org/officeDocument/2006/relationships/slideLayout" Target="../slideLayouts/slideLayout945.xml"/><Relationship Id="rId2" Type="http://schemas.openxmlformats.org/officeDocument/2006/relationships/slideLayout" Target="../slideLayouts/slideLayout935.xml"/><Relationship Id="rId1" Type="http://schemas.openxmlformats.org/officeDocument/2006/relationships/slideLayout" Target="../slideLayouts/slideLayout934.xml"/><Relationship Id="rId6" Type="http://schemas.openxmlformats.org/officeDocument/2006/relationships/slideLayout" Target="../slideLayouts/slideLayout939.xml"/><Relationship Id="rId11" Type="http://schemas.openxmlformats.org/officeDocument/2006/relationships/slideLayout" Target="../slideLayouts/slideLayout944.xml"/><Relationship Id="rId5" Type="http://schemas.openxmlformats.org/officeDocument/2006/relationships/slideLayout" Target="../slideLayouts/slideLayout938.xml"/><Relationship Id="rId10" Type="http://schemas.openxmlformats.org/officeDocument/2006/relationships/slideLayout" Target="../slideLayouts/slideLayout943.xml"/><Relationship Id="rId4" Type="http://schemas.openxmlformats.org/officeDocument/2006/relationships/slideLayout" Target="../slideLayouts/slideLayout937.xml"/><Relationship Id="rId9" Type="http://schemas.openxmlformats.org/officeDocument/2006/relationships/slideLayout" Target="../slideLayouts/slideLayout942.xml"/><Relationship Id="rId14" Type="http://schemas.openxmlformats.org/officeDocument/2006/relationships/image" Target="../media/image1.png"/></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953.xml"/><Relationship Id="rId13" Type="http://schemas.openxmlformats.org/officeDocument/2006/relationships/theme" Target="../theme/theme88.xml"/><Relationship Id="rId3" Type="http://schemas.openxmlformats.org/officeDocument/2006/relationships/slideLayout" Target="../slideLayouts/slideLayout948.xml"/><Relationship Id="rId7" Type="http://schemas.openxmlformats.org/officeDocument/2006/relationships/slideLayout" Target="../slideLayouts/slideLayout952.xml"/><Relationship Id="rId12" Type="http://schemas.openxmlformats.org/officeDocument/2006/relationships/slideLayout" Target="../slideLayouts/slideLayout957.xml"/><Relationship Id="rId2" Type="http://schemas.openxmlformats.org/officeDocument/2006/relationships/slideLayout" Target="../slideLayouts/slideLayout947.xml"/><Relationship Id="rId1" Type="http://schemas.openxmlformats.org/officeDocument/2006/relationships/slideLayout" Target="../slideLayouts/slideLayout946.xml"/><Relationship Id="rId6" Type="http://schemas.openxmlformats.org/officeDocument/2006/relationships/slideLayout" Target="../slideLayouts/slideLayout951.xml"/><Relationship Id="rId11" Type="http://schemas.openxmlformats.org/officeDocument/2006/relationships/slideLayout" Target="../slideLayouts/slideLayout956.xml"/><Relationship Id="rId5" Type="http://schemas.openxmlformats.org/officeDocument/2006/relationships/slideLayout" Target="../slideLayouts/slideLayout950.xml"/><Relationship Id="rId10" Type="http://schemas.openxmlformats.org/officeDocument/2006/relationships/slideLayout" Target="../slideLayouts/slideLayout955.xml"/><Relationship Id="rId4" Type="http://schemas.openxmlformats.org/officeDocument/2006/relationships/slideLayout" Target="../slideLayouts/slideLayout949.xml"/><Relationship Id="rId9" Type="http://schemas.openxmlformats.org/officeDocument/2006/relationships/slideLayout" Target="../slideLayouts/slideLayout954.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965.xml"/><Relationship Id="rId13" Type="http://schemas.openxmlformats.org/officeDocument/2006/relationships/image" Target="../media/image1.png"/><Relationship Id="rId3" Type="http://schemas.openxmlformats.org/officeDocument/2006/relationships/slideLayout" Target="../slideLayouts/slideLayout960.xml"/><Relationship Id="rId7" Type="http://schemas.openxmlformats.org/officeDocument/2006/relationships/slideLayout" Target="../slideLayouts/slideLayout964.xml"/><Relationship Id="rId12" Type="http://schemas.openxmlformats.org/officeDocument/2006/relationships/theme" Target="../theme/theme89.xml"/><Relationship Id="rId2" Type="http://schemas.openxmlformats.org/officeDocument/2006/relationships/slideLayout" Target="../slideLayouts/slideLayout959.xml"/><Relationship Id="rId1" Type="http://schemas.openxmlformats.org/officeDocument/2006/relationships/slideLayout" Target="../slideLayouts/slideLayout958.xml"/><Relationship Id="rId6" Type="http://schemas.openxmlformats.org/officeDocument/2006/relationships/slideLayout" Target="../slideLayouts/slideLayout963.xml"/><Relationship Id="rId11" Type="http://schemas.openxmlformats.org/officeDocument/2006/relationships/slideLayout" Target="../slideLayouts/slideLayout968.xml"/><Relationship Id="rId5" Type="http://schemas.openxmlformats.org/officeDocument/2006/relationships/slideLayout" Target="../slideLayouts/slideLayout962.xml"/><Relationship Id="rId10" Type="http://schemas.openxmlformats.org/officeDocument/2006/relationships/slideLayout" Target="../slideLayouts/slideLayout967.xml"/><Relationship Id="rId4" Type="http://schemas.openxmlformats.org/officeDocument/2006/relationships/slideLayout" Target="../slideLayouts/slideLayout961.xml"/><Relationship Id="rId9" Type="http://schemas.openxmlformats.org/officeDocument/2006/relationships/slideLayout" Target="../slideLayouts/slideLayout966.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976.xml"/><Relationship Id="rId13" Type="http://schemas.openxmlformats.org/officeDocument/2006/relationships/theme" Target="../theme/theme90.xml"/><Relationship Id="rId3" Type="http://schemas.openxmlformats.org/officeDocument/2006/relationships/slideLayout" Target="../slideLayouts/slideLayout971.xml"/><Relationship Id="rId7" Type="http://schemas.openxmlformats.org/officeDocument/2006/relationships/slideLayout" Target="../slideLayouts/slideLayout975.xml"/><Relationship Id="rId12" Type="http://schemas.openxmlformats.org/officeDocument/2006/relationships/slideLayout" Target="../slideLayouts/slideLayout980.xml"/><Relationship Id="rId2" Type="http://schemas.openxmlformats.org/officeDocument/2006/relationships/slideLayout" Target="../slideLayouts/slideLayout970.xml"/><Relationship Id="rId1" Type="http://schemas.openxmlformats.org/officeDocument/2006/relationships/slideLayout" Target="../slideLayouts/slideLayout969.xml"/><Relationship Id="rId6" Type="http://schemas.openxmlformats.org/officeDocument/2006/relationships/slideLayout" Target="../slideLayouts/slideLayout974.xml"/><Relationship Id="rId11" Type="http://schemas.openxmlformats.org/officeDocument/2006/relationships/slideLayout" Target="../slideLayouts/slideLayout979.xml"/><Relationship Id="rId5" Type="http://schemas.openxmlformats.org/officeDocument/2006/relationships/slideLayout" Target="../slideLayouts/slideLayout973.xml"/><Relationship Id="rId10" Type="http://schemas.openxmlformats.org/officeDocument/2006/relationships/slideLayout" Target="../slideLayouts/slideLayout978.xml"/><Relationship Id="rId4" Type="http://schemas.openxmlformats.org/officeDocument/2006/relationships/slideLayout" Target="../slideLayouts/slideLayout972.xml"/><Relationship Id="rId9" Type="http://schemas.openxmlformats.org/officeDocument/2006/relationships/slideLayout" Target="../slideLayouts/slideLayout977.xml"/><Relationship Id="rId14" Type="http://schemas.openxmlformats.org/officeDocument/2006/relationships/image" Target="../media/image1.png"/></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988.xml"/><Relationship Id="rId13" Type="http://schemas.openxmlformats.org/officeDocument/2006/relationships/theme" Target="../theme/theme91.xml"/><Relationship Id="rId3" Type="http://schemas.openxmlformats.org/officeDocument/2006/relationships/slideLayout" Target="../slideLayouts/slideLayout983.xml"/><Relationship Id="rId7" Type="http://schemas.openxmlformats.org/officeDocument/2006/relationships/slideLayout" Target="../slideLayouts/slideLayout987.xml"/><Relationship Id="rId12" Type="http://schemas.openxmlformats.org/officeDocument/2006/relationships/slideLayout" Target="../slideLayouts/slideLayout992.xml"/><Relationship Id="rId2" Type="http://schemas.openxmlformats.org/officeDocument/2006/relationships/slideLayout" Target="../slideLayouts/slideLayout982.xml"/><Relationship Id="rId1" Type="http://schemas.openxmlformats.org/officeDocument/2006/relationships/slideLayout" Target="../slideLayouts/slideLayout981.xml"/><Relationship Id="rId6" Type="http://schemas.openxmlformats.org/officeDocument/2006/relationships/slideLayout" Target="../slideLayouts/slideLayout986.xml"/><Relationship Id="rId11" Type="http://schemas.openxmlformats.org/officeDocument/2006/relationships/slideLayout" Target="../slideLayouts/slideLayout991.xml"/><Relationship Id="rId5" Type="http://schemas.openxmlformats.org/officeDocument/2006/relationships/slideLayout" Target="../slideLayouts/slideLayout985.xml"/><Relationship Id="rId10" Type="http://schemas.openxmlformats.org/officeDocument/2006/relationships/slideLayout" Target="../slideLayouts/slideLayout990.xml"/><Relationship Id="rId4" Type="http://schemas.openxmlformats.org/officeDocument/2006/relationships/slideLayout" Target="../slideLayouts/slideLayout984.xml"/><Relationship Id="rId9" Type="http://schemas.openxmlformats.org/officeDocument/2006/relationships/slideLayout" Target="../slideLayouts/slideLayout989.xml"/><Relationship Id="rId14" Type="http://schemas.openxmlformats.org/officeDocument/2006/relationships/image" Target="../media/image1.png"/></Relationships>
</file>

<file path=ppt/slideMasters/_rels/slideMaster92.xml.rels><?xml version="1.0" encoding="UTF-8" standalone="yes"?>
<Relationships xmlns="http://schemas.openxmlformats.org/package/2006/relationships"><Relationship Id="rId3" Type="http://schemas.openxmlformats.org/officeDocument/2006/relationships/theme" Target="../theme/theme92.xml"/><Relationship Id="rId2" Type="http://schemas.openxmlformats.org/officeDocument/2006/relationships/slideLayout" Target="../slideLayouts/slideLayout994.xml"/><Relationship Id="rId1" Type="http://schemas.openxmlformats.org/officeDocument/2006/relationships/slideLayout" Target="../slideLayouts/slideLayout993.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1002.xml"/><Relationship Id="rId3" Type="http://schemas.openxmlformats.org/officeDocument/2006/relationships/slideLayout" Target="../slideLayouts/slideLayout997.xml"/><Relationship Id="rId7" Type="http://schemas.openxmlformats.org/officeDocument/2006/relationships/slideLayout" Target="../slideLayouts/slideLayout1001.xml"/><Relationship Id="rId12" Type="http://schemas.openxmlformats.org/officeDocument/2006/relationships/theme" Target="../theme/theme93.xml"/><Relationship Id="rId2" Type="http://schemas.openxmlformats.org/officeDocument/2006/relationships/slideLayout" Target="../slideLayouts/slideLayout996.xml"/><Relationship Id="rId1" Type="http://schemas.openxmlformats.org/officeDocument/2006/relationships/slideLayout" Target="../slideLayouts/slideLayout995.xml"/><Relationship Id="rId6" Type="http://schemas.openxmlformats.org/officeDocument/2006/relationships/slideLayout" Target="../slideLayouts/slideLayout1000.xml"/><Relationship Id="rId11" Type="http://schemas.openxmlformats.org/officeDocument/2006/relationships/slideLayout" Target="../slideLayouts/slideLayout1005.xml"/><Relationship Id="rId5" Type="http://schemas.openxmlformats.org/officeDocument/2006/relationships/slideLayout" Target="../slideLayouts/slideLayout999.xml"/><Relationship Id="rId10" Type="http://schemas.openxmlformats.org/officeDocument/2006/relationships/slideLayout" Target="../slideLayouts/slideLayout1004.xml"/><Relationship Id="rId4" Type="http://schemas.openxmlformats.org/officeDocument/2006/relationships/slideLayout" Target="../slideLayouts/slideLayout998.xml"/><Relationship Id="rId9" Type="http://schemas.openxmlformats.org/officeDocument/2006/relationships/slideLayout" Target="../slideLayouts/slideLayout1003.xml"/></Relationships>
</file>

<file path=ppt/slideMasters/_rels/slideMaster94.xml.rels><?xml version="1.0" encoding="UTF-8" standalone="yes"?>
<Relationships xmlns="http://schemas.openxmlformats.org/package/2006/relationships"><Relationship Id="rId8" Type="http://schemas.openxmlformats.org/officeDocument/2006/relationships/slideLayout" Target="../slideLayouts/slideLayout1013.xml"/><Relationship Id="rId13" Type="http://schemas.openxmlformats.org/officeDocument/2006/relationships/image" Target="../media/image1.png"/><Relationship Id="rId3" Type="http://schemas.openxmlformats.org/officeDocument/2006/relationships/slideLayout" Target="../slideLayouts/slideLayout1008.xml"/><Relationship Id="rId7" Type="http://schemas.openxmlformats.org/officeDocument/2006/relationships/slideLayout" Target="../slideLayouts/slideLayout1012.xml"/><Relationship Id="rId12" Type="http://schemas.openxmlformats.org/officeDocument/2006/relationships/theme" Target="../theme/theme94.xml"/><Relationship Id="rId2" Type="http://schemas.openxmlformats.org/officeDocument/2006/relationships/slideLayout" Target="../slideLayouts/slideLayout1007.xml"/><Relationship Id="rId1" Type="http://schemas.openxmlformats.org/officeDocument/2006/relationships/slideLayout" Target="../slideLayouts/slideLayout1006.xml"/><Relationship Id="rId6" Type="http://schemas.openxmlformats.org/officeDocument/2006/relationships/slideLayout" Target="../slideLayouts/slideLayout1011.xml"/><Relationship Id="rId11" Type="http://schemas.openxmlformats.org/officeDocument/2006/relationships/slideLayout" Target="../slideLayouts/slideLayout1016.xml"/><Relationship Id="rId5" Type="http://schemas.openxmlformats.org/officeDocument/2006/relationships/slideLayout" Target="../slideLayouts/slideLayout1010.xml"/><Relationship Id="rId10" Type="http://schemas.openxmlformats.org/officeDocument/2006/relationships/slideLayout" Target="../slideLayouts/slideLayout1015.xml"/><Relationship Id="rId4" Type="http://schemas.openxmlformats.org/officeDocument/2006/relationships/slideLayout" Target="../slideLayouts/slideLayout1009.xml"/><Relationship Id="rId9" Type="http://schemas.openxmlformats.org/officeDocument/2006/relationships/slideLayout" Target="../slideLayouts/slideLayout1014.xml"/></Relationships>
</file>

<file path=ppt/slideMasters/_rels/slideMaster95.xml.rels><?xml version="1.0" encoding="UTF-8" standalone="yes"?>
<Relationships xmlns="http://schemas.openxmlformats.org/package/2006/relationships"><Relationship Id="rId3" Type="http://schemas.openxmlformats.org/officeDocument/2006/relationships/theme" Target="../theme/theme95.xml"/><Relationship Id="rId2" Type="http://schemas.openxmlformats.org/officeDocument/2006/relationships/slideLayout" Target="../slideLayouts/slideLayout1018.xml"/><Relationship Id="rId1" Type="http://schemas.openxmlformats.org/officeDocument/2006/relationships/slideLayout" Target="../slideLayouts/slideLayout1017.xml"/></Relationships>
</file>

<file path=ppt/slideMasters/_rels/slideMaster96.xml.rels><?xml version="1.0" encoding="UTF-8" standalone="yes"?>
<Relationships xmlns="http://schemas.openxmlformats.org/package/2006/relationships"><Relationship Id="rId3" Type="http://schemas.openxmlformats.org/officeDocument/2006/relationships/theme" Target="../theme/theme96.xml"/><Relationship Id="rId2" Type="http://schemas.openxmlformats.org/officeDocument/2006/relationships/slideLayout" Target="../slideLayouts/slideLayout1020.xml"/><Relationship Id="rId1" Type="http://schemas.openxmlformats.org/officeDocument/2006/relationships/slideLayout" Target="../slideLayouts/slideLayout1019.xml"/></Relationships>
</file>

<file path=ppt/slideMasters/_rels/slideMaster97.xml.rels><?xml version="1.0" encoding="UTF-8" standalone="yes"?>
<Relationships xmlns="http://schemas.openxmlformats.org/package/2006/relationships"><Relationship Id="rId3" Type="http://schemas.openxmlformats.org/officeDocument/2006/relationships/theme" Target="../theme/theme97.xml"/><Relationship Id="rId2" Type="http://schemas.openxmlformats.org/officeDocument/2006/relationships/slideLayout" Target="../slideLayouts/slideLayout1022.xml"/><Relationship Id="rId1" Type="http://schemas.openxmlformats.org/officeDocument/2006/relationships/slideLayout" Target="../slideLayouts/slideLayout1021.xml"/></Relationships>
</file>

<file path=ppt/slideMasters/_rels/slideMaster98.xml.rels><?xml version="1.0" encoding="UTF-8" standalone="yes"?>
<Relationships xmlns="http://schemas.openxmlformats.org/package/2006/relationships"><Relationship Id="rId8" Type="http://schemas.openxmlformats.org/officeDocument/2006/relationships/slideLayout" Target="../slideLayouts/slideLayout1030.xml"/><Relationship Id="rId13" Type="http://schemas.openxmlformats.org/officeDocument/2006/relationships/theme" Target="../theme/theme98.xml"/><Relationship Id="rId3" Type="http://schemas.openxmlformats.org/officeDocument/2006/relationships/slideLayout" Target="../slideLayouts/slideLayout1025.xml"/><Relationship Id="rId7" Type="http://schemas.openxmlformats.org/officeDocument/2006/relationships/slideLayout" Target="../slideLayouts/slideLayout1029.xml"/><Relationship Id="rId12" Type="http://schemas.openxmlformats.org/officeDocument/2006/relationships/slideLayout" Target="../slideLayouts/slideLayout1034.xml"/><Relationship Id="rId2" Type="http://schemas.openxmlformats.org/officeDocument/2006/relationships/slideLayout" Target="../slideLayouts/slideLayout1024.xml"/><Relationship Id="rId1" Type="http://schemas.openxmlformats.org/officeDocument/2006/relationships/slideLayout" Target="../slideLayouts/slideLayout1023.xml"/><Relationship Id="rId6" Type="http://schemas.openxmlformats.org/officeDocument/2006/relationships/slideLayout" Target="../slideLayouts/slideLayout1028.xml"/><Relationship Id="rId11" Type="http://schemas.openxmlformats.org/officeDocument/2006/relationships/slideLayout" Target="../slideLayouts/slideLayout1033.xml"/><Relationship Id="rId5" Type="http://schemas.openxmlformats.org/officeDocument/2006/relationships/slideLayout" Target="../slideLayouts/slideLayout1027.xml"/><Relationship Id="rId10" Type="http://schemas.openxmlformats.org/officeDocument/2006/relationships/slideLayout" Target="../slideLayouts/slideLayout1032.xml"/><Relationship Id="rId4" Type="http://schemas.openxmlformats.org/officeDocument/2006/relationships/slideLayout" Target="../slideLayouts/slideLayout1026.xml"/><Relationship Id="rId9" Type="http://schemas.openxmlformats.org/officeDocument/2006/relationships/slideLayout" Target="../slideLayouts/slideLayout1031.xml"/></Relationships>
</file>

<file path=ppt/slideMasters/_rels/slideMaster99.xml.rels><?xml version="1.0" encoding="UTF-8" standalone="yes"?>
<Relationships xmlns="http://schemas.openxmlformats.org/package/2006/relationships"><Relationship Id="rId3" Type="http://schemas.openxmlformats.org/officeDocument/2006/relationships/slideLayout" Target="../slideLayouts/slideLayout1037.xml"/><Relationship Id="rId2" Type="http://schemas.openxmlformats.org/officeDocument/2006/relationships/slideLayout" Target="../slideLayouts/slideLayout1036.xml"/><Relationship Id="rId1" Type="http://schemas.openxmlformats.org/officeDocument/2006/relationships/slideLayout" Target="../slideLayouts/slideLayout1035.xml"/><Relationship Id="rId5" Type="http://schemas.openxmlformats.org/officeDocument/2006/relationships/theme" Target="../theme/theme99.xml"/><Relationship Id="rId4" Type="http://schemas.openxmlformats.org/officeDocument/2006/relationships/slideLayout" Target="../slideLayouts/slideLayout1038.xml"/></Relationships>
</file>

<file path=ppt/slideMasters/_rels/slideMaster100.xml.rels><?xml version="1.0" encoding="UTF-8" standalone="yes"?>
<Relationships xmlns="http://schemas.openxmlformats.org/package/2006/relationships"><Relationship Id="rId8" Type="http://schemas.openxmlformats.org/officeDocument/2006/relationships/slideLayout" Target="../slideLayouts/slideLayout1046.xml"/><Relationship Id="rId13" Type="http://schemas.openxmlformats.org/officeDocument/2006/relationships/theme" Target="../theme/theme100.xml"/><Relationship Id="rId3" Type="http://schemas.openxmlformats.org/officeDocument/2006/relationships/slideLayout" Target="../slideLayouts/slideLayout1041.xml"/><Relationship Id="rId7" Type="http://schemas.openxmlformats.org/officeDocument/2006/relationships/slideLayout" Target="../slideLayouts/slideLayout1045.xml"/><Relationship Id="rId12" Type="http://schemas.openxmlformats.org/officeDocument/2006/relationships/slideLayout" Target="../slideLayouts/slideLayout1050.xml"/><Relationship Id="rId2" Type="http://schemas.openxmlformats.org/officeDocument/2006/relationships/slideLayout" Target="../slideLayouts/slideLayout1040.xml"/><Relationship Id="rId1" Type="http://schemas.openxmlformats.org/officeDocument/2006/relationships/slideLayout" Target="../slideLayouts/slideLayout1039.xml"/><Relationship Id="rId6" Type="http://schemas.openxmlformats.org/officeDocument/2006/relationships/slideLayout" Target="../slideLayouts/slideLayout1044.xml"/><Relationship Id="rId11" Type="http://schemas.openxmlformats.org/officeDocument/2006/relationships/slideLayout" Target="../slideLayouts/slideLayout1049.xml"/><Relationship Id="rId5" Type="http://schemas.openxmlformats.org/officeDocument/2006/relationships/slideLayout" Target="../slideLayouts/slideLayout1043.xml"/><Relationship Id="rId10" Type="http://schemas.openxmlformats.org/officeDocument/2006/relationships/slideLayout" Target="../slideLayouts/slideLayout1048.xml"/><Relationship Id="rId4" Type="http://schemas.openxmlformats.org/officeDocument/2006/relationships/slideLayout" Target="../slideLayouts/slideLayout1042.xml"/><Relationship Id="rId9" Type="http://schemas.openxmlformats.org/officeDocument/2006/relationships/slideLayout" Target="../slideLayouts/slideLayout1047.xml"/></Relationships>
</file>

<file path=ppt/slideMasters/_rels/slideMaster101.xml.rels><?xml version="1.0" encoding="UTF-8" standalone="yes"?>
<Relationships xmlns="http://schemas.openxmlformats.org/package/2006/relationships"><Relationship Id="rId3" Type="http://schemas.openxmlformats.org/officeDocument/2006/relationships/slideLayout" Target="../slideLayouts/slideLayout1053.xml"/><Relationship Id="rId2" Type="http://schemas.openxmlformats.org/officeDocument/2006/relationships/slideLayout" Target="../slideLayouts/slideLayout1052.xml"/><Relationship Id="rId1" Type="http://schemas.openxmlformats.org/officeDocument/2006/relationships/slideLayout" Target="../slideLayouts/slideLayout1051.xml"/><Relationship Id="rId5" Type="http://schemas.openxmlformats.org/officeDocument/2006/relationships/theme" Target="../theme/theme101.xml"/><Relationship Id="rId4" Type="http://schemas.openxmlformats.org/officeDocument/2006/relationships/slideLayout" Target="../slideLayouts/slideLayout105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cstate="screen">
            <a:lum bright="-8000"/>
            <a:extLst>
              <a:ext uri="{28A0092B-C50C-407E-A947-70E740481C1C}">
                <a14:useLocalDpi xmlns:a14="http://schemas.microsoft.com/office/drawing/2010/main"/>
              </a:ext>
            </a:extLst>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cstate="screen">
            <a:extLst>
              <a:ext uri="{28A0092B-C50C-407E-A947-70E740481C1C}">
                <a14:useLocalDpi xmlns:a14="http://schemas.microsoft.com/office/drawing/2010/main"/>
              </a:ext>
            </a:extLst>
          </a:blip>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2021. 10. 26.</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10/26/21</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4330472-63BD-4F26-8322-E7B4933B0A11}" type="datetime1">
              <a:rPr lang="en-US" smtClean="0">
                <a:solidFill>
                  <a:prstClr val="black">
                    <a:tint val="75000"/>
                  </a:prstClr>
                </a:solidFill>
              </a:rPr>
              <a:pPr/>
              <a:t>10/26/21</a:t>
            </a:fld>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2000">
                <a:solidFill>
                  <a:schemeClr val="tx1">
                    <a:lumMod val="65000"/>
                    <a:lumOff val="35000"/>
                  </a:schemeClr>
                </a:solidFill>
              </a:defRPr>
            </a:lvl1pPr>
          </a:lstStyle>
          <a:p>
            <a:fld id="{41761933-5E43-49A2-AD73-7C7EDD79F2C4}" type="slidenum">
              <a:rPr lang="en-US" smtClean="0">
                <a:solidFill>
                  <a:prstClr val="black">
                    <a:lumMod val="65000"/>
                    <a:lumOff val="35000"/>
                  </a:prstClr>
                </a:solidFill>
              </a:rPr>
              <a:pPr/>
              <a:t>‹#›</a:t>
            </a:fld>
            <a:endParaRPr lang="en-US" dirty="0">
              <a:solidFill>
                <a:prstClr val="black">
                  <a:lumMod val="65000"/>
                  <a:lumOff val="35000"/>
                </a:prstClr>
              </a:solidFill>
            </a:endParaRPr>
          </a:p>
        </p:txBody>
      </p:sp>
    </p:spTree>
    <p:extLst>
      <p:ext uri="{BB962C8B-B14F-4D97-AF65-F5344CB8AC3E}">
        <p14:creationId xmlns:p14="http://schemas.microsoft.com/office/powerpoint/2010/main" val="1460422161"/>
      </p:ext>
    </p:extLst>
  </p:cSld>
  <p:clrMap bg1="lt1" tx1="dk1" bg2="lt2" tx2="dk2" accent1="accent1" accent2="accent2" accent3="accent3" accent4="accent4" accent5="accent5" accent6="accent6" hlink="hlink" folHlink="folHlink"/>
  <p:sldLayoutIdLst>
    <p:sldLayoutId id="2147487484" r:id="rId1"/>
    <p:sldLayoutId id="2147487485" r:id="rId2"/>
    <p:sldLayoutId id="2147487486" r:id="rId3"/>
    <p:sldLayoutId id="2147487487" r:id="rId4"/>
    <p:sldLayoutId id="2147487488" r:id="rId5"/>
    <p:sldLayoutId id="2147487489" r:id="rId6"/>
    <p:sldLayoutId id="2147487490" r:id="rId7"/>
    <p:sldLayoutId id="2147487491" r:id="rId8"/>
    <p:sldLayoutId id="2147487492" r:id="rId9"/>
    <p:sldLayoutId id="2147487493" r:id="rId10"/>
    <p:sldLayoutId id="2147487494" r:id="rId11"/>
  </p:sldLayoutIdLst>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Gill Sans MT" panose="020B0502020104020203"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75"/>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pPr/>
              <a:t>‹#›</a:t>
            </a:fld>
            <a:endParaRPr lang="en-US"/>
          </a:p>
        </p:txBody>
      </p:sp>
    </p:spTree>
    <p:extLst>
      <p:ext uri="{BB962C8B-B14F-4D97-AF65-F5344CB8AC3E}">
        <p14:creationId xmlns:p14="http://schemas.microsoft.com/office/powerpoint/2010/main" val="1024602735"/>
      </p:ext>
    </p:extLst>
  </p:cSld>
  <p:clrMap bg1="lt1" tx1="dk1" bg2="lt2" tx2="dk2" accent1="accent1" accent2="accent2" accent3="accent3" accent4="accent4" accent5="accent5" accent6="accent6" hlink="hlink" folHlink="folHlink"/>
  <p:sldLayoutIdLst>
    <p:sldLayoutId id="2147487949" r:id="rId1"/>
    <p:sldLayoutId id="2147487950" r:id="rId2"/>
    <p:sldLayoutId id="2147487951" r:id="rId3"/>
    <p:sldLayoutId id="2147487952" r:id="rId4"/>
    <p:sldLayoutId id="2147487953" r:id="rId5"/>
    <p:sldLayoutId id="2147487954" r:id="rId6"/>
    <p:sldLayoutId id="2147487955" r:id="rId7"/>
    <p:sldLayoutId id="2147487956" r:id="rId8"/>
    <p:sldLayoutId id="2147487957" r:id="rId9"/>
    <p:sldLayoutId id="2147487958" r:id="rId10"/>
    <p:sldLayoutId id="2147487959" r:id="rId11"/>
  </p:sldLayoutIdLst>
  <p:hf hdr="0" ftr="0" dt="0"/>
  <p:txStyles>
    <p:titleStyle>
      <a:lvl1pPr algn="l" defTabSz="914400" rtl="0" eaLnBrk="1" latinLnBrk="0" hangingPunct="1">
        <a:spcBef>
          <a:spcPct val="0"/>
        </a:spcBef>
        <a:buNone/>
        <a:defRPr sz="40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80899"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charset="0"/>
              </a:defRPr>
            </a:lvl1pPr>
          </a:lstStyle>
          <a:p>
            <a:pPr fontAlgn="base">
              <a:spcBef>
                <a:spcPct val="0"/>
              </a:spcBef>
              <a:spcAft>
                <a:spcPct val="0"/>
              </a:spcAft>
              <a:defRPr/>
            </a:pPr>
            <a:fld id="{A09D29E3-D8D3-9442-B127-7FC5C7AABDC8}"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8090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8090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516416445"/>
      </p:ext>
    </p:extLst>
  </p:cSld>
  <p:clrMap bg1="lt1" tx1="dk1" bg2="lt2" tx2="dk2" accent1="accent1" accent2="accent2" accent3="accent3" accent4="accent4" accent5="accent5" accent6="accent6" hlink="hlink" folHlink="folHlink"/>
  <p:sldLayoutIdLst>
    <p:sldLayoutId id="2147488073" r:id="rId1"/>
    <p:sldLayoutId id="2147488074" r:id="rId2"/>
    <p:sldLayoutId id="2147488075" r:id="rId3"/>
    <p:sldLayoutId id="2147488076" r:id="rId4"/>
    <p:sldLayoutId id="2147488077" r:id="rId5"/>
    <p:sldLayoutId id="2147488078" r:id="rId6"/>
    <p:sldLayoutId id="2147488079" r:id="rId7"/>
    <p:sldLayoutId id="2147488080" r:id="rId8"/>
    <p:sldLayoutId id="2147488081" r:id="rId9"/>
    <p:sldLayoutId id="2147488082" r:id="rId10"/>
    <p:sldLayoutId id="2147488083" r:id="rId11"/>
    <p:sldLayoutId id="214748808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69710141"/>
      </p:ext>
    </p:extLst>
  </p:cSld>
  <p:clrMap bg1="lt1" tx1="dk1" bg2="lt2" tx2="dk2" accent1="accent1" accent2="accent2" accent3="accent3" accent4="accent4" accent5="accent5" accent6="accent6" hlink="hlink" folHlink="folHlink"/>
  <p:sldLayoutIdLst>
    <p:sldLayoutId id="2147488135" r:id="rId1"/>
    <p:sldLayoutId id="2147488136" r:id="rId2"/>
    <p:sldLayoutId id="2147488137" r:id="rId3"/>
    <p:sldLayoutId id="2147488138" r:id="rId4"/>
    <p:sldLayoutId id="2147488139" r:id="rId5"/>
    <p:sldLayoutId id="2147488140" r:id="rId6"/>
    <p:sldLayoutId id="2147488141" r:id="rId7"/>
    <p:sldLayoutId id="2147488142" r:id="rId8"/>
    <p:sldLayoutId id="2147488143" r:id="rId9"/>
    <p:sldLayoutId id="2147488144" r:id="rId10"/>
    <p:sldLayoutId id="2147488145"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268858751"/>
      </p:ext>
    </p:extLst>
  </p:cSld>
  <p:clrMap bg1="lt1" tx1="dk1" bg2="lt2" tx2="dk2" accent1="accent1" accent2="accent2" accent3="accent3" accent4="accent4" accent5="accent5" accent6="accent6" hlink="hlink" folHlink="folHlink"/>
  <p:sldLayoutIdLst>
    <p:sldLayoutId id="2147488317" r:id="rId1"/>
    <p:sldLayoutId id="2147488318" r:id="rId2"/>
    <p:sldLayoutId id="2147488319" r:id="rId3"/>
    <p:sldLayoutId id="2147488320" r:id="rId4"/>
    <p:sldLayoutId id="2147488321" r:id="rId5"/>
    <p:sldLayoutId id="2147488322" r:id="rId6"/>
    <p:sldLayoutId id="2147488323" r:id="rId7"/>
    <p:sldLayoutId id="2147488324" r:id="rId8"/>
    <p:sldLayoutId id="2147488325" r:id="rId9"/>
    <p:sldLayoutId id="2147488326" r:id="rId10"/>
    <p:sldLayoutId id="2147488327"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eaLnBrk="1" hangingPunct="1">
              <a:defRPr/>
            </a:pPr>
            <a:fld id="{72694B9D-8BFE-654E-8D86-2D1B27ECA5D0}" type="slidenum">
              <a:rPr lang="en-US" altLang="en-US"/>
              <a:pPr eaLnBrk="1" hangingPunct="1">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483791172"/>
      </p:ext>
    </p:extLst>
  </p:cSld>
  <p:clrMap bg1="lt1" tx1="dk1" bg2="lt2" tx2="dk2" accent1="accent1" accent2="accent2" accent3="accent3" accent4="accent4" accent5="accent5" accent6="accent6" hlink="hlink" folHlink="folHlink"/>
  <p:sldLayoutIdLst>
    <p:sldLayoutId id="2147488341" r:id="rId1"/>
    <p:sldLayoutId id="2147488342" r:id="rId2"/>
    <p:sldLayoutId id="2147488343" r:id="rId3"/>
    <p:sldLayoutId id="2147488344" r:id="rId4"/>
    <p:sldLayoutId id="2147488345" r:id="rId5"/>
    <p:sldLayoutId id="2147488346" r:id="rId6"/>
    <p:sldLayoutId id="2147488347" r:id="rId7"/>
    <p:sldLayoutId id="2147488348" r:id="rId8"/>
    <p:sldLayoutId id="2147488349" r:id="rId9"/>
    <p:sldLayoutId id="2147488350" r:id="rId10"/>
    <p:sldLayoutId id="214748835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D7560A-9F5D-7742-BEE3-53E7C8CD2AD3}" type="slidenum">
              <a:rPr lang="en-US">
                <a:ea typeface="ＭＳ Ｐゴシック" charset="0"/>
              </a:rPr>
              <a:pPr eaLnBrk="1" hangingPunct="1">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917396573"/>
      </p:ext>
    </p:extLst>
  </p:cSld>
  <p:clrMap bg1="lt1" tx1="dk1" bg2="lt2" tx2="dk2" accent1="accent1" accent2="accent2" accent3="accent3" accent4="accent4" accent5="accent5" accent6="accent6" hlink="hlink" folHlink="folHlink"/>
  <p:sldLayoutIdLst>
    <p:sldLayoutId id="2147488353" r:id="rId1"/>
    <p:sldLayoutId id="2147488354" r:id="rId2"/>
    <p:sldLayoutId id="2147488355" r:id="rId3"/>
    <p:sldLayoutId id="2147488356" r:id="rId4"/>
    <p:sldLayoutId id="2147488357" r:id="rId5"/>
    <p:sldLayoutId id="2147488358" r:id="rId6"/>
    <p:sldLayoutId id="2147488359" r:id="rId7"/>
    <p:sldLayoutId id="2147488360" r:id="rId8"/>
    <p:sldLayoutId id="2147488361" r:id="rId9"/>
    <p:sldLayoutId id="2147488362" r:id="rId10"/>
    <p:sldLayoutId id="2147488363" r:id="rId11"/>
    <p:sldLayoutId id="21474883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1730"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201731"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0BC070B0-CA22-7745-8A7B-A53F4880160F}" type="slidenum">
              <a:rPr lang="en-US">
                <a:ea typeface="ＭＳ Ｐゴシック" charset="0"/>
              </a:rPr>
              <a:pPr eaLnBrk="1" hangingPunct="1">
                <a:defRPr/>
              </a:pPr>
              <a:t>‹#›</a:t>
            </a:fld>
            <a:endParaRPr lang="en-US">
              <a:ea typeface="ＭＳ Ｐゴシック" charset="0"/>
            </a:endParaRPr>
          </a:p>
        </p:txBody>
      </p:sp>
      <p:sp>
        <p:nvSpPr>
          <p:cNvPr id="201734"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201735"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983591180"/>
      </p:ext>
    </p:extLst>
  </p:cSld>
  <p:clrMap bg1="lt1" tx1="dk1" bg2="lt2" tx2="dk2" accent1="accent1" accent2="accent2" accent3="accent3" accent4="accent4" accent5="accent5" accent6="accent6" hlink="hlink" folHlink="folHlink"/>
  <p:sldLayoutIdLst>
    <p:sldLayoutId id="2147488366" r:id="rId1"/>
    <p:sldLayoutId id="2147488367" r:id="rId2"/>
    <p:sldLayoutId id="2147488368" r:id="rId3"/>
    <p:sldLayoutId id="2147488369" r:id="rId4"/>
    <p:sldLayoutId id="2147488370" r:id="rId5"/>
    <p:sldLayoutId id="2147488371" r:id="rId6"/>
    <p:sldLayoutId id="2147488372" r:id="rId7"/>
    <p:sldLayoutId id="2147488373" r:id="rId8"/>
    <p:sldLayoutId id="2147488374" r:id="rId9"/>
    <p:sldLayoutId id="2147488375" r:id="rId10"/>
    <p:sldLayoutId id="2147488376" r:id="rId11"/>
    <p:sldLayoutId id="214748837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41121451"/>
      </p:ext>
    </p:extLst>
  </p:cSld>
  <p:clrMap bg1="lt1" tx1="dk1" bg2="lt2" tx2="dk2" accent1="accent1" accent2="accent2" accent3="accent3" accent4="accent4" accent5="accent5" accent6="accent6" hlink="hlink" folHlink="folHlink"/>
  <p:sldLayoutIdLst>
    <p:sldLayoutId id="2147488379" r:id="rId1"/>
    <p:sldLayoutId id="2147488380" r:id="rId2"/>
    <p:sldLayoutId id="2147488381" r:id="rId3"/>
    <p:sldLayoutId id="2147488382" r:id="rId4"/>
    <p:sldLayoutId id="2147488383" r:id="rId5"/>
    <p:sldLayoutId id="2147488384" r:id="rId6"/>
    <p:sldLayoutId id="2147488385" r:id="rId7"/>
    <p:sldLayoutId id="2147488386" r:id="rId8"/>
    <p:sldLayoutId id="2147488387" r:id="rId9"/>
    <p:sldLayoutId id="2147488388" r:id="rId10"/>
    <p:sldLayoutId id="21474883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A7361BF2-EEC8-BD44-B1FF-0E6EA04503FC}"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2366330585"/>
      </p:ext>
    </p:extLst>
  </p:cSld>
  <p:clrMap bg1="lt1" tx1="dk1" bg2="lt2" tx2="dk2" accent1="accent1" accent2="accent2" accent3="accent3" accent4="accent4" accent5="accent5" accent6="accent6" hlink="hlink" folHlink="folHlink"/>
  <p:sldLayoutIdLst>
    <p:sldLayoutId id="2147488391" r:id="rId1"/>
    <p:sldLayoutId id="2147488392" r:id="rId2"/>
    <p:sldLayoutId id="2147488393" r:id="rId3"/>
    <p:sldLayoutId id="2147488394" r:id="rId4"/>
    <p:sldLayoutId id="2147488395" r:id="rId5"/>
    <p:sldLayoutId id="2147488396" r:id="rId6"/>
    <p:sldLayoutId id="2147488397" r:id="rId7"/>
    <p:sldLayoutId id="2147488398" r:id="rId8"/>
    <p:sldLayoutId id="2147488399" r:id="rId9"/>
    <p:sldLayoutId id="2147488400" r:id="rId10"/>
    <p:sldLayoutId id="2147488401" r:id="rId11"/>
    <p:sldLayoutId id="2147488402"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2707315"/>
      </p:ext>
    </p:extLst>
  </p:cSld>
  <p:clrMap bg1="lt1" tx1="dk1" bg2="lt2" tx2="dk2" accent1="accent1" accent2="accent2" accent3="accent3" accent4="accent4" accent5="accent5" accent6="accent6" hlink="hlink" folHlink="folHlink"/>
  <p:sldLayoutIdLst>
    <p:sldLayoutId id="2147488560" r:id="rId1"/>
    <p:sldLayoutId id="2147488561" r:id="rId2"/>
    <p:sldLayoutId id="2147488562" r:id="rId3"/>
    <p:sldLayoutId id="2147488563" r:id="rId4"/>
    <p:sldLayoutId id="2147488564" r:id="rId5"/>
    <p:sldLayoutId id="2147488565" r:id="rId6"/>
    <p:sldLayoutId id="2147488566" r:id="rId7"/>
    <p:sldLayoutId id="2147488567" r:id="rId8"/>
    <p:sldLayoutId id="2147488568" r:id="rId9"/>
    <p:sldLayoutId id="2147488569" r:id="rId10"/>
    <p:sldLayoutId id="214748857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0C7FBDD-E441-CD4F-8D0B-986DA964BE6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4C961336-C8C0-B349-AA8E-7AF2E55425BE}"/>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59B2321-3A35-4A4F-B784-F9EB82CDF06A}"/>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803C6AB3-8E66-0C47-9AFC-E6BBCC85987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1D4941C2-832B-CE44-A6CD-6ECEF1806624}" type="slidenum">
              <a:rPr lang="en-US" altLang="en-US"/>
              <a:pPr>
                <a:defRPr/>
              </a:pPr>
              <a:t>‹#›</a:t>
            </a:fld>
            <a:endParaRPr lang="en-US" altLang="en-US"/>
          </a:p>
        </p:txBody>
      </p:sp>
      <p:sp>
        <p:nvSpPr>
          <p:cNvPr id="1030" name="Line 1032">
            <a:extLst>
              <a:ext uri="{FF2B5EF4-FFF2-40B4-BE49-F238E27FC236}">
                <a16:creationId xmlns:a16="http://schemas.microsoft.com/office/drawing/2014/main" id="{84905974-26AA-1845-8C01-E86327ED24C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E18BF5C3-4749-A240-A740-B0558883607B}"/>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2272598"/>
      </p:ext>
    </p:extLst>
  </p:cSld>
  <p:clrMap bg1="lt1" tx1="dk1" bg2="lt2" tx2="dk2" accent1="accent1" accent2="accent2" accent3="accent3" accent4="accent4" accent5="accent5" accent6="accent6" hlink="hlink" folHlink="folHlink"/>
  <p:sldLayoutIdLst>
    <p:sldLayoutId id="2147488625" r:id="rId1"/>
    <p:sldLayoutId id="2147488626" r:id="rId2"/>
    <p:sldLayoutId id="2147488627" r:id="rId3"/>
    <p:sldLayoutId id="2147488628" r:id="rId4"/>
    <p:sldLayoutId id="2147488629" r:id="rId5"/>
    <p:sldLayoutId id="2147488630" r:id="rId6"/>
    <p:sldLayoutId id="2147488631" r:id="rId7"/>
    <p:sldLayoutId id="2147488632" r:id="rId8"/>
    <p:sldLayoutId id="2147488633" r:id="rId9"/>
    <p:sldLayoutId id="2147488634" r:id="rId10"/>
    <p:sldLayoutId id="2147488635" r:id="rId11"/>
    <p:sldLayoutId id="2147488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223090201"/>
      </p:ext>
    </p:extLst>
  </p:cSld>
  <p:clrMap bg1="lt1" tx1="dk1" bg2="lt2" tx2="dk2" accent1="accent1" accent2="accent2" accent3="accent3" accent4="accent4" accent5="accent5" accent6="accent6" hlink="hlink" folHlink="folHlink"/>
  <p:sldLayoutIdLst>
    <p:sldLayoutId id="2147488638" r:id="rId1"/>
    <p:sldLayoutId id="2147488639" r:id="rId2"/>
    <p:sldLayoutId id="2147488640" r:id="rId3"/>
    <p:sldLayoutId id="2147488641" r:id="rId4"/>
    <p:sldLayoutId id="2147488642" r:id="rId5"/>
    <p:sldLayoutId id="2147488643" r:id="rId6"/>
    <p:sldLayoutId id="2147488644" r:id="rId7"/>
    <p:sldLayoutId id="2147488645" r:id="rId8"/>
    <p:sldLayoutId id="2147488646" r:id="rId9"/>
    <p:sldLayoutId id="2147488647" r:id="rId10"/>
    <p:sldLayoutId id="214748864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593367"/>
            <a:ext cx="85206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536633"/>
            <a:ext cx="85206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9" y="6217623"/>
            <a:ext cx="548700" cy="5248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65323747"/>
      </p:ext>
    </p:extLst>
  </p:cSld>
  <p:clrMap bg1="lt1" tx1="dk1" bg2="dk2" tx2="lt2" accent1="accent1" accent2="accent2" accent3="accent3" accent4="accent4" accent5="accent5" accent6="accent6" hlink="hlink" folHlink="folHlink"/>
  <p:sldLayoutIdLst>
    <p:sldLayoutId id="2147488724" r:id="rId1"/>
    <p:sldLayoutId id="2147488725" r:id="rId2"/>
    <p:sldLayoutId id="2147488726" r:id="rId3"/>
    <p:sldLayoutId id="2147488727" r:id="rId4"/>
    <p:sldLayoutId id="2147488728" r:id="rId5"/>
    <p:sldLayoutId id="2147488729" r:id="rId6"/>
    <p:sldLayoutId id="2147488730" r:id="rId7"/>
    <p:sldLayoutId id="2147488731" r:id="rId8"/>
    <p:sldLayoutId id="2147488732" r:id="rId9"/>
    <p:sldLayoutId id="2147488733" r:id="rId1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05458997"/>
      </p:ext>
    </p:extLst>
  </p:cSld>
  <p:clrMap bg1="lt1" tx1="dk1" bg2="lt2" tx2="dk2" accent1="accent1" accent2="accent2" accent3="accent3" accent4="accent4" accent5="accent5" accent6="accent6" hlink="hlink" folHlink="folHlink"/>
  <p:sldLayoutIdLst>
    <p:sldLayoutId id="2147488748" r:id="rId1"/>
    <p:sldLayoutId id="2147488749" r:id="rId2"/>
    <p:sldLayoutId id="2147488750" r:id="rId3"/>
    <p:sldLayoutId id="2147488751" r:id="rId4"/>
    <p:sldLayoutId id="2147488752" r:id="rId5"/>
    <p:sldLayoutId id="2147488753" r:id="rId6"/>
    <p:sldLayoutId id="2147488754" r:id="rId7"/>
    <p:sldLayoutId id="2147488755" r:id="rId8"/>
    <p:sldLayoutId id="2147488756" r:id="rId9"/>
    <p:sldLayoutId id="2147488757" r:id="rId10"/>
    <p:sldLayoutId id="214748875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3678549"/>
      </p:ext>
    </p:extLst>
  </p:cSld>
  <p:clrMap bg1="lt1" tx1="dk1" bg2="lt2" tx2="dk2" accent1="accent1" accent2="accent2" accent3="accent3" accent4="accent4" accent5="accent5" accent6="accent6" hlink="hlink" folHlink="folHlink"/>
  <p:sldLayoutIdLst>
    <p:sldLayoutId id="2147488786" r:id="rId1"/>
    <p:sldLayoutId id="2147488787" r:id="rId2"/>
    <p:sldLayoutId id="2147488788" r:id="rId3"/>
    <p:sldLayoutId id="2147488789" r:id="rId4"/>
    <p:sldLayoutId id="2147488790" r:id="rId5"/>
    <p:sldLayoutId id="2147488791" r:id="rId6"/>
    <p:sldLayoutId id="2147488792" r:id="rId7"/>
    <p:sldLayoutId id="2147488793" r:id="rId8"/>
    <p:sldLayoutId id="2147488794" r:id="rId9"/>
    <p:sldLayoutId id="2147488795" r:id="rId10"/>
    <p:sldLayoutId id="2147488796"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2170985425"/>
      </p:ext>
    </p:extLst>
  </p:cSld>
  <p:clrMap bg1="lt1" tx1="dk1" bg2="lt2" tx2="dk2" accent1="accent1" accent2="accent2" accent3="accent3" accent4="accent4" accent5="accent5" accent6="accent6" hlink="hlink" folHlink="folHlink"/>
  <p:sldLayoutIdLst>
    <p:sldLayoutId id="2147488893" r:id="rId1"/>
    <p:sldLayoutId id="2147488894" r:id="rId2"/>
    <p:sldLayoutId id="2147488895" r:id="rId3"/>
    <p:sldLayoutId id="2147488896" r:id="rId4"/>
    <p:sldLayoutId id="2147488897" r:id="rId5"/>
    <p:sldLayoutId id="2147488898" r:id="rId6"/>
    <p:sldLayoutId id="2147488899" r:id="rId7"/>
    <p:sldLayoutId id="2147488900" r:id="rId8"/>
    <p:sldLayoutId id="2147488901" r:id="rId9"/>
    <p:sldLayoutId id="2147488902" r:id="rId10"/>
    <p:sldLayoutId id="2147488903" r:id="rId11"/>
    <p:sldLayoutId id="214748890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14415746"/>
      </p:ext>
    </p:extLst>
  </p:cSld>
  <p:clrMap bg1="lt1" tx1="dk1" bg2="lt2" tx2="dk2" accent1="accent1" accent2="accent2" accent3="accent3" accent4="accent4" accent5="accent5" accent6="accent6" hlink="hlink" folHlink="folHlink"/>
  <p:sldLayoutIdLst>
    <p:sldLayoutId id="2147488976" r:id="rId1"/>
    <p:sldLayoutId id="2147488977"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8926065"/>
      </p:ext>
    </p:extLst>
  </p:cSld>
  <p:clrMap bg1="lt1" tx1="dk1" bg2="lt2" tx2="dk2" accent1="accent1" accent2="accent2" accent3="accent3" accent4="accent4" accent5="accent5" accent6="accent6" hlink="hlink" folHlink="folHlink"/>
  <p:sldLayoutIdLst>
    <p:sldLayoutId id="2147488979" r:id="rId1"/>
    <p:sldLayoutId id="2147488980" r:id="rId2"/>
    <p:sldLayoutId id="2147488981" r:id="rId3"/>
    <p:sldLayoutId id="2147488982" r:id="rId4"/>
    <p:sldLayoutId id="2147488983" r:id="rId5"/>
    <p:sldLayoutId id="2147488984" r:id="rId6"/>
    <p:sldLayoutId id="2147488985" r:id="rId7"/>
    <p:sldLayoutId id="2147488986" r:id="rId8"/>
    <p:sldLayoutId id="2147488987" r:id="rId9"/>
    <p:sldLayoutId id="2147488988" r:id="rId10"/>
    <p:sldLayoutId id="2147488989" r:id="rId11"/>
    <p:sldLayoutId id="2147488990"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32983355"/>
      </p:ext>
    </p:extLst>
  </p:cSld>
  <p:clrMap bg1="lt1" tx1="dk1" bg2="lt2" tx2="dk2" accent1="accent1" accent2="accent2" accent3="accent3" accent4="accent4" accent5="accent5" accent6="accent6" hlink="hlink" folHlink="folHlink"/>
  <p:sldLayoutIdLst>
    <p:sldLayoutId id="2147488992" r:id="rId1"/>
    <p:sldLayoutId id="2147488993" r:id="rId2"/>
    <p:sldLayoutId id="2147488994" r:id="rId3"/>
    <p:sldLayoutId id="2147488995" r:id="rId4"/>
    <p:sldLayoutId id="2147488996" r:id="rId5"/>
    <p:sldLayoutId id="2147488997" r:id="rId6"/>
    <p:sldLayoutId id="2147488998" r:id="rId7"/>
    <p:sldLayoutId id="2147488999" r:id="rId8"/>
    <p:sldLayoutId id="2147489000" r:id="rId9"/>
    <p:sldLayoutId id="2147489001" r:id="rId10"/>
    <p:sldLayoutId id="214748900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45773964"/>
      </p:ext>
    </p:extLst>
  </p:cSld>
  <p:clrMap bg1="lt1" tx1="dk1" bg2="lt2" tx2="dk2" accent1="accent1" accent2="accent2" accent3="accent3" accent4="accent4" accent5="accent5" accent6="accent6" hlink="hlink" folHlink="folHlink"/>
  <p:sldLayoutIdLst>
    <p:sldLayoutId id="2147489017" r:id="rId1"/>
    <p:sldLayoutId id="2147489018" r:id="rId2"/>
    <p:sldLayoutId id="2147489019" r:id="rId3"/>
    <p:sldLayoutId id="2147489020" r:id="rId4"/>
    <p:sldLayoutId id="2147489021" r:id="rId5"/>
    <p:sldLayoutId id="2147489022" r:id="rId6"/>
    <p:sldLayoutId id="2147489023" r:id="rId7"/>
    <p:sldLayoutId id="2147489024" r:id="rId8"/>
    <p:sldLayoutId id="2147489025" r:id="rId9"/>
    <p:sldLayoutId id="2147489026" r:id="rId10"/>
    <p:sldLayoutId id="214748902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75735985"/>
      </p:ext>
    </p:extLst>
  </p:cSld>
  <p:clrMap bg1="lt1" tx1="dk1" bg2="lt2" tx2="dk2" accent1="accent1" accent2="accent2" accent3="accent3" accent4="accent4" accent5="accent5" accent6="accent6" hlink="hlink" folHlink="folHlink"/>
  <p:sldLayoutIdLst>
    <p:sldLayoutId id="2147489029" r:id="rId1"/>
    <p:sldLayoutId id="2147489030" r:id="rId2"/>
    <p:sldLayoutId id="2147489031" r:id="rId3"/>
    <p:sldLayoutId id="2147489032" r:id="rId4"/>
    <p:sldLayoutId id="2147489033" r:id="rId5"/>
    <p:sldLayoutId id="2147489034" r:id="rId6"/>
    <p:sldLayoutId id="2147489035" r:id="rId7"/>
    <p:sldLayoutId id="2147489036" r:id="rId8"/>
    <p:sldLayoutId id="2147489037" r:id="rId9"/>
    <p:sldLayoutId id="2147489038" r:id="rId10"/>
    <p:sldLayoutId id="2147489039"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1026">
            <a:extLst>
              <a:ext uri="{FF2B5EF4-FFF2-40B4-BE49-F238E27FC236}">
                <a16:creationId xmlns:a16="http://schemas.microsoft.com/office/drawing/2014/main" id="{293312E8-D4E9-DF40-A8C4-DF1173C808DE}"/>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5539" name="Rectangle 1027">
            <a:extLst>
              <a:ext uri="{FF2B5EF4-FFF2-40B4-BE49-F238E27FC236}">
                <a16:creationId xmlns:a16="http://schemas.microsoft.com/office/drawing/2014/main" id="{99E0C9D0-C579-0047-B2F6-E08FA639B3DA}"/>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A0F77C-4198-5F4B-A635-231322DC2587}"/>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02C852AA-A1E8-8D4B-B4FB-6FB8486E1E9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E586AA2A-F159-A34D-9A1A-4E62B010AF7D}" type="slidenum">
              <a:rPr lang="en-US" altLang="en-US"/>
              <a:pPr>
                <a:defRPr/>
              </a:pPr>
              <a:t>‹#›</a:t>
            </a:fld>
            <a:endParaRPr lang="en-US" altLang="en-US"/>
          </a:p>
        </p:txBody>
      </p:sp>
      <p:sp>
        <p:nvSpPr>
          <p:cNvPr id="65542" name="Line 1032">
            <a:extLst>
              <a:ext uri="{FF2B5EF4-FFF2-40B4-BE49-F238E27FC236}">
                <a16:creationId xmlns:a16="http://schemas.microsoft.com/office/drawing/2014/main" id="{4BA4688A-F7FE-4548-AE49-2C5A7052C9EE}"/>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543" name="Line 1033">
            <a:extLst>
              <a:ext uri="{FF2B5EF4-FFF2-40B4-BE49-F238E27FC236}">
                <a16:creationId xmlns:a16="http://schemas.microsoft.com/office/drawing/2014/main" id="{C27013B1-3B44-034A-99B2-F0E4C84B801C}"/>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581542497"/>
      </p:ext>
    </p:extLst>
  </p:cSld>
  <p:clrMap bg1="lt1" tx1="dk1" bg2="lt2" tx2="dk2" accent1="accent1" accent2="accent2" accent3="accent3" accent4="accent4" accent5="accent5" accent6="accent6" hlink="hlink" folHlink="folHlink"/>
  <p:sldLayoutIdLst>
    <p:sldLayoutId id="2147489067" r:id="rId1"/>
    <p:sldLayoutId id="2147489068" r:id="rId2"/>
    <p:sldLayoutId id="2147489069" r:id="rId3"/>
    <p:sldLayoutId id="2147489070" r:id="rId4"/>
    <p:sldLayoutId id="2147489071" r:id="rId5"/>
    <p:sldLayoutId id="2147489072" r:id="rId6"/>
    <p:sldLayoutId id="2147489073" r:id="rId7"/>
    <p:sldLayoutId id="2147489074" r:id="rId8"/>
    <p:sldLayoutId id="2147489075" r:id="rId9"/>
    <p:sldLayoutId id="2147489076" r:id="rId10"/>
    <p:sldLayoutId id="2147489077" r:id="rId11"/>
    <p:sldLayoutId id="2147489078"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0BD7560A-9F5D-7742-BEE3-53E7C8CD2AD3}"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58377764"/>
      </p:ext>
    </p:extLst>
  </p:cSld>
  <p:clrMap bg1="lt1" tx1="dk1" bg2="lt2" tx2="dk2" accent1="accent1" accent2="accent2" accent3="accent3" accent4="accent4" accent5="accent5" accent6="accent6" hlink="hlink" folHlink="folHlink"/>
  <p:sldLayoutIdLst>
    <p:sldLayoutId id="2147489085" r:id="rId1"/>
    <p:sldLayoutId id="2147489086" r:id="rId2"/>
    <p:sldLayoutId id="2147489087" r:id="rId3"/>
    <p:sldLayoutId id="2147489088" r:id="rId4"/>
    <p:sldLayoutId id="2147489089" r:id="rId5"/>
    <p:sldLayoutId id="2147489090" r:id="rId6"/>
    <p:sldLayoutId id="2147489091" r:id="rId7"/>
    <p:sldLayoutId id="2147489092" r:id="rId8"/>
    <p:sldLayoutId id="2147489093" r:id="rId9"/>
    <p:sldLayoutId id="2147489094" r:id="rId10"/>
    <p:sldLayoutId id="2147489095" r:id="rId11"/>
    <p:sldLayoutId id="214748909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24132488"/>
      </p:ext>
    </p:extLst>
  </p:cSld>
  <p:clrMap bg1="lt1" tx1="dk1" bg2="lt2" tx2="dk2" accent1="accent1" accent2="accent2" accent3="accent3" accent4="accent4" accent5="accent5" accent6="accent6" hlink="hlink" folHlink="folHlink"/>
  <p:sldLayoutIdLst>
    <p:sldLayoutId id="2147489229" r:id="rId1"/>
    <p:sldLayoutId id="2147489230" r:id="rId2"/>
    <p:sldLayoutId id="2147489231" r:id="rId3"/>
    <p:sldLayoutId id="2147489232" r:id="rId4"/>
    <p:sldLayoutId id="2147489233" r:id="rId5"/>
    <p:sldLayoutId id="2147489234" r:id="rId6"/>
    <p:sldLayoutId id="2147489235" r:id="rId7"/>
    <p:sldLayoutId id="2147489236" r:id="rId8"/>
    <p:sldLayoutId id="2147489237" r:id="rId9"/>
    <p:sldLayoutId id="2147489238" r:id="rId10"/>
    <p:sldLayoutId id="214748923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810" name="Title Placeholder 1"/>
          <p:cNvSpPr>
            <a:spLocks noGrp="1"/>
          </p:cNvSpPr>
          <p:nvPr>
            <p:ph type="title"/>
          </p:nvPr>
        </p:nvSpPr>
        <p:spPr bwMode="auto">
          <a:xfrm>
            <a:off x="228600" y="152400"/>
            <a:ext cx="86868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19811" name="Text Placeholder 2"/>
          <p:cNvSpPr>
            <a:spLocks noGrp="1"/>
          </p:cNvSpPr>
          <p:nvPr>
            <p:ph type="body" idx="1"/>
          </p:nvPr>
        </p:nvSpPr>
        <p:spPr bwMode="auto">
          <a:xfrm>
            <a:off x="228600" y="1219200"/>
            <a:ext cx="8686800" cy="55022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5" name="Footer Placeholder 4"/>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457950" y="6356350"/>
            <a:ext cx="2057400" cy="365125"/>
          </a:xfrm>
          <a:prstGeom prst="rect">
            <a:avLst/>
          </a:prstGeom>
        </p:spPr>
        <p:txBody>
          <a:bodyPr vert="horz" lIns="91440" tIns="45720" rIns="91440" bIns="45720" rtlCol="0" anchor="ctr"/>
          <a:lstStyle>
            <a:lvl1pPr algn="r" fontAlgn="auto">
              <a:spcBef>
                <a:spcPts val="0"/>
              </a:spcBef>
              <a:spcAft>
                <a:spcPts val="0"/>
              </a:spcAft>
              <a:defRPr sz="1200" smtClean="0">
                <a:solidFill>
                  <a:prstClr val="black">
                    <a:tint val="75000"/>
                  </a:prstClr>
                </a:solidFill>
                <a:latin typeface="Calibri"/>
                <a:ea typeface="+mn-ea"/>
                <a:cs typeface="+mn-cs"/>
              </a:defRPr>
            </a:lvl1pPr>
          </a:lstStyle>
          <a:p>
            <a:pPr>
              <a:defRPr/>
            </a:pPr>
            <a:fld id="{04427566-1EA6-5D4B-A5C7-FD3E6A54EA41}" type="slidenum">
              <a:rPr lang="en-US"/>
              <a:pPr>
                <a:defRPr/>
              </a:pPr>
              <a:t>‹#›</a:t>
            </a:fld>
            <a:endParaRPr lang="en-US"/>
          </a:p>
        </p:txBody>
      </p:sp>
    </p:spTree>
    <p:extLst>
      <p:ext uri="{BB962C8B-B14F-4D97-AF65-F5344CB8AC3E}">
        <p14:creationId xmlns:p14="http://schemas.microsoft.com/office/powerpoint/2010/main" val="3034384770"/>
      </p:ext>
    </p:extLst>
  </p:cSld>
  <p:clrMap bg1="lt1" tx1="dk1" bg2="lt2" tx2="dk2" accent1="accent1" accent2="accent2" accent3="accent3" accent4="accent4" accent5="accent5" accent6="accent6" hlink="hlink" folHlink="folHlink"/>
  <p:sldLayoutIdLst>
    <p:sldLayoutId id="2147489241" r:id="rId1"/>
    <p:sldLayoutId id="2147489242" r:id="rId2"/>
    <p:sldLayoutId id="2147489243" r:id="rId3"/>
    <p:sldLayoutId id="2147489244" r:id="rId4"/>
    <p:sldLayoutId id="2147489245" r:id="rId5"/>
    <p:sldLayoutId id="2147489246" r:id="rId6"/>
    <p:sldLayoutId id="2147489247" r:id="rId7"/>
    <p:sldLayoutId id="2147489248" r:id="rId8"/>
    <p:sldLayoutId id="2147489249" r:id="rId9"/>
    <p:sldLayoutId id="2147489250" r:id="rId10"/>
    <p:sldLayoutId id="2147489251"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fontAlgn="base">
        <a:lnSpc>
          <a:spcPct val="90000"/>
        </a:lnSpc>
        <a:spcBef>
          <a:spcPct val="0"/>
        </a:spcBef>
        <a:spcAft>
          <a:spcPct val="0"/>
        </a:spcAft>
        <a:defRPr sz="4400" kern="1200">
          <a:solidFill>
            <a:schemeClr val="tx1"/>
          </a:solidFill>
          <a:latin typeface="+mj-lt"/>
          <a:ea typeface="ＭＳ Ｐゴシック" charset="0"/>
          <a:cs typeface="ＭＳ Ｐゴシック" charset="0"/>
        </a:defRPr>
      </a:lvl1pPr>
      <a:lvl2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2pPr>
      <a:lvl3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3pPr>
      <a:lvl4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4pPr>
      <a:lvl5pPr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5pPr>
      <a:lvl6pPr marL="4572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6pPr>
      <a:lvl7pPr marL="9144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7pPr>
      <a:lvl8pPr marL="13716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8pPr>
      <a:lvl9pPr marL="1828800" algn="l" rtl="0" fontAlgn="base">
        <a:lnSpc>
          <a:spcPct val="90000"/>
        </a:lnSpc>
        <a:spcBef>
          <a:spcPct val="0"/>
        </a:spcBef>
        <a:spcAft>
          <a:spcPct val="0"/>
        </a:spcAft>
        <a:defRPr sz="4400">
          <a:solidFill>
            <a:schemeClr val="tx1"/>
          </a:solidFill>
          <a:latin typeface="Calibri Light" charset="0"/>
          <a:ea typeface="ＭＳ Ｐゴシック" charset="0"/>
          <a:cs typeface="ＭＳ Ｐゴシック" charset="0"/>
        </a:defRPr>
      </a:lvl9pPr>
    </p:titleStyle>
    <p:bodyStyle>
      <a:lvl1pPr marL="228600" indent="-228600" algn="l" rtl="0" fontAlgn="base">
        <a:lnSpc>
          <a:spcPct val="90000"/>
        </a:lnSpc>
        <a:spcBef>
          <a:spcPts val="1000"/>
        </a:spcBef>
        <a:spcAft>
          <a:spcPct val="0"/>
        </a:spcAft>
        <a:buFont typeface="Arial" charset="0"/>
        <a:buChar char="•"/>
        <a:defRPr sz="2800" kern="1200">
          <a:solidFill>
            <a:schemeClr val="tx1"/>
          </a:solidFill>
          <a:latin typeface="+mn-lt"/>
          <a:ea typeface="ＭＳ Ｐゴシック" charset="0"/>
          <a:cs typeface="ＭＳ Ｐゴシック" charset="0"/>
        </a:defRPr>
      </a:lvl1pPr>
      <a:lvl2pPr marL="685800" indent="-228600" algn="l" rtl="0" fontAlgn="base">
        <a:lnSpc>
          <a:spcPct val="90000"/>
        </a:lnSpc>
        <a:spcBef>
          <a:spcPts val="500"/>
        </a:spcBef>
        <a:spcAft>
          <a:spcPct val="0"/>
        </a:spcAft>
        <a:buFont typeface="Arial" charset="0"/>
        <a:buChar char="•"/>
        <a:defRPr sz="2400" kern="1200">
          <a:solidFill>
            <a:schemeClr val="tx1"/>
          </a:solidFill>
          <a:latin typeface="+mn-lt"/>
          <a:ea typeface="ＭＳ Ｐゴシック" charset="0"/>
          <a:cs typeface="+mn-cs"/>
        </a:defRPr>
      </a:lvl2pPr>
      <a:lvl3pPr marL="1143000" indent="-228600" algn="l" rtl="0" fontAlgn="base">
        <a:lnSpc>
          <a:spcPct val="90000"/>
        </a:lnSpc>
        <a:spcBef>
          <a:spcPts val="500"/>
        </a:spcBef>
        <a:spcAft>
          <a:spcPct val="0"/>
        </a:spcAft>
        <a:buFont typeface="Arial" charset="0"/>
        <a:buChar char="•"/>
        <a:defRPr sz="2000" kern="1200">
          <a:solidFill>
            <a:schemeClr val="tx1"/>
          </a:solidFill>
          <a:latin typeface="+mn-lt"/>
          <a:ea typeface="ＭＳ Ｐゴシック" charset="0"/>
          <a:cs typeface="+mn-cs"/>
        </a:defRPr>
      </a:lvl3pPr>
      <a:lvl4pPr marL="16002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4pPr>
      <a:lvl5pPr marL="2057400" indent="-228600" algn="l" rtl="0" fontAlgn="base">
        <a:lnSpc>
          <a:spcPct val="90000"/>
        </a:lnSpc>
        <a:spcBef>
          <a:spcPts val="500"/>
        </a:spcBef>
        <a:spcAft>
          <a:spcPct val="0"/>
        </a:spcAft>
        <a:buFont typeface="Arial" charset="0"/>
        <a:buChar char="•"/>
        <a:defRPr kern="1200">
          <a:solidFill>
            <a:schemeClr val="tx1"/>
          </a:solidFill>
          <a:latin typeface="+mn-lt"/>
          <a:ea typeface="ＭＳ Ｐゴシック"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842944"/>
      </p:ext>
    </p:extLst>
  </p:cSld>
  <p:clrMap bg1="lt1" tx1="dk1" bg2="lt2" tx2="dk2" accent1="accent1" accent2="accent2" accent3="accent3" accent4="accent4" accent5="accent5" accent6="accent6" hlink="hlink" folHlink="folHlink"/>
  <p:sldLayoutIdLst>
    <p:sldLayoutId id="2147489266" r:id="rId1"/>
    <p:sldLayoutId id="2147489267" r:id="rId2"/>
    <p:sldLayoutId id="2147489268" r:id="rId3"/>
    <p:sldLayoutId id="2147489269" r:id="rId4"/>
    <p:sldLayoutId id="2147489270" r:id="rId5"/>
    <p:sldLayoutId id="2147489271" r:id="rId6"/>
    <p:sldLayoutId id="2147489272" r:id="rId7"/>
    <p:sldLayoutId id="2147489273" r:id="rId8"/>
    <p:sldLayoutId id="2147489274" r:id="rId9"/>
    <p:sldLayoutId id="2147489275" r:id="rId10"/>
    <p:sldLayoutId id="2147489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3724846254"/>
      </p:ext>
    </p:extLst>
  </p:cSld>
  <p:clrMap bg1="lt1" tx1="dk1" bg2="lt2" tx2="dk2" accent1="accent1" accent2="accent2" accent3="accent3" accent4="accent4" accent5="accent5" accent6="accent6" hlink="hlink" folHlink="folHlink"/>
  <p:sldLayoutIdLst>
    <p:sldLayoutId id="2147489278" r:id="rId1"/>
    <p:sldLayoutId id="2147489279" r:id="rId2"/>
    <p:sldLayoutId id="2147489280" r:id="rId3"/>
    <p:sldLayoutId id="2147489281" r:id="rId4"/>
    <p:sldLayoutId id="2147489282" r:id="rId5"/>
    <p:sldLayoutId id="2147489283" r:id="rId6"/>
    <p:sldLayoutId id="2147489284" r:id="rId7"/>
    <p:sldLayoutId id="2147489285" r:id="rId8"/>
    <p:sldLayoutId id="2147489286" r:id="rId9"/>
    <p:sldLayoutId id="2147489287" r:id="rId10"/>
    <p:sldLayoutId id="21474892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43515937"/>
      </p:ext>
    </p:extLst>
  </p:cSld>
  <p:clrMap bg1="lt1" tx1="dk1" bg2="lt2" tx2="dk2" accent1="accent1" accent2="accent2" accent3="accent3" accent4="accent4" accent5="accent5" accent6="accent6" hlink="hlink" folHlink="folHlink"/>
  <p:sldLayoutIdLst>
    <p:sldLayoutId id="2147489290" r:id="rId1"/>
    <p:sldLayoutId id="2147489291" r:id="rId2"/>
    <p:sldLayoutId id="2147489292" r:id="rId3"/>
    <p:sldLayoutId id="2147489293" r:id="rId4"/>
    <p:sldLayoutId id="2147489294" r:id="rId5"/>
    <p:sldLayoutId id="2147489295" r:id="rId6"/>
    <p:sldLayoutId id="2147489296" r:id="rId7"/>
    <p:sldLayoutId id="2147489297" r:id="rId8"/>
    <p:sldLayoutId id="2147489298" r:id="rId9"/>
    <p:sldLayoutId id="2147489299" r:id="rId10"/>
    <p:sldLayoutId id="2147489300" r:id="rId11"/>
    <p:sldLayoutId id="2147489301"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p:cNvSpPr/>
          <p:nvPr/>
        </p:nvSpPr>
        <p:spPr>
          <a:xfrm>
            <a:off x="0" y="0"/>
            <a:ext cx="9144000" cy="681318"/>
          </a:xfrm>
          <a:prstGeom prst="rect">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Title Placeholder 1"/>
          <p:cNvSpPr>
            <a:spLocks noGrp="1"/>
          </p:cNvSpPr>
          <p:nvPr>
            <p:ph type="title"/>
          </p:nvPr>
        </p:nvSpPr>
        <p:spPr>
          <a:xfrm>
            <a:off x="0" y="139377"/>
            <a:ext cx="7943850" cy="429389"/>
          </a:xfrm>
          <a:prstGeom prst="rect">
            <a:avLst/>
          </a:prstGeom>
        </p:spPr>
        <p:txBody>
          <a:bodyPr vert="horz" lIns="45720" tIns="0" rIns="45720" bIns="45720" rtlCol="0" anchor="ctr">
            <a:noAutofit/>
          </a:bodyPr>
          <a:lstStyle/>
          <a:p>
            <a:r>
              <a:rPr lang="en-US" dirty="0"/>
              <a:t>Click to edit Master title style</a:t>
            </a:r>
          </a:p>
        </p:txBody>
      </p:sp>
      <p:sp>
        <p:nvSpPr>
          <p:cNvPr id="1031" name="Text Placeholder 2"/>
          <p:cNvSpPr>
            <a:spLocks noGrp="1"/>
          </p:cNvSpPr>
          <p:nvPr>
            <p:ph type="body" idx="1"/>
          </p:nvPr>
        </p:nvSpPr>
        <p:spPr bwMode="auto">
          <a:xfrm>
            <a:off x="152400" y="810545"/>
            <a:ext cx="8839200" cy="5726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5" name="Footer Placeholder 4"/>
          <p:cNvSpPr>
            <a:spLocks noGrp="1"/>
          </p:cNvSpPr>
          <p:nvPr>
            <p:ph type="ftr" sz="quarter" idx="3"/>
          </p:nvPr>
        </p:nvSpPr>
        <p:spPr>
          <a:xfrm>
            <a:off x="0" y="6583363"/>
            <a:ext cx="6172200" cy="228600"/>
          </a:xfrm>
          <a:prstGeom prst="rect">
            <a:avLst/>
          </a:prstGeom>
        </p:spPr>
        <p:txBody>
          <a:bodyPr vert="horz" lIns="45720" tIns="0" rIns="45720" bIns="0" rtlCol="0" anchor="ctr"/>
          <a:lstStyle>
            <a:lvl1pPr algn="l" fontAlgn="auto">
              <a:spcBef>
                <a:spcPts val="0"/>
              </a:spcBef>
              <a:spcAft>
                <a:spcPts val="0"/>
              </a:spcAft>
              <a:defRPr sz="1200" b="0" cap="none" spc="0" baseline="0">
                <a:solidFill>
                  <a:schemeClr val="tx1">
                    <a:lumMod val="65000"/>
                    <a:lumOff val="35000"/>
                  </a:schemeClr>
                </a:solidFill>
                <a:latin typeface="Whitney-Semibold SC" panose="02000603040000020004" pitchFamily="2" charset="0"/>
                <a:cs typeface="Arial" panose="020B0604020202020204" pitchFamily="34" charset="0"/>
              </a:defRPr>
            </a:lvl1pPr>
          </a:lstStyle>
          <a:p>
            <a:pPr>
              <a:defRPr/>
            </a:pPr>
            <a:r>
              <a:rPr lang="en-US"/>
              <a:t>Vulnerabilities in MLC NAND Flash Memory Programming</a:t>
            </a:r>
            <a:endParaRPr lang="en-US" dirty="0"/>
          </a:p>
        </p:txBody>
      </p:sp>
      <p:sp>
        <p:nvSpPr>
          <p:cNvPr id="6" name="Slide Number Placeholder 5"/>
          <p:cNvSpPr>
            <a:spLocks noGrp="1"/>
          </p:cNvSpPr>
          <p:nvPr>
            <p:ph type="sldNum" sz="quarter" idx="4"/>
          </p:nvPr>
        </p:nvSpPr>
        <p:spPr>
          <a:xfrm>
            <a:off x="7772400" y="6583363"/>
            <a:ext cx="1371600" cy="228600"/>
          </a:xfrm>
          <a:prstGeom prst="rect">
            <a:avLst/>
          </a:prstGeom>
        </p:spPr>
        <p:txBody>
          <a:bodyPr vert="horz" wrap="square" lIns="45720" tIns="0" rIns="45720" bIns="0" numCol="1" anchor="ctr" anchorCtr="0" compatLnSpc="1">
            <a:prstTxWarp prst="textNoShape">
              <a:avLst/>
            </a:prstTxWarp>
          </a:bodyPr>
          <a:lstStyle>
            <a:lvl1pPr algn="r">
              <a:defRPr sz="1200" b="0">
                <a:solidFill>
                  <a:schemeClr val="tx1">
                    <a:lumMod val="65000"/>
                    <a:lumOff val="35000"/>
                  </a:schemeClr>
                </a:solidFill>
                <a:latin typeface="Whitney-Medium" panose="02000603040000020004" pitchFamily="2" charset="0"/>
                <a:ea typeface="Whitney-Medium" panose="02000603040000020004" pitchFamily="2" charset="0"/>
                <a:cs typeface="Arial" panose="020B0604020202020204" pitchFamily="34" charset="0"/>
              </a:defRPr>
            </a:lvl1pPr>
          </a:lstStyle>
          <a:p>
            <a:r>
              <a:rPr lang="en-US" altLang="en-US" dirty="0"/>
              <a:t>Page </a:t>
            </a:r>
            <a:fld id="{BBF05047-ADC6-47BF-A318-424F854A849A}" type="slidenum">
              <a:rPr lang="en-US" altLang="en-US" smtClean="0"/>
              <a:pPr/>
              <a:t>‹#›</a:t>
            </a:fld>
            <a:r>
              <a:rPr lang="en-US" altLang="en-US" dirty="0"/>
              <a:t> of 25</a:t>
            </a:r>
          </a:p>
        </p:txBody>
      </p:sp>
      <p:pic>
        <p:nvPicPr>
          <p:cNvPr id="3" name="Picture 2"/>
          <p:cNvPicPr>
            <a:picLocks/>
          </p:cNvPicPr>
          <p:nvPr userDrawn="1"/>
        </p:nvPicPr>
        <p:blipFill>
          <a:blip r:embed="rId13" cstate="screen">
            <a:extLst>
              <a:ext uri="{28A0092B-C50C-407E-A947-70E740481C1C}">
                <a14:useLocalDpi xmlns:a14="http://schemas.microsoft.com/office/drawing/2010/main"/>
              </a:ext>
            </a:extLst>
          </a:blip>
          <a:stretch>
            <a:fillRect/>
          </a:stretch>
        </p:blipFill>
        <p:spPr>
          <a:xfrm>
            <a:off x="8023861" y="228600"/>
            <a:ext cx="1066271" cy="215085"/>
          </a:xfrm>
          <a:prstGeom prst="rect">
            <a:avLst/>
          </a:prstGeom>
        </p:spPr>
      </p:pic>
      <p:sp>
        <p:nvSpPr>
          <p:cNvPr id="12" name="Rectangle 11"/>
          <p:cNvSpPr/>
          <p:nvPr userDrawn="1"/>
        </p:nvSpPr>
        <p:spPr>
          <a:xfrm>
            <a:off x="0" y="6811963"/>
            <a:ext cx="9144000" cy="46037"/>
          </a:xfrm>
          <a:prstGeom prst="rect">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Tree>
    <p:extLst>
      <p:ext uri="{BB962C8B-B14F-4D97-AF65-F5344CB8AC3E}">
        <p14:creationId xmlns:p14="http://schemas.microsoft.com/office/powerpoint/2010/main" val="3925388500"/>
      </p:ext>
    </p:extLst>
  </p:cSld>
  <p:clrMap bg1="lt1" tx1="dk1" bg2="lt2" tx2="dk2" accent1="accent1" accent2="accent2" accent3="accent3" accent4="accent4" accent5="accent5" accent6="accent6" hlink="hlink" folHlink="folHlink"/>
  <p:sldLayoutIdLst>
    <p:sldLayoutId id="2147489340" r:id="rId1"/>
    <p:sldLayoutId id="2147489341" r:id="rId2"/>
    <p:sldLayoutId id="2147489342" r:id="rId3"/>
    <p:sldLayoutId id="2147489343" r:id="rId4"/>
    <p:sldLayoutId id="2147489344" r:id="rId5"/>
    <p:sldLayoutId id="2147489345" r:id="rId6"/>
    <p:sldLayoutId id="2147489346" r:id="rId7"/>
    <p:sldLayoutId id="2147489347" r:id="rId8"/>
    <p:sldLayoutId id="2147489348" r:id="rId9"/>
    <p:sldLayoutId id="2147489349" r:id="rId10"/>
    <p:sldLayoutId id="2147489350" r:id="rId11"/>
  </p:sldLayoutIdLst>
  <p:transition>
    <p:fade/>
  </p:transition>
  <p:hf hdr="0" ftr="0" dt="0"/>
  <p:txStyles>
    <p:titleStyle>
      <a:lvl1pPr algn="l" rtl="0" eaLnBrk="1" fontAlgn="base" hangingPunct="1">
        <a:spcBef>
          <a:spcPct val="0"/>
        </a:spcBef>
        <a:spcAft>
          <a:spcPct val="0"/>
        </a:spcAft>
        <a:defRPr sz="2800" b="1" kern="1200" cap="none" spc="-100" baseline="0">
          <a:solidFill>
            <a:schemeClr val="tx1"/>
          </a:solidFill>
          <a:latin typeface="Arial" panose="020B0604020202020204" pitchFamily="34" charset="0"/>
          <a:ea typeface="+mj-ea"/>
          <a:cs typeface="Arial" panose="020B0604020202020204" pitchFamily="34" charset="0"/>
        </a:defRPr>
      </a:lvl1pPr>
      <a:lvl2pPr algn="l" rtl="0" eaLnBrk="1" fontAlgn="base" hangingPunct="1">
        <a:spcBef>
          <a:spcPct val="0"/>
        </a:spcBef>
        <a:spcAft>
          <a:spcPct val="0"/>
        </a:spcAft>
        <a:defRPr sz="2400" b="1">
          <a:solidFill>
            <a:schemeClr val="tx1"/>
          </a:solidFill>
          <a:latin typeface="Whitney-Bold" pitchFamily="2" charset="0"/>
        </a:defRPr>
      </a:lvl2pPr>
      <a:lvl3pPr algn="l" rtl="0" eaLnBrk="1" fontAlgn="base" hangingPunct="1">
        <a:spcBef>
          <a:spcPct val="0"/>
        </a:spcBef>
        <a:spcAft>
          <a:spcPct val="0"/>
        </a:spcAft>
        <a:defRPr sz="2400" b="1">
          <a:solidFill>
            <a:schemeClr val="tx1"/>
          </a:solidFill>
          <a:latin typeface="Whitney-Bold" pitchFamily="2" charset="0"/>
        </a:defRPr>
      </a:lvl3pPr>
      <a:lvl4pPr algn="l" rtl="0" eaLnBrk="1" fontAlgn="base" hangingPunct="1">
        <a:spcBef>
          <a:spcPct val="0"/>
        </a:spcBef>
        <a:spcAft>
          <a:spcPct val="0"/>
        </a:spcAft>
        <a:defRPr sz="2400" b="1">
          <a:solidFill>
            <a:schemeClr val="tx1"/>
          </a:solidFill>
          <a:latin typeface="Whitney-Bold" pitchFamily="2" charset="0"/>
        </a:defRPr>
      </a:lvl4pPr>
      <a:lvl5pPr algn="l" rtl="0" eaLnBrk="1" fontAlgn="base" hangingPunct="1">
        <a:spcBef>
          <a:spcPct val="0"/>
        </a:spcBef>
        <a:spcAft>
          <a:spcPct val="0"/>
        </a:spcAft>
        <a:defRPr sz="2400" b="1">
          <a:solidFill>
            <a:schemeClr val="tx1"/>
          </a:solidFill>
          <a:latin typeface="Whitney-Bold" pitchFamily="2" charset="0"/>
        </a:defRPr>
      </a:lvl5pPr>
      <a:lvl6pPr marL="342900" algn="l" rtl="0" eaLnBrk="1" fontAlgn="base" hangingPunct="1">
        <a:spcBef>
          <a:spcPct val="0"/>
        </a:spcBef>
        <a:spcAft>
          <a:spcPct val="0"/>
        </a:spcAft>
        <a:defRPr sz="3000" b="1">
          <a:solidFill>
            <a:schemeClr val="tx1"/>
          </a:solidFill>
          <a:latin typeface="Whitney-Bold" pitchFamily="2" charset="0"/>
        </a:defRPr>
      </a:lvl6pPr>
      <a:lvl7pPr marL="685800" algn="l" rtl="0" eaLnBrk="1" fontAlgn="base" hangingPunct="1">
        <a:spcBef>
          <a:spcPct val="0"/>
        </a:spcBef>
        <a:spcAft>
          <a:spcPct val="0"/>
        </a:spcAft>
        <a:defRPr sz="3000" b="1">
          <a:solidFill>
            <a:schemeClr val="tx1"/>
          </a:solidFill>
          <a:latin typeface="Whitney-Bold" pitchFamily="2" charset="0"/>
        </a:defRPr>
      </a:lvl7pPr>
      <a:lvl8pPr marL="1028700" algn="l" rtl="0" eaLnBrk="1" fontAlgn="base" hangingPunct="1">
        <a:spcBef>
          <a:spcPct val="0"/>
        </a:spcBef>
        <a:spcAft>
          <a:spcPct val="0"/>
        </a:spcAft>
        <a:defRPr sz="3000" b="1">
          <a:solidFill>
            <a:schemeClr val="tx1"/>
          </a:solidFill>
          <a:latin typeface="Whitney-Bold" pitchFamily="2" charset="0"/>
        </a:defRPr>
      </a:lvl8pPr>
      <a:lvl9pPr marL="1371600" algn="l" rtl="0" eaLnBrk="1" fontAlgn="base" hangingPunct="1">
        <a:spcBef>
          <a:spcPct val="0"/>
        </a:spcBef>
        <a:spcAft>
          <a:spcPct val="0"/>
        </a:spcAft>
        <a:defRPr sz="3000" b="1">
          <a:solidFill>
            <a:schemeClr val="tx1"/>
          </a:solidFill>
          <a:latin typeface="Whitney-Bold" pitchFamily="2" charset="0"/>
        </a:defRPr>
      </a:lvl9pPr>
    </p:titleStyle>
    <p:bodyStyle>
      <a:lvl1pPr marL="204788" indent="-204788" algn="l" rtl="0" eaLnBrk="1" fontAlgn="base" hangingPunct="1">
        <a:spcBef>
          <a:spcPts val="450"/>
        </a:spcBef>
        <a:spcAft>
          <a:spcPct val="0"/>
        </a:spcAft>
        <a:buFont typeface="Wingdings" panose="05000000000000000000" pitchFamily="2" charset="2"/>
        <a:buChar char="§"/>
        <a:defRPr sz="2600" b="1" kern="1200" baseline="0">
          <a:solidFill>
            <a:srgbClr val="404040"/>
          </a:solidFill>
          <a:latin typeface="Adobe Garamond Pro" panose="02020502060506020403" pitchFamily="18" charset="0"/>
          <a:ea typeface="+mn-ea"/>
          <a:cs typeface="+mn-cs"/>
        </a:defRPr>
      </a:lvl1pPr>
      <a:lvl2pPr marL="479822" indent="-171450" algn="l" rtl="0" eaLnBrk="1" fontAlgn="base" hangingPunct="1">
        <a:spcBef>
          <a:spcPts val="300"/>
        </a:spcBef>
        <a:spcAft>
          <a:spcPct val="0"/>
        </a:spcAft>
        <a:buFont typeface="Arial" panose="020B0604020202020204" pitchFamily="34" charset="0"/>
        <a:buChar char="•"/>
        <a:defRPr sz="2200" kern="1200">
          <a:solidFill>
            <a:srgbClr val="696969"/>
          </a:solidFill>
          <a:latin typeface="Adobe Garamond Pro" panose="02020502060506020403" pitchFamily="18" charset="0"/>
          <a:ea typeface="+mn-ea"/>
          <a:cs typeface="+mn-cs"/>
        </a:defRPr>
      </a:lvl2pPr>
      <a:lvl3pPr marL="857250" indent="-171450" algn="l" rtl="0" eaLnBrk="1" fontAlgn="base" hangingPunct="1">
        <a:spcBef>
          <a:spcPts val="225"/>
        </a:spcBef>
        <a:spcAft>
          <a:spcPct val="0"/>
        </a:spcAft>
        <a:buFont typeface="Palatino Linotype" panose="02040502050505030304" pitchFamily="18" charset="0"/>
        <a:buChar char="»"/>
        <a:defRPr sz="1800" kern="1200">
          <a:solidFill>
            <a:srgbClr val="696969"/>
          </a:solidFill>
          <a:latin typeface="Adobe Garamond Pro" panose="02020502060506020403" pitchFamily="18" charset="0"/>
          <a:ea typeface="+mn-ea"/>
          <a:cs typeface="+mn-cs"/>
        </a:defRPr>
      </a:lvl3pPr>
      <a:lvl4pPr marL="1200150" indent="-171450" algn="l" rtl="0" eaLnBrk="1" fontAlgn="base" hangingPunct="1">
        <a:spcBef>
          <a:spcPct val="20000"/>
        </a:spcBef>
        <a:spcAft>
          <a:spcPct val="0"/>
        </a:spcAft>
        <a:buFont typeface="Arial" panose="020B0604020202020204" pitchFamily="34" charset="0"/>
        <a:buChar char="–"/>
        <a:defRPr sz="1600" kern="1200">
          <a:solidFill>
            <a:srgbClr val="696969"/>
          </a:solidFill>
          <a:latin typeface="Adobe Garamond Pro" panose="02020502060506020403" pitchFamily="18" charset="0"/>
          <a:ea typeface="+mn-ea"/>
          <a:cs typeface="+mn-cs"/>
        </a:defRPr>
      </a:lvl4pPr>
      <a:lvl5pPr marL="1543050" indent="-171450" algn="l" rtl="0" eaLnBrk="1" fontAlgn="base" hangingPunct="1">
        <a:spcBef>
          <a:spcPct val="20000"/>
        </a:spcBef>
        <a:spcAft>
          <a:spcPct val="0"/>
        </a:spcAft>
        <a:buFont typeface="Wingdings" panose="05000000000000000000" pitchFamily="2" charset="2"/>
        <a:buChar char="Ø"/>
        <a:defRPr sz="1400" kern="1200">
          <a:solidFill>
            <a:srgbClr val="696969"/>
          </a:solidFill>
          <a:latin typeface="Adobe Garamond Pro" panose="02020502060506020403" pitchFamily="18" charset="0"/>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0354" name="Rectangle 1026"/>
          <p:cNvSpPr>
            <a:spLocks noGrp="1" noChangeArrowheads="1"/>
          </p:cNvSpPr>
          <p:nvPr>
            <p:ph type="title"/>
          </p:nvPr>
        </p:nvSpPr>
        <p:spPr bwMode="auto">
          <a:xfrm>
            <a:off x="228600" y="152400"/>
            <a:ext cx="8610600" cy="1066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0355" name="Rectangle 1027"/>
          <p:cNvSpPr>
            <a:spLocks noGrp="1" noChangeArrowheads="1"/>
          </p:cNvSpPr>
          <p:nvPr>
            <p:ph type="body" idx="1"/>
          </p:nvPr>
        </p:nvSpPr>
        <p:spPr bwMode="auto">
          <a:xfrm>
            <a:off x="228600" y="1371600"/>
            <a:ext cx="8610600" cy="48768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6" name="Rectangle 1028"/>
          <p:cNvSpPr>
            <a:spLocks noGrp="1" noChangeArrowheads="1"/>
          </p:cNvSpPr>
          <p:nvPr>
            <p:ph type="dt" sz="half" idx="2"/>
          </p:nvPr>
        </p:nvSpPr>
        <p:spPr bwMode="auto">
          <a:xfrm>
            <a:off x="457200" y="6243638"/>
            <a:ext cx="2133600" cy="4572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defRPr sz="1200">
                <a:latin typeface="+mj-lt"/>
              </a:defRPr>
            </a:lvl1pPr>
          </a:lstStyle>
          <a:p>
            <a:pPr fontAlgn="base">
              <a:spcBef>
                <a:spcPct val="0"/>
              </a:spcBef>
              <a:spcAft>
                <a:spcPct val="0"/>
              </a:spcAft>
            </a:pPr>
            <a:endParaRPr lang="en-US">
              <a:solidFill>
                <a:srgbClr val="000000"/>
              </a:solidFill>
              <a:latin typeface="Garamond"/>
              <a:ea typeface="ＭＳ Ｐゴシック" charset="0"/>
            </a:endParaRP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lgn="ctr">
              <a:defRPr sz="1200">
                <a:latin typeface="+mj-lt"/>
              </a:defRPr>
            </a:lvl1pPr>
          </a:lstStyle>
          <a:p>
            <a:pPr fontAlgn="base">
              <a:spcBef>
                <a:spcPct val="0"/>
              </a:spcBef>
              <a:spcAft>
                <a:spcPct val="0"/>
              </a:spcAft>
            </a:pPr>
            <a:endParaRPr lang="en-US">
              <a:solidFill>
                <a:srgbClr val="000000"/>
              </a:solidFill>
              <a:latin typeface="Garamond"/>
              <a:ea typeface="ＭＳ Ｐゴシック" charset="0"/>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a:noFill/>
          </a:ln>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91440" tIns="45720" rIns="91440" bIns="45720" numCol="1" anchor="b" anchorCtr="0" compatLnSpc="1">
            <a:prstTxWarp prst="textNoShape">
              <a:avLst/>
            </a:prstTxWarp>
          </a:bodyPr>
          <a:lstStyle>
            <a:lvl1pPr algn="r">
              <a:defRPr sz="1600">
                <a:latin typeface="+mj-lt"/>
              </a:defRPr>
            </a:lvl1pPr>
          </a:lstStyle>
          <a:p>
            <a:pPr fontAlgn="base">
              <a:spcBef>
                <a:spcPct val="0"/>
              </a:spcBef>
              <a:spcAft>
                <a:spcPct val="0"/>
              </a:spcAft>
            </a:pPr>
            <a:fld id="{FB9097EB-AA7A-5345-B645-B68656F94D5E}" type="slidenum">
              <a:rPr lang="en-US" smtClean="0">
                <a:solidFill>
                  <a:srgbClr val="000000"/>
                </a:solidFill>
                <a:latin typeface="Garamond"/>
                <a:ea typeface="ＭＳ Ｐゴシック" charset="0"/>
              </a:rPr>
              <a:pPr fontAlgn="base">
                <a:spcBef>
                  <a:spcPct val="0"/>
                </a:spcBef>
                <a:spcAft>
                  <a:spcPct val="0"/>
                </a:spcAft>
              </a:pPr>
              <a:t>‹#›</a:t>
            </a:fld>
            <a:endParaRPr lang="en-US">
              <a:solidFill>
                <a:srgbClr val="000000"/>
              </a:solidFill>
              <a:latin typeface="Garamond"/>
              <a:ea typeface="ＭＳ Ｐゴシック" charset="0"/>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sp>
        <p:nvSpPr>
          <p:cNvPr id="10036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fontAlgn="base">
              <a:spcBef>
                <a:spcPct val="0"/>
              </a:spcBef>
              <a:spcAft>
                <a:spcPct val="0"/>
              </a:spcAft>
            </a:pPr>
            <a:endParaRPr lang="en-US">
              <a:solidFill>
                <a:srgbClr val="000000"/>
              </a:solidFill>
              <a:latin typeface="Arial" charset="0"/>
              <a:ea typeface="ＭＳ Ｐゴシック" charset="0"/>
            </a:endParaRPr>
          </a:p>
        </p:txBody>
      </p:sp>
      <p:pic>
        <p:nvPicPr>
          <p:cNvPr id="100362" name="Picture 1034" descr="logo"/>
          <p:cNvPicPr>
            <a:picLocks noChangeAspect="1" noChangeArrowheads="1"/>
          </p:cNvPicPr>
          <p:nvPr userDrawn="1"/>
        </p:nvPicPr>
        <p:blipFill>
          <a:blip r:embed="rId15" cstate="screen">
            <a:extLst>
              <a:ext uri="{28A0092B-C50C-407E-A947-70E740481C1C}">
                <a14:useLocalDpi xmlns:a14="http://schemas.microsoft.com/office/drawing/2010/main"/>
              </a:ext>
            </a:extLst>
          </a:blip>
          <a:srcRect/>
          <a:stretch>
            <a:fillRect/>
          </a:stretch>
        </p:blipFill>
        <p:spPr bwMode="auto">
          <a:xfrm>
            <a:off x="4038602" y="6400800"/>
            <a:ext cx="1343025" cy="261938"/>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1113601724"/>
      </p:ext>
    </p:extLst>
  </p:cSld>
  <p:clrMap bg1="lt1" tx1="dk1" bg2="lt2" tx2="dk2" accent1="accent1" accent2="accent2" accent3="accent3" accent4="accent4" accent5="accent5" accent6="accent6" hlink="hlink" folHlink="folHlink"/>
  <p:sldLayoutIdLst>
    <p:sldLayoutId id="2147489352" r:id="rId1"/>
    <p:sldLayoutId id="2147489353" r:id="rId2"/>
    <p:sldLayoutId id="2147489354" r:id="rId3"/>
    <p:sldLayoutId id="2147489355" r:id="rId4"/>
    <p:sldLayoutId id="2147489356" r:id="rId5"/>
    <p:sldLayoutId id="2147489357" r:id="rId6"/>
    <p:sldLayoutId id="2147489358" r:id="rId7"/>
    <p:sldLayoutId id="2147489359" r:id="rId8"/>
    <p:sldLayoutId id="2147489360" r:id="rId9"/>
    <p:sldLayoutId id="2147489361" r:id="rId10"/>
    <p:sldLayoutId id="2147489362" r:id="rId11"/>
    <p:sldLayoutId id="2147489363" r:id="rId12"/>
    <p:sldLayoutId id="2147489364" r:id="rId13"/>
  </p:sldLayoutIdLst>
  <p:transition/>
  <p:hf hdr="0" ftr="0" dt="0"/>
  <p:txStyles>
    <p:titleStyle>
      <a:lvl1pPr algn="l" rtl="0" fontAlgn="base">
        <a:spcBef>
          <a:spcPct val="0"/>
        </a:spcBef>
        <a:spcAft>
          <a:spcPct val="0"/>
        </a:spcAft>
        <a:defRPr sz="4000">
          <a:solidFill>
            <a:schemeClr val="tx2"/>
          </a:solidFill>
          <a:latin typeface="+mj-lt"/>
          <a:ea typeface="+mj-ea"/>
          <a:cs typeface="+mj-cs"/>
        </a:defRPr>
      </a:lvl1pPr>
      <a:lvl2pPr algn="l" rtl="0" fontAlgn="base">
        <a:spcBef>
          <a:spcPct val="0"/>
        </a:spcBef>
        <a:spcAft>
          <a:spcPct val="0"/>
        </a:spcAft>
        <a:defRPr sz="4000">
          <a:solidFill>
            <a:schemeClr val="tx2"/>
          </a:solidFill>
          <a:latin typeface="Garamond" charset="0"/>
          <a:ea typeface="ＭＳ Ｐゴシック" charset="0"/>
        </a:defRPr>
      </a:lvl2pPr>
      <a:lvl3pPr algn="l" rtl="0" fontAlgn="base">
        <a:spcBef>
          <a:spcPct val="0"/>
        </a:spcBef>
        <a:spcAft>
          <a:spcPct val="0"/>
        </a:spcAft>
        <a:defRPr sz="4000">
          <a:solidFill>
            <a:schemeClr val="tx2"/>
          </a:solidFill>
          <a:latin typeface="Garamond" charset="0"/>
          <a:ea typeface="ＭＳ Ｐゴシック" charset="0"/>
        </a:defRPr>
      </a:lvl3pPr>
      <a:lvl4pPr algn="l" rtl="0" fontAlgn="base">
        <a:spcBef>
          <a:spcPct val="0"/>
        </a:spcBef>
        <a:spcAft>
          <a:spcPct val="0"/>
        </a:spcAft>
        <a:defRPr sz="4000">
          <a:solidFill>
            <a:schemeClr val="tx2"/>
          </a:solidFill>
          <a:latin typeface="Garamond" charset="0"/>
          <a:ea typeface="ＭＳ Ｐゴシック" charset="0"/>
        </a:defRPr>
      </a:lvl4pPr>
      <a:lvl5pPr algn="l" rtl="0" fontAlgn="base">
        <a:spcBef>
          <a:spcPct val="0"/>
        </a:spcBef>
        <a:spcAft>
          <a:spcPct val="0"/>
        </a:spcAft>
        <a:defRPr sz="4000">
          <a:solidFill>
            <a:schemeClr val="tx2"/>
          </a:solidFill>
          <a:latin typeface="Garamond" charset="0"/>
          <a:ea typeface="ＭＳ Ｐゴシック" charset="0"/>
        </a:defRPr>
      </a:lvl5pPr>
      <a:lvl6pPr marL="457200" algn="l" rtl="0" fontAlgn="base">
        <a:spcBef>
          <a:spcPct val="0"/>
        </a:spcBef>
        <a:spcAft>
          <a:spcPct val="0"/>
        </a:spcAft>
        <a:defRPr sz="4000">
          <a:solidFill>
            <a:schemeClr val="tx2"/>
          </a:solidFill>
          <a:latin typeface="Garamond" charset="0"/>
          <a:ea typeface="ＭＳ Ｐゴシック" charset="0"/>
        </a:defRPr>
      </a:lvl6pPr>
      <a:lvl7pPr marL="914400" algn="l" rtl="0" fontAlgn="base">
        <a:spcBef>
          <a:spcPct val="0"/>
        </a:spcBef>
        <a:spcAft>
          <a:spcPct val="0"/>
        </a:spcAft>
        <a:defRPr sz="4000">
          <a:solidFill>
            <a:schemeClr val="tx2"/>
          </a:solidFill>
          <a:latin typeface="Garamond" charset="0"/>
          <a:ea typeface="ＭＳ Ｐゴシック" charset="0"/>
        </a:defRPr>
      </a:lvl7pPr>
      <a:lvl8pPr marL="1371600" algn="l" rtl="0" fontAlgn="base">
        <a:spcBef>
          <a:spcPct val="0"/>
        </a:spcBef>
        <a:spcAft>
          <a:spcPct val="0"/>
        </a:spcAft>
        <a:defRPr sz="4000">
          <a:solidFill>
            <a:schemeClr val="tx2"/>
          </a:solidFill>
          <a:latin typeface="Garamond" charset="0"/>
          <a:ea typeface="ＭＳ Ｐゴシック" charset="0"/>
        </a:defRPr>
      </a:lvl8pPr>
      <a:lvl9pPr marL="1828800" algn="l" rtl="0" fontAlgn="base">
        <a:spcBef>
          <a:spcPct val="0"/>
        </a:spcBef>
        <a:spcAft>
          <a:spcPct val="0"/>
        </a:spcAft>
        <a:defRPr sz="4000">
          <a:solidFill>
            <a:schemeClr val="tx2"/>
          </a:solidFill>
          <a:latin typeface="Garamond" charset="0"/>
          <a:ea typeface="ＭＳ Ｐゴシック" charset="0"/>
        </a:defRPr>
      </a:lvl9pPr>
    </p:titleStyle>
    <p:bodyStyle>
      <a:lvl1pPr marL="342900" indent="-342900" algn="l" rtl="0" fontAlgn="base">
        <a:spcBef>
          <a:spcPct val="20000"/>
        </a:spcBef>
        <a:spcAft>
          <a:spcPct val="0"/>
        </a:spcAft>
        <a:buClr>
          <a:schemeClr val="accent1"/>
        </a:buClr>
        <a:buSzPct val="65000"/>
        <a:buFont typeface="Wingdings" charset="0"/>
        <a:buChar char="n"/>
        <a:defRPr sz="2400">
          <a:solidFill>
            <a:schemeClr val="tx1"/>
          </a:solidFill>
          <a:latin typeface="+mn-lt"/>
          <a:ea typeface="+mn-ea"/>
          <a:cs typeface="+mn-cs"/>
        </a:defRPr>
      </a:lvl1pPr>
      <a:lvl2pPr marL="669925" indent="-325438" algn="l" rtl="0" fontAlgn="base">
        <a:spcBef>
          <a:spcPct val="20000"/>
        </a:spcBef>
        <a:spcAft>
          <a:spcPct val="0"/>
        </a:spcAft>
        <a:buClr>
          <a:schemeClr val="accent2"/>
        </a:buClr>
        <a:buSzPct val="60000"/>
        <a:buFont typeface="Wingdings" charset="0"/>
        <a:buChar char="q"/>
        <a:defRPr sz="2200">
          <a:solidFill>
            <a:schemeClr val="tx1"/>
          </a:solidFill>
          <a:latin typeface="+mn-lt"/>
          <a:ea typeface="+mn-ea"/>
        </a:defRPr>
      </a:lvl2pPr>
      <a:lvl3pPr marL="1022350" indent="-350838" algn="l" rtl="0" fontAlgn="base">
        <a:spcBef>
          <a:spcPct val="20000"/>
        </a:spcBef>
        <a:spcAft>
          <a:spcPct val="0"/>
        </a:spcAft>
        <a:buClr>
          <a:schemeClr val="accent1"/>
        </a:buClr>
        <a:buSzPct val="65000"/>
        <a:buFont typeface="Wingdings" charset="0"/>
        <a:buChar char="n"/>
        <a:defRPr sz="2000">
          <a:solidFill>
            <a:schemeClr val="tx1"/>
          </a:solidFill>
          <a:latin typeface="+mn-lt"/>
          <a:ea typeface="+mn-ea"/>
        </a:defRPr>
      </a:lvl3pPr>
      <a:lvl4pPr marL="1339850" indent="-315913" algn="l" rtl="0" fontAlgn="base">
        <a:spcBef>
          <a:spcPct val="20000"/>
        </a:spcBef>
        <a:spcAft>
          <a:spcPct val="0"/>
        </a:spcAft>
        <a:buClr>
          <a:schemeClr val="accent2"/>
        </a:buClr>
        <a:buSzPct val="70000"/>
        <a:buFont typeface="Wingdings" charset="0"/>
        <a:buChar char="q"/>
        <a:defRPr>
          <a:solidFill>
            <a:schemeClr val="tx1"/>
          </a:solidFill>
          <a:latin typeface="+mn-lt"/>
          <a:ea typeface="+mn-ea"/>
        </a:defRPr>
      </a:lvl4pPr>
      <a:lvl5pPr marL="16811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5pPr>
      <a:lvl6pPr marL="21383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6pPr>
      <a:lvl7pPr marL="25955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7pPr>
      <a:lvl8pPr marL="30527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8pPr>
      <a:lvl9pPr marL="3509963" indent="-339725" algn="l" rtl="0" fontAlgn="base">
        <a:spcBef>
          <a:spcPct val="20000"/>
        </a:spcBef>
        <a:spcAft>
          <a:spcPct val="0"/>
        </a:spcAft>
        <a:buClr>
          <a:schemeClr val="accent1"/>
        </a:buClr>
        <a:buSzPct val="75000"/>
        <a:buFont typeface="Wingdings" charset="0"/>
        <a:buChar char="§"/>
        <a:defRPr sz="16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eaLnBrk="1" fontAlgn="auto" hangingPunct="1">
              <a:spcBef>
                <a:spcPts val="0"/>
              </a:spcBef>
              <a:spcAft>
                <a:spcPts val="0"/>
              </a:spcAft>
              <a:defRPr/>
            </a:pPr>
            <a:fld id="{F696C65B-3C59-4ED5-9C7F-730621DD0788}" type="datetime1">
              <a:rPr lang="en-US" smtClean="0">
                <a:solidFill>
                  <a:prstClr val="black">
                    <a:tint val="75000"/>
                  </a:prstClr>
                </a:solidFill>
                <a:latin typeface="Gill Sans MT" panose="020B0502020104020203"/>
                <a:ea typeface=""/>
              </a:rPr>
              <a:pPr eaLnBrk="1" fontAlgn="auto" hangingPunct="1">
                <a:spcBef>
                  <a:spcPts val="0"/>
                </a:spcBef>
                <a:spcAft>
                  <a:spcPts val="0"/>
                </a:spcAft>
                <a:defRPr/>
              </a:pPr>
              <a:t>10/26/21</a:t>
            </a:fld>
            <a:endParaRPr lang="en-US">
              <a:solidFill>
                <a:prstClr val="black">
                  <a:tint val="75000"/>
                </a:prstClr>
              </a:solidFill>
              <a:latin typeface="Gill Sans MT" panose="020B0502020104020203"/>
              <a:ea typeface=""/>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eaLnBrk="1" fontAlgn="auto" hangingPunct="1">
              <a:spcBef>
                <a:spcPts val="0"/>
              </a:spcBef>
              <a:spcAft>
                <a:spcPts val="0"/>
              </a:spcAft>
              <a:defRPr/>
            </a:pPr>
            <a:endParaRPr lang="en-US">
              <a:solidFill>
                <a:prstClr val="black">
                  <a:tint val="75000"/>
                </a:prstClr>
              </a:solidFill>
              <a:latin typeface="Gill Sans MT" panose="020B0502020104020203"/>
              <a:ea typeface=""/>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eaLnBrk="1" fontAlgn="auto" hangingPunct="1">
              <a:spcBef>
                <a:spcPts val="0"/>
              </a:spcBef>
              <a:spcAft>
                <a:spcPts val="0"/>
              </a:spcAft>
              <a:defRPr/>
            </a:pPr>
            <a:fld id="{13F32364-6BA0-48AA-B029-3ED2192016FC}" type="slidenum">
              <a:rPr lang="en-US" smtClean="0">
                <a:solidFill>
                  <a:prstClr val="black">
                    <a:tint val="75000"/>
                  </a:prstClr>
                </a:solidFill>
                <a:latin typeface="Gill Sans MT" panose="020B0502020104020203"/>
                <a:ea typeface=""/>
              </a:rPr>
              <a:pPr eaLnBrk="1" fontAlgn="auto" hangingPunct="1">
                <a:spcBef>
                  <a:spcPts val="0"/>
                </a:spcBef>
                <a:spcAft>
                  <a:spcPts val="0"/>
                </a:spcAft>
                <a:defRPr/>
              </a:pPr>
              <a:t>‹#›</a:t>
            </a:fld>
            <a:endParaRPr lang="en-US">
              <a:solidFill>
                <a:prstClr val="black">
                  <a:tint val="75000"/>
                </a:prstClr>
              </a:solidFill>
              <a:latin typeface="Gill Sans MT" panose="020B0502020104020203"/>
              <a:ea typeface=""/>
            </a:endParaRPr>
          </a:p>
        </p:txBody>
      </p:sp>
    </p:spTree>
    <p:extLst>
      <p:ext uri="{BB962C8B-B14F-4D97-AF65-F5344CB8AC3E}">
        <p14:creationId xmlns:p14="http://schemas.microsoft.com/office/powerpoint/2010/main" val="1354740641"/>
      </p:ext>
    </p:extLst>
  </p:cSld>
  <p:clrMap bg1="lt1" tx1="dk1" bg2="lt2" tx2="dk2" accent1="accent1" accent2="accent2" accent3="accent3" accent4="accent4" accent5="accent5" accent6="accent6" hlink="hlink" folHlink="folHlink"/>
  <p:sldLayoutIdLst>
    <p:sldLayoutId id="2147489366" r:id="rId1"/>
    <p:sldLayoutId id="2147489367" r:id="rId2"/>
    <p:sldLayoutId id="2147489368" r:id="rId3"/>
    <p:sldLayoutId id="2147489369" r:id="rId4"/>
    <p:sldLayoutId id="2147489370" r:id="rId5"/>
    <p:sldLayoutId id="2147489371" r:id="rId6"/>
    <p:sldLayoutId id="2147489372" r:id="rId7"/>
    <p:sldLayoutId id="2147489373" r:id="rId8"/>
    <p:sldLayoutId id="2147489374" r:id="rId9"/>
    <p:sldLayoutId id="2147489375" r:id="rId10"/>
    <p:sldLayoutId id="2147489376" r:id="rId11"/>
  </p:sldLayoutIdLs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1"/>
            <a:ext cx="8686800" cy="1066799"/>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8600" y="1219200"/>
            <a:ext cx="8686800" cy="550227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solidFill>
                <a:prstClr val="black">
                  <a:tint val="75000"/>
                </a:prstClr>
              </a:solidFill>
            </a:endParaRPr>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4D2B188-1D62-4FCA-8363-938AD4629BB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68006335"/>
      </p:ext>
    </p:extLst>
  </p:cSld>
  <p:clrMap bg1="lt1" tx1="dk1" bg2="lt2" tx2="dk2" accent1="accent1" accent2="accent2" accent3="accent3" accent4="accent4" accent5="accent5" accent6="accent6" hlink="hlink" folHlink="folHlink"/>
  <p:sldLayoutIdLst>
    <p:sldLayoutId id="2147489378" r:id="rId1"/>
    <p:sldLayoutId id="2147489379" r:id="rId2"/>
    <p:sldLayoutId id="2147489380" r:id="rId3"/>
    <p:sldLayoutId id="2147489381" r:id="rId4"/>
    <p:sldLayoutId id="2147489382" r:id="rId5"/>
    <p:sldLayoutId id="2147489383" r:id="rId6"/>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F4A8B300-57DC-AA40-A8ED-06B05AC83B03}" type="slidenum">
              <a:rPr lang="en-US" altLang="en-US"/>
              <a:pPr>
                <a:defRPr/>
              </a:pPr>
              <a:t>‹#›</a:t>
            </a:fld>
            <a:endParaRPr lang="en-US" altLang="en-US"/>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181137604"/>
      </p:ext>
    </p:extLst>
  </p:cSld>
  <p:clrMap bg1="lt1" tx1="dk1" bg2="lt2" tx2="dk2" accent1="accent1" accent2="accent2" accent3="accent3" accent4="accent4" accent5="accent5" accent6="accent6" hlink="hlink" folHlink="folHlink"/>
  <p:sldLayoutIdLst>
    <p:sldLayoutId id="2147489385" r:id="rId1"/>
    <p:sldLayoutId id="2147489386" r:id="rId2"/>
    <p:sldLayoutId id="2147489387" r:id="rId3"/>
    <p:sldLayoutId id="2147489388" r:id="rId4"/>
    <p:sldLayoutId id="2147489389" r:id="rId5"/>
    <p:sldLayoutId id="2147489390" r:id="rId6"/>
    <p:sldLayoutId id="2147489391" r:id="rId7"/>
    <p:sldLayoutId id="2147489392" r:id="rId8"/>
    <p:sldLayoutId id="2147489393" r:id="rId9"/>
    <p:sldLayoutId id="2147489394" r:id="rId10"/>
    <p:sldLayoutId id="2147489395" r:id="rId11"/>
    <p:sldLayoutId id="214748939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a:p>
        </p:txBody>
      </p:sp>
    </p:spTree>
    <p:extLst>
      <p:ext uri="{BB962C8B-B14F-4D97-AF65-F5344CB8AC3E}">
        <p14:creationId xmlns:p14="http://schemas.microsoft.com/office/powerpoint/2010/main" val="1990147618"/>
      </p:ext>
    </p:extLst>
  </p:cSld>
  <p:clrMap bg1="lt1" tx1="dk1" bg2="lt2" tx2="dk2" accent1="accent1" accent2="accent2" accent3="accent3" accent4="accent4" accent5="accent5" accent6="accent6" hlink="hlink" folHlink="folHlink"/>
  <p:sldLayoutIdLst>
    <p:sldLayoutId id="2147489398" r:id="rId1"/>
    <p:sldLayoutId id="2147489399" r:id="rId2"/>
    <p:sldLayoutId id="2147489400" r:id="rId3"/>
    <p:sldLayoutId id="2147489401" r:id="rId4"/>
    <p:sldLayoutId id="2147489402" r:id="rId5"/>
    <p:sldLayoutId id="2147489403" r:id="rId6"/>
    <p:sldLayoutId id="2147489404" r:id="rId7"/>
    <p:sldLayoutId id="2147489405" r:id="rId8"/>
    <p:sldLayoutId id="2147489406" r:id="rId9"/>
    <p:sldLayoutId id="2147489407" r:id="rId10"/>
    <p:sldLayoutId id="2147489408" r:id="rId11"/>
  </p:sldLayoutIdLst>
  <p:hf hdr="0" ftr="0" dt="0"/>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593367"/>
            <a:ext cx="85206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536633"/>
            <a:ext cx="85206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Char char="●"/>
              <a:defRPr sz="1800">
                <a:solidFill>
                  <a:schemeClr val="dk2"/>
                </a:solidFill>
              </a:defRPr>
            </a:lvl1pPr>
            <a:lvl2pPr marL="914400" lvl="1" indent="-317500">
              <a:lnSpc>
                <a:spcPct val="115000"/>
              </a:lnSpc>
              <a:spcBef>
                <a:spcPts val="1600"/>
              </a:spcBef>
              <a:spcAft>
                <a:spcPts val="0"/>
              </a:spcAft>
              <a:buClr>
                <a:schemeClr val="dk2"/>
              </a:buClr>
              <a:buSzPts val="1400"/>
              <a:buChar char="○"/>
              <a:defRPr>
                <a:solidFill>
                  <a:schemeClr val="dk2"/>
                </a:solidFill>
              </a:defRPr>
            </a:lvl2pPr>
            <a:lvl3pPr marL="1371600" lvl="2" indent="-317500">
              <a:lnSpc>
                <a:spcPct val="115000"/>
              </a:lnSpc>
              <a:spcBef>
                <a:spcPts val="1600"/>
              </a:spcBef>
              <a:spcAft>
                <a:spcPts val="0"/>
              </a:spcAft>
              <a:buClr>
                <a:schemeClr val="dk2"/>
              </a:buClr>
              <a:buSzPts val="1400"/>
              <a:buChar char="■"/>
              <a:defRPr>
                <a:solidFill>
                  <a:schemeClr val="dk2"/>
                </a:solidFill>
              </a:defRPr>
            </a:lvl3pPr>
            <a:lvl4pPr marL="1828800" lvl="3" indent="-317500">
              <a:lnSpc>
                <a:spcPct val="115000"/>
              </a:lnSpc>
              <a:spcBef>
                <a:spcPts val="1600"/>
              </a:spcBef>
              <a:spcAft>
                <a:spcPts val="0"/>
              </a:spcAft>
              <a:buClr>
                <a:schemeClr val="dk2"/>
              </a:buClr>
              <a:buSzPts val="1400"/>
              <a:buChar char="●"/>
              <a:defRPr>
                <a:solidFill>
                  <a:schemeClr val="dk2"/>
                </a:solidFill>
              </a:defRPr>
            </a:lvl4pPr>
            <a:lvl5pPr marL="2286000" lvl="4" indent="-317500">
              <a:lnSpc>
                <a:spcPct val="115000"/>
              </a:lnSpc>
              <a:spcBef>
                <a:spcPts val="1600"/>
              </a:spcBef>
              <a:spcAft>
                <a:spcPts val="0"/>
              </a:spcAft>
              <a:buClr>
                <a:schemeClr val="dk2"/>
              </a:buClr>
              <a:buSzPts val="1400"/>
              <a:buChar char="○"/>
              <a:defRPr>
                <a:solidFill>
                  <a:schemeClr val="dk2"/>
                </a:solidFill>
              </a:defRPr>
            </a:lvl5pPr>
            <a:lvl6pPr marL="2743200" lvl="5" indent="-317500">
              <a:lnSpc>
                <a:spcPct val="115000"/>
              </a:lnSpc>
              <a:spcBef>
                <a:spcPts val="1600"/>
              </a:spcBef>
              <a:spcAft>
                <a:spcPts val="0"/>
              </a:spcAft>
              <a:buClr>
                <a:schemeClr val="dk2"/>
              </a:buClr>
              <a:buSzPts val="1400"/>
              <a:buChar char="■"/>
              <a:defRPr>
                <a:solidFill>
                  <a:schemeClr val="dk2"/>
                </a:solidFill>
              </a:defRPr>
            </a:lvl6pPr>
            <a:lvl7pPr marL="3200400" lvl="6" indent="-317500">
              <a:lnSpc>
                <a:spcPct val="115000"/>
              </a:lnSpc>
              <a:spcBef>
                <a:spcPts val="1600"/>
              </a:spcBef>
              <a:spcAft>
                <a:spcPts val="0"/>
              </a:spcAft>
              <a:buClr>
                <a:schemeClr val="dk2"/>
              </a:buClr>
              <a:buSzPts val="1400"/>
              <a:buChar char="●"/>
              <a:defRPr>
                <a:solidFill>
                  <a:schemeClr val="dk2"/>
                </a:solidFill>
              </a:defRPr>
            </a:lvl7pPr>
            <a:lvl8pPr marL="3657600" lvl="7" indent="-317500">
              <a:lnSpc>
                <a:spcPct val="115000"/>
              </a:lnSpc>
              <a:spcBef>
                <a:spcPts val="1600"/>
              </a:spcBef>
              <a:spcAft>
                <a:spcPts val="0"/>
              </a:spcAft>
              <a:buClr>
                <a:schemeClr val="dk2"/>
              </a:buClr>
              <a:buSzPts val="1400"/>
              <a:buChar char="○"/>
              <a:defRPr>
                <a:solidFill>
                  <a:schemeClr val="dk2"/>
                </a:solidFill>
              </a:defRPr>
            </a:lvl8pPr>
            <a:lvl9pPr marL="4114800" lvl="8" indent="-317500">
              <a:lnSpc>
                <a:spcPct val="115000"/>
              </a:lnSpc>
              <a:spcBef>
                <a:spcPts val="1600"/>
              </a:spcBef>
              <a:spcAft>
                <a:spcPts val="1600"/>
              </a:spcAft>
              <a:buClr>
                <a:schemeClr val="dk2"/>
              </a:buClr>
              <a:buSzPts val="1400"/>
              <a:buChar char="■"/>
              <a:defRPr>
                <a:solidFill>
                  <a:schemeClr val="dk2"/>
                </a:solidFill>
              </a:defRPr>
            </a:lvl9pPr>
          </a:lstStyle>
          <a:p>
            <a:endParaRPr/>
          </a:p>
        </p:txBody>
      </p:sp>
      <p:sp>
        <p:nvSpPr>
          <p:cNvPr id="8" name="Google Shape;8;p1"/>
          <p:cNvSpPr txBox="1">
            <a:spLocks noGrp="1"/>
          </p:cNvSpPr>
          <p:nvPr>
            <p:ph type="sldNum" idx="12"/>
          </p:nvPr>
        </p:nvSpPr>
        <p:spPr>
          <a:xfrm>
            <a:off x="8472459" y="6217623"/>
            <a:ext cx="548700" cy="524800"/>
          </a:xfrm>
          <a:prstGeom prst="rect">
            <a:avLst/>
          </a:prstGeom>
          <a:noFill/>
          <a:ln>
            <a:noFill/>
          </a:ln>
        </p:spPr>
        <p:txBody>
          <a:bodyPr spcFirstLastPara="1" wrap="square" lIns="91425" tIns="91425" rIns="91425" bIns="91425" anchor="ctr" anchorCtr="0">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61970681"/>
      </p:ext>
    </p:extLst>
  </p:cSld>
  <p:clrMap bg1="lt1" tx1="dk1" bg2="dk2" tx2="lt2" accent1="accent1" accent2="accent2" accent3="accent3" accent4="accent4" accent5="accent5" accent6="accent6" hlink="hlink" folHlink="folHlink"/>
  <p:sldLayoutIdLst>
    <p:sldLayoutId id="2147489410" r:id="rId1"/>
    <p:sldLayoutId id="2147489411" r:id="rId2"/>
    <p:sldLayoutId id="2147489412" r:id="rId3"/>
    <p:sldLayoutId id="2147489413" r:id="rId4"/>
    <p:sldLayoutId id="2147489414" r:id="rId5"/>
    <p:sldLayoutId id="2147489415" r:id="rId6"/>
    <p:sldLayoutId id="2147489416" r:id="rId7"/>
    <p:sldLayoutId id="2147489417" r:id="rId8"/>
    <p:sldLayoutId id="2147489418" r:id="rId9"/>
    <p:sldLayoutId id="2147489419" r:id="rId10"/>
    <p:sldLayoutId id="2147489420"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82889786"/>
      </p:ext>
    </p:extLst>
  </p:cSld>
  <p:clrMap bg1="lt1" tx1="dk1" bg2="lt2" tx2="dk2" accent1="accent1" accent2="accent2" accent3="accent3" accent4="accent4" accent5="accent5" accent6="accent6" hlink="hlink" folHlink="folHlink"/>
  <p:sldLayoutIdLst>
    <p:sldLayoutId id="2147489422" r:id="rId1"/>
    <p:sldLayoutId id="2147489423" r:id="rId2"/>
    <p:sldLayoutId id="2147489424" r:id="rId3"/>
    <p:sldLayoutId id="2147489425"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370EA6E8-131D-304C-81D9-F81A6EBD71AF}" type="slidenum">
              <a:rPr lang="en-US" altLang="en-US" smtClean="0">
                <a:ea typeface="ＭＳ Ｐゴシック" charset="-128"/>
              </a:rPr>
              <a:pPr fontAlgn="base">
                <a:spcBef>
                  <a:spcPct val="0"/>
                </a:spcBef>
                <a:spcAft>
                  <a:spcPct val="0"/>
                </a:spcAft>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4247698410"/>
      </p:ext>
    </p:extLst>
  </p:cSld>
  <p:clrMap bg1="lt1" tx1="dk1" bg2="lt2" tx2="dk2" accent1="accent1" accent2="accent2" accent3="accent3" accent4="accent4" accent5="accent5" accent6="accent6" hlink="hlink" folHlink="folHlink"/>
  <p:sldLayoutIdLst>
    <p:sldLayoutId id="2147489453" r:id="rId1"/>
    <p:sldLayoutId id="2147489454" r:id="rId2"/>
    <p:sldLayoutId id="2147489455" r:id="rId3"/>
    <p:sldLayoutId id="2147489456" r:id="rId4"/>
    <p:sldLayoutId id="2147489457" r:id="rId5"/>
    <p:sldLayoutId id="2147489458" r:id="rId6"/>
    <p:sldLayoutId id="2147489459" r:id="rId7"/>
    <p:sldLayoutId id="2147489460" r:id="rId8"/>
    <p:sldLayoutId id="2147489461" r:id="rId9"/>
    <p:sldLayoutId id="2147489462" r:id="rId10"/>
    <p:sldLayoutId id="2147489463" r:id="rId11"/>
    <p:sldLayoutId id="21474894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29810908"/>
      </p:ext>
    </p:extLst>
  </p:cSld>
  <p:clrMap bg1="lt1" tx1="dk1" bg2="lt2" tx2="dk2" accent1="accent1" accent2="accent2" accent3="accent3" accent4="accent4" accent5="accent5" accent6="accent6" hlink="hlink" folHlink="folHlink"/>
  <p:sldLayoutIdLst>
    <p:sldLayoutId id="2147489478" r:id="rId1"/>
    <p:sldLayoutId id="2147489479" r:id="rId2"/>
    <p:sldLayoutId id="2147489480" r:id="rId3"/>
    <p:sldLayoutId id="2147489481" r:id="rId4"/>
    <p:sldLayoutId id="2147489482" r:id="rId5"/>
    <p:sldLayoutId id="2147489483" r:id="rId6"/>
    <p:sldLayoutId id="2147489484" r:id="rId7"/>
    <p:sldLayoutId id="2147489485" r:id="rId8"/>
    <p:sldLayoutId id="2147489486" r:id="rId9"/>
    <p:sldLayoutId id="2147489487" r:id="rId10"/>
    <p:sldLayoutId id="21474894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31906409"/>
      </p:ext>
    </p:extLst>
  </p:cSld>
  <p:clrMap bg1="lt1" tx1="dk1" bg2="lt2" tx2="dk2" accent1="accent1" accent2="accent2" accent3="accent3" accent4="accent4" accent5="accent5" accent6="accent6" hlink="hlink" folHlink="folHlink"/>
  <p:sldLayoutIdLst>
    <p:sldLayoutId id="2147489490" r:id="rId1"/>
    <p:sldLayoutId id="2147489491" r:id="rId2"/>
    <p:sldLayoutId id="2147489492" r:id="rId3"/>
    <p:sldLayoutId id="2147489493" r:id="rId4"/>
    <p:sldLayoutId id="2147489494" r:id="rId5"/>
    <p:sldLayoutId id="2147489495" r:id="rId6"/>
    <p:sldLayoutId id="2147489496" r:id="rId7"/>
    <p:sldLayoutId id="2147489497" r:id="rId8"/>
    <p:sldLayoutId id="2147489498" r:id="rId9"/>
    <p:sldLayoutId id="2147489499" r:id="rId10"/>
    <p:sldLayoutId id="214748950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430732014"/>
      </p:ext>
    </p:extLst>
  </p:cSld>
  <p:clrMap bg1="lt1" tx1="dk1" bg2="lt2" tx2="dk2" accent1="accent1" accent2="accent2" accent3="accent3" accent4="accent4" accent5="accent5" accent6="accent6" hlink="hlink" folHlink="folHlink"/>
  <p:sldLayoutIdLst>
    <p:sldLayoutId id="2147489502" r:id="rId1"/>
    <p:sldLayoutId id="2147489503" r:id="rId2"/>
    <p:sldLayoutId id="2147489504" r:id="rId3"/>
    <p:sldLayoutId id="2147489505" r:id="rId4"/>
    <p:sldLayoutId id="2147489506" r:id="rId5"/>
    <p:sldLayoutId id="2147489507" r:id="rId6"/>
    <p:sldLayoutId id="2147489508" r:id="rId7"/>
    <p:sldLayoutId id="2147489509" r:id="rId8"/>
    <p:sldLayoutId id="2147489510" r:id="rId9"/>
    <p:sldLayoutId id="2147489511" r:id="rId10"/>
    <p:sldLayoutId id="214748951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228F25FD-DF31-3547-86C0-DC7B68A5EDD6}"/>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C642EC46-1305-734D-A022-8F441A0DC433}"/>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smtClean="0">
                <a:solidFill>
                  <a:srgbClr val="000000"/>
                </a:solidFill>
                <a:latin typeface="Garamond" panose="02020404030301010803" pitchFamily="18" charset="0"/>
                <a:cs typeface="Arial" panose="020B0604020202020204" pitchFamily="34" charset="0"/>
              </a:defRPr>
            </a:lvl1pPr>
          </a:lstStyle>
          <a:p>
            <a:pPr>
              <a:defRPr/>
            </a:pPr>
            <a:fld id="{E77E9D96-51B4-6D44-AFF7-5DDA60969F4E}" type="slidenum">
              <a:rPr lang="en-US" altLang="en-US"/>
              <a:pPr>
                <a:defRPr/>
              </a:pPr>
              <a:t>‹#›</a:t>
            </a:fld>
            <a:endParaRPr lang="en-US" altLang="en-US"/>
          </a:p>
        </p:txBody>
      </p:sp>
      <p:sp>
        <p:nvSpPr>
          <p:cNvPr id="1030" name="Line 1032">
            <a:extLst>
              <a:ext uri="{FF2B5EF4-FFF2-40B4-BE49-F238E27FC236}">
                <a16:creationId xmlns:a16="http://schemas.microsoft.com/office/drawing/2014/main" id="{95A4BB5E-0C01-7744-9138-11D511BB3C7D}"/>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75009779-0FF3-C249-8BA4-23BB1B61B1ED}"/>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903420416"/>
      </p:ext>
    </p:extLst>
  </p:cSld>
  <p:clrMap bg1="lt1" tx1="dk1" bg2="lt2" tx2="dk2" accent1="accent1" accent2="accent2" accent3="accent3" accent4="accent4" accent5="accent5" accent6="accent6" hlink="hlink" folHlink="folHlink"/>
  <p:sldLayoutIdLst>
    <p:sldLayoutId id="2147489514" r:id="rId1"/>
    <p:sldLayoutId id="2147489515" r:id="rId2"/>
    <p:sldLayoutId id="2147489516" r:id="rId3"/>
    <p:sldLayoutId id="2147489517" r:id="rId4"/>
    <p:sldLayoutId id="2147489518" r:id="rId5"/>
    <p:sldLayoutId id="2147489519" r:id="rId6"/>
    <p:sldLayoutId id="2147489520" r:id="rId7"/>
    <p:sldLayoutId id="2147489521" r:id="rId8"/>
    <p:sldLayoutId id="2147489522" r:id="rId9"/>
    <p:sldLayoutId id="2147489523" r:id="rId10"/>
    <p:sldLayoutId id="2147489524" r:id="rId11"/>
    <p:sldLayoutId id="2147489525"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349469492"/>
      </p:ext>
    </p:extLst>
  </p:cSld>
  <p:clrMap bg1="lt1" tx1="dk1" bg2="lt2" tx2="dk2" accent1="accent1" accent2="accent2" accent3="accent3" accent4="accent4" accent5="accent5" accent6="accent6" hlink="hlink" folHlink="folHlink"/>
  <p:sldLayoutIdLst>
    <p:sldLayoutId id="2147489527" r:id="rId1"/>
    <p:sldLayoutId id="2147489528" r:id="rId2"/>
    <p:sldLayoutId id="2147489529" r:id="rId3"/>
    <p:sldLayoutId id="2147489530" r:id="rId4"/>
    <p:sldLayoutId id="2147489531" r:id="rId5"/>
    <p:sldLayoutId id="2147489532" r:id="rId6"/>
    <p:sldLayoutId id="2147489533" r:id="rId7"/>
    <p:sldLayoutId id="2147489534" r:id="rId8"/>
    <p:sldLayoutId id="2147489535" r:id="rId9"/>
    <p:sldLayoutId id="2147489536" r:id="rId10"/>
    <p:sldLayoutId id="214748953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64193922-6134-7948-9137-2E5B8D9C2913}"/>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F539B65D-748C-974F-A932-F79F35E252D6}"/>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4894F77-4824-1C4D-B980-C0F4BA1A550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57C535B2-C077-3C46-A187-4CBEF0169A1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cs typeface="Arial" panose="020B0604020202020204" pitchFamily="34" charset="0"/>
              </a:defRPr>
            </a:lvl1pPr>
          </a:lstStyle>
          <a:p>
            <a:pPr>
              <a:defRPr/>
            </a:pPr>
            <a:fld id="{77CA2CB9-F24C-5E45-831A-419127340138}" type="slidenum">
              <a:rPr lang="en-US" altLang="en-US"/>
              <a:pPr>
                <a:defRPr/>
              </a:pPr>
              <a:t>‹#›</a:t>
            </a:fld>
            <a:endParaRPr lang="en-US" altLang="en-US"/>
          </a:p>
        </p:txBody>
      </p:sp>
      <p:sp>
        <p:nvSpPr>
          <p:cNvPr id="1030" name="Line 1032">
            <a:extLst>
              <a:ext uri="{FF2B5EF4-FFF2-40B4-BE49-F238E27FC236}">
                <a16:creationId xmlns:a16="http://schemas.microsoft.com/office/drawing/2014/main" id="{81ED38AC-4E34-6E46-B9C1-7D880424671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3094ABAD-0C8B-604E-94E7-BFA539131366}"/>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63119700"/>
      </p:ext>
    </p:extLst>
  </p:cSld>
  <p:clrMap bg1="lt1" tx1="dk1" bg2="lt2" tx2="dk2" accent1="accent1" accent2="accent2" accent3="accent3" accent4="accent4" accent5="accent5" accent6="accent6" hlink="hlink" folHlink="folHlink"/>
  <p:sldLayoutIdLst>
    <p:sldLayoutId id="2147489539" r:id="rId1"/>
    <p:sldLayoutId id="2147489540" r:id="rId2"/>
    <p:sldLayoutId id="2147489541" r:id="rId3"/>
    <p:sldLayoutId id="2147489542" r:id="rId4"/>
    <p:sldLayoutId id="2147489543" r:id="rId5"/>
    <p:sldLayoutId id="2147489544" r:id="rId6"/>
    <p:sldLayoutId id="2147489545" r:id="rId7"/>
    <p:sldLayoutId id="2147489546" r:id="rId8"/>
    <p:sldLayoutId id="2147489547" r:id="rId9"/>
    <p:sldLayoutId id="2147489548" r:id="rId10"/>
    <p:sldLayoutId id="2147489549" r:id="rId11"/>
    <p:sldLayoutId id="2147489550"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5666" name="Rectangle 1026">
            <a:extLst>
              <a:ext uri="{FF2B5EF4-FFF2-40B4-BE49-F238E27FC236}">
                <a16:creationId xmlns:a16="http://schemas.microsoft.com/office/drawing/2014/main" id="{767842EF-2E87-9649-8E4C-4EF07515E69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625667" name="Rectangle 1027">
            <a:extLst>
              <a:ext uri="{FF2B5EF4-FFF2-40B4-BE49-F238E27FC236}">
                <a16:creationId xmlns:a16="http://schemas.microsoft.com/office/drawing/2014/main" id="{7F46E882-405C-294F-A176-5EB4B6E5E8E2}"/>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955FDDD-00C5-1D4C-912E-1BDB0E3BD330}"/>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2C1267A1-BE40-C34F-A587-D92B7D4A5D5B}"/>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a:defRPr/>
            </a:pPr>
            <a:fld id="{B1C60925-3F6D-0244-A63C-8428EA4EFD07}" type="slidenum">
              <a:rPr lang="en-US" altLang="en-US"/>
              <a:pPr>
                <a:defRPr/>
              </a:pPr>
              <a:t>‹#›</a:t>
            </a:fld>
            <a:endParaRPr lang="en-US" altLang="en-US"/>
          </a:p>
        </p:txBody>
      </p:sp>
      <p:sp>
        <p:nvSpPr>
          <p:cNvPr id="625670" name="Line 1032">
            <a:extLst>
              <a:ext uri="{FF2B5EF4-FFF2-40B4-BE49-F238E27FC236}">
                <a16:creationId xmlns:a16="http://schemas.microsoft.com/office/drawing/2014/main" id="{BEFE2080-76AE-4B40-AEAD-392FD767B10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671" name="Line 1033">
            <a:extLst>
              <a:ext uri="{FF2B5EF4-FFF2-40B4-BE49-F238E27FC236}">
                <a16:creationId xmlns:a16="http://schemas.microsoft.com/office/drawing/2014/main" id="{23A53299-EA82-2047-A09E-6BA500656893}"/>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968911187"/>
      </p:ext>
    </p:extLst>
  </p:cSld>
  <p:clrMap bg1="lt1" tx1="dk1" bg2="lt2" tx2="dk2" accent1="accent1" accent2="accent2" accent3="accent3" accent4="accent4" accent5="accent5" accent6="accent6" hlink="hlink" folHlink="folHlink"/>
  <p:sldLayoutIdLst>
    <p:sldLayoutId id="2147489552" r:id="rId1"/>
    <p:sldLayoutId id="2147489553" r:id="rId2"/>
    <p:sldLayoutId id="2147489554" r:id="rId3"/>
    <p:sldLayoutId id="2147489555" r:id="rId4"/>
    <p:sldLayoutId id="2147489556" r:id="rId5"/>
    <p:sldLayoutId id="2147489557" r:id="rId6"/>
    <p:sldLayoutId id="2147489558" r:id="rId7"/>
    <p:sldLayoutId id="2147489559" r:id="rId8"/>
    <p:sldLayoutId id="2147489560" r:id="rId9"/>
    <p:sldLayoutId id="2147489561" r:id="rId10"/>
    <p:sldLayoutId id="2147489562" r:id="rId11"/>
    <p:sldLayoutId id="2147489563"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86535893"/>
      </p:ext>
    </p:extLst>
  </p:cSld>
  <p:clrMap bg1="lt1" tx1="dk1" bg2="lt2" tx2="dk2" accent1="accent1" accent2="accent2" accent3="accent3" accent4="accent4" accent5="accent5" accent6="accent6" hlink="hlink" folHlink="folHlink"/>
  <p:sldLayoutIdLst>
    <p:sldLayoutId id="2147489565" r:id="rId1"/>
    <p:sldLayoutId id="2147489566" r:id="rId2"/>
    <p:sldLayoutId id="2147489567" r:id="rId3"/>
    <p:sldLayoutId id="2147489568" r:id="rId4"/>
    <p:sldLayoutId id="2147489569" r:id="rId5"/>
    <p:sldLayoutId id="2147489570" r:id="rId6"/>
    <p:sldLayoutId id="2147489571" r:id="rId7"/>
    <p:sldLayoutId id="2147489572" r:id="rId8"/>
    <p:sldLayoutId id="2147489573" r:id="rId9"/>
    <p:sldLayoutId id="2147489574" r:id="rId10"/>
    <p:sldLayoutId id="2147489575" r:id="rId11"/>
    <p:sldLayoutId id="214748957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E6597FE0-60A1-034A-A636-36595A800F00}"/>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D0B67E57-9F41-B942-81B9-9C49558CA570}"/>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23BE90E2-0FA9-C945-9333-68CC9FE4F5D9}"/>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191BEC63-1DEA-0847-B8BC-002CCC743F2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panose="02020404030301010803" pitchFamily="18" charset="0"/>
                <a:cs typeface="Arial" panose="020B0604020202020204" pitchFamily="34" charset="0"/>
              </a:defRPr>
            </a:lvl1pPr>
          </a:lstStyle>
          <a:p>
            <a:fld id="{764B09B3-2352-4B45-BFD9-B15BF150B2F8}" type="slidenum">
              <a:rPr lang="en-US" altLang="en-US"/>
              <a:pPr/>
              <a:t>‹#›</a:t>
            </a:fld>
            <a:endParaRPr lang="en-US" altLang="en-US"/>
          </a:p>
        </p:txBody>
      </p:sp>
      <p:sp>
        <p:nvSpPr>
          <p:cNvPr id="1030" name="Line 1032">
            <a:extLst>
              <a:ext uri="{FF2B5EF4-FFF2-40B4-BE49-F238E27FC236}">
                <a16:creationId xmlns:a16="http://schemas.microsoft.com/office/drawing/2014/main" id="{3B64EC2B-D863-2044-B2D5-E738C6E47F61}"/>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A5047C56-8C24-0345-894A-0C4BCF3C536F}"/>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55039998"/>
      </p:ext>
    </p:extLst>
  </p:cSld>
  <p:clrMap bg1="lt1" tx1="dk1" bg2="lt2" tx2="dk2" accent1="accent1" accent2="accent2" accent3="accent3" accent4="accent4" accent5="accent5" accent6="accent6" hlink="hlink" folHlink="folHlink"/>
  <p:sldLayoutIdLst>
    <p:sldLayoutId id="2147489578" r:id="rId1"/>
    <p:sldLayoutId id="2147489579" r:id="rId2"/>
    <p:sldLayoutId id="2147489580" r:id="rId3"/>
    <p:sldLayoutId id="2147489581" r:id="rId4"/>
    <p:sldLayoutId id="2147489582" r:id="rId5"/>
    <p:sldLayoutId id="2147489583" r:id="rId6"/>
    <p:sldLayoutId id="2147489584" r:id="rId7"/>
    <p:sldLayoutId id="2147489585" r:id="rId8"/>
    <p:sldLayoutId id="2147489586" r:id="rId9"/>
    <p:sldLayoutId id="2147489587" r:id="rId10"/>
    <p:sldLayoutId id="2147489588" r:id="rId11"/>
    <p:sldLayoutId id="2147489589"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196244113"/>
      </p:ext>
    </p:extLst>
  </p:cSld>
  <p:clrMap bg1="lt1" tx1="dk1" bg2="lt2" tx2="dk2" accent1="accent1" accent2="accent2" accent3="accent3" accent4="accent4" accent5="accent5" accent6="accent6" hlink="hlink" folHlink="folHlink"/>
  <p:sldLayoutIdLst>
    <p:sldLayoutId id="2147489591" r:id="rId1"/>
    <p:sldLayoutId id="2147489592" r:id="rId2"/>
    <p:sldLayoutId id="2147489593" r:id="rId3"/>
    <p:sldLayoutId id="2147489594" r:id="rId4"/>
    <p:sldLayoutId id="2147489595" r:id="rId5"/>
    <p:sldLayoutId id="2147489596" r:id="rId6"/>
    <p:sldLayoutId id="2147489597" r:id="rId7"/>
    <p:sldLayoutId id="2147489598" r:id="rId8"/>
    <p:sldLayoutId id="2147489599" r:id="rId9"/>
    <p:sldLayoutId id="2147489600" r:id="rId10"/>
    <p:sldLayoutId id="214748960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53562463"/>
      </p:ext>
    </p:extLst>
  </p:cSld>
  <p:clrMap bg1="lt1" tx1="dk1" bg2="lt2" tx2="dk2" accent1="accent1" accent2="accent2" accent3="accent3" accent4="accent4" accent5="accent5" accent6="accent6" hlink="hlink" folHlink="folHlink"/>
  <p:sldLayoutIdLst>
    <p:sldLayoutId id="2147489603" r:id="rId1"/>
    <p:sldLayoutId id="2147489604" r:id="rId2"/>
    <p:sldLayoutId id="2147489605" r:id="rId3"/>
    <p:sldLayoutId id="2147489606" r:id="rId4"/>
    <p:sldLayoutId id="2147489607" r:id="rId5"/>
    <p:sldLayoutId id="2147489608" r:id="rId6"/>
    <p:sldLayoutId id="2147489609" r:id="rId7"/>
    <p:sldLayoutId id="2147489610" r:id="rId8"/>
    <p:sldLayoutId id="2147489611" r:id="rId9"/>
    <p:sldLayoutId id="2147489612" r:id="rId10"/>
    <p:sldLayoutId id="2147489613" r:id="rId11"/>
    <p:sldLayoutId id="2147489614"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1238816159"/>
      </p:ext>
    </p:extLst>
  </p:cSld>
  <p:clrMap bg1="lt1" tx1="dk1" bg2="lt2" tx2="dk2" accent1="accent1" accent2="accent2" accent3="accent3" accent4="accent4" accent5="accent5" accent6="accent6" hlink="hlink" folHlink="folHlink"/>
  <p:sldLayoutIdLst>
    <p:sldLayoutId id="2147489616" r:id="rId1"/>
    <p:sldLayoutId id="2147489617" r:id="rId2"/>
    <p:sldLayoutId id="2147489618" r:id="rId3"/>
    <p:sldLayoutId id="2147489619" r:id="rId4"/>
    <p:sldLayoutId id="2147489620" r:id="rId5"/>
    <p:sldLayoutId id="2147489621" r:id="rId6"/>
    <p:sldLayoutId id="2147489622" r:id="rId7"/>
    <p:sldLayoutId id="2147489623" r:id="rId8"/>
    <p:sldLayoutId id="2147489624" r:id="rId9"/>
    <p:sldLayoutId id="2147489625" r:id="rId10"/>
    <p:sldLayoutId id="2147489626" r:id="rId11"/>
    <p:sldLayoutId id="2147489627"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61434531"/>
      </p:ext>
    </p:extLst>
  </p:cSld>
  <p:clrMap bg1="lt1" tx1="dk1" bg2="lt2" tx2="dk2" accent1="accent1" accent2="accent2" accent3="accent3" accent4="accent4" accent5="accent5" accent6="accent6" hlink="hlink" folHlink="folHlink"/>
  <p:sldLayoutIdLst>
    <p:sldLayoutId id="2147489629" r:id="rId1"/>
    <p:sldLayoutId id="2147489630"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914400"/>
          </a:xfrm>
          <a:prstGeom prst="rect">
            <a:avLst/>
          </a:prstGeom>
        </p:spPr>
        <p:txBody>
          <a:bodyPr vert="horz" lIns="365760" tIns="45720" rIns="91440" bIns="45720" rtlCol="0" anchor="ctr">
            <a:noAutofit/>
          </a:bodyPr>
          <a:lstStyle/>
          <a:p>
            <a:r>
              <a:rPr lang="en-US" dirty="0"/>
              <a:t>Click to edit Master title style</a:t>
            </a:r>
          </a:p>
        </p:txBody>
      </p:sp>
      <p:sp>
        <p:nvSpPr>
          <p:cNvPr id="3" name="Text Placeholder 2"/>
          <p:cNvSpPr>
            <a:spLocks noGrp="1"/>
          </p:cNvSpPr>
          <p:nvPr>
            <p:ph type="body" idx="1"/>
          </p:nvPr>
        </p:nvSpPr>
        <p:spPr>
          <a:xfrm>
            <a:off x="152400" y="1143000"/>
            <a:ext cx="8839200" cy="5257800"/>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4"/>
          </p:nvPr>
        </p:nvSpPr>
        <p:spPr>
          <a:xfrm>
            <a:off x="7315200" y="6492883"/>
            <a:ext cx="1828800" cy="365125"/>
          </a:xfrm>
          <a:prstGeom prst="rect">
            <a:avLst/>
          </a:prstGeom>
          <a:solidFill>
            <a:schemeClr val="bg1"/>
          </a:solidFill>
        </p:spPr>
        <p:txBody>
          <a:bodyPr vert="horz" lIns="91440" tIns="45720" rIns="91440" bIns="45720" rtlCol="0" anchor="ctr"/>
          <a:lstStyle>
            <a:lvl1pPr algn="r">
              <a:defRPr sz="2400" b="1">
                <a:solidFill>
                  <a:srgbClr val="0070C0"/>
                </a:solidFill>
              </a:defRPr>
            </a:lvl1pPr>
          </a:lstStyle>
          <a:p>
            <a:fld id="{BA2D8F13-174C-467F-9D40-7DDEF70CAB8C}" type="slidenum">
              <a:rPr lang="en-US" smtClean="0"/>
              <a:t>‹#›</a:t>
            </a:fld>
            <a:endParaRPr lang="en-US"/>
          </a:p>
        </p:txBody>
      </p:sp>
    </p:spTree>
    <p:extLst>
      <p:ext uri="{BB962C8B-B14F-4D97-AF65-F5344CB8AC3E}">
        <p14:creationId xmlns:p14="http://schemas.microsoft.com/office/powerpoint/2010/main" val="255666797"/>
      </p:ext>
    </p:extLst>
  </p:cSld>
  <p:clrMap bg1="lt1" tx1="dk1" bg2="lt2" tx2="dk2" accent1="accent1" accent2="accent2" accent3="accent3" accent4="accent4" accent5="accent5" accent6="accent6" hlink="hlink" folHlink="folHlink"/>
  <p:sldLayoutIdLst>
    <p:sldLayoutId id="2147489632" r:id="rId1"/>
    <p:sldLayoutId id="2147489633" r:id="rId2"/>
    <p:sldLayoutId id="2147489634" r:id="rId3"/>
    <p:sldLayoutId id="2147489635" r:id="rId4"/>
    <p:sldLayoutId id="2147489636" r:id="rId5"/>
    <p:sldLayoutId id="2147489637" r:id="rId6"/>
    <p:sldLayoutId id="2147489638" r:id="rId7"/>
    <p:sldLayoutId id="2147489639" r:id="rId8"/>
    <p:sldLayoutId id="2147489640" r:id="rId9"/>
    <p:sldLayoutId id="2147489641" r:id="rId10"/>
    <p:sldLayoutId id="2147489642" r:id="rId11"/>
  </p:sldLayoutIdLst>
  <p:hf hdr="0" ftr="0" dt="0"/>
  <p:txStyles>
    <p:titleStyle>
      <a:lvl1pPr algn="l" defTabSz="914400" rtl="0" eaLnBrk="1" latinLnBrk="0" hangingPunct="1">
        <a:spcBef>
          <a:spcPct val="0"/>
        </a:spcBef>
        <a:buNone/>
        <a:defRPr sz="4400" b="1" kern="1200">
          <a:solidFill>
            <a:schemeClr val="tx1">
              <a:lumMod val="65000"/>
              <a:lumOff val="35000"/>
            </a:schemeClr>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600" b="1" kern="1200">
          <a:solidFill>
            <a:schemeClr val="tx1">
              <a:lumMod val="65000"/>
              <a:lumOff val="3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3200" b="1" kern="1200">
          <a:solidFill>
            <a:schemeClr val="tx1">
              <a:lumMod val="65000"/>
              <a:lumOff val="3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800" b="1" kern="1200">
          <a:solidFill>
            <a:schemeClr val="tx1">
              <a:lumMod val="65000"/>
              <a:lumOff val="3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400" b="1" kern="1200">
          <a:solidFill>
            <a:schemeClr val="tx1">
              <a:lumMod val="65000"/>
              <a:lumOff val="3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68673842"/>
      </p:ext>
    </p:extLst>
  </p:cSld>
  <p:clrMap bg1="lt1" tx1="dk1" bg2="lt2" tx2="dk2" accent1="accent1" accent2="accent2" accent3="accent3" accent4="accent4" accent5="accent5" accent6="accent6" hlink="hlink" folHlink="folHlink"/>
  <p:sldLayoutIdLst>
    <p:sldLayoutId id="2147489644" r:id="rId1"/>
    <p:sldLayoutId id="2147489645" r:id="rId2"/>
    <p:sldLayoutId id="2147489646" r:id="rId3"/>
    <p:sldLayoutId id="2147489647" r:id="rId4"/>
    <p:sldLayoutId id="2147489648" r:id="rId5"/>
    <p:sldLayoutId id="2147489649" r:id="rId6"/>
    <p:sldLayoutId id="2147489650" r:id="rId7"/>
    <p:sldLayoutId id="2147489651" r:id="rId8"/>
    <p:sldLayoutId id="2147489652" r:id="rId9"/>
    <p:sldLayoutId id="2147489653" r:id="rId10"/>
    <p:sldLayoutId id="214748965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8839334"/>
      </p:ext>
    </p:extLst>
  </p:cSld>
  <p:clrMap bg1="lt1" tx1="dk1" bg2="lt2" tx2="dk2" accent1="accent1" accent2="accent2" accent3="accent3" accent4="accent4" accent5="accent5" accent6="accent6" hlink="hlink" folHlink="folHlink"/>
  <p:sldLayoutIdLst>
    <p:sldLayoutId id="2147489656" r:id="rId1"/>
    <p:sldLayoutId id="2147489657"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10/26/21</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161125795"/>
      </p:ext>
    </p:extLst>
  </p:cSld>
  <p:clrMap bg1="lt1" tx1="dk1" bg2="lt2" tx2="dk2" accent1="accent1" accent2="accent2" accent3="accent3" accent4="accent4" accent5="accent5" accent6="accent6" hlink="hlink" folHlink="folHlink"/>
  <p:sldLayoutIdLst>
    <p:sldLayoutId id="2147489659" r:id="rId1"/>
    <p:sldLayoutId id="2147489660"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9"/>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2"/>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10/26/21</a:t>
            </a:fld>
            <a:endParaRPr lang="en-US"/>
          </a:p>
        </p:txBody>
      </p:sp>
      <p:sp>
        <p:nvSpPr>
          <p:cNvPr id="5" name="Footer Placeholder 4"/>
          <p:cNvSpPr>
            <a:spLocks noGrp="1"/>
          </p:cNvSpPr>
          <p:nvPr>
            <p:ph type="ftr" sz="quarter" idx="3"/>
          </p:nvPr>
        </p:nvSpPr>
        <p:spPr>
          <a:xfrm>
            <a:off x="3028950" y="6356352"/>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2"/>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94945055"/>
      </p:ext>
    </p:extLst>
  </p:cSld>
  <p:clrMap bg1="lt1" tx1="dk1" bg2="lt2" tx2="dk2" accent1="accent1" accent2="accent2" accent3="accent3" accent4="accent4" accent5="accent5" accent6="accent6" hlink="hlink" folHlink="folHlink"/>
  <p:sldLayoutIdLst>
    <p:sldLayoutId id="2147489662" r:id="rId1"/>
    <p:sldLayoutId id="2147489663" r:id="rId2"/>
  </p:sldLayoutIdLst>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t>10/26/21</a:t>
            </a:fld>
            <a:endParaRPr lang="en-US"/>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949846672"/>
      </p:ext>
    </p:extLst>
  </p:cSld>
  <p:clrMap bg1="lt1" tx1="dk1" bg2="lt2" tx2="dk2" accent1="accent1" accent2="accent2" accent3="accent3" accent4="accent4" accent5="accent5" accent6="accent6" hlink="hlink" folHlink="folHlink"/>
  <p:sldLayoutIdLst>
    <p:sldLayoutId id="2147489665" r:id="rId1"/>
    <p:sldLayoutId id="2147489666" r:id="rId2"/>
    <p:sldLayoutId id="2147489667" r:id="rId3"/>
    <p:sldLayoutId id="2147489668" r:id="rId4"/>
    <p:sldLayoutId id="2147489669" r:id="rId5"/>
    <p:sldLayoutId id="2147489670" r:id="rId6"/>
    <p:sldLayoutId id="2147489671" r:id="rId7"/>
    <p:sldLayoutId id="2147489672" r:id="rId8"/>
    <p:sldLayoutId id="2147489673" r:id="rId9"/>
    <p:sldLayoutId id="2147489674" r:id="rId10"/>
    <p:sldLayoutId id="2147489675" r:id="rId11"/>
    <p:sldLayoutId id="2147489676"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22713909"/>
      </p:ext>
    </p:extLst>
  </p:cSld>
  <p:clrMap bg1="lt1" tx1="dk1" bg2="lt2" tx2="dk2" accent1="accent1" accent2="accent2" accent3="accent3" accent4="accent4" accent5="accent5" accent6="accent6" hlink="hlink" folHlink="folHlink"/>
  <p:sldLayoutIdLst>
    <p:sldLayoutId id="2147489678" r:id="rId1"/>
    <p:sldLayoutId id="2147489679" r:id="rId2"/>
    <p:sldLayoutId id="2147489680" r:id="rId3"/>
    <p:sldLayoutId id="2147489681" r:id="rId4"/>
  </p:sldLayoutIdLst>
  <p:hf hd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defRPr>
            </a:lvl1pPr>
          </a:lstStyle>
          <a:p>
            <a:pPr fontAlgn="base">
              <a:spcBef>
                <a:spcPct val="0"/>
              </a:spcBef>
              <a:spcAft>
                <a:spcPct val="0"/>
              </a:spcAft>
              <a:defRPr/>
            </a:pPr>
            <a:fld id="{38BFFD3A-6A6D-EB47-A2AE-382792C4B855}" type="slidenum">
              <a:rPr lang="en-US" altLang="en-US">
                <a:ea typeface="ＭＳ Ｐゴシック" charset="-128"/>
              </a:rPr>
              <a:pPr fontAlgn="base">
                <a:spcBef>
                  <a:spcPct val="0"/>
                </a:spcBef>
                <a:spcAft>
                  <a:spcPct val="0"/>
                </a:spcAft>
                <a:defRPr/>
              </a:pPr>
              <a:t>‹#›</a:t>
            </a:fld>
            <a:endParaRPr lang="en-US" altLang="en-US">
              <a:ea typeface="ＭＳ Ｐゴシック" charset="-128"/>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srgbClr val="000000"/>
              </a:solidFill>
              <a:latin typeface="Arial" charset="0"/>
              <a:ea typeface="ＭＳ Ｐゴシック" charset="-128"/>
            </a:endParaRPr>
          </a:p>
        </p:txBody>
      </p:sp>
    </p:spTree>
    <p:extLst>
      <p:ext uri="{BB962C8B-B14F-4D97-AF65-F5344CB8AC3E}">
        <p14:creationId xmlns:p14="http://schemas.microsoft.com/office/powerpoint/2010/main" val="3777062265"/>
      </p:ext>
    </p:extLst>
  </p:cSld>
  <p:clrMap bg1="lt1" tx1="dk1" bg2="lt2" tx2="dk2" accent1="accent1" accent2="accent2" accent3="accent3" accent4="accent4" accent5="accent5" accent6="accent6" hlink="hlink" folHlink="folHlink"/>
  <p:sldLayoutIdLst>
    <p:sldLayoutId id="2147489683" r:id="rId1"/>
    <p:sldLayoutId id="2147489684" r:id="rId2"/>
    <p:sldLayoutId id="2147489685" r:id="rId3"/>
    <p:sldLayoutId id="2147489686" r:id="rId4"/>
    <p:sldLayoutId id="2147489687" r:id="rId5"/>
    <p:sldLayoutId id="2147489688" r:id="rId6"/>
    <p:sldLayoutId id="2147489689" r:id="rId7"/>
    <p:sldLayoutId id="2147489690" r:id="rId8"/>
    <p:sldLayoutId id="2147489691" r:id="rId9"/>
    <p:sldLayoutId id="2147489692" r:id="rId10"/>
    <p:sldLayoutId id="2147489693" r:id="rId11"/>
    <p:sldLayoutId id="214748969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7"/>
            <a:ext cx="7886700" cy="789905"/>
          </a:xfrm>
          <a:prstGeom prst="rect">
            <a:avLst/>
          </a:prstGeom>
        </p:spPr>
        <p:txBody>
          <a:bodyPr vert="horz" lIns="91440" tIns="45720" rIns="91440" bIns="45720" rtlCol="0" anchor="ctr">
            <a:normAutofit/>
          </a:bodyPr>
          <a:lstStyle/>
          <a:p>
            <a:r>
              <a:rPr lang="en-GB"/>
              <a:t>Click to edit Master title style</a:t>
            </a:r>
            <a:endParaRPr lang="en-US" dirty="0"/>
          </a:p>
        </p:txBody>
      </p:sp>
      <p:sp>
        <p:nvSpPr>
          <p:cNvPr id="3" name="Text Placeholder 2"/>
          <p:cNvSpPr>
            <a:spLocks noGrp="1"/>
          </p:cNvSpPr>
          <p:nvPr>
            <p:ph type="body" idx="1"/>
          </p:nvPr>
        </p:nvSpPr>
        <p:spPr>
          <a:xfrm>
            <a:off x="628650" y="1253331"/>
            <a:ext cx="7886700" cy="5003090"/>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6AF3772-9A14-4310-AA97-ADA9BE0847FC}" type="datetimeFigureOut">
              <a:rPr lang="en-CH" smtClean="0"/>
              <a:t>10/26/21</a:t>
            </a:fld>
            <a:endParaRPr lang="en-CH"/>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CH"/>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571078-45FA-4BA5-9BE9-4C6ADE012FE3}" type="slidenum">
              <a:rPr lang="en-CH" smtClean="0"/>
              <a:t>‹#›</a:t>
            </a:fld>
            <a:endParaRPr lang="en-CH"/>
          </a:p>
        </p:txBody>
      </p:sp>
    </p:spTree>
    <p:extLst>
      <p:ext uri="{BB962C8B-B14F-4D97-AF65-F5344CB8AC3E}">
        <p14:creationId xmlns:p14="http://schemas.microsoft.com/office/powerpoint/2010/main" val="1440239393"/>
      </p:ext>
    </p:extLst>
  </p:cSld>
  <p:clrMap bg1="lt1" tx1="dk1" bg2="lt2" tx2="dk2" accent1="accent1" accent2="accent2" accent3="accent3" accent4="accent4" accent5="accent5" accent6="accent6" hlink="hlink" folHlink="folHlink"/>
  <p:sldLayoutIdLst>
    <p:sldLayoutId id="2147489696" r:id="rId1"/>
    <p:sldLayoutId id="2147489697" r:id="rId2"/>
    <p:sldLayoutId id="2147489698" r:id="rId3"/>
    <p:sldLayoutId id="2147489699" r:id="rId4"/>
  </p:sldLayoutIdLst>
  <p:txStyles>
    <p:titleStyle>
      <a:lvl1pPr algn="l" defTabSz="914400" rtl="0" eaLnBrk="1" latinLnBrk="0" hangingPunct="1">
        <a:lnSpc>
          <a:spcPct val="90000"/>
        </a:lnSpc>
        <a:spcBef>
          <a:spcPct val="0"/>
        </a:spcBef>
        <a:buNone/>
        <a:defRPr sz="4400" b="1" i="0" kern="1200">
          <a:solidFill>
            <a:schemeClr val="tx1"/>
          </a:solidFill>
          <a:latin typeface="Lato Black" panose="020F0502020204030203" pitchFamily="34" charset="77"/>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Lato" panose="020F0502020204030203" pitchFamily="34" charset="77"/>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Lato" panose="020F0502020204030203" pitchFamily="34" charset="77"/>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Lato" panose="020F0502020204030203" pitchFamily="34" charset="77"/>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Lato" panose="020F0502020204030203" pitchFamily="34"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18.jpeg"/><Relationship Id="rId5" Type="http://schemas.openxmlformats.org/officeDocument/2006/relationships/image" Target="../media/image17.png"/><Relationship Id="rId4" Type="http://schemas.openxmlformats.org/officeDocument/2006/relationships/hyperlink" Target="https://people.inf.ethz.ch/omutlu" TargetMode="External"/></Relationships>
</file>

<file path=ppt/slides/_rels/slide2.xml.rels><?xml version="1.0" encoding="UTF-8" standalone="yes"?>
<Relationships xmlns="http://schemas.openxmlformats.org/package/2006/relationships"><Relationship Id="rId3" Type="http://schemas.openxmlformats.org/officeDocument/2006/relationships/hyperlink" Target="mailto:omutlu@gmail.com" TargetMode="External"/><Relationship Id="rId2" Type="http://schemas.openxmlformats.org/officeDocument/2006/relationships/hyperlink" Target="https://people.inf.ethz.ch/omutlu/" TargetMode="External"/><Relationship Id="rId1" Type="http://schemas.openxmlformats.org/officeDocument/2006/relationships/slideLayout" Target="../slideLayouts/slideLayout684.xml"/><Relationship Id="rId5" Type="http://schemas.openxmlformats.org/officeDocument/2006/relationships/image" Target="../media/image19.png"/><Relationship Id="rId4" Type="http://schemas.openxmlformats.org/officeDocument/2006/relationships/hyperlink" Target="https://people.inf.ethz.ch/omutlu/projects.htm" TargetMode="External"/></Relationships>
</file>

<file path=ppt/slides/_rels/slide3.xml.rels><?xml version="1.0" encoding="UTF-8" standalone="yes"?>
<Relationships xmlns="http://schemas.openxmlformats.org/package/2006/relationships"><Relationship Id="rId8" Type="http://schemas.openxmlformats.org/officeDocument/2006/relationships/image" Target="../media/image24.jpeg"/><Relationship Id="rId3" Type="http://schemas.openxmlformats.org/officeDocument/2006/relationships/image" Target="../media/image20.png"/><Relationship Id="rId7" Type="http://schemas.openxmlformats.org/officeDocument/2006/relationships/image" Target="../media/image23.jpeg"/><Relationship Id="rId2" Type="http://schemas.openxmlformats.org/officeDocument/2006/relationships/notesSlide" Target="../notesSlides/notesSlide2.xml"/><Relationship Id="rId1" Type="http://schemas.openxmlformats.org/officeDocument/2006/relationships/slideLayout" Target="../slideLayouts/slideLayout734.xml"/><Relationship Id="rId6" Type="http://schemas.openxmlformats.org/officeDocument/2006/relationships/image" Target="../media/image22.png"/><Relationship Id="rId5" Type="http://schemas.openxmlformats.org/officeDocument/2006/relationships/image" Target="../media/image21.jpeg"/><Relationship Id="rId10" Type="http://schemas.openxmlformats.org/officeDocument/2006/relationships/image" Target="../media/image26.png"/><Relationship Id="rId4" Type="http://schemas.microsoft.com/office/2007/relationships/hdphoto" Target="../media/hdphoto2.wdp"/><Relationship Id="rId9" Type="http://schemas.openxmlformats.org/officeDocument/2006/relationships/image" Target="../media/image2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4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3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30.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30.xml"/></Relationships>
</file>

<file path=ppt/slides/_rels/slide8.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7.png"/><Relationship Id="rId1" Type="http://schemas.openxmlformats.org/officeDocument/2006/relationships/slideLayout" Target="../slideLayouts/slideLayout839.xml"/><Relationship Id="rId6" Type="http://schemas.openxmlformats.org/officeDocument/2006/relationships/hyperlink" Target="https://safari.ethz.ch/safari-newsletter-april-2020/" TargetMode="External"/><Relationship Id="rId5" Type="http://schemas.openxmlformats.org/officeDocument/2006/relationships/image" Target="../media/image28.jpeg"/><Relationship Id="rId4" Type="http://schemas.openxmlformats.org/officeDocument/2006/relationships/hyperlink" Target="http://www.safari.ethz.ch/" TargetMode="External"/></Relationships>
</file>

<file path=ppt/slides/_rels/slide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696.xml"/></Relationships>
</file>

<file path=ppt/slides/_rels/slide10.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60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43.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4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7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00.xml"/></Relationships>
</file>

<file path=ppt/slides/_rels/slide15.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image" Target="../media/image31.png"/><Relationship Id="rId1" Type="http://schemas.openxmlformats.org/officeDocument/2006/relationships/slideLayout" Target="../slideLayouts/slideLayout696.xml"/></Relationships>
</file>

<file path=ppt/slides/_rels/slide16.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www.youtube.com/watch?v=LbC0EZY8yw4&amp;list=PL5Q2soXY2Zi_uej3aY39YB5pfW4SJ7LlN" TargetMode="External"/><Relationship Id="rId1" Type="http://schemas.openxmlformats.org/officeDocument/2006/relationships/slideLayout" Target="../slideLayouts/slideLayout696.xml"/><Relationship Id="rId4" Type="http://schemas.openxmlformats.org/officeDocument/2006/relationships/hyperlink" Target="https://www.youtube.com/onurmutlulectures" TargetMode="External"/></Relationships>
</file>

<file path=ppt/slides/_rels/slide17.xml.rels><?xml version="1.0" encoding="UTF-8" standalone="yes"?>
<Relationships xmlns="http://schemas.openxmlformats.org/package/2006/relationships"><Relationship Id="rId3" Type="http://schemas.openxmlformats.org/officeDocument/2006/relationships/hyperlink" Target="https://www.youtube.com/watch?v=LbC0EZY8yw4&amp;list=PL5Q2soXY2Zi_uej3aY39YB5pfW4SJ7LlN" TargetMode="External"/><Relationship Id="rId2" Type="http://schemas.openxmlformats.org/officeDocument/2006/relationships/hyperlink" Target="https://safari.ethz.ch/digitaltechnik/spring2021/doku.php?id=schedule" TargetMode="External"/><Relationship Id="rId1" Type="http://schemas.openxmlformats.org/officeDocument/2006/relationships/slideLayout" Target="../slideLayouts/slideLayout696.xml"/><Relationship Id="rId4" Type="http://schemas.openxmlformats.org/officeDocument/2006/relationships/image" Target="../media/image32.png"/></Relationships>
</file>

<file path=ppt/slides/_rels/slide18.xml.rels><?xml version="1.0" encoding="UTF-8" standalone="yes"?>
<Relationships xmlns="http://schemas.openxmlformats.org/package/2006/relationships"><Relationship Id="rId3" Type="http://schemas.openxmlformats.org/officeDocument/2006/relationships/hyperlink" Target="https://www.youtube.com/watch?v=c3mPdZA-Fmc&amp;list=PL5Q2soXY2Zi9xidyIgBxUz7xRPS-wisBN" TargetMode="External"/><Relationship Id="rId2" Type="http://schemas.openxmlformats.org/officeDocument/2006/relationships/hyperlink" Target="https://safari.ethz.ch/architecture/fall2020/doku.php?id=schedule" TargetMode="External"/><Relationship Id="rId1" Type="http://schemas.openxmlformats.org/officeDocument/2006/relationships/slideLayout" Target="../slideLayouts/slideLayout696.xml"/><Relationship Id="rId4" Type="http://schemas.openxmlformats.org/officeDocument/2006/relationships/image" Target="../media/image33.png"/></Relationships>
</file>

<file path=ppt/slides/_rels/slide19.xml.rels><?xml version="1.0" encoding="UTF-8" standalone="yes"?>
<Relationships xmlns="http://schemas.openxmlformats.org/package/2006/relationships"><Relationship Id="rId3" Type="http://schemas.openxmlformats.org/officeDocument/2006/relationships/hyperlink" Target="https://www.youtube.com/watch?v=4yfkM_5EFgo&amp;list=PL5Q2soXY2Zi-Mnk1PxjEIG32HAGILkTOF" TargetMode="External"/><Relationship Id="rId2" Type="http://schemas.openxmlformats.org/officeDocument/2006/relationships/hyperlink" Target="https://safari.ethz.ch/architecture/fall2021/doku.php?id=schedule" TargetMode="External"/><Relationship Id="rId1" Type="http://schemas.openxmlformats.org/officeDocument/2006/relationships/slideLayout" Target="../slideLayouts/slideLayout696.xml"/><Relationship Id="rId4" Type="http://schemas.openxmlformats.org/officeDocument/2006/relationships/image" Target="../media/image34.png"/></Relationships>
</file>

<file path=ppt/slides/_rels/slide20.xml.rels><?xml version="1.0" encoding="UTF-8" standalone="yes"?>
<Relationships xmlns="http://schemas.openxmlformats.org/package/2006/relationships"><Relationship Id="rId3" Type="http://schemas.openxmlformats.org/officeDocument/2006/relationships/hyperlink" Target="https://www.youtube.com/watch?v=t3m93ZpLOyw&amp;list=PL5Q2soXY2Zi_awYdjmWVIUegsbY7TPGW4" TargetMode="External"/><Relationship Id="rId2" Type="http://schemas.openxmlformats.org/officeDocument/2006/relationships/hyperlink" Target="https://safari.ethz.ch/architecture_seminar/spring2021/doku.php?id=schedule" TargetMode="External"/><Relationship Id="rId1" Type="http://schemas.openxmlformats.org/officeDocument/2006/relationships/slideLayout" Target="../slideLayouts/slideLayout559.xml"/><Relationship Id="rId4" Type="http://schemas.openxmlformats.org/officeDocument/2006/relationships/image" Target="../media/image35.png"/></Relationships>
</file>

<file path=ppt/slides/_rels/slide21.xml.rels><?xml version="1.0" encoding="UTF-8" standalone="yes"?>
<Relationships xmlns="http://schemas.openxmlformats.org/package/2006/relationships"><Relationship Id="rId3" Type="http://schemas.openxmlformats.org/officeDocument/2006/relationships/hyperlink" Target="https://www.youtube.com/watch?v=4TcP297mdsI&amp;list=PL5Q2soXY2Zi_7UBNmC9B8Yr5JSwTG9yH4" TargetMode="External"/><Relationship Id="rId2" Type="http://schemas.openxmlformats.org/officeDocument/2006/relationships/hyperlink" Target="https://safari.ethz.ch/architecture_seminar/fall2021/doku.php?id=schedule" TargetMode="External"/><Relationship Id="rId1" Type="http://schemas.openxmlformats.org/officeDocument/2006/relationships/slideLayout" Target="../slideLayouts/slideLayout559.xml"/><Relationship Id="rId4" Type="http://schemas.openxmlformats.org/officeDocument/2006/relationships/image" Target="../media/image36.png"/></Relationships>
</file>

<file path=ppt/slides/_rels/slide2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hyperlink" Target="https://safari.ethz.ch/projects_and_seminars/doku.php" TargetMode="External"/><Relationship Id="rId1" Type="http://schemas.openxmlformats.org/officeDocument/2006/relationships/slideLayout" Target="../slideLayouts/slideLayout559.xml"/></Relationships>
</file>

<file path=ppt/slides/_rels/slide23.xml.rels><?xml version="1.0" encoding="UTF-8" standalone="yes"?>
<Relationships xmlns="http://schemas.openxmlformats.org/package/2006/relationships"><Relationship Id="rId8" Type="http://schemas.openxmlformats.org/officeDocument/2006/relationships/image" Target="../media/image43.tiff"/><Relationship Id="rId3" Type="http://schemas.openxmlformats.org/officeDocument/2006/relationships/image" Target="../media/image39.tiff"/><Relationship Id="rId7" Type="http://schemas.openxmlformats.org/officeDocument/2006/relationships/hyperlink" Target="https://safari.ethz.ch/safari-seminar-series/" TargetMode="External"/><Relationship Id="rId2" Type="http://schemas.openxmlformats.org/officeDocument/2006/relationships/image" Target="../media/image38.tiff"/><Relationship Id="rId1" Type="http://schemas.openxmlformats.org/officeDocument/2006/relationships/slideLayout" Target="../slideLayouts/slideLayout923.xml"/><Relationship Id="rId6" Type="http://schemas.openxmlformats.org/officeDocument/2006/relationships/image" Target="../media/image42.tiff"/><Relationship Id="rId11" Type="http://schemas.openxmlformats.org/officeDocument/2006/relationships/image" Target="../media/image46.png"/><Relationship Id="rId5" Type="http://schemas.openxmlformats.org/officeDocument/2006/relationships/image" Target="../media/image41.tiff"/><Relationship Id="rId10" Type="http://schemas.openxmlformats.org/officeDocument/2006/relationships/image" Target="../media/image45.tiff"/><Relationship Id="rId4" Type="http://schemas.openxmlformats.org/officeDocument/2006/relationships/image" Target="../media/image40.tiff"/><Relationship Id="rId9" Type="http://schemas.openxmlformats.org/officeDocument/2006/relationships/image" Target="../media/image44.tiff"/></Relationships>
</file>

<file path=ppt/slides/_rels/slide2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hyperlink" Target="https://www.youtube.com/watch?v=XIfPHtvA9rw&amp;list=PL5Q2soXY2Zi_tOTAYm--dYByNPL7JhwR9&amp;index=10" TargetMode="External"/><Relationship Id="rId1" Type="http://schemas.openxmlformats.org/officeDocument/2006/relationships/slideLayout" Target="../slideLayouts/slideLayout923.xml"/></Relationships>
</file>

<file path=ppt/slides/_rels/slide25.xml.rels><?xml version="1.0" encoding="UTF-8" standalone="yes"?>
<Relationships xmlns="http://schemas.openxmlformats.org/package/2006/relationships"><Relationship Id="rId2" Type="http://schemas.openxmlformats.org/officeDocument/2006/relationships/hyperlink" Target="https://github.com/CMU-SAFARI" TargetMode="External"/><Relationship Id="rId1" Type="http://schemas.openxmlformats.org/officeDocument/2006/relationships/slideLayout" Target="../slideLayouts/slideLayout876.xml"/></Relationships>
</file>

<file path=ppt/slides/_rels/slide2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hyperlink" Target="https://github.com/CMU-SAFARI/" TargetMode="External"/><Relationship Id="rId1" Type="http://schemas.openxmlformats.org/officeDocument/2006/relationships/slideLayout" Target="../slideLayouts/slideLayout696.xml"/></Relationships>
</file>

<file path=ppt/slides/_rels/slide27.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www.youtube.com/watch?v=kgiZlSOcGFM&amp;list=PL5Q2soXY2Zi8D_5MGV6EnXEJHnV2YFBJl&amp;index=1" TargetMode="External"/><Relationship Id="rId7" Type="http://schemas.openxmlformats.org/officeDocument/2006/relationships/hyperlink" Target="https://www.youtube.com/watch?v=c6_LgzuNdkw&amp;list=PL5Q2soXY2Zi8D_5MGV6EnXEJHnV2YFBJl&amp;index=25" TargetMode="External"/><Relationship Id="rId2" Type="http://schemas.openxmlformats.org/officeDocument/2006/relationships/hyperlink" Target="https://www.youtube.com/onurmutlulectures" TargetMode="External"/><Relationship Id="rId1" Type="http://schemas.openxmlformats.org/officeDocument/2006/relationships/slideLayout" Target="../slideLayouts/slideLayout559.xml"/><Relationship Id="rId6" Type="http://schemas.openxmlformats.org/officeDocument/2006/relationships/hyperlink" Target="https://www.youtube.com/watch?v=F7xZLNMIY1E&amp;list=PL5Q2soXY2Zi8D_5MGV6EnXEJHnV2YFBJl&amp;index=3" TargetMode="External"/><Relationship Id="rId5" Type="http://schemas.openxmlformats.org/officeDocument/2006/relationships/hyperlink" Target="https://www.youtube.com/watch?v=r7sn41lH-4A&amp;list=PL5Q2soXY2Zi8D_5MGV6EnXEJHnV2YFBJl&amp;index=41" TargetMode="External"/><Relationship Id="rId4" Type="http://schemas.openxmlformats.org/officeDocument/2006/relationships/hyperlink" Target="https://www.youtube.com/watch?v=njX_14584Jw&amp;list=PL5Q2soXY2Zi8D_5MGV6EnXEJHnV2YFBJl&amp;index=16" TargetMode="External"/></Relationships>
</file>

<file path=ppt/slides/_rels/slide28.xml.rels><?xml version="1.0" encoding="UTF-8" standalone="yes"?>
<Relationships xmlns="http://schemas.openxmlformats.org/package/2006/relationships"><Relationship Id="rId3" Type="http://schemas.openxmlformats.org/officeDocument/2006/relationships/hyperlink" Target="https://www.youtube.com/watch?v=tcQ3zZ3JpuA&amp;list=PL5Q2soXY2Zi8D_5MGV6EnXEJHnV2YFBJl&amp;index=15" TargetMode="External"/><Relationship Id="rId2" Type="http://schemas.openxmlformats.org/officeDocument/2006/relationships/hyperlink" Target="https://www.youtube.com/watch?v=8ffSEKZhmvo&amp;list=PL5Q2soXY2Zi_4oP9LdL3cc8G6NIjD2Ydz" TargetMode="External"/><Relationship Id="rId1" Type="http://schemas.openxmlformats.org/officeDocument/2006/relationships/slideLayout" Target="../slideLayouts/slideLayout125.xml"/></Relationships>
</file>

<file path=ppt/slides/_rels/slide29.xml.rels><?xml version="1.0" encoding="UTF-8" standalone="yes"?>
<Relationships xmlns="http://schemas.openxmlformats.org/package/2006/relationships"><Relationship Id="rId8" Type="http://schemas.openxmlformats.org/officeDocument/2006/relationships/hyperlink" Target="https://v.youku.com/v_show/id_XNDI3MjU3MTM0OA" TargetMode="External"/><Relationship Id="rId3" Type="http://schemas.openxmlformats.org/officeDocument/2006/relationships/hyperlink" Target="https://www.sigarch.org/benefit/awards/acm-sigarch-maurice-wilkes-award/" TargetMode="External"/><Relationship Id="rId7" Type="http://schemas.openxmlformats.org/officeDocument/2006/relationships/hyperlink" Target="https://www.youtube.com/watch?v=8ffSEKZhmvo" TargetMode="External"/><Relationship Id="rId12" Type="http://schemas.openxmlformats.org/officeDocument/2006/relationships/hyperlink" Target="https://people.inf.ethz.ch/omutlu/pub/onur-DAC-EarlyCareerWorkshopPanel-ImpactfulResearch-July-19-2020-withbackup-FINAL.pdf" TargetMode="External"/><Relationship Id="rId2" Type="http://schemas.openxmlformats.org/officeDocument/2006/relationships/hyperlink" Target="https://people.inf.ethz.ch/omutlu/pub/onur-MauriceWilkesAward-June-25-2019-FINAL-public.pptx" TargetMode="External"/><Relationship Id="rId1" Type="http://schemas.openxmlformats.org/officeDocument/2006/relationships/slideLayout" Target="../slideLayouts/slideLayout603.xml"/><Relationship Id="rId6" Type="http://schemas.openxmlformats.org/officeDocument/2006/relationships/hyperlink" Target="https://v.youku.com/v_show/id_XNDI3MjU2ODIwNA" TargetMode="External"/><Relationship Id="rId11" Type="http://schemas.openxmlformats.org/officeDocument/2006/relationships/hyperlink" Target="https://sites.google.com/gapp.nthu.edu.tw/dac-ecw20/" TargetMode="External"/><Relationship Id="rId5" Type="http://schemas.openxmlformats.org/officeDocument/2006/relationships/hyperlink" Target="https://www.youtube.com/watch?v=tcQ3zZ3JpuA" TargetMode="External"/><Relationship Id="rId10" Type="http://schemas.openxmlformats.org/officeDocument/2006/relationships/hyperlink" Target="https://people.inf.ethz.ch/omutlu/pub/onur-DAC-EarlyCareerWorkshopPanel-ImpactfulResearch-July-19-2020-withbackup-FINAL.pptx" TargetMode="External"/><Relationship Id="rId4" Type="http://schemas.openxmlformats.org/officeDocument/2006/relationships/hyperlink" Target="https://people.inf.ethz.ch/omutlu/pub/onur-MauriceWilkesAward-June-25-2019-FINAL-public.pdf" TargetMode="External"/><Relationship Id="rId9" Type="http://schemas.openxmlformats.org/officeDocument/2006/relationships/hyperlink" Target="https://inf.ethz.ch/news-and-events/spotlights/2019/06/mutlu-ACM-SIGARCH-award.html" TargetMode="External"/></Relationships>
</file>

<file path=ppt/slides/_rels/slide30.xml.rels><?xml version="1.0" encoding="UTF-8" standalone="yes"?>
<Relationships xmlns="http://schemas.openxmlformats.org/package/2006/relationships"><Relationship Id="rId8" Type="http://schemas.openxmlformats.org/officeDocument/2006/relationships/hyperlink" Target="https://iscaconf.org/isca2021/" TargetMode="External"/><Relationship Id="rId3" Type="http://schemas.openxmlformats.org/officeDocument/2006/relationships/hyperlink" Target="https://en.iyte.edu.tr/" TargetMode="External"/><Relationship Id="rId7" Type="http://schemas.openxmlformats.org/officeDocument/2006/relationships/hyperlink" Target="https://sites.google.com/wisc.edu/uarch2021" TargetMode="External"/><Relationship Id="rId2" Type="http://schemas.openxmlformats.org/officeDocument/2006/relationships/hyperlink" Target="https://people.inf.ethz.ch/omutlu/pub/onur-IYTE-Guest-Lecture-16-October-2020-afterlecture.pptx" TargetMode="External"/><Relationship Id="rId1" Type="http://schemas.openxmlformats.org/officeDocument/2006/relationships/slideLayout" Target="../slideLayouts/slideLayout603.xml"/><Relationship Id="rId6" Type="http://schemas.openxmlformats.org/officeDocument/2006/relationships/hyperlink" Target="https://people.inf.ethz.ch/omutlu/pub/onur-ISCA-UndergraduateMentoringWorkshopPanel-ApplyingToGradSchool-June-13-2021.pptx" TargetMode="External"/><Relationship Id="rId5" Type="http://schemas.openxmlformats.org/officeDocument/2006/relationships/hyperlink" Target="https://www.youtube.com/watch?v=xPzhXsFRxuw" TargetMode="External"/><Relationship Id="rId10" Type="http://schemas.openxmlformats.org/officeDocument/2006/relationships/hyperlink" Target="https://www.youtube.com/watch?v=83tlorht7Mc&amp;list=PL5Q2soXY2Zi8D_5MGV6EnXEJHnV2YFBJl&amp;index=54" TargetMode="External"/><Relationship Id="rId4" Type="http://schemas.openxmlformats.org/officeDocument/2006/relationships/hyperlink" Target="https://people.inf.ethz.ch/omutlu/pub/onur-IYTE-Guest-Lecture-16-October-2020-afterlecture.pdf" TargetMode="External"/><Relationship Id="rId9" Type="http://schemas.openxmlformats.org/officeDocument/2006/relationships/hyperlink" Target="https://people.inf.ethz.ch/omutlu/pub/onur-ISCA-UndergraduateMentoringWorkshopPanel-ApplyingToGradSchool-June-13-2021.pdf" TargetMode="External"/></Relationships>
</file>

<file path=ppt/slides/_rels/slide3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hyperlink" Target="https://www.youtube.com/watch?v=83tlorht7Mc&amp;list=PL5Q2soXY2Zi8D_5MGV6EnXEJHnV2YFBJl&amp;index=54" TargetMode="External"/><Relationship Id="rId1" Type="http://schemas.openxmlformats.org/officeDocument/2006/relationships/slideLayout" Target="../slideLayouts/slideLayout603.xml"/></Relationships>
</file>

<file path=ppt/slides/_rels/slide3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hyperlink" Target="https://safari.ethz.ch/architecture/fall2021/lib/exe/fetch.php?media=youandyourresearch.pdf" TargetMode="External"/><Relationship Id="rId1" Type="http://schemas.openxmlformats.org/officeDocument/2006/relationships/slideLayout" Target="../slideLayouts/slideLayout888.xml"/></Relationships>
</file>

<file path=ppt/slides/_rels/slide33.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hyperlink" Target="https://safari.ethz.ch/architecture/fall2021/lib/exe/fetch.php?media=youandyourresearch.pdf" TargetMode="External"/><Relationship Id="rId1" Type="http://schemas.openxmlformats.org/officeDocument/2006/relationships/slideLayout" Target="../slideLayouts/slideLayout888.xml"/><Relationship Id="rId5" Type="http://schemas.openxmlformats.org/officeDocument/2006/relationships/image" Target="../media/image52.png"/><Relationship Id="rId4" Type="http://schemas.openxmlformats.org/officeDocument/2006/relationships/image" Target="../media/image51.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6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5.xml"/><Relationship Id="rId1" Type="http://schemas.openxmlformats.org/officeDocument/2006/relationships/slideLayout" Target="../slideLayouts/slideLayout13.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s>
</file>

<file path=ppt/slides/_rels/slide38.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6.xml"/><Relationship Id="rId1" Type="http://schemas.openxmlformats.org/officeDocument/2006/relationships/slideLayout" Target="../slideLayouts/slideLayout13.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s>
</file>

<file path=ppt/slides/_rels/slide39.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7.xml"/><Relationship Id="rId1" Type="http://schemas.openxmlformats.org/officeDocument/2006/relationships/slideLayout" Target="../slideLayouts/slideLayout490.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40.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8.xml"/><Relationship Id="rId1" Type="http://schemas.openxmlformats.org/officeDocument/2006/relationships/slideLayout" Target="../slideLayouts/slideLayout490.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41.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hyperlink" Target="http://www.economist.com/news/21631808-so-much-genetic-data-so-many-uses-genes-unzipped" TargetMode="External"/><Relationship Id="rId5" Type="http://schemas.openxmlformats.org/officeDocument/2006/relationships/image" Target="../media/image67.png"/><Relationship Id="rId4" Type="http://schemas.openxmlformats.org/officeDocument/2006/relationships/image" Target="../media/image66.jpeg"/></Relationships>
</file>

<file path=ppt/slides/_rels/slide42.xml.rels><?xml version="1.0" encoding="UTF-8" standalone="yes"?>
<Relationships xmlns="http://schemas.openxmlformats.org/package/2006/relationships"><Relationship Id="rId8" Type="http://schemas.openxmlformats.org/officeDocument/2006/relationships/oleObject" Target="../embeddings/oleObject2.bin"/><Relationship Id="rId3" Type="http://schemas.openxmlformats.org/officeDocument/2006/relationships/notesSlide" Target="../notesSlides/notesSlide10.xml"/><Relationship Id="rId7" Type="http://schemas.openxmlformats.org/officeDocument/2006/relationships/image" Target="../media/image68.emf"/><Relationship Id="rId2" Type="http://schemas.openxmlformats.org/officeDocument/2006/relationships/slideLayout" Target="../slideLayouts/slideLayout451.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71.jpeg"/><Relationship Id="rId4" Type="http://schemas.openxmlformats.org/officeDocument/2006/relationships/image" Target="../media/image70.png"/><Relationship Id="rId9" Type="http://schemas.openxmlformats.org/officeDocument/2006/relationships/image" Target="../media/image69.emf"/></Relationships>
</file>

<file path=ppt/slides/_rels/slide4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73.jpeg"/></Relationships>
</file>

<file path=ppt/slides/_rels/slide44.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hyperlink" Target="https://arxiv.org/pdf/1711.08774.pdf" TargetMode="External"/><Relationship Id="rId1" Type="http://schemas.openxmlformats.org/officeDocument/2006/relationships/slideLayout" Target="../slideLayouts/slideLayout2.xml"/><Relationship Id="rId4" Type="http://schemas.openxmlformats.org/officeDocument/2006/relationships/image" Target="../media/image73.jpeg"/></Relationships>
</file>

<file path=ppt/slides/_rels/slide45.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74.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46.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730.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75.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47.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png"/><Relationship Id="rId1" Type="http://schemas.openxmlformats.org/officeDocument/2006/relationships/slideLayout" Target="../slideLayouts/slideLayout911.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hyperlink" Target="https://arxiv.org/pdf/2008.00961.pdf" TargetMode="External"/></Relationships>
</file>

<file path=ppt/slides/_rels/slide48.xml.rels><?xml version="1.0" encoding="UTF-8" standalone="yes"?>
<Relationships xmlns="http://schemas.openxmlformats.org/package/2006/relationships"><Relationship Id="rId3" Type="http://schemas.openxmlformats.org/officeDocument/2006/relationships/hyperlink" Target="https://www.youtube.com/watch?v=ygmQpdDTL7o&amp;list=PL5Q2soXY2Zi9xidyIgBxUz7xRPS-wisBN&amp;index=14" TargetMode="External"/><Relationship Id="rId2" Type="http://schemas.openxmlformats.org/officeDocument/2006/relationships/hyperlink" Target="https://www.youtube.com/watch?v=CrRb32v7SJc&amp;list=PL5Q2soXY2Zi9xidyIgBxUz7xRPS-wisBN&amp;index=5"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rgjl8ZyLsAg&amp;list=PL5Q2soXY2Zi9E2bBVAgCqLgwiDRQDTyId" TargetMode="External"/><Relationship Id="rId4" Type="http://schemas.openxmlformats.org/officeDocument/2006/relationships/hyperlink" Target="https://www.youtube.com/watch?v=gR7XR-Eepcg&amp;list=PL5Q2soXY2Zi9xidyIgBxUz7xRPS-wisBN&amp;index=10" TargetMode="External"/></Relationships>
</file>

<file path=ppt/slides/_rels/slide49.xml.rels><?xml version="1.0" encoding="UTF-8" standalone="yes"?>
<Relationships xmlns="http://schemas.openxmlformats.org/package/2006/relationships"><Relationship Id="rId3" Type="http://schemas.openxmlformats.org/officeDocument/2006/relationships/hyperlink" Target="https://www.technion.ac.il/en/" TargetMode="External"/><Relationship Id="rId7" Type="http://schemas.openxmlformats.org/officeDocument/2006/relationships/image" Target="../media/image80.png"/><Relationship Id="rId2" Type="http://schemas.openxmlformats.org/officeDocument/2006/relationships/hyperlink" Target="https://people.inf.ethz.ch/omutlu/pub/onur-Technion-AcceleratingGenomeAnalysis-Jan-26-2021-final.pptx" TargetMode="External"/><Relationship Id="rId1" Type="http://schemas.openxmlformats.org/officeDocument/2006/relationships/slideLayout" Target="../slideLayouts/slideLayout877.xml"/><Relationship Id="rId6" Type="http://schemas.openxmlformats.org/officeDocument/2006/relationships/hyperlink" Target="https://people.inf.ethz.ch/omutlu/pub/AcceleratingGenomeAnalysis_ieeemicro20.pdf" TargetMode="External"/><Relationship Id="rId5" Type="http://schemas.openxmlformats.org/officeDocument/2006/relationships/hyperlink" Target="https://www.youtube.com/watch?v=r7sn41lH-4A" TargetMode="External"/><Relationship Id="rId4" Type="http://schemas.openxmlformats.org/officeDocument/2006/relationships/hyperlink" Target="https://people.inf.ethz.ch/omutlu/pub/onur-Technion-AcceleratingGenomeAnalysis-Jan-26-2021-final.pdf"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82.tiff"/><Relationship Id="rId2" Type="http://schemas.openxmlformats.org/officeDocument/2006/relationships/image" Target="../media/image81.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image" Target="../media/image83.png"/><Relationship Id="rId1" Type="http://schemas.openxmlformats.org/officeDocument/2006/relationships/slideLayout" Target="../slideLayouts/slideLayout236.xml"/></Relationships>
</file>

<file path=ppt/slides/_rels/slide53.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11.xml"/><Relationship Id="rId1" Type="http://schemas.openxmlformats.org/officeDocument/2006/relationships/slideLayout" Target="../slideLayouts/slideLayout490.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54.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85.tiff"/></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86.png"/><Relationship Id="rId4" Type="http://schemas.openxmlformats.org/officeDocument/2006/relationships/hyperlink" Target="https://arxiv.org/pdf/1903.03988.pdf" TargetMode="External"/></Relationships>
</file>

<file path=ppt/slides/_rels/slide63.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13.xml"/></Relationships>
</file>

<file path=ppt/slides/_rels/slide64.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hyperlink" Target="https://doi.org/10.1109/T-C.1969.222754" TargetMode="External"/><Relationship Id="rId1" Type="http://schemas.openxmlformats.org/officeDocument/2006/relationships/slideLayout" Target="../slideLayouts/slideLayout923.xml"/><Relationship Id="rId5" Type="http://schemas.openxmlformats.org/officeDocument/2006/relationships/image" Target="../media/image91.png"/><Relationship Id="rId4" Type="http://schemas.openxmlformats.org/officeDocument/2006/relationships/image" Target="../media/image90.png"/></Relationships>
</file>

<file path=ppt/slides/_rels/slide67.xml.rels><?xml version="1.0" encoding="UTF-8" standalone="yes"?>
<Relationships xmlns="http://schemas.openxmlformats.org/package/2006/relationships"><Relationship Id="rId3" Type="http://schemas.openxmlformats.org/officeDocument/2006/relationships/hyperlink" Target="https://safari.ethz.ch/architecture/fall2020/lib/exe/fetch.php?media=stone_logic_in_memory_1970.pdf" TargetMode="External"/><Relationship Id="rId2" Type="http://schemas.openxmlformats.org/officeDocument/2006/relationships/image" Target="../media/image92.png"/><Relationship Id="rId1" Type="http://schemas.openxmlformats.org/officeDocument/2006/relationships/slideLayout" Target="../slideLayouts/slideLayout1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69.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Layout" Target="../slideLayouts/slideLayout346.xml"/><Relationship Id="rId6" Type="http://schemas.openxmlformats.org/officeDocument/2006/relationships/image" Target="../media/image97.jpeg"/><Relationship Id="rId5" Type="http://schemas.openxmlformats.org/officeDocument/2006/relationships/image" Target="../media/image96.jpeg"/><Relationship Id="rId4" Type="http://schemas.openxmlformats.org/officeDocument/2006/relationships/image" Target="../media/image95.png"/></Relationships>
</file>

<file path=ppt/slides/_rels/slide70.xml.rels><?xml version="1.0" encoding="UTF-8" standalone="yes"?>
<Relationships xmlns="http://schemas.openxmlformats.org/package/2006/relationships"><Relationship Id="rId8" Type="http://schemas.openxmlformats.org/officeDocument/2006/relationships/hyperlink" Target="https://people.inf.ethz.ch/omutlu/pub/memory-scaling_memcon13.pdf" TargetMode="External"/><Relationship Id="rId3" Type="http://schemas.openxmlformats.org/officeDocument/2006/relationships/hyperlink" Target="http://www.ewh.ieee.org/soc/eds/imw/" TargetMode="External"/><Relationship Id="rId7" Type="http://schemas.openxmlformats.org/officeDocument/2006/relationships/image" Target="../media/image98.png"/><Relationship Id="rId2" Type="http://schemas.openxmlformats.org/officeDocument/2006/relationships/hyperlink" Target="https://people.inf.ethz.ch/omutlu/pub/memory-scaling_imw13.pdf" TargetMode="External"/><Relationship Id="rId1" Type="http://schemas.openxmlformats.org/officeDocument/2006/relationships/slideLayout" Target="../slideLayouts/slideLayout236.xml"/><Relationship Id="rId6" Type="http://schemas.openxmlformats.org/officeDocument/2006/relationships/hyperlink" Target="http://www.eetimes.com/document.asp?doc_id=1280950" TargetMode="External"/><Relationship Id="rId5" Type="http://schemas.openxmlformats.org/officeDocument/2006/relationships/hyperlink" Target="https://people.inf.ethz.ch/omutlu/pub/mutlu_memory-scaling_imw13_invited-talk.pdf" TargetMode="External"/><Relationship Id="rId4" Type="http://schemas.openxmlformats.org/officeDocument/2006/relationships/hyperlink" Target="https://people.inf.ethz.ch/omutlu/pub/mutlu_memory-scaling_imw13_invited-talk.pptx" TargetMode="External"/></Relationships>
</file>

<file path=ppt/slides/_rels/slide7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866.xml"/></Relationships>
</file>

<file path=ppt/slides/_rels/slide72.xml.rels><?xml version="1.0" encoding="UTF-8" standalone="yes"?>
<Relationships xmlns="http://schemas.openxmlformats.org/package/2006/relationships"><Relationship Id="rId3" Type="http://schemas.openxmlformats.org/officeDocument/2006/relationships/hyperlink" Target="http://2015.dsn.org/" TargetMode="External"/><Relationship Id="rId7" Type="http://schemas.openxmlformats.org/officeDocument/2006/relationships/image" Target="../media/image100.png"/><Relationship Id="rId2" Type="http://schemas.openxmlformats.org/officeDocument/2006/relationships/hyperlink" Target="http://users.ece.cmu.edu/~omutlu/pub/memory-errors-at-facebook_dsn15.pdf" TargetMode="External"/><Relationship Id="rId1" Type="http://schemas.openxmlformats.org/officeDocument/2006/relationships/slideLayout" Target="../slideLayouts/slideLayout935.xml"/><Relationship Id="rId6" Type="http://schemas.openxmlformats.org/officeDocument/2006/relationships/hyperlink" Target="https://www.ece.cmu.edu/~safari/tools/memerr/index.html" TargetMode="External"/><Relationship Id="rId5" Type="http://schemas.openxmlformats.org/officeDocument/2006/relationships/hyperlink" Target="http://users.ece.cmu.edu/~omutlu/pub/memory-errors-at-facebook_dsn15-talk.pdf" TargetMode="External"/><Relationship Id="rId4" Type="http://schemas.openxmlformats.org/officeDocument/2006/relationships/hyperlink" Target="http://users.ece.cmu.edu/~omutlu/pub/memory-errors-at-facebook_dsn15-talk.pptx" TargetMode="External"/></Relationships>
</file>

<file path=ppt/slides/_rels/slide73.xml.rels><?xml version="1.0" encoding="UTF-8" standalone="yes"?>
<Relationships xmlns="http://schemas.openxmlformats.org/package/2006/relationships"><Relationship Id="rId8" Type="http://schemas.openxmlformats.org/officeDocument/2006/relationships/hyperlink" Target="http://users.ece.cmu.edu/~omutlu/pub/avatar-dram-refresh_dsn15.pdf" TargetMode="External"/><Relationship Id="rId3" Type="http://schemas.openxmlformats.org/officeDocument/2006/relationships/image" Target="../media/image102.png"/><Relationship Id="rId7" Type="http://schemas.openxmlformats.org/officeDocument/2006/relationships/hyperlink" Target="http://users.ece.cmu.edu/~omutlu/pub/adaptive-latency-dram_hpca15.pdf" TargetMode="External"/><Relationship Id="rId2" Type="http://schemas.openxmlformats.org/officeDocument/2006/relationships/image" Target="../media/image101.png"/><Relationship Id="rId1" Type="http://schemas.openxmlformats.org/officeDocument/2006/relationships/slideLayout" Target="../slideLayouts/slideLayout708.xml"/><Relationship Id="rId6" Type="http://schemas.openxmlformats.org/officeDocument/2006/relationships/hyperlink" Target="http://users.ece.cmu.edu/~omutlu/pub/dram-row-hammer_isca14.pdf" TargetMode="External"/><Relationship Id="rId5" Type="http://schemas.openxmlformats.org/officeDocument/2006/relationships/hyperlink" Target="http://users.ece.cmu.edu/~omutlu/pub/error-mitigation-for-intermittent-dram-failures_sigmetrics14.pdf" TargetMode="External"/><Relationship Id="rId4" Type="http://schemas.openxmlformats.org/officeDocument/2006/relationships/hyperlink" Target="http://users.ece.cmu.edu/~omutlu/pub/dram-retention-time-characterization_isca13.pdf" TargetMode="External"/></Relationships>
</file>

<file path=ppt/slides/_rels/slide74.xml.rels><?xml version="1.0" encoding="UTF-8" standalone="yes"?>
<Relationships xmlns="http://schemas.openxmlformats.org/package/2006/relationships"><Relationship Id="rId2" Type="http://schemas.openxmlformats.org/officeDocument/2006/relationships/image" Target="../media/image103.jpeg"/><Relationship Id="rId1" Type="http://schemas.openxmlformats.org/officeDocument/2006/relationships/slideLayout" Target="../slideLayouts/slideLayout708.xml"/></Relationships>
</file>

<file path=ppt/slides/_rels/slide7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877.xml"/><Relationship Id="rId4" Type="http://schemas.openxmlformats.org/officeDocument/2006/relationships/image" Target="../media/image105.png"/></Relationships>
</file>

<file path=ppt/slides/_rels/slide7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hyperlink" Target="https://github.com/CMU-SAFARI/SoftMC" TargetMode="External"/><Relationship Id="rId1" Type="http://schemas.openxmlformats.org/officeDocument/2006/relationships/slideLayout" Target="../slideLayouts/slideLayout87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08.xml"/></Relationships>
</file>

<file path=ppt/slides/_rels/slide78.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570.xml"/></Relationships>
</file>

<file path=ppt/slides/_rels/slide79.xml.rels><?xml version="1.0" encoding="UTF-8" standalone="yes"?>
<Relationships xmlns="http://schemas.openxmlformats.org/package/2006/relationships"><Relationship Id="rId3" Type="http://schemas.openxmlformats.org/officeDocument/2006/relationships/hyperlink" Target="http://users.ece.cmu.edu/~omutlu/pub/dram-row-hammer_isca14.pdf" TargetMode="External"/><Relationship Id="rId2" Type="http://schemas.openxmlformats.org/officeDocument/2006/relationships/notesSlide" Target="../notesSlides/notesSlide12.xml"/><Relationship Id="rId1" Type="http://schemas.openxmlformats.org/officeDocument/2006/relationships/slideLayout" Target="../slideLayouts/slideLayout719.xml"/></Relationships>
</file>

<file path=ppt/slides/_rels/slide80.xml.rels><?xml version="1.0" encoding="UTF-8" standalone="yes"?>
<Relationships xmlns="http://schemas.openxmlformats.org/package/2006/relationships"><Relationship Id="rId8" Type="http://schemas.microsoft.com/office/2007/relationships/hdphoto" Target="../media/hdphoto8.wdp"/><Relationship Id="rId13" Type="http://schemas.microsoft.com/office/2007/relationships/hdphoto" Target="../media/hdphoto13.wdp"/><Relationship Id="rId18" Type="http://schemas.microsoft.com/office/2007/relationships/hdphoto" Target="../media/hdphoto18.wdp"/><Relationship Id="rId3" Type="http://schemas.openxmlformats.org/officeDocument/2006/relationships/image" Target="../media/image108.png"/><Relationship Id="rId21" Type="http://schemas.openxmlformats.org/officeDocument/2006/relationships/hyperlink" Target="http://users.ece.cmu.edu/~omutlu/pub/dram-row-hammer_isca14.pdf" TargetMode="External"/><Relationship Id="rId7" Type="http://schemas.microsoft.com/office/2007/relationships/hdphoto" Target="../media/hdphoto7.wdp"/><Relationship Id="rId12" Type="http://schemas.microsoft.com/office/2007/relationships/hdphoto" Target="../media/hdphoto12.wdp"/><Relationship Id="rId17" Type="http://schemas.microsoft.com/office/2007/relationships/hdphoto" Target="../media/hdphoto17.wdp"/><Relationship Id="rId2" Type="http://schemas.openxmlformats.org/officeDocument/2006/relationships/notesSlide" Target="../notesSlides/notesSlide13.xml"/><Relationship Id="rId16" Type="http://schemas.microsoft.com/office/2007/relationships/hdphoto" Target="../media/hdphoto16.wdp"/><Relationship Id="rId20" Type="http://schemas.microsoft.com/office/2007/relationships/hdphoto" Target="../media/hdphoto20.wdp"/><Relationship Id="rId1" Type="http://schemas.openxmlformats.org/officeDocument/2006/relationships/slideLayout" Target="../slideLayouts/slideLayout614.xml"/><Relationship Id="rId6" Type="http://schemas.microsoft.com/office/2007/relationships/hdphoto" Target="../media/hdphoto6.wdp"/><Relationship Id="rId11" Type="http://schemas.microsoft.com/office/2007/relationships/hdphoto" Target="../media/hdphoto11.wdp"/><Relationship Id="rId5" Type="http://schemas.microsoft.com/office/2007/relationships/hdphoto" Target="../media/hdphoto5.wdp"/><Relationship Id="rId15" Type="http://schemas.microsoft.com/office/2007/relationships/hdphoto" Target="../media/hdphoto15.wdp"/><Relationship Id="rId10" Type="http://schemas.microsoft.com/office/2007/relationships/hdphoto" Target="../media/hdphoto10.wdp"/><Relationship Id="rId19" Type="http://schemas.microsoft.com/office/2007/relationships/hdphoto" Target="../media/hdphoto19.wdp"/><Relationship Id="rId4" Type="http://schemas.microsoft.com/office/2007/relationships/hdphoto" Target="../media/hdphoto4.wdp"/><Relationship Id="rId9" Type="http://schemas.microsoft.com/office/2007/relationships/hdphoto" Target="../media/hdphoto9.wdp"/><Relationship Id="rId14" Type="http://schemas.microsoft.com/office/2007/relationships/hdphoto" Target="../media/hdphoto14.wdp"/></Relationships>
</file>

<file path=ppt/slides/_rels/slide81.xml.rels><?xml version="1.0" encoding="UTF-8" standalone="yes"?>
<Relationships xmlns="http://schemas.openxmlformats.org/package/2006/relationships"><Relationship Id="rId3" Type="http://schemas.openxmlformats.org/officeDocument/2006/relationships/image" Target="../media/image109.jpg"/><Relationship Id="rId2" Type="http://schemas.openxmlformats.org/officeDocument/2006/relationships/notesSlide" Target="../notesSlides/notesSlide14.xml"/><Relationship Id="rId1" Type="http://schemas.openxmlformats.org/officeDocument/2006/relationships/slideLayout" Target="../slideLayouts/slideLayout614.xml"/><Relationship Id="rId4" Type="http://schemas.openxmlformats.org/officeDocument/2006/relationships/image" Target="../media/image110.jpg"/></Relationships>
</file>

<file path=ppt/slides/_rels/slide82.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236.xml"/><Relationship Id="rId6" Type="http://schemas.openxmlformats.org/officeDocument/2006/relationships/hyperlink" Target="http://users.ece.cmu.edu/~omutlu/pub/dram-row-hammer_isca14.pdf" TargetMode="External"/><Relationship Id="rId5" Type="http://schemas.openxmlformats.org/officeDocument/2006/relationships/hyperlink" Target="http://googleprojectzero.blogspot.com/2015/03/exploiting-dram-rowhammer-bug-to-gain.html" TargetMode="External"/><Relationship Id="rId4" Type="http://schemas.openxmlformats.org/officeDocument/2006/relationships/image" Target="../media/image113.png"/></Relationships>
</file>

<file path=ppt/slides/_rels/slide83.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hyperlink" Target="https://lab.dsst.io/32c3-slides/7197.html" TargetMode="External"/><Relationship Id="rId1" Type="http://schemas.openxmlformats.org/officeDocument/2006/relationships/slideLayout" Target="../slideLayouts/slideLayout236.xml"/></Relationships>
</file>

<file path=ppt/slides/_rels/slide84.xml.rels><?xml version="1.0" encoding="UTF-8" standalone="yes"?>
<Relationships xmlns="http://schemas.openxmlformats.org/package/2006/relationships"><Relationship Id="rId2" Type="http://schemas.openxmlformats.org/officeDocument/2006/relationships/image" Target="../media/image115.jpeg"/><Relationship Id="rId1" Type="http://schemas.openxmlformats.org/officeDocument/2006/relationships/slideLayout" Target="../slideLayouts/slideLayout236.xml"/></Relationships>
</file>

<file path=ppt/slides/_rels/slide85.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image" Target="../media/image116.png"/><Relationship Id="rId1" Type="http://schemas.openxmlformats.org/officeDocument/2006/relationships/slideLayout" Target="../slideLayouts/slideLayout947.xml"/></Relationships>
</file>

<file path=ppt/slides/_rels/slide86.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118.png"/><Relationship Id="rId1" Type="http://schemas.openxmlformats.org/officeDocument/2006/relationships/slideLayout" Target="../slideLayouts/slideLayout947.xml"/></Relationships>
</file>

<file path=ppt/slides/_rels/slide87.xml.rels><?xml version="1.0" encoding="UTF-8" standalone="yes"?>
<Relationships xmlns="http://schemas.openxmlformats.org/package/2006/relationships"><Relationship Id="rId8" Type="http://schemas.openxmlformats.org/officeDocument/2006/relationships/hyperlink" Target="https://people.inf.ethz.ch/omutlu/pub/dram-row-hammer_kim_lightning-talk_isca14.pdf" TargetMode="External"/><Relationship Id="rId3" Type="http://schemas.openxmlformats.org/officeDocument/2006/relationships/hyperlink" Target="https://people.inf.ethz.ch/omutlu/pub/dram-row-hammer_isca14.pdf" TargetMode="External"/><Relationship Id="rId7" Type="http://schemas.openxmlformats.org/officeDocument/2006/relationships/hyperlink" Target="https://people.inf.ethz.ch/omutlu/pub/dram-row-hammer_kim_lightning-talk_isca14.pptx" TargetMode="External"/><Relationship Id="rId2" Type="http://schemas.openxmlformats.org/officeDocument/2006/relationships/image" Target="../media/image120.png"/><Relationship Id="rId1" Type="http://schemas.openxmlformats.org/officeDocument/2006/relationships/slideLayout" Target="../slideLayouts/slideLayout935.xml"/><Relationship Id="rId6" Type="http://schemas.openxmlformats.org/officeDocument/2006/relationships/hyperlink" Target="https://people.inf.ethz.ch/omutlu/pub/dram-row-hammer_kim_talk_isca14.pdf" TargetMode="External"/><Relationship Id="rId5" Type="http://schemas.openxmlformats.org/officeDocument/2006/relationships/hyperlink" Target="https://people.inf.ethz.ch/omutlu/pub/dram-row-hammer_kim_talk_isca14.pptx" TargetMode="External"/><Relationship Id="rId4" Type="http://schemas.openxmlformats.org/officeDocument/2006/relationships/hyperlink" Target="http://cag.engr.uconn.edu/isca2014/" TargetMode="External"/><Relationship Id="rId9" Type="http://schemas.openxmlformats.org/officeDocument/2006/relationships/hyperlink" Target="https://github.com/CMU-SAFARI/rowhammer" TargetMode="External"/></Relationships>
</file>

<file path=ppt/slides/_rels/slide88.xml.rels><?xml version="1.0" encoding="UTF-8" standalone="yes"?>
<Relationships xmlns="http://schemas.openxmlformats.org/package/2006/relationships"><Relationship Id="rId8" Type="http://schemas.openxmlformats.org/officeDocument/2006/relationships/hyperlink" Target="https://www.youtube.com/watch?v=sgd7PHQQ1AI&amp;list=PL5Q2soXY2Zi8D_5MGV6EnXEJHnV2YFBJl&amp;index=39" TargetMode="External"/><Relationship Id="rId3" Type="http://schemas.openxmlformats.org/officeDocument/2006/relationships/hyperlink" Target="https://ieeexplore.ieee.org/xpl/RecentIssue.jsp?punumber=43" TargetMode="External"/><Relationship Id="rId7" Type="http://schemas.openxmlformats.org/officeDocument/2006/relationships/hyperlink" Target="https://people.inf.ethz.ch/omutlu/pub/onur-RowHammer-VLSI-SOC-October-9-2020.pdf" TargetMode="External"/><Relationship Id="rId2" Type="http://schemas.openxmlformats.org/officeDocument/2006/relationships/hyperlink" Target="https://people.inf.ethz.ch/omutlu/pub/RowHammer-Retrospective_ieee_tcad19.pdf" TargetMode="External"/><Relationship Id="rId1" Type="http://schemas.openxmlformats.org/officeDocument/2006/relationships/slideLayout" Target="../slideLayouts/slideLayout935.xml"/><Relationship Id="rId6" Type="http://schemas.openxmlformats.org/officeDocument/2006/relationships/hyperlink" Target="https://people.inf.ethz.ch/omutlu/pub/onur-RowHammer-VLSI-SOC-October-9-2020.pptx" TargetMode="External"/><Relationship Id="rId5" Type="http://schemas.openxmlformats.org/officeDocument/2006/relationships/hyperlink" Target="https://people.inf.ethz.ch/omutlu/pub/onur-RowHammer-COSADE-Keynote-April-4-2019.pptx" TargetMode="External"/><Relationship Id="rId4" Type="http://schemas.openxmlformats.org/officeDocument/2006/relationships/hyperlink" Target="https://arxiv.org/pdf/1904.09724.pdf" TargetMode="External"/><Relationship Id="rId9" Type="http://schemas.openxmlformats.org/officeDocument/2006/relationships/image" Target="../media/image121.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90.xml.rels><?xml version="1.0" encoding="UTF-8" standalone="yes"?>
<Relationships xmlns="http://schemas.openxmlformats.org/package/2006/relationships"><Relationship Id="rId8" Type="http://schemas.openxmlformats.org/officeDocument/2006/relationships/hyperlink" Target="https://youtu.be/Lqxc4_ToMUw" TargetMode="External"/><Relationship Id="rId3" Type="http://schemas.openxmlformats.org/officeDocument/2006/relationships/hyperlink" Target="http://iscaconf.org/isca2020/" TargetMode="External"/><Relationship Id="rId7" Type="http://schemas.openxmlformats.org/officeDocument/2006/relationships/hyperlink" Target="https://people.inf.ethz.ch/omutlu/pub/Revisiting-RowHammer_isca20-lightning-talk.pdf" TargetMode="External"/><Relationship Id="rId2" Type="http://schemas.openxmlformats.org/officeDocument/2006/relationships/hyperlink" Target="https://people.inf.ethz.ch/omutlu/pub/Revisiting-RowHammer_isca20.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Revisiting-RowHammer_isca20-lightning-talk.pptx" TargetMode="External"/><Relationship Id="rId5" Type="http://schemas.openxmlformats.org/officeDocument/2006/relationships/hyperlink" Target="https://people.inf.ethz.ch/omutlu/pub/Revisiting-RowHammer_isca20-talk.pdf" TargetMode="External"/><Relationship Id="rId10" Type="http://schemas.openxmlformats.org/officeDocument/2006/relationships/image" Target="../media/image122.png"/><Relationship Id="rId4" Type="http://schemas.openxmlformats.org/officeDocument/2006/relationships/hyperlink" Target="https://people.inf.ethz.ch/omutlu/pub/Revisiting-RowHammer_isca20-talk.pptx" TargetMode="External"/><Relationship Id="rId9" Type="http://schemas.openxmlformats.org/officeDocument/2006/relationships/hyperlink" Target="https://youtu.be/wDhqi3f1a3Q" TargetMode="Externa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37.xml"/></Relationships>
</file>

<file path=ppt/slides/_rels/slide92.xml.rels><?xml version="1.0" encoding="UTF-8" standalone="yes"?>
<Relationships xmlns="http://schemas.openxmlformats.org/package/2006/relationships"><Relationship Id="rId8" Type="http://schemas.openxmlformats.org/officeDocument/2006/relationships/hyperlink" Target="https://www.youtube.com/watch?v=u2C0prK-w7Q" TargetMode="External"/><Relationship Id="rId13" Type="http://schemas.openxmlformats.org/officeDocument/2006/relationships/image" Target="../media/image123.png"/><Relationship Id="rId3" Type="http://schemas.openxmlformats.org/officeDocument/2006/relationships/hyperlink" Target="https://www.ieee-security.org/TC/SP2020/" TargetMode="External"/><Relationship Id="rId7" Type="http://schemas.openxmlformats.org/officeDocument/2006/relationships/hyperlink" Target="https://safari.ethz.ch/architecture/fall2020/lib/exe/fetch.php?media=onur-comparch-fall2020-lecture5a-rowhammerin2020-trrespass-afterlecture.pdf" TargetMode="External"/><Relationship Id="rId12" Type="http://schemas.openxmlformats.org/officeDocument/2006/relationships/hyperlink" Target="https://pwnies.com/winners/" TargetMode="External"/><Relationship Id="rId2" Type="http://schemas.openxmlformats.org/officeDocument/2006/relationships/hyperlink" Target="http://people.inf.ethz.ch/omutlu/pub/rowhammer-TRRespass_ieee_security_privacy20.pdf" TargetMode="External"/><Relationship Id="rId1" Type="http://schemas.openxmlformats.org/officeDocument/2006/relationships/slideLayout" Target="../slideLayouts/slideLayout260.xml"/><Relationship Id="rId6" Type="http://schemas.openxmlformats.org/officeDocument/2006/relationships/hyperlink" Target="https://safari.ethz.ch/architecture/fall2020/lib/exe/fetch.php?media=onur-comparch-fall2020-lecture5a-rowhammerin2020-trrespass-afterlecture.pptx" TargetMode="External"/><Relationship Id="rId11" Type="http://schemas.openxmlformats.org/officeDocument/2006/relationships/hyperlink" Target="https://www.vusec.net/projects/trrespass/" TargetMode="External"/><Relationship Id="rId5" Type="http://schemas.openxmlformats.org/officeDocument/2006/relationships/hyperlink" Target="http://people.inf.ethz.ch/omutlu/pub/rowhammer-TRRespass_ieee_security_privacy20-talk.pdf" TargetMode="External"/><Relationship Id="rId10" Type="http://schemas.openxmlformats.org/officeDocument/2006/relationships/hyperlink" Target="https://github.com/vusec/trrespass" TargetMode="External"/><Relationship Id="rId4" Type="http://schemas.openxmlformats.org/officeDocument/2006/relationships/hyperlink" Target="http://people.inf.ethz.ch/omutlu/pub/rowhammer-TRRespass_ieee_security_privacy20-talk.pptx" TargetMode="External"/><Relationship Id="rId9" Type="http://schemas.openxmlformats.org/officeDocument/2006/relationships/hyperlink" Target="https://www.youtube.com/watch?v=pwRw7QqK_qA" TargetMode="External"/></Relationships>
</file>

<file path=ppt/slides/_rels/slide93.xml.rels><?xml version="1.0" encoding="UTF-8" standalone="yes"?>
<Relationships xmlns="http://schemas.openxmlformats.org/package/2006/relationships"><Relationship Id="rId3" Type="http://schemas.openxmlformats.org/officeDocument/2006/relationships/hyperlink" Target="https://www.ieee-security.org/TC/SP2020/" TargetMode="External"/><Relationship Id="rId7" Type="http://schemas.openxmlformats.org/officeDocument/2006/relationships/image" Target="../media/image124.png"/><Relationship Id="rId2" Type="http://schemas.openxmlformats.org/officeDocument/2006/relationships/hyperlink" Target="https://people.inf.ethz.ch/omutlu/pub/rowhammer-vulnerability-testing-methodology-for-cloud_ieee_security_privacy20.pdf" TargetMode="External"/><Relationship Id="rId1" Type="http://schemas.openxmlformats.org/officeDocument/2006/relationships/slideLayout" Target="../slideLayouts/slideLayout260.xml"/><Relationship Id="rId6" Type="http://schemas.openxmlformats.org/officeDocument/2006/relationships/hyperlink" Target="https://www.youtube.com/watch?v=XP1SvxmJoHE" TargetMode="External"/><Relationship Id="rId5" Type="http://schemas.openxmlformats.org/officeDocument/2006/relationships/hyperlink" Target="https://people.inf.ethz.ch/omutlu/pub/rowhammer-vulnerability-testing-methodology-for-cloud_ieee_security_privacy20-talk.pdf" TargetMode="External"/><Relationship Id="rId4" Type="http://schemas.openxmlformats.org/officeDocument/2006/relationships/hyperlink" Target="https://people.inf.ethz.ch/omutlu/pub/rowhammer-vulnerability-testing-methodology-for-cloud_ieee_security_privacy20-talk.pptx" TargetMode="External"/></Relationships>
</file>

<file path=ppt/slides/_rels/slide94.xml.rels><?xml version="1.0" encoding="UTF-8" standalone="yes"?>
<Relationships xmlns="http://schemas.openxmlformats.org/package/2006/relationships"><Relationship Id="rId8" Type="http://schemas.openxmlformats.org/officeDocument/2006/relationships/hyperlink" Target="https://www.youtube.com/watch?v=cWbW4qoDFds"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BlockHammer-preventing-rowhammer-at-low-cost-by-blacklisting-rapidly-accessed-dram-rows_hpca21-short-talk.pdf" TargetMode="External"/><Relationship Id="rId2" Type="http://schemas.openxmlformats.org/officeDocument/2006/relationships/hyperlink" Target="https://people.inf.ethz.ch/omutlu/pub/BlockHammer_preventing-DRAM-rowhammer-at-low-cost_hp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BlockHammer-preventing-rowhammer-at-low-cost-by-blacklisting-rapidly-accessed-dram-rows_hpca21-short-talk.pptx" TargetMode="External"/><Relationship Id="rId5" Type="http://schemas.openxmlformats.org/officeDocument/2006/relationships/hyperlink" Target="https://people.inf.ethz.ch/omutlu/pub/BlockHammer-preventing-rowhammer-at-low-cost-by-blacklisting-rapidly-accessed-dram-rows_hpca21-talk.pdf" TargetMode="External"/><Relationship Id="rId10" Type="http://schemas.openxmlformats.org/officeDocument/2006/relationships/image" Target="../media/image125.tiff"/><Relationship Id="rId4" Type="http://schemas.openxmlformats.org/officeDocument/2006/relationships/hyperlink" Target="https://people.inf.ethz.ch/omutlu/pub/BlockHammer-preventing-rowhammer-at-low-cost-by-blacklisting-rapidly-accessed-dram-rows_hpca21-talk.pptx" TargetMode="External"/><Relationship Id="rId9" Type="http://schemas.openxmlformats.org/officeDocument/2006/relationships/hyperlink" Target="https://www.youtube.com/watch?v=40SXSKXW5kY" TargetMode="External"/></Relationships>
</file>

<file path=ppt/slides/_rels/slide95.xml.rels><?xml version="1.0" encoding="UTF-8" standalone="yes"?>
<Relationships xmlns="http://schemas.openxmlformats.org/package/2006/relationships"><Relationship Id="rId2" Type="http://schemas.openxmlformats.org/officeDocument/2006/relationships/image" Target="../media/image126.png"/><Relationship Id="rId1" Type="http://schemas.openxmlformats.org/officeDocument/2006/relationships/slideLayout" Target="../slideLayouts/slideLayout911.xml"/></Relationships>
</file>

<file path=ppt/slides/_rels/slide96.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911.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60.xml"/></Relationships>
</file>

<file path=ppt/slides/_rels/slide98.xml.rels><?xml version="1.0" encoding="UTF-8" standalone="yes"?>
<Relationships xmlns="http://schemas.openxmlformats.org/package/2006/relationships"><Relationship Id="rId3" Type="http://schemas.openxmlformats.org/officeDocument/2006/relationships/hyperlink" Target="https://www.youtube.com/watch?v=pwRw7QqK_qA&amp;list=PL5Q2soXY2Zi9xidyIgBxUz7xRPS-wisBN&amp;index=9" TargetMode="External"/><Relationship Id="rId2" Type="http://schemas.openxmlformats.org/officeDocument/2006/relationships/hyperlink" Target="https://www.youtube.com/watch?v=KDy632z23UE&amp;list=PL5Q2soXY2Zi9xidyIgBxUz7xRPS-wisBN&amp;index=8" TargetMode="External"/><Relationship Id="rId1" Type="http://schemas.openxmlformats.org/officeDocument/2006/relationships/slideLayout" Target="../slideLayouts/slideLayout236.xml"/><Relationship Id="rId6" Type="http://schemas.openxmlformats.org/officeDocument/2006/relationships/hyperlink" Target="https://www.youtube.com/onurmutlulectures" TargetMode="External"/><Relationship Id="rId5" Type="http://schemas.openxmlformats.org/officeDocument/2006/relationships/hyperlink" Target="https://www.youtube.com/watch?v=HvswnsfG3oQ&amp;list=PL5Q2soXY2Zi9xidyIgBxUz7xRPS-wisBN&amp;index=11" TargetMode="External"/><Relationship Id="rId4" Type="http://schemas.openxmlformats.org/officeDocument/2006/relationships/hyperlink" Target="https://www.youtube.com/watch?v=gR7XR-Eepcg&amp;list=PL5Q2soXY2Zi9xidyIgBxUz7xRPS-wisBN&amp;index=10" TargetMode="External"/></Relationships>
</file>

<file path=ppt/slides/_rels/slide99.xml.rels><?xml version="1.0" encoding="UTF-8" standalone="yes"?>
<Relationships xmlns="http://schemas.openxmlformats.org/package/2006/relationships"><Relationship Id="rId3" Type="http://schemas.openxmlformats.org/officeDocument/2006/relationships/hyperlink" Target="https://www.youtube.com/watch?v=JV1uc1kOt04" TargetMode="External"/><Relationship Id="rId7" Type="http://schemas.openxmlformats.org/officeDocument/2006/relationships/image" Target="../media/image128.png"/><Relationship Id="rId2" Type="http://schemas.openxmlformats.org/officeDocument/2006/relationships/hyperlink" Target="https://people.inf.ethz.ch/omutlu/pub/onur-RowHammer-SEHAS-Keynote-HiPEAC-January-19-2021-final.pptx" TargetMode="External"/><Relationship Id="rId1" Type="http://schemas.openxmlformats.org/officeDocument/2006/relationships/slideLayout" Target="../slideLayouts/slideLayout236.xml"/><Relationship Id="rId6" Type="http://schemas.openxmlformats.org/officeDocument/2006/relationships/hyperlink" Target="https://www.youtube.com/watch?v=sgd7PHQQ1AI" TargetMode="External"/><Relationship Id="rId5" Type="http://schemas.openxmlformats.org/officeDocument/2006/relationships/hyperlink" Target="https://people.inf.ethz.ch/omutlu/pub/onur-RowHammer-SEHAS-Keynote-HiPEAC-January-19-2021-final.pdf" TargetMode="External"/><Relationship Id="rId4" Type="http://schemas.openxmlformats.org/officeDocument/2006/relationships/hyperlink" Target="https://www.hipeac.net/2021/budapest/#/" TargetMode="External"/></Relationships>
</file>

<file path=ppt/slides/_rels/slide100.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16.xml"/><Relationship Id="rId1" Type="http://schemas.openxmlformats.org/officeDocument/2006/relationships/slideLayout" Target="../slideLayouts/slideLayout236.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02.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Layout" Target="../slideLayouts/slideLayout959.xml"/></Relationships>
</file>

<file path=ppt/slides/_rels/slide103.xml.rels><?xml version="1.0" encoding="UTF-8" standalone="yes"?>
<Relationships xmlns="http://schemas.openxmlformats.org/package/2006/relationships"><Relationship Id="rId2" Type="http://schemas.openxmlformats.org/officeDocument/2006/relationships/image" Target="../media/image131.jpg"/><Relationship Id="rId1" Type="http://schemas.openxmlformats.org/officeDocument/2006/relationships/slideLayout" Target="../slideLayouts/slideLayout959.xml"/></Relationships>
</file>

<file path=ppt/slides/_rels/slide104.xml.rels><?xml version="1.0" encoding="UTF-8" standalone="yes"?>
<Relationships xmlns="http://schemas.openxmlformats.org/package/2006/relationships"><Relationship Id="rId2" Type="http://schemas.openxmlformats.org/officeDocument/2006/relationships/image" Target="../media/image132.jpg"/><Relationship Id="rId1" Type="http://schemas.openxmlformats.org/officeDocument/2006/relationships/slideLayout" Target="../slideLayouts/slideLayout959.xml"/></Relationships>
</file>

<file path=ppt/slides/_rels/slide105.xml.rels><?xml version="1.0" encoding="UTF-8" standalone="yes"?>
<Relationships xmlns="http://schemas.openxmlformats.org/package/2006/relationships"><Relationship Id="rId2" Type="http://schemas.openxmlformats.org/officeDocument/2006/relationships/image" Target="../media/image133.jpg"/><Relationship Id="rId1" Type="http://schemas.openxmlformats.org/officeDocument/2006/relationships/slideLayout" Target="../slideLayouts/slideLayout959.xml"/></Relationships>
</file>

<file path=ppt/slides/_rels/slide106.xml.rels><?xml version="1.0" encoding="UTF-8" standalone="yes"?>
<Relationships xmlns="http://schemas.openxmlformats.org/package/2006/relationships"><Relationship Id="rId2" Type="http://schemas.openxmlformats.org/officeDocument/2006/relationships/image" Target="../media/image134.jpg"/><Relationship Id="rId1" Type="http://schemas.openxmlformats.org/officeDocument/2006/relationships/slideLayout" Target="../slideLayouts/slideLayout959.xml"/></Relationships>
</file>

<file path=ppt/slides/_rels/slide107.xml.rels><?xml version="1.0" encoding="UTF-8" standalone="yes"?>
<Relationships xmlns="http://schemas.openxmlformats.org/package/2006/relationships"><Relationship Id="rId2" Type="http://schemas.openxmlformats.org/officeDocument/2006/relationships/image" Target="../media/image135.jpg"/><Relationship Id="rId1" Type="http://schemas.openxmlformats.org/officeDocument/2006/relationships/slideLayout" Target="../slideLayouts/slideLayout959.xml"/></Relationships>
</file>

<file path=ppt/slides/_rels/slide108.xml.rels><?xml version="1.0" encoding="UTF-8" standalone="yes"?>
<Relationships xmlns="http://schemas.openxmlformats.org/package/2006/relationships"><Relationship Id="rId2" Type="http://schemas.openxmlformats.org/officeDocument/2006/relationships/image" Target="../media/image136.jpg"/><Relationship Id="rId1" Type="http://schemas.openxmlformats.org/officeDocument/2006/relationships/slideLayout" Target="../slideLayouts/slideLayout87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13.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users.ece.cmu.edu/~omutlu/pub/raidr-dram-refresh_isca12.pdf" TargetMode="External"/><Relationship Id="rId1" Type="http://schemas.openxmlformats.org/officeDocument/2006/relationships/slideLayout" Target="../slideLayouts/slideLayout512.xml"/><Relationship Id="rId5" Type="http://schemas.openxmlformats.org/officeDocument/2006/relationships/image" Target="../media/image138.png"/><Relationship Id="rId4" Type="http://schemas.openxmlformats.org/officeDocument/2006/relationships/hyperlink" Target="http://users.ece.cmu.edu/~omutlu/pub/liu_isca12_talk.pdf" TargetMode="External"/></Relationships>
</file>

<file path=ppt/slides/_rels/slide115.xml.rels><?xml version="1.0" encoding="UTF-8" standalone="yes"?>
<Relationships xmlns="http://schemas.openxmlformats.org/package/2006/relationships"><Relationship Id="rId3" Type="http://schemas.openxmlformats.org/officeDocument/2006/relationships/hyperlink" Target="http://isca2013.eew.technion.ac.il/" TargetMode="External"/><Relationship Id="rId2" Type="http://schemas.openxmlformats.org/officeDocument/2006/relationships/hyperlink" Target="http://users.ece.cmu.edu/~omutlu/pub/dram-retention-time-characterization_isca13.pdf" TargetMode="External"/><Relationship Id="rId1" Type="http://schemas.openxmlformats.org/officeDocument/2006/relationships/slideLayout" Target="../slideLayouts/slideLayout512.xml"/><Relationship Id="rId6" Type="http://schemas.openxmlformats.org/officeDocument/2006/relationships/image" Target="../media/image139.png"/><Relationship Id="rId5" Type="http://schemas.openxmlformats.org/officeDocument/2006/relationships/hyperlink" Target="http://users.ece.cmu.edu/~omutlu/pub/mutlu_isca13_talk.pdf" TargetMode="External"/><Relationship Id="rId4" Type="http://schemas.openxmlformats.org/officeDocument/2006/relationships/hyperlink" Target="http://users.ece.cmu.edu/~omutlu/pub/mutlu_isca13_talk.ppt" TargetMode="External"/></Relationships>
</file>

<file path=ppt/slides/_rels/slide116.xml.rels><?xml version="1.0" encoding="UTF-8" standalone="yes"?>
<Relationships xmlns="http://schemas.openxmlformats.org/package/2006/relationships"><Relationship Id="rId8" Type="http://schemas.openxmlformats.org/officeDocument/2006/relationships/hyperlink" Target="http://www.ece.cmu.edu/~safari/tools/dram-sigmetrics2014-fulldata.html" TargetMode="External"/><Relationship Id="rId3" Type="http://schemas.openxmlformats.org/officeDocument/2006/relationships/hyperlink" Target="http://www.sigmetrics.org/sigmetrics2014/" TargetMode="External"/><Relationship Id="rId7" Type="http://schemas.openxmlformats.org/officeDocument/2006/relationships/hyperlink" Target="http://users.ece.cmu.edu/~omutlu/pub/error-mitigation-for-intermittent-dram-failures_khan_sigmetrics14-poster.pdf" TargetMode="External"/><Relationship Id="rId2" Type="http://schemas.openxmlformats.org/officeDocument/2006/relationships/hyperlink" Target="http://users.ece.cmu.edu/~omutlu/pub/error-mitigation-for-intermittent-dram-failures_sigmetrics14.pdf" TargetMode="External"/><Relationship Id="rId1" Type="http://schemas.openxmlformats.org/officeDocument/2006/relationships/slideLayout" Target="../slideLayouts/slideLayout639.xml"/><Relationship Id="rId6" Type="http://schemas.openxmlformats.org/officeDocument/2006/relationships/hyperlink" Target="http://users.ece.cmu.edu/~omutlu/pub/error-mitigation-for-intermittent-dram-failures_khan_sigmetrics14-poster.pptx" TargetMode="External"/><Relationship Id="rId5" Type="http://schemas.openxmlformats.org/officeDocument/2006/relationships/hyperlink" Target="http://users.ece.cmu.edu/~omutlu/pub/error-mitigation-for-intermittent-dram-failures_khan_sigmetrics14-talk.pdf" TargetMode="External"/><Relationship Id="rId4" Type="http://schemas.openxmlformats.org/officeDocument/2006/relationships/hyperlink" Target="http://users.ece.cmu.edu/~omutlu/pub/error-mitigation-for-intermittent-dram-failures_khan_sigmetrics14-talk.pptx" TargetMode="External"/><Relationship Id="rId9" Type="http://schemas.openxmlformats.org/officeDocument/2006/relationships/image" Target="../media/image140.png"/></Relationships>
</file>

<file path=ppt/slides/_rels/slide117.xml.rels><?xml version="1.0" encoding="UTF-8" standalone="yes"?>
<Relationships xmlns="http://schemas.openxmlformats.org/package/2006/relationships"><Relationship Id="rId3" Type="http://schemas.openxmlformats.org/officeDocument/2006/relationships/hyperlink" Target="https://people.inf.ethz.ch/omutlu/pub/avatar-dram-refresh_dsn15.pdf" TargetMode="External"/><Relationship Id="rId7" Type="http://schemas.openxmlformats.org/officeDocument/2006/relationships/image" Target="../media/image141.png"/><Relationship Id="rId2" Type="http://schemas.openxmlformats.org/officeDocument/2006/relationships/notesSlide" Target="../notesSlides/notesSlide17.xml"/><Relationship Id="rId1" Type="http://schemas.openxmlformats.org/officeDocument/2006/relationships/slideLayout" Target="../slideLayouts/slideLayout639.xml"/><Relationship Id="rId6" Type="http://schemas.openxmlformats.org/officeDocument/2006/relationships/hyperlink" Target="https://people.inf.ethz.ch/omutlu/pub/avatar-dram-refresh_dsn15-talk.pdf" TargetMode="External"/><Relationship Id="rId5" Type="http://schemas.openxmlformats.org/officeDocument/2006/relationships/hyperlink" Target="https://people.inf.ethz.ch/omutlu/pub/avatar-dram-refresh_dsn15-talk.pptx" TargetMode="External"/><Relationship Id="rId4" Type="http://schemas.openxmlformats.org/officeDocument/2006/relationships/hyperlink" Target="http://2015.dsn.org/" TargetMode="External"/></Relationships>
</file>

<file path=ppt/slides/_rels/slide118.xml.rels><?xml version="1.0" encoding="UTF-8" standalone="yes"?>
<Relationships xmlns="http://schemas.openxmlformats.org/package/2006/relationships"><Relationship Id="rId3" Type="http://schemas.openxmlformats.org/officeDocument/2006/relationships/hyperlink" Target="http://2015.dsn.org/" TargetMode="External"/><Relationship Id="rId2" Type="http://schemas.openxmlformats.org/officeDocument/2006/relationships/hyperlink" Target="https://people.inf.ethz.ch/omutlu/pub/parbor-efficient-system-level-test-for-DRAM-failures_dsn16.pdf" TargetMode="External"/><Relationship Id="rId1" Type="http://schemas.openxmlformats.org/officeDocument/2006/relationships/slideLayout" Target="../slideLayouts/slideLayout639.xml"/><Relationship Id="rId6" Type="http://schemas.openxmlformats.org/officeDocument/2006/relationships/image" Target="../media/image142.png"/><Relationship Id="rId5" Type="http://schemas.openxmlformats.org/officeDocument/2006/relationships/hyperlink" Target="https://people.inf.ethz.ch/omutlu/pub/parbor-efficient-system-level-test-for-DRAM-failures_khan_dsn16-talk.pdf" TargetMode="External"/><Relationship Id="rId4" Type="http://schemas.openxmlformats.org/officeDocument/2006/relationships/hyperlink" Target="https://people.inf.ethz.ch/omutlu/pub/parbor-efficient-system-level-test-for-DRAM-failures_khan_dsn16-talk.pptx" TargetMode="External"/></Relationships>
</file>

<file path=ppt/slides/_rels/slide119.xml.rels><?xml version="1.0" encoding="UTF-8" standalone="yes"?>
<Relationships xmlns="http://schemas.openxmlformats.org/package/2006/relationships"><Relationship Id="rId8" Type="http://schemas.openxmlformats.org/officeDocument/2006/relationships/hyperlink" Target="https://people.inf.ethz.ch/omutlu/pub/MEMCON-system-level-data-dependent-DRAM-failure-detection-mitigation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MEMCON-system-level-data-dependent-DRAM-failure-detection-mitigation_micro17-lightning-talk.pdf" TargetMode="External"/><Relationship Id="rId2" Type="http://schemas.openxmlformats.org/officeDocument/2006/relationships/hyperlink" Target="https://people.inf.ethz.ch/omutlu/pub/MEMCON-system-level-data-dependent-DRAM-failure-detection-mitigation_micro17.pdf" TargetMode="External"/><Relationship Id="rId1" Type="http://schemas.openxmlformats.org/officeDocument/2006/relationships/slideLayout" Target="../slideLayouts/slideLayout639.xml"/><Relationship Id="rId6" Type="http://schemas.openxmlformats.org/officeDocument/2006/relationships/hyperlink" Target="https://people.inf.ethz.ch/omutlu/pub/MEMCON-system-level-data-dependent-DRAM-failure-detection-mitigation_micro17-lightning-talk.pptx" TargetMode="External"/><Relationship Id="rId5" Type="http://schemas.openxmlformats.org/officeDocument/2006/relationships/hyperlink" Target="https://people.inf.ethz.ch/omutlu/pub/MEMCON-system-level-data-dependent-DRAM-failure-detection-mitigation_micro17-talk.pdf" TargetMode="External"/><Relationship Id="rId10" Type="http://schemas.openxmlformats.org/officeDocument/2006/relationships/image" Target="../media/image143.tiff"/><Relationship Id="rId4" Type="http://schemas.openxmlformats.org/officeDocument/2006/relationships/hyperlink" Target="https://people.inf.ethz.ch/omutlu/pub/MEMCON-system-level-data-dependent-DRAM-failure-detection-mitigation_micro17-talk.pptx" TargetMode="External"/><Relationship Id="rId9" Type="http://schemas.openxmlformats.org/officeDocument/2006/relationships/hyperlink" Target="https://people.inf.ethz.ch/omutlu/pub/MEMCON-system-level-data-dependent-DRAM-failure-detection-mitigation_micro17-poster.pdf" TargetMode="External"/></Relationships>
</file>

<file path=ppt/slides/_rels/slide120.xml.rels><?xml version="1.0" encoding="UTF-8" standalone="yes"?>
<Relationships xmlns="http://schemas.openxmlformats.org/package/2006/relationships"><Relationship Id="rId8" Type="http://schemas.openxmlformats.org/officeDocument/2006/relationships/hyperlink" Target="https://people.inf.ethz.ch/omutlu/pub/reaper-dram-retention-profiling-lpddr4_isca17-lightning-talk.pdf" TargetMode="External"/><Relationship Id="rId3" Type="http://schemas.openxmlformats.org/officeDocument/2006/relationships/hyperlink" Target="https://people.inf.ethz.ch/omutlu/pub/reaper-dram-retention-profiling-lpddr4_isca17.pdf" TargetMode="External"/><Relationship Id="rId7" Type="http://schemas.openxmlformats.org/officeDocument/2006/relationships/hyperlink" Target="https://people.inf.ethz.ch/omutlu/pub/reaper-dram-retention-profiling-lpddr4_isca17-lightning-talk.pptx" TargetMode="External"/><Relationship Id="rId2" Type="http://schemas.openxmlformats.org/officeDocument/2006/relationships/image" Target="../media/image144.png"/><Relationship Id="rId1" Type="http://schemas.openxmlformats.org/officeDocument/2006/relationships/slideLayout" Target="../slideLayouts/slideLayout512.xml"/><Relationship Id="rId6" Type="http://schemas.openxmlformats.org/officeDocument/2006/relationships/hyperlink" Target="https://people.inf.ethz.ch/omutlu/pub/reaper-dram-retention-profiling-lpddr4_isca17-talk.pdf" TargetMode="External"/><Relationship Id="rId5" Type="http://schemas.openxmlformats.org/officeDocument/2006/relationships/hyperlink" Target="https://people.inf.ethz.ch/omutlu/pub/reaper-dram-retention-profiling-lpddr4_isca17-talk.pptx" TargetMode="External"/><Relationship Id="rId4" Type="http://schemas.openxmlformats.org/officeDocument/2006/relationships/hyperlink" Target="http://isca17.ece.utoronto.ca/doku.php" TargetMode="External"/></Relationships>
</file>

<file path=ppt/slides/_rels/slide121.xml.rels><?xml version="1.0" encoding="UTF-8" standalone="yes"?>
<Relationships xmlns="http://schemas.openxmlformats.org/package/2006/relationships"><Relationship Id="rId8" Type="http://schemas.openxmlformats.org/officeDocument/2006/relationships/hyperlink" Target="https://github.com/CMU-SAFARI/EINSim" TargetMode="External"/><Relationship Id="rId3" Type="http://schemas.openxmlformats.org/officeDocument/2006/relationships/hyperlink" Target="http://2019.dsn.org/" TargetMode="External"/><Relationship Id="rId7" Type="http://schemas.openxmlformats.org/officeDocument/2006/relationships/hyperlink" Target="https://www.youtube.com/watch?v=YGWXRecr5QY" TargetMode="External"/><Relationship Id="rId2" Type="http://schemas.openxmlformats.org/officeDocument/2006/relationships/hyperlink" Target="https://people.inf.ethz.ch/omutlu/pub/EIN-understanding-and-modeling-in-DRAM-ECC_dsn19.pdf" TargetMode="External"/><Relationship Id="rId1" Type="http://schemas.openxmlformats.org/officeDocument/2006/relationships/slideLayout" Target="../slideLayouts/slideLayout625.xml"/><Relationship Id="rId6" Type="http://schemas.openxmlformats.org/officeDocument/2006/relationships/hyperlink" Target="https://youtu.be/_jYor0EQ16M" TargetMode="External"/><Relationship Id="rId5" Type="http://schemas.openxmlformats.org/officeDocument/2006/relationships/hyperlink" Target="https://people.inf.ethz.ch/omutlu/pub/EIN-understanding-and-modeling-in-DRAM-ECC_dsn19-talk.pdf" TargetMode="External"/><Relationship Id="rId4" Type="http://schemas.openxmlformats.org/officeDocument/2006/relationships/hyperlink" Target="https://people.inf.ethz.ch/omutlu/pub/EIN-understanding-and-modeling-in-DRAM-ECC_dsn19-talk.pptx" TargetMode="External"/><Relationship Id="rId9" Type="http://schemas.openxmlformats.org/officeDocument/2006/relationships/image" Target="../media/image145.png"/></Relationships>
</file>

<file path=ppt/slides/_rels/slide122.xml.rels><?xml version="1.0" encoding="UTF-8" standalone="yes"?>
<Relationships xmlns="http://schemas.openxmlformats.org/package/2006/relationships"><Relationship Id="rId8" Type="http://schemas.openxmlformats.org/officeDocument/2006/relationships/hyperlink" Target="https://www.youtube.com/watch?v=D97oAbCaJWk" TargetMode="External"/><Relationship Id="rId3" Type="http://schemas.openxmlformats.org/officeDocument/2006/relationships/hyperlink" Target="http://www.microarch.org/micro53/" TargetMode="External"/><Relationship Id="rId7" Type="http://schemas.openxmlformats.org/officeDocument/2006/relationships/hyperlink" Target="https://people.inf.ethz.ch/omutlu/pub/BEER-bit-exact-ECC-recovery_micro20-lightning-talk.pdf" TargetMode="External"/><Relationship Id="rId2" Type="http://schemas.openxmlformats.org/officeDocument/2006/relationships/hyperlink" Target="https://people.inf.ethz.ch/omutlu/pub/BEER-bit-exact-ECC-recovery_micro20.pdf" TargetMode="External"/><Relationship Id="rId1" Type="http://schemas.openxmlformats.org/officeDocument/2006/relationships/slideLayout" Target="../slideLayouts/slideLayout752.xml"/><Relationship Id="rId6" Type="http://schemas.openxmlformats.org/officeDocument/2006/relationships/hyperlink" Target="https://people.inf.ethz.ch/omutlu/pub/BEER-bit-exact-ECC-recovery_micro20-lightning-talk.pptx" TargetMode="External"/><Relationship Id="rId5" Type="http://schemas.openxmlformats.org/officeDocument/2006/relationships/hyperlink" Target="https://people.inf.ethz.ch/omutlu/pub/BEER-bit-exact-ECC-recovery_micro20-talk.pdf" TargetMode="External"/><Relationship Id="rId10" Type="http://schemas.openxmlformats.org/officeDocument/2006/relationships/image" Target="../media/image146.png"/><Relationship Id="rId4" Type="http://schemas.openxmlformats.org/officeDocument/2006/relationships/hyperlink" Target="https://people.inf.ethz.ch/omutlu/pubBEER-bit-exact-ECC-recovery_micro20-talk.pptx" TargetMode="External"/><Relationship Id="rId9" Type="http://schemas.openxmlformats.org/officeDocument/2006/relationships/hyperlink" Target="https://www.youtube.com/watch?v=hgSziiRTUY4" TargetMode="External"/></Relationships>
</file>

<file path=ppt/slides/_rels/slide123.xml.rels><?xml version="1.0" encoding="UTF-8" standalone="yes"?>
<Relationships xmlns="http://schemas.openxmlformats.org/package/2006/relationships"><Relationship Id="rId2" Type="http://schemas.openxmlformats.org/officeDocument/2006/relationships/image" Target="../media/image147.png"/><Relationship Id="rId1" Type="http://schemas.openxmlformats.org/officeDocument/2006/relationships/slideLayout" Target="../slideLayouts/slideLayout970.xml"/></Relationships>
</file>

<file path=ppt/slides/_rels/slide124.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hyperlink" Target="https://www.youtube.com/watch?v=v702wUnaWGE&amp;list=PL5Q2soXY2Zi9xidyIgBxUz7xRPS-wisBN&amp;index=3" TargetMode="External"/><Relationship Id="rId1" Type="http://schemas.openxmlformats.org/officeDocument/2006/relationships/slideLayout" Target="../slideLayouts/slideLayout23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26.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hyperlink" Target="https://arxiv.org/pdf/1706.08642" TargetMode="External"/><Relationship Id="rId1" Type="http://schemas.openxmlformats.org/officeDocument/2006/relationships/slideLayout" Target="../slideLayouts/slideLayout512.xml"/></Relationships>
</file>

<file path=ppt/slides/_rels/slide127.xml.rels><?xml version="1.0" encoding="UTF-8" standalone="yes"?>
<Relationships xmlns="http://schemas.openxmlformats.org/package/2006/relationships"><Relationship Id="rId2" Type="http://schemas.openxmlformats.org/officeDocument/2006/relationships/image" Target="../media/image150.png"/><Relationship Id="rId1" Type="http://schemas.openxmlformats.org/officeDocument/2006/relationships/slideLayout" Target="../slideLayouts/slideLayout260.xml"/></Relationships>
</file>

<file path=ppt/slides/_rels/slide128.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image" Target="../media/image150.png"/><Relationship Id="rId1" Type="http://schemas.openxmlformats.org/officeDocument/2006/relationships/slideLayout" Target="../slideLayouts/slideLayout260.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855.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33.xml.rels><?xml version="1.0" encoding="UTF-8" standalone="yes"?>
<Relationships xmlns="http://schemas.openxmlformats.org/package/2006/relationships"><Relationship Id="rId2" Type="http://schemas.openxmlformats.org/officeDocument/2006/relationships/image" Target="../media/image152.jpeg"/><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image" Target="../media/image153.jpeg"/><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82.tiff"/><Relationship Id="rId2" Type="http://schemas.openxmlformats.org/officeDocument/2006/relationships/image" Target="../media/image81.png"/><Relationship Id="rId1" Type="http://schemas.openxmlformats.org/officeDocument/2006/relationships/slideLayout" Target="../slideLayouts/slideLayout236.xml"/></Relationships>
</file>

<file path=ppt/slides/_rels/slide13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81.png"/><Relationship Id="rId1" Type="http://schemas.openxmlformats.org/officeDocument/2006/relationships/slideLayout" Target="../slideLayouts/slideLayout236.xml"/><Relationship Id="rId6" Type="http://schemas.openxmlformats.org/officeDocument/2006/relationships/image" Target="../media/image82.tiff"/><Relationship Id="rId5" Type="http://schemas.openxmlformats.org/officeDocument/2006/relationships/image" Target="../media/image84.jpeg"/><Relationship Id="rId4" Type="http://schemas.openxmlformats.org/officeDocument/2006/relationships/image" Target="../media/image25.png"/></Relationships>
</file>

<file path=ppt/slides/_rels/slide140.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236.xml"/></Relationships>
</file>

<file path=ppt/slides/_rels/slide141.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image" Target="../media/image154.png"/><Relationship Id="rId1" Type="http://schemas.openxmlformats.org/officeDocument/2006/relationships/slideLayout" Target="../slideLayouts/slideLayout236.xml"/></Relationships>
</file>

<file path=ppt/slides/_rels/slide142.xml.rels><?xml version="1.0" encoding="UTF-8" standalone="yes"?>
<Relationships xmlns="http://schemas.openxmlformats.org/package/2006/relationships"><Relationship Id="rId3" Type="http://schemas.openxmlformats.org/officeDocument/2006/relationships/hyperlink" Target="http://www.cs.arizona.edu/hpca9/" TargetMode="External"/><Relationship Id="rId2" Type="http://schemas.openxmlformats.org/officeDocument/2006/relationships/hyperlink" Target="https://people.inf.ethz.ch/omutlu/pub/mutlu_hpca03.pdf" TargetMode="External"/><Relationship Id="rId1" Type="http://schemas.openxmlformats.org/officeDocument/2006/relationships/slideLayout" Target="../slideLayouts/slideLayout434.xml"/><Relationship Id="rId5" Type="http://schemas.openxmlformats.org/officeDocument/2006/relationships/image" Target="../media/image156.tiff"/><Relationship Id="rId4" Type="http://schemas.openxmlformats.org/officeDocument/2006/relationships/hyperlink" Target="https://people.inf.ethz.ch/omutlu/pub/mutlu_hpca03_talk.pdf" TargetMode="External"/></Relationships>
</file>

<file path=ppt/slides/_rels/slide143.xml.rels><?xml version="1.0" encoding="UTF-8" standalone="yes"?>
<Relationships xmlns="http://schemas.openxmlformats.org/package/2006/relationships"><Relationship Id="rId2" Type="http://schemas.openxmlformats.org/officeDocument/2006/relationships/image" Target="../media/image157.tiff"/><Relationship Id="rId1" Type="http://schemas.openxmlformats.org/officeDocument/2006/relationships/slideLayout" Target="../slideLayouts/slideLayout236.xml"/></Relationships>
</file>

<file path=ppt/slides/_rels/slide144.xml.rels><?xml version="1.0" encoding="UTF-8" standalone="yes"?>
<Relationships xmlns="http://schemas.openxmlformats.org/package/2006/relationships"><Relationship Id="rId2" Type="http://schemas.openxmlformats.org/officeDocument/2006/relationships/image" Target="../media/image158.tiff"/><Relationship Id="rId1" Type="http://schemas.openxmlformats.org/officeDocument/2006/relationships/slideLayout" Target="../slideLayouts/slideLayout236.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46.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image" Target="../media/image83.png"/><Relationship Id="rId1" Type="http://schemas.openxmlformats.org/officeDocument/2006/relationships/slideLayout" Target="../slideLayouts/slideLayout236.xml"/></Relationships>
</file>

<file path=ppt/slides/_rels/slide147.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image" Target="../media/image160.tiff"/><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3" Type="http://schemas.openxmlformats.org/officeDocument/2006/relationships/hyperlink" Target="https://www.asplos2018.org/" TargetMode="External"/><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4" Type="http://schemas.openxmlformats.org/officeDocument/2006/relationships/image" Target="../media/image85.tiff"/></Relationships>
</file>

<file path=ppt/slides/_rels/slide151.xml.rels><?xml version="1.0" encoding="UTF-8" standalone="yes"?>
<Relationships xmlns="http://schemas.openxmlformats.org/package/2006/relationships"><Relationship Id="rId2" Type="http://schemas.openxmlformats.org/officeDocument/2006/relationships/image" Target="../media/image159.png"/><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54.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86.png"/><Relationship Id="rId4" Type="http://schemas.openxmlformats.org/officeDocument/2006/relationships/hyperlink" Target="https://arxiv.org/pdf/1903.03988.pdf" TargetMode="External"/></Relationships>
</file>

<file path=ppt/slides/_rels/slide155.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13.xml"/></Relationships>
</file>

<file path=ppt/slides/_rels/slide156.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1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158.xml.rels><?xml version="1.0" encoding="UTF-8" standalone="yes"?>
<Relationships xmlns="http://schemas.openxmlformats.org/package/2006/relationships"><Relationship Id="rId3" Type="http://schemas.openxmlformats.org/officeDocument/2006/relationships/hyperlink" Target="http://users.ece.cmu.edu/~omutlu/pub/in-DRAM-bulk-AND-OR-ieee_cal15.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346.xml"/><Relationship Id="rId5" Type="http://schemas.openxmlformats.org/officeDocument/2006/relationships/hyperlink" Target="https://people.inf.ethz.ch/omutlu/pub/ambit-bulk-bitwise-dram_micro17.pdf" TargetMode="External"/><Relationship Id="rId4" Type="http://schemas.openxmlformats.org/officeDocument/2006/relationships/hyperlink" Target="https://users.ece.cmu.edu/~omutlu/pub/GSDRAM-gather-scatter-dram_micro15.pdf" TargetMode="External"/></Relationships>
</file>

<file path=ppt/slides/_rels/slide159.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1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68.xml"/></Relationships>
</file>

<file path=ppt/slides/_rels/slide16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357.xml"/></Relationships>
</file>

<file path=ppt/slides/_rels/slide164.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36.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62.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65.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hyperlink" Target="https://www.youtube.com/watch?v=n6Pwg1qax_E&amp;list=PL5Q2soXY2Zi_7UBNmC9B8Yr5JSwTG9yH4&amp;index=4" TargetMode="External"/><Relationship Id="rId1" Type="http://schemas.openxmlformats.org/officeDocument/2006/relationships/slideLayout" Target="../slideLayouts/slideLayout236.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167.xml.rels><?xml version="1.0" encoding="UTF-8" standalone="yes"?>
<Relationships xmlns="http://schemas.openxmlformats.org/package/2006/relationships"><Relationship Id="rId8" Type="http://schemas.openxmlformats.org/officeDocument/2006/relationships/image" Target="../media/image165.png"/><Relationship Id="rId3" Type="http://schemas.openxmlformats.org/officeDocument/2006/relationships/hyperlink" Target="http://hpca22.site.ac.upc.edu/" TargetMode="External"/><Relationship Id="rId7" Type="http://schemas.openxmlformats.org/officeDocument/2006/relationships/image" Target="../media/image164.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98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168.xml.rels><?xml version="1.0" encoding="UTF-8" standalone="yes"?>
<Relationships xmlns="http://schemas.openxmlformats.org/package/2006/relationships"><Relationship Id="rId3" Type="http://schemas.openxmlformats.org/officeDocument/2006/relationships/hyperlink" Target="http://www.microarch.org/micro53/" TargetMode="External"/><Relationship Id="rId2" Type="http://schemas.openxmlformats.org/officeDocument/2006/relationships/hyperlink" Target="https://people.inf.ethz.ch/omutlu/pub/FIGARO-fine-grained-in-DRAM-data-relocation-and-caching_micro20.pdf" TargetMode="External"/><Relationship Id="rId1" Type="http://schemas.openxmlformats.org/officeDocument/2006/relationships/slideLayout" Target="../slideLayouts/slideLayout982.xml"/><Relationship Id="rId4" Type="http://schemas.openxmlformats.org/officeDocument/2006/relationships/image" Target="../media/image166.png"/></Relationships>
</file>

<file path=ppt/slides/_rels/slide169.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people.inf.ethz.ch/omutlu/pub/network-on-memory-data-copy_ieee-cal20.pdf" TargetMode="External"/><Relationship Id="rId1" Type="http://schemas.openxmlformats.org/officeDocument/2006/relationships/slideLayout" Target="../slideLayouts/slideLayout982.xml"/><Relationship Id="rId4" Type="http://schemas.openxmlformats.org/officeDocument/2006/relationships/image" Target="../media/image167.png"/></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6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651.xml"/></Relationships>
</file>

<file path=ppt/slides/_rels/slide174.xml.rels><?xml version="1.0" encoding="UTF-8" standalone="yes"?>
<Relationships xmlns="http://schemas.openxmlformats.org/package/2006/relationships"><Relationship Id="rId2" Type="http://schemas.openxmlformats.org/officeDocument/2006/relationships/image" Target="../media/image168.png"/><Relationship Id="rId1" Type="http://schemas.openxmlformats.org/officeDocument/2006/relationships/slideLayout" Target="../slideLayouts/slideLayout13.xml"/></Relationships>
</file>

<file path=ppt/slides/_rels/slide175.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423.xml"/></Relationships>
</file>

<file path=ppt/slides/_rels/slide176.xml.rels><?xml version="1.0" encoding="UTF-8" standalone="yes"?>
<Relationships xmlns="http://schemas.openxmlformats.org/package/2006/relationships"><Relationship Id="rId2" Type="http://schemas.openxmlformats.org/officeDocument/2006/relationships/image" Target="../media/image169.tiff"/><Relationship Id="rId1" Type="http://schemas.openxmlformats.org/officeDocument/2006/relationships/slideLayout" Target="../slideLayouts/slideLayout279.xml"/></Relationships>
</file>

<file path=ppt/slides/_rels/slide177.xml.rels><?xml version="1.0" encoding="UTF-8" standalone="yes"?>
<Relationships xmlns="http://schemas.openxmlformats.org/package/2006/relationships"><Relationship Id="rId2" Type="http://schemas.openxmlformats.org/officeDocument/2006/relationships/image" Target="../media/image170.tiff"/><Relationship Id="rId1" Type="http://schemas.openxmlformats.org/officeDocument/2006/relationships/slideLayout" Target="../slideLayouts/slideLayout13.xml"/></Relationships>
</file>

<file path=ppt/slides/_rels/slide178.xml.rels><?xml version="1.0" encoding="UTF-8" standalone="yes"?>
<Relationships xmlns="http://schemas.openxmlformats.org/package/2006/relationships"><Relationship Id="rId3" Type="http://schemas.openxmlformats.org/officeDocument/2006/relationships/image" Target="../media/image172.tiff"/><Relationship Id="rId2" Type="http://schemas.openxmlformats.org/officeDocument/2006/relationships/image" Target="../media/image171.tiff"/><Relationship Id="rId1" Type="http://schemas.openxmlformats.org/officeDocument/2006/relationships/slideLayout" Target="../slideLayouts/slideLayout13.xml"/></Relationships>
</file>

<file path=ppt/slides/_rels/slide179.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in-DRAM-bulk-AND-OR-ieee_cal15.pdf" TargetMode="External"/><Relationship Id="rId1" Type="http://schemas.openxmlformats.org/officeDocument/2006/relationships/slideLayout" Target="../slideLayouts/slideLayout866.xml"/><Relationship Id="rId4" Type="http://schemas.openxmlformats.org/officeDocument/2006/relationships/image" Target="../media/image173.png"/></Relationships>
</file>

<file path=ppt/slides/_rels/slide180.xml.rels><?xml version="1.0" encoding="UTF-8" standalone="yes"?>
<Relationships xmlns="http://schemas.openxmlformats.org/package/2006/relationships"><Relationship Id="rId8" Type="http://schemas.openxmlformats.org/officeDocument/2006/relationships/hyperlink" Target="https://people.inf.ethz.ch/omutlu/pub/ambit-bulk-bitwise-dram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ambit-bulk-bitwise-dram_micro17-lightning-talk.pdf" TargetMode="External"/><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866.xml"/><Relationship Id="rId6" Type="http://schemas.openxmlformats.org/officeDocument/2006/relationships/hyperlink" Target="https://people.inf.ethz.ch/omutlu/pub/ambit-bulk-bitwise-dram_micro17-lightning-talk.pptx" TargetMode="External"/><Relationship Id="rId5" Type="http://schemas.openxmlformats.org/officeDocument/2006/relationships/hyperlink" Target="https://people.inf.ethz.ch/omutlu/pub/ambit-bulk-bitwise-dram_micro17-talk.pdf" TargetMode="External"/><Relationship Id="rId10" Type="http://schemas.openxmlformats.org/officeDocument/2006/relationships/image" Target="../media/image174.tiff"/><Relationship Id="rId4" Type="http://schemas.openxmlformats.org/officeDocument/2006/relationships/hyperlink" Target="https://people.inf.ethz.ch/omutlu/pub/ambit-bulk-bitwise-dram_micro17-talk.pptx" TargetMode="External"/><Relationship Id="rId9" Type="http://schemas.openxmlformats.org/officeDocument/2006/relationships/hyperlink" Target="https://people.inf.ethz.ch/omutlu/pub/ambit-bulk-bitwise-dram_micro17-poster.pdf" TargetMode="External"/></Relationships>
</file>

<file path=ppt/slides/_rels/slide181.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hyperlink" Target="https://arxiv.org/pdf/1905.09822.pdf" TargetMode="External"/><Relationship Id="rId1" Type="http://schemas.openxmlformats.org/officeDocument/2006/relationships/slideLayout" Target="../slideLayouts/slideLayout346.xml"/></Relationships>
</file>

<file path=ppt/slides/_rels/slide182.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176.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94.xml"/></Relationships>
</file>

<file path=ppt/slides/_rels/slide184.xml.rels><?xml version="1.0" encoding="UTF-8" standalone="yes"?>
<Relationships xmlns="http://schemas.openxmlformats.org/package/2006/relationships"><Relationship Id="rId3" Type="http://schemas.openxmlformats.org/officeDocument/2006/relationships/image" Target="../media/image900.png"/><Relationship Id="rId7" Type="http://schemas.openxmlformats.org/officeDocument/2006/relationships/image" Target="../media/image1510.png"/><Relationship Id="rId2" Type="http://schemas.openxmlformats.org/officeDocument/2006/relationships/notesSlide" Target="../notesSlides/notesSlide20.xml"/><Relationship Id="rId1" Type="http://schemas.openxmlformats.org/officeDocument/2006/relationships/slideLayout" Target="../slideLayouts/slideLayout994.xml"/><Relationship Id="rId6" Type="http://schemas.openxmlformats.org/officeDocument/2006/relationships/image" Target="../media/image1000.png"/><Relationship Id="rId5" Type="http://schemas.openxmlformats.org/officeDocument/2006/relationships/image" Target="../media/image1440.png"/><Relationship Id="rId4" Type="http://schemas.openxmlformats.org/officeDocument/2006/relationships/image" Target="../media/image1360.png"/></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94.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94.xml"/></Relationships>
</file>

<file path=ppt/slides/_rels/slide187.xml.rels><?xml version="1.0" encoding="UTF-8" standalone="yes"?>
<Relationships xmlns="http://schemas.openxmlformats.org/package/2006/relationships"><Relationship Id="rId3" Type="http://schemas.openxmlformats.org/officeDocument/2006/relationships/image" Target="../media/image15.jpeg"/><Relationship Id="rId7" Type="http://schemas.openxmlformats.org/officeDocument/2006/relationships/image" Target="../media/image180.svg"/><Relationship Id="rId2" Type="http://schemas.openxmlformats.org/officeDocument/2006/relationships/notesSlide" Target="../notesSlides/notesSlide23.xml"/><Relationship Id="rId1" Type="http://schemas.openxmlformats.org/officeDocument/2006/relationships/slideLayout" Target="../slideLayouts/slideLayout993.xml"/><Relationship Id="rId6" Type="http://schemas.openxmlformats.org/officeDocument/2006/relationships/image" Target="../media/image179.png"/><Relationship Id="rId5" Type="http://schemas.openxmlformats.org/officeDocument/2006/relationships/image" Target="../media/image178.png"/><Relationship Id="rId4" Type="http://schemas.openxmlformats.org/officeDocument/2006/relationships/image" Target="../media/image177.png"/></Relationships>
</file>

<file path=ppt/slides/_rels/slide188.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10" Type="http://schemas.openxmlformats.org/officeDocument/2006/relationships/image" Target="../media/image181.png"/><Relationship Id="rId4" Type="http://schemas.openxmlformats.org/officeDocument/2006/relationships/hyperlink" Target="https://www.youtube.com/watch?v=Xw0laEEDmsM&amp;feature=youtu.be" TargetMode="External"/><Relationship Id="rId9" Type="http://schemas.openxmlformats.org/officeDocument/2006/relationships/hyperlink" Target="https://www.youtube.com/watch?v=7gqnrTZpjxE" TargetMode="External"/></Relationships>
</file>

<file path=ppt/slides/_rels/slide189.xml.rels><?xml version="1.0" encoding="UTF-8" standalone="yes"?>
<Relationships xmlns="http://schemas.openxmlformats.org/package/2006/relationships"><Relationship Id="rId8" Type="http://schemas.openxmlformats.org/officeDocument/2006/relationships/image" Target="../media/image182.png"/><Relationship Id="rId3" Type="http://schemas.openxmlformats.org/officeDocument/2006/relationships/hyperlink" Target="http://hpca2019.seas.gwu.edu/" TargetMode="External"/><Relationship Id="rId7" Type="http://schemas.openxmlformats.org/officeDocument/2006/relationships/hyperlink" Target="https://www.youtube.com/watch?v=Y3hPv1I5f8Y&amp;list=PL5Q2soXY2Zi-DyoI3HbqcdtUm9YWRR_z-&amp;index=16"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60.xml"/><Relationship Id="rId6" Type="http://schemas.openxmlformats.org/officeDocument/2006/relationships/hyperlink" Target="https://www.youtube.com/watch?v=g_GtYdzIPK4&amp;list=PL5Q2soXY2Zi8_VVChACnON4sfh2bJ5IrD&amp;index=19" TargetMode="External"/><Relationship Id="rId5" Type="http://schemas.openxmlformats.org/officeDocument/2006/relationships/hyperlink" Target="https://people.inf.ethz.ch/omutlu/pub/drange-dram-latency-based-true-random-number-generator_hpca19-talk.pdf" TargetMode="External"/><Relationship Id="rId4" Type="http://schemas.openxmlformats.org/officeDocument/2006/relationships/hyperlink" Target="https://people.inf.ethz.ch/omutlu/pub/drange-dram-latency-based-true-random-number-generator_hpca19-talk.pptx" TargetMode="External"/></Relationships>
</file>

<file path=ppt/slides/_rels/slide190.xml.rels><?xml version="1.0" encoding="UTF-8" standalone="yes"?>
<Relationships xmlns="http://schemas.openxmlformats.org/package/2006/relationships"><Relationship Id="rId8" Type="http://schemas.openxmlformats.org/officeDocument/2006/relationships/hyperlink" Target="https://www.youtube.com/watch?v=QtBrq0WVOmQ&amp;list=PL5Q2soXY2Zi8_VVChACnON4sfh2bJ5IrD&amp;index=132" TargetMode="External"/><Relationship Id="rId3" Type="http://schemas.openxmlformats.org/officeDocument/2006/relationships/hyperlink" Target="http://iscaconf.org/isca2021/" TargetMode="External"/><Relationship Id="rId7" Type="http://schemas.openxmlformats.org/officeDocument/2006/relationships/hyperlink" Target="https://people.inf.ethz.ch/omutlu/pub/QUAC-TRNG-DRAM_isca21-short-talk.pdf" TargetMode="External"/><Relationship Id="rId2" Type="http://schemas.openxmlformats.org/officeDocument/2006/relationships/hyperlink" Target="https://people.inf.ethz.ch/omutlu/pub/QUAC-TRNG-DRAM_is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QUAC-TRNG-DRAM_isca21-short-talk.pptx" TargetMode="External"/><Relationship Id="rId5" Type="http://schemas.openxmlformats.org/officeDocument/2006/relationships/hyperlink" Target="https://people.inf.ethz.ch/omutlu/pub/QUAC-TRNG-DRAM_isca21-talk.pdf" TargetMode="External"/><Relationship Id="rId10" Type="http://schemas.openxmlformats.org/officeDocument/2006/relationships/image" Target="../media/image183.png"/><Relationship Id="rId4" Type="http://schemas.openxmlformats.org/officeDocument/2006/relationships/hyperlink" Target="https://people.inf.ethz.ch/omutlu/pub/QUAC-TRNG-DRAM_isca21-talk.pptx" TargetMode="External"/><Relationship Id="rId9" Type="http://schemas.openxmlformats.org/officeDocument/2006/relationships/hyperlink" Target="https://www.youtube.com/watch?v=snvF3g3GfkI&amp;list=PL5Q2soXY2Zi_tOTAYm--dYByNPL7JhwR9&amp;index=6" TargetMode="External"/></Relationships>
</file>

<file path=ppt/slides/_rels/slide191.xml.rels><?xml version="1.0" encoding="UTF-8" standalone="yes"?>
<Relationships xmlns="http://schemas.openxmlformats.org/package/2006/relationships"><Relationship Id="rId3" Type="http://schemas.openxmlformats.org/officeDocument/2006/relationships/hyperlink" Target="https://parallel.princeton.edu/papers/micro19-gao.pdf" TargetMode="External"/><Relationship Id="rId2" Type="http://schemas.openxmlformats.org/officeDocument/2006/relationships/image" Target="../media/image184.png"/><Relationship Id="rId1" Type="http://schemas.openxmlformats.org/officeDocument/2006/relationships/slideLayout" Target="../slideLayouts/slideLayout13.xml"/></Relationships>
</file>

<file path=ppt/slides/_rels/slide192.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185.png"/><Relationship Id="rId1" Type="http://schemas.openxmlformats.org/officeDocument/2006/relationships/slideLayout" Target="../slideLayouts/slideLayout13.xml"/></Relationships>
</file>

<file path=ppt/slides/_rels/slide193.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186.png"/><Relationship Id="rId1" Type="http://schemas.openxmlformats.org/officeDocument/2006/relationships/slideLayout" Target="../slideLayouts/slideLayout866.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66.xml"/></Relationships>
</file>

<file path=ppt/slides/_rels/slide195.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25.xml"/><Relationship Id="rId1" Type="http://schemas.openxmlformats.org/officeDocument/2006/relationships/slideLayout" Target="../slideLayouts/slideLayout866.xml"/></Relationships>
</file>

<file path=ppt/slides/_rels/slide196.xml.rels><?xml version="1.0" encoding="UTF-8" standalone="yes"?>
<Relationships xmlns="http://schemas.openxmlformats.org/package/2006/relationships"><Relationship Id="rId8" Type="http://schemas.openxmlformats.org/officeDocument/2006/relationships/image" Target="../media/image192.emf"/><Relationship Id="rId13" Type="http://schemas.openxmlformats.org/officeDocument/2006/relationships/image" Target="../media/image197.png"/><Relationship Id="rId3" Type="http://schemas.openxmlformats.org/officeDocument/2006/relationships/notesSlide" Target="../notesSlides/notesSlide26.xml"/><Relationship Id="rId7" Type="http://schemas.openxmlformats.org/officeDocument/2006/relationships/image" Target="../media/image191.emf"/><Relationship Id="rId12" Type="http://schemas.openxmlformats.org/officeDocument/2006/relationships/image" Target="../media/image196.emf"/><Relationship Id="rId2" Type="http://schemas.openxmlformats.org/officeDocument/2006/relationships/slideLayout" Target="../slideLayouts/slideLayout866.xml"/><Relationship Id="rId1" Type="http://schemas.openxmlformats.org/officeDocument/2006/relationships/tags" Target="../tags/tag1.xml"/><Relationship Id="rId6" Type="http://schemas.openxmlformats.org/officeDocument/2006/relationships/image" Target="../media/image190.emf"/><Relationship Id="rId11" Type="http://schemas.openxmlformats.org/officeDocument/2006/relationships/image" Target="../media/image195.emf"/><Relationship Id="rId5" Type="http://schemas.openxmlformats.org/officeDocument/2006/relationships/image" Target="../media/image189.emf"/><Relationship Id="rId15" Type="http://schemas.openxmlformats.org/officeDocument/2006/relationships/image" Target="../media/image199.png"/><Relationship Id="rId10" Type="http://schemas.openxmlformats.org/officeDocument/2006/relationships/image" Target="../media/image194.emf"/><Relationship Id="rId4" Type="http://schemas.openxmlformats.org/officeDocument/2006/relationships/image" Target="../media/image188.emf"/><Relationship Id="rId9" Type="http://schemas.openxmlformats.org/officeDocument/2006/relationships/image" Target="../media/image193.emf"/><Relationship Id="rId14" Type="http://schemas.openxmlformats.org/officeDocument/2006/relationships/image" Target="../media/image198.png"/></Relationships>
</file>

<file path=ppt/slides/_rels/slide197.xml.rels><?xml version="1.0" encoding="UTF-8" standalone="yes"?>
<Relationships xmlns="http://schemas.openxmlformats.org/package/2006/relationships"><Relationship Id="rId3" Type="http://schemas.openxmlformats.org/officeDocument/2006/relationships/image" Target="../media/image196.emf"/><Relationship Id="rId2" Type="http://schemas.openxmlformats.org/officeDocument/2006/relationships/notesSlide" Target="../notesSlides/notesSlide27.xml"/><Relationship Id="rId1" Type="http://schemas.openxmlformats.org/officeDocument/2006/relationships/slideLayout" Target="../slideLayouts/slideLayout866.xml"/></Relationships>
</file>

<file path=ppt/slides/_rels/slide198.xml.rels><?xml version="1.0" encoding="UTF-8" standalone="yes"?>
<Relationships xmlns="http://schemas.openxmlformats.org/package/2006/relationships"><Relationship Id="rId3" Type="http://schemas.openxmlformats.org/officeDocument/2006/relationships/image" Target="../media/image200.gif"/><Relationship Id="rId2" Type="http://schemas.openxmlformats.org/officeDocument/2006/relationships/notesSlide" Target="../notesSlides/notesSlide28.xml"/><Relationship Id="rId1" Type="http://schemas.openxmlformats.org/officeDocument/2006/relationships/slideLayout" Target="../slideLayouts/slideLayout866.xml"/></Relationships>
</file>

<file path=ppt/slides/_rels/slide199.xml.rels><?xml version="1.0" encoding="UTF-8" standalone="yes"?>
<Relationships xmlns="http://schemas.openxmlformats.org/package/2006/relationships"><Relationship Id="rId3" Type="http://schemas.openxmlformats.org/officeDocument/2006/relationships/image" Target="../media/image201.emf"/><Relationship Id="rId2" Type="http://schemas.openxmlformats.org/officeDocument/2006/relationships/notesSlide" Target="../notesSlides/notesSlide29.xml"/><Relationship Id="rId1" Type="http://schemas.openxmlformats.org/officeDocument/2006/relationships/slideLayout" Target="../slideLayouts/slideLayout866.xml"/></Relationships>
</file>

<file path=ppt/slides/_rels/slide200.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30.xml"/><Relationship Id="rId1" Type="http://schemas.openxmlformats.org/officeDocument/2006/relationships/slideLayout" Target="../slideLayouts/slideLayout866.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866.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45.xml"/></Relationships>
</file>

<file path=ppt/slides/_rels/slide203.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image" Target="../media/image203.tiff"/><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image" Target="../media/image204.jpeg"/><Relationship Id="rId1" Type="http://schemas.openxmlformats.org/officeDocument/2006/relationships/slideLayout" Target="../slideLayouts/slideLayout236.xml"/><Relationship Id="rId6" Type="http://schemas.openxmlformats.org/officeDocument/2006/relationships/chart" Target="../charts/chart3.xml"/><Relationship Id="rId5" Type="http://schemas.openxmlformats.org/officeDocument/2006/relationships/image" Target="../media/image207.png"/><Relationship Id="rId4" Type="http://schemas.openxmlformats.org/officeDocument/2006/relationships/image" Target="../media/image206.jpe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8.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13.xml"/></Relationships>
</file>

<file path=ppt/slides/_rels/slide209.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13.xml"/></Relationships>
</file>

<file path=ppt/slides/_rels/slide210.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1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2.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13.xml"/></Relationships>
</file>

<file path=ppt/slides/_rels/slide2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13.xml"/></Relationships>
</file>

<file path=ppt/slides/_rels/slide214.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13.xml"/></Relationships>
</file>

<file path=ppt/slides/_rels/slide215.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tesseract-pim-architecture-for-graph-processing_isca15.pdf" TargetMode="External"/><Relationship Id="rId1" Type="http://schemas.openxmlformats.org/officeDocument/2006/relationships/slideLayout" Target="../slideLayouts/slideLayout13.xml"/><Relationship Id="rId6" Type="http://schemas.openxmlformats.org/officeDocument/2006/relationships/image" Target="../media/image208.png"/><Relationship Id="rId5" Type="http://schemas.openxmlformats.org/officeDocument/2006/relationships/hyperlink" Target="http://users.ece.cmu.edu/~omutlu/pub/tesseract-pim-architecture-for-graph-processing_isca15-lightning-talk.pdf" TargetMode="External"/><Relationship Id="rId4" Type="http://schemas.openxmlformats.org/officeDocument/2006/relationships/hyperlink" Target="http://users.ece.cmu.edu/~omutlu/pub/tesseract-pim-architecture-for-graph-processing_isca15-talk.pdf" TargetMode="Externa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7.xml.rels><?xml version="1.0" encoding="UTF-8" standalone="yes"?>
<Relationships xmlns="http://schemas.openxmlformats.org/package/2006/relationships"><Relationship Id="rId8" Type="http://schemas.openxmlformats.org/officeDocument/2006/relationships/hyperlink" Target="https://people.inf.ethz.ch/omutlu/pub/Google-consumer-workloads-data-movement-and-PIM_asplos18-poster.pptx" TargetMode="External"/><Relationship Id="rId3" Type="http://schemas.openxmlformats.org/officeDocument/2006/relationships/hyperlink" Target="https://www.asplos2018.org/" TargetMode="External"/><Relationship Id="rId7" Type="http://schemas.openxmlformats.org/officeDocument/2006/relationships/hyperlink" Target="https://people.inf.ethz.ch/omutlu/pub/Google-consumer-workloads-data-movement-and-PIM_asplos18-lightning-talk.pdf" TargetMode="External"/><Relationship Id="rId12" Type="http://schemas.openxmlformats.org/officeDocument/2006/relationships/image" Target="../media/image85.tiff"/><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6" Type="http://schemas.openxmlformats.org/officeDocument/2006/relationships/hyperlink" Target="https://people.inf.ethz.ch/omutlu/pub/Google-consumer-workloads-data-movement-and-PIM_asplos18-lightning-talk.pptx" TargetMode="External"/><Relationship Id="rId11" Type="http://schemas.openxmlformats.org/officeDocument/2006/relationships/hyperlink" Target="https://www.youtube.com/watch?v=OTB_72HYIn0" TargetMode="External"/><Relationship Id="rId5" Type="http://schemas.openxmlformats.org/officeDocument/2006/relationships/hyperlink" Target="https://people.inf.ethz.ch/omutlu/pub/Google-consumer-workloads-data-movement-and-PIM_asplos18-talk.pdf" TargetMode="External"/><Relationship Id="rId10" Type="http://schemas.openxmlformats.org/officeDocument/2006/relationships/hyperlink" Target="https://www.youtube.com/watch?v=pklgnQ3ejZ4" TargetMode="External"/><Relationship Id="rId4" Type="http://schemas.openxmlformats.org/officeDocument/2006/relationships/hyperlink" Target="https://people.inf.ethz.ch/omutlu/pub/Google-consumer-workloads-data-movement-and-PIM_asplos18-talk.pptx" TargetMode="External"/><Relationship Id="rId9" Type="http://schemas.openxmlformats.org/officeDocument/2006/relationships/hyperlink" Target="https://people.inf.ethz.ch/omutlu/pub/Google-consumer-workloads-data-movement-and-PIM_asplos18-poster.pdf" TargetMode="External"/></Relationships>
</file>

<file path=ppt/slides/_rels/slide218.xml.rels><?xml version="1.0" encoding="UTF-8" standalone="yes"?>
<Relationships xmlns="http://schemas.openxmlformats.org/package/2006/relationships"><Relationship Id="rId3" Type="http://schemas.openxmlformats.org/officeDocument/2006/relationships/image" Target="../media/image210.png"/><Relationship Id="rId7" Type="http://schemas.openxmlformats.org/officeDocument/2006/relationships/image" Target="../media/image213.jpg"/><Relationship Id="rId2" Type="http://schemas.openxmlformats.org/officeDocument/2006/relationships/image" Target="../media/image209.png"/><Relationship Id="rId1" Type="http://schemas.openxmlformats.org/officeDocument/2006/relationships/slideLayout" Target="../slideLayouts/slideLayout995.xml"/><Relationship Id="rId6" Type="http://schemas.openxmlformats.org/officeDocument/2006/relationships/image" Target="../media/image212.png"/><Relationship Id="rId5" Type="http://schemas.openxmlformats.org/officeDocument/2006/relationships/image" Target="../media/image1.png"/><Relationship Id="rId4" Type="http://schemas.openxmlformats.org/officeDocument/2006/relationships/image" Target="../media/image211.png"/></Relationships>
</file>

<file path=ppt/slides/_rels/slide219.xml.rels><?xml version="1.0" encoding="UTF-8" standalone="yes"?>
<Relationships xmlns="http://schemas.openxmlformats.org/package/2006/relationships"><Relationship Id="rId3" Type="http://schemas.openxmlformats.org/officeDocument/2006/relationships/image" Target="../media/image1.png"/><Relationship Id="rId7" Type="http://schemas.openxmlformats.org/officeDocument/2006/relationships/image" Target="../media/image217.png"/><Relationship Id="rId2" Type="http://schemas.openxmlformats.org/officeDocument/2006/relationships/notesSlide" Target="../notesSlides/notesSlide31.xml"/><Relationship Id="rId1" Type="http://schemas.openxmlformats.org/officeDocument/2006/relationships/slideLayout" Target="../slideLayouts/slideLayout468.xml"/><Relationship Id="rId6" Type="http://schemas.openxmlformats.org/officeDocument/2006/relationships/image" Target="../media/image216.png"/><Relationship Id="rId5" Type="http://schemas.openxmlformats.org/officeDocument/2006/relationships/image" Target="../media/image215.png"/><Relationship Id="rId4" Type="http://schemas.openxmlformats.org/officeDocument/2006/relationships/image" Target="../media/image214.png"/></Relationships>
</file>

<file path=ppt/slides/_rels/slide220.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32.xml"/><Relationship Id="rId1" Type="http://schemas.openxmlformats.org/officeDocument/2006/relationships/slideLayout" Target="../slideLayouts/slideLayout468.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2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3.xml"/><Relationship Id="rId1" Type="http://schemas.openxmlformats.org/officeDocument/2006/relationships/slideLayout" Target="../slideLayouts/slideLayout468.xml"/></Relationships>
</file>

<file path=ppt/slides/_rels/slide2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4.xml"/><Relationship Id="rId1" Type="http://schemas.openxmlformats.org/officeDocument/2006/relationships/slideLayout" Target="../slideLayouts/slideLayout996.xml"/></Relationships>
</file>

<file path=ppt/slides/_rels/slide223.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1.png"/><Relationship Id="rId7" Type="http://schemas.openxmlformats.org/officeDocument/2006/relationships/image" Target="../media/image60.png"/><Relationship Id="rId2" Type="http://schemas.openxmlformats.org/officeDocument/2006/relationships/notesSlide" Target="../notesSlides/notesSlide35.xml"/><Relationship Id="rId1" Type="http://schemas.openxmlformats.org/officeDocument/2006/relationships/slideLayout" Target="../slideLayouts/slideLayout468.xml"/><Relationship Id="rId6" Type="http://schemas.openxmlformats.org/officeDocument/2006/relationships/image" Target="../media/image59.png"/><Relationship Id="rId11" Type="http://schemas.openxmlformats.org/officeDocument/2006/relationships/image" Target="../media/image64.png"/><Relationship Id="rId5" Type="http://schemas.openxmlformats.org/officeDocument/2006/relationships/image" Target="../media/image58.png"/><Relationship Id="rId10" Type="http://schemas.openxmlformats.org/officeDocument/2006/relationships/image" Target="../media/image63.png"/><Relationship Id="rId4" Type="http://schemas.openxmlformats.org/officeDocument/2006/relationships/image" Target="../media/image57.png"/><Relationship Id="rId9" Type="http://schemas.openxmlformats.org/officeDocument/2006/relationships/image" Target="../media/image62.png"/></Relationships>
</file>

<file path=ppt/slides/_rels/slide2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6.xml"/><Relationship Id="rId1" Type="http://schemas.openxmlformats.org/officeDocument/2006/relationships/slideLayout" Target="../slideLayouts/slideLayout468.xml"/><Relationship Id="rId5" Type="http://schemas.openxmlformats.org/officeDocument/2006/relationships/image" Target="../media/image219.png"/><Relationship Id="rId4" Type="http://schemas.openxmlformats.org/officeDocument/2006/relationships/image" Target="../media/image218.png"/></Relationships>
</file>

<file path=ppt/slides/_rels/slide2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7.xml"/><Relationship Id="rId1" Type="http://schemas.openxmlformats.org/officeDocument/2006/relationships/slideLayout" Target="../slideLayouts/slideLayout468.xml"/></Relationships>
</file>

<file path=ppt/slides/_rels/slide2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8.xml"/><Relationship Id="rId1" Type="http://schemas.openxmlformats.org/officeDocument/2006/relationships/slideLayout" Target="../slideLayouts/slideLayout468.xml"/></Relationships>
</file>

<file path=ppt/slides/_rels/slide227.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39.xml"/><Relationship Id="rId1" Type="http://schemas.openxmlformats.org/officeDocument/2006/relationships/slideLayout" Target="../slideLayouts/slideLayout468.xml"/><Relationship Id="rId4" Type="http://schemas.openxmlformats.org/officeDocument/2006/relationships/image" Target="../media/image1.png"/></Relationships>
</file>

<file path=ppt/slides/_rels/slide228.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40.xml"/><Relationship Id="rId1" Type="http://schemas.openxmlformats.org/officeDocument/2006/relationships/slideLayout" Target="../slideLayouts/slideLayout468.xml"/></Relationships>
</file>

<file path=ppt/slides/_rels/slide229.xml.rels><?xml version="1.0" encoding="UTF-8" standalone="yes"?>
<Relationships xmlns="http://schemas.openxmlformats.org/package/2006/relationships"><Relationship Id="rId8" Type="http://schemas.openxmlformats.org/officeDocument/2006/relationships/hyperlink" Target="https://people.inf.ethz.ch/omutlu/pub/Google-consumer-workloads-data-movement-and-PIM_asplos18-poster.pptx" TargetMode="External"/><Relationship Id="rId3" Type="http://schemas.openxmlformats.org/officeDocument/2006/relationships/hyperlink" Target="https://www.asplos2018.org/" TargetMode="External"/><Relationship Id="rId7" Type="http://schemas.openxmlformats.org/officeDocument/2006/relationships/hyperlink" Target="https://people.inf.ethz.ch/omutlu/pub/Google-consumer-workloads-data-movement-and-PIM_asplos18-lightning-talk.pdf" TargetMode="External"/><Relationship Id="rId12" Type="http://schemas.openxmlformats.org/officeDocument/2006/relationships/image" Target="../media/image85.tiff"/><Relationship Id="rId2" Type="http://schemas.openxmlformats.org/officeDocument/2006/relationships/hyperlink" Target="https://people.inf.ethz.ch/omutlu/pub/Google-consumer-workloads-data-movement-and-PIM_asplos18.pdf" TargetMode="External"/><Relationship Id="rId1" Type="http://schemas.openxmlformats.org/officeDocument/2006/relationships/slideLayout" Target="../slideLayouts/slideLayout13.xml"/><Relationship Id="rId6" Type="http://schemas.openxmlformats.org/officeDocument/2006/relationships/hyperlink" Target="https://people.inf.ethz.ch/omutlu/pub/Google-consumer-workloads-data-movement-and-PIM_asplos18-lightning-talk.pptx" TargetMode="External"/><Relationship Id="rId11" Type="http://schemas.openxmlformats.org/officeDocument/2006/relationships/hyperlink" Target="https://www.youtube.com/watch?v=OTB_72HYIn0" TargetMode="External"/><Relationship Id="rId5" Type="http://schemas.openxmlformats.org/officeDocument/2006/relationships/hyperlink" Target="https://people.inf.ethz.ch/omutlu/pub/Google-consumer-workloads-data-movement-and-PIM_asplos18-talk.pdf" TargetMode="External"/><Relationship Id="rId10" Type="http://schemas.openxmlformats.org/officeDocument/2006/relationships/hyperlink" Target="https://www.youtube.com/watch?v=pklgnQ3ejZ4" TargetMode="External"/><Relationship Id="rId4" Type="http://schemas.openxmlformats.org/officeDocument/2006/relationships/hyperlink" Target="https://people.inf.ethz.ch/omutlu/pub/Google-consumer-workloads-data-movement-and-PIM_asplos18-talk.pptx" TargetMode="External"/><Relationship Id="rId9" Type="http://schemas.openxmlformats.org/officeDocument/2006/relationships/hyperlink" Target="https://people.inf.ethz.ch/omutlu/pub/Google-consumer-workloads-data-movement-and-PIM_asplos18-poster.pdf" TargetMode="External"/></Relationships>
</file>

<file path=ppt/slides/_rels/slide230.xml.rels><?xml version="1.0" encoding="UTF-8" standalone="yes"?>
<Relationships xmlns="http://schemas.openxmlformats.org/package/2006/relationships"><Relationship Id="rId2" Type="http://schemas.openxmlformats.org/officeDocument/2006/relationships/image" Target="../media/image220.jpeg"/><Relationship Id="rId1" Type="http://schemas.openxmlformats.org/officeDocument/2006/relationships/slideLayout" Target="../slideLayouts/slideLayout379.xml"/></Relationships>
</file>

<file path=ppt/slides/_rels/slide231.xml.rels><?xml version="1.0" encoding="UTF-8" standalone="yes"?>
<Relationships xmlns="http://schemas.openxmlformats.org/package/2006/relationships"><Relationship Id="rId8" Type="http://schemas.openxmlformats.org/officeDocument/2006/relationships/image" Target="../media/image221.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232.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222.png"/></Relationships>
</file>

<file path=ppt/slides/_rels/slide233.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223.png"/></Relationships>
</file>

<file path=ppt/slides/_rels/slide234.xml.rels><?xml version="1.0" encoding="UTF-8" standalone="yes"?>
<Relationships xmlns="http://schemas.openxmlformats.org/package/2006/relationships"><Relationship Id="rId8" Type="http://schemas.openxmlformats.org/officeDocument/2006/relationships/image" Target="../media/image224.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225.png"/></Relationships>
</file>

<file path=ppt/slides/_rels/slide235.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3.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226.png"/></Relationships>
</file>

<file path=ppt/slides/_rels/slide236.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227.png"/></Relationships>
</file>

<file path=ppt/slides/_rels/slide237.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877.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75.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238.xml.rels><?xml version="1.0" encoding="UTF-8" standalone="yes"?>
<Relationships xmlns="http://schemas.openxmlformats.org/package/2006/relationships"><Relationship Id="rId8" Type="http://schemas.openxmlformats.org/officeDocument/2006/relationships/image" Target="../media/image228.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13.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239.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people.inf.ethz.ch/omutlu/pub/Google-neural-networks-for-edge-devices-Mensa-Framework_pact21.pdf" TargetMode="External"/><Relationship Id="rId1" Type="http://schemas.openxmlformats.org/officeDocument/2006/relationships/slideLayout" Target="../slideLayouts/slideLayout13.xml"/><Relationship Id="rId6" Type="http://schemas.openxmlformats.org/officeDocument/2006/relationships/image" Target="../media/image229.png"/><Relationship Id="rId5" Type="http://schemas.openxmlformats.org/officeDocument/2006/relationships/hyperlink" Target="http://people.inf.ethz.ch/omutlu/pub/Google-neural-networks-for-edge-devices-Mensa-Framework_pact21-talk.pdf" TargetMode="External"/><Relationship Id="rId4" Type="http://schemas.openxmlformats.org/officeDocument/2006/relationships/hyperlink" Target="http://people.inf.ethz.ch/omutlu/pub/Google-neural-networks-for-edge-devices-Mensa-Framework_pact21-talk.pptx" TargetMode="External"/></Relationships>
</file>

<file path=ppt/slides/_rels/slide240.xml.rels><?xml version="1.0" encoding="UTF-8" standalone="yes"?>
<Relationships xmlns="http://schemas.openxmlformats.org/package/2006/relationships"><Relationship Id="rId8" Type="http://schemas.openxmlformats.org/officeDocument/2006/relationships/image" Target="../media/image231.png"/><Relationship Id="rId3" Type="http://schemas.openxmlformats.org/officeDocument/2006/relationships/image" Target="../media/image179.png"/><Relationship Id="rId7" Type="http://schemas.openxmlformats.org/officeDocument/2006/relationships/image" Target="../media/image15.jpeg"/><Relationship Id="rId2" Type="http://schemas.openxmlformats.org/officeDocument/2006/relationships/notesSlide" Target="../notesSlides/notesSlide41.xml"/><Relationship Id="rId1" Type="http://schemas.openxmlformats.org/officeDocument/2006/relationships/slideLayout" Target="../slideLayouts/slideLayout995.xml"/><Relationship Id="rId6" Type="http://schemas.openxmlformats.org/officeDocument/2006/relationships/image" Target="../media/image230.png"/><Relationship Id="rId5" Type="http://schemas.openxmlformats.org/officeDocument/2006/relationships/image" Target="../media/image212.png"/><Relationship Id="rId4" Type="http://schemas.openxmlformats.org/officeDocument/2006/relationships/image" Target="../media/image180.svg"/></Relationships>
</file>

<file path=ppt/slides/_rels/slide24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2.xml"/><Relationship Id="rId1" Type="http://schemas.openxmlformats.org/officeDocument/2006/relationships/slideLayout" Target="../slideLayouts/slideLayout996.xml"/></Relationships>
</file>

<file path=ppt/slides/_rels/slide242.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866.xml"/><Relationship Id="rId4" Type="http://schemas.openxmlformats.org/officeDocument/2006/relationships/image" Target="../media/image232.png"/></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5.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1007.xml"/><Relationship Id="rId6" Type="http://schemas.openxmlformats.org/officeDocument/2006/relationships/image" Target="../media/image233.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7.xml.rels><?xml version="1.0" encoding="UTF-8" standalone="yes"?>
<Relationships xmlns="http://schemas.openxmlformats.org/package/2006/relationships"><Relationship Id="rId2" Type="http://schemas.openxmlformats.org/officeDocument/2006/relationships/image" Target="../media/image234.png"/><Relationship Id="rId1" Type="http://schemas.openxmlformats.org/officeDocument/2006/relationships/slideLayout" Target="../slideLayouts/slideLayout13.xml"/></Relationships>
</file>

<file path=ppt/slides/_rels/slide248.xml.rels><?xml version="1.0" encoding="UTF-8" standalone="yes"?>
<Relationships xmlns="http://schemas.openxmlformats.org/package/2006/relationships"><Relationship Id="rId2" Type="http://schemas.openxmlformats.org/officeDocument/2006/relationships/image" Target="../media/image235.png"/><Relationship Id="rId1" Type="http://schemas.openxmlformats.org/officeDocument/2006/relationships/slideLayout" Target="../slideLayouts/slideLayout13.xml"/></Relationships>
</file>

<file path=ppt/slides/_rels/slide249.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479.xml"/></Relationships>
</file>

<file path=ppt/slides/_rels/slide250.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479.xml"/></Relationships>
</file>

<file path=ppt/slides/_rels/slide251.xml.rels><?xml version="1.0" encoding="UTF-8" standalone="yes"?>
<Relationships xmlns="http://schemas.openxmlformats.org/package/2006/relationships"><Relationship Id="rId3" Type="http://schemas.openxmlformats.org/officeDocument/2006/relationships/hyperlink" Target="http://www.ece.cmu.edu/calcm/isca2015/" TargetMode="External"/><Relationship Id="rId2" Type="http://schemas.openxmlformats.org/officeDocument/2006/relationships/hyperlink" Target="http://users.ece.cmu.edu/~omutlu/pub/pim-enabled-instructons-for-low-overhead-pim_isca15.pdf" TargetMode="External"/><Relationship Id="rId1" Type="http://schemas.openxmlformats.org/officeDocument/2006/relationships/slideLayout" Target="../slideLayouts/slideLayout1007.xml"/><Relationship Id="rId6" Type="http://schemas.openxmlformats.org/officeDocument/2006/relationships/image" Target="../media/image233.png"/><Relationship Id="rId5" Type="http://schemas.openxmlformats.org/officeDocument/2006/relationships/hyperlink" Target="http://users.ece.cmu.edu/~omutlu/pub/pim-enabled-instructons-for-low-overhead-pim_isca15-lightning-talk.pdf" TargetMode="External"/><Relationship Id="rId4" Type="http://schemas.openxmlformats.org/officeDocument/2006/relationships/hyperlink" Target="http://users.ece.cmu.edu/~omutlu/pub/pim-enabled-instructons-for-low-overhead-pim_isca15-talk.pdf" TargetMode="Externa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1006.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13.xml"/><Relationship Id="rId5" Type="http://schemas.openxmlformats.org/officeDocument/2006/relationships/image" Target="../media/image86.png"/><Relationship Id="rId4" Type="http://schemas.openxmlformats.org/officeDocument/2006/relationships/hyperlink" Target="https://arxiv.org/pdf/1903.03988.pdf" TargetMode="External"/></Relationships>
</file>

<file path=ppt/slides/_rels/slide257.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13.xml"/></Relationships>
</file>

<file path=ppt/slides/_rels/slide258.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13.xml"/></Relationships>
</file>

<file path=ppt/slides/_rels/slide259.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13.xml"/><Relationship Id="rId4" Type="http://schemas.openxmlformats.org/officeDocument/2006/relationships/image" Target="../media/image236.png"/></Relationships>
</file>

<file path=ppt/slides/_rels/slide260.xml.rels><?xml version="1.0" encoding="UTF-8" standalone="yes"?>
<Relationships xmlns="http://schemas.openxmlformats.org/package/2006/relationships"><Relationship Id="rId3" Type="http://schemas.openxmlformats.org/officeDocument/2006/relationships/hyperlink" Target="https://www.anandtech.com/show/14750/hot-chips-31-analysis-inmemory-processing-by-upmem" TargetMode="External"/><Relationship Id="rId2" Type="http://schemas.openxmlformats.org/officeDocument/2006/relationships/image" Target="../media/image237.tiff"/><Relationship Id="rId1" Type="http://schemas.openxmlformats.org/officeDocument/2006/relationships/slideLayout" Target="../slideLayouts/slideLayout570.xml"/><Relationship Id="rId5" Type="http://schemas.openxmlformats.org/officeDocument/2006/relationships/hyperlink" Target="https://www.upmem.com/video-upmem-presenting-its-true-processing-in-memory-solution-hot-chips-2019/" TargetMode="External"/><Relationship Id="rId4" Type="http://schemas.openxmlformats.org/officeDocument/2006/relationships/image" Target="../media/image238.tiff"/></Relationships>
</file>

<file path=ppt/slides/_rels/slide261.xml.rels><?xml version="1.0" encoding="UTF-8" standalone="yes"?>
<Relationships xmlns="http://schemas.openxmlformats.org/package/2006/relationships"><Relationship Id="rId3" Type="http://schemas.openxmlformats.org/officeDocument/2006/relationships/image" Target="../media/image239.jpeg"/><Relationship Id="rId2" Type="http://schemas.openxmlformats.org/officeDocument/2006/relationships/notesSlide" Target="../notesSlides/notesSlide43.xml"/><Relationship Id="rId1" Type="http://schemas.openxmlformats.org/officeDocument/2006/relationships/slideLayout" Target="../slideLayouts/slideLayout1020.xml"/><Relationship Id="rId4" Type="http://schemas.openxmlformats.org/officeDocument/2006/relationships/hyperlink" Target="http://www.upmem.com/" TargetMode="External"/></Relationships>
</file>

<file path=ppt/slides/_rels/slide262.xml.rels><?xml version="1.0" encoding="UTF-8" standalone="yes"?>
<Relationships xmlns="http://schemas.openxmlformats.org/package/2006/relationships"><Relationship Id="rId8" Type="http://schemas.openxmlformats.org/officeDocument/2006/relationships/image" Target="../media/image245.emf"/><Relationship Id="rId13" Type="http://schemas.openxmlformats.org/officeDocument/2006/relationships/hyperlink" Target="https://arxiv.org/pdf/2105.03814.pdf" TargetMode="External"/><Relationship Id="rId3" Type="http://schemas.openxmlformats.org/officeDocument/2006/relationships/image" Target="../media/image240.emf"/><Relationship Id="rId7" Type="http://schemas.openxmlformats.org/officeDocument/2006/relationships/image" Target="../media/image244.emf"/><Relationship Id="rId12" Type="http://schemas.openxmlformats.org/officeDocument/2006/relationships/image" Target="../media/image249.emf"/><Relationship Id="rId2" Type="http://schemas.openxmlformats.org/officeDocument/2006/relationships/notesSlide" Target="../notesSlides/notesSlide44.xml"/><Relationship Id="rId1" Type="http://schemas.openxmlformats.org/officeDocument/2006/relationships/slideLayout" Target="../slideLayouts/slideLayout570.xml"/><Relationship Id="rId6" Type="http://schemas.openxmlformats.org/officeDocument/2006/relationships/image" Target="../media/image243.emf"/><Relationship Id="rId11" Type="http://schemas.openxmlformats.org/officeDocument/2006/relationships/image" Target="../media/image248.emf"/><Relationship Id="rId5" Type="http://schemas.openxmlformats.org/officeDocument/2006/relationships/image" Target="../media/image242.emf"/><Relationship Id="rId10" Type="http://schemas.openxmlformats.org/officeDocument/2006/relationships/image" Target="../media/image247.emf"/><Relationship Id="rId4" Type="http://schemas.openxmlformats.org/officeDocument/2006/relationships/image" Target="../media/image241.emf"/><Relationship Id="rId9" Type="http://schemas.openxmlformats.org/officeDocument/2006/relationships/image" Target="../media/image246.emf"/><Relationship Id="rId14" Type="http://schemas.openxmlformats.org/officeDocument/2006/relationships/image" Target="../media/image250.png"/></Relationships>
</file>

<file path=ppt/slides/_rels/slide263.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hyperlink" Target="https://www.youtube.com/watch?v=Sscy1Wrr22A&amp;list=PL5Q2soXY2Zi9xidyIgBxUz7xRPS-wisBN&amp;index=26" TargetMode="External"/><Relationship Id="rId1" Type="http://schemas.openxmlformats.org/officeDocument/2006/relationships/slideLayout" Target="../slideLayouts/slideLayout236.xml"/></Relationships>
</file>

<file path=ppt/slides/_rels/slide264.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hyperlink" Target="https://arxiv.org/pdf/2105.03814.pdf" TargetMode="External"/><Relationship Id="rId1" Type="http://schemas.openxmlformats.org/officeDocument/2006/relationships/slideLayout" Target="../slideLayouts/slideLayout570.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022.xml"/></Relationships>
</file>

<file path=ppt/slides/_rels/slide266.xml.rels><?xml version="1.0" encoding="UTF-8" standalone="yes"?>
<Relationships xmlns="http://schemas.openxmlformats.org/package/2006/relationships"><Relationship Id="rId3" Type="http://schemas.openxmlformats.org/officeDocument/2006/relationships/hyperlink" Target="https://github.com/CMU-SAFARI/prim-benchmarks" TargetMode="External"/><Relationship Id="rId2" Type="http://schemas.openxmlformats.org/officeDocument/2006/relationships/notesSlide" Target="../notesSlides/notesSlide45.xml"/><Relationship Id="rId1" Type="http://schemas.openxmlformats.org/officeDocument/2006/relationships/slideLayout" Target="../slideLayouts/slideLayout1022.xml"/><Relationship Id="rId4" Type="http://schemas.openxmlformats.org/officeDocument/2006/relationships/image" Target="../media/image252.png"/></Relationships>
</file>

<file path=ppt/slides/_rels/slide267.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1022.xml"/></Relationships>
</file>

<file path=ppt/slides/_rels/slide268.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022.xml"/></Relationships>
</file>

<file path=ppt/slides/_rels/slide269.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102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022.xml"/></Relationships>
</file>

<file path=ppt/slides/_rels/slide271.xml.rels><?xml version="1.0" encoding="UTF-8" standalone="yes"?>
<Relationships xmlns="http://schemas.openxmlformats.org/package/2006/relationships"><Relationship Id="rId8" Type="http://schemas.openxmlformats.org/officeDocument/2006/relationships/hyperlink" Target="http://people.inf.ethz.ch/omutlu/pub/PrIM-UPMEM-Tutorial-Analysis-Benchmarking-1hour-2021-07-04-talk.pdf" TargetMode="External"/><Relationship Id="rId13" Type="http://schemas.openxmlformats.org/officeDocument/2006/relationships/hyperlink" Target="https://www.youtube.com/watch?v=D8Hjy2iU9l4&amp;list=PL5Q2soXY2Zi_tOTAYm--dYByNPL7JhwR9" TargetMode="External"/><Relationship Id="rId3" Type="http://schemas.openxmlformats.org/officeDocument/2006/relationships/hyperlink" Target="https://arxiv.org/abs/2105.03814" TargetMode="External"/><Relationship Id="rId7" Type="http://schemas.openxmlformats.org/officeDocument/2006/relationships/hyperlink" Target="http://people.inf.ethz.ch/omutlu/pub/PrIM-UPMEM-Tutorial-Analysis-Benchmarking-1hour-2021-07-04-talk.pptx" TargetMode="External"/><Relationship Id="rId12" Type="http://schemas.openxmlformats.org/officeDocument/2006/relationships/hyperlink" Target="http://people.inf.ethz.ch/omutlu/pub/PrIM-UPMEM-Tutorial-Analysis-Benchmarking-SAFARI-Live-Seminar-2021-07-12-talk.pdf" TargetMode="External"/><Relationship Id="rId17" Type="http://schemas.openxmlformats.org/officeDocument/2006/relationships/image" Target="../media/image253.png"/><Relationship Id="rId2" Type="http://schemas.openxmlformats.org/officeDocument/2006/relationships/hyperlink" Target="https://arxiv.org/pdf/2105.03814.pdf" TargetMode="External"/><Relationship Id="rId16" Type="http://schemas.openxmlformats.org/officeDocument/2006/relationships/hyperlink" Target="https://www.youtube.com/watch?v=6Ws3h_CQO_Q&amp;list=PL5Q2soXY2Zi8_VVChACnON4sfh2bJ5IrD&amp;index=165" TargetMode="External"/><Relationship Id="rId1" Type="http://schemas.openxmlformats.org/officeDocument/2006/relationships/slideLayout" Target="../slideLayouts/slideLayout2.xml"/><Relationship Id="rId6" Type="http://schemas.openxmlformats.org/officeDocument/2006/relationships/hyperlink" Target="http://people.inf.ethz.ch/omutlu/pub/PrIM-UPMEM-Tutorial-Analysis-Benchmarking-20min-2021-07-04-talk.pdf" TargetMode="External"/><Relationship Id="rId11" Type="http://schemas.openxmlformats.org/officeDocument/2006/relationships/hyperlink" Target="http://people.inf.ethz.ch/omutlu/pub/PrIM-UPMEM-Tutorial-Analysis-Benchmarking-SAFARI-Live-Seminar-2021-07-12-talk.pptx" TargetMode="External"/><Relationship Id="rId5" Type="http://schemas.openxmlformats.org/officeDocument/2006/relationships/hyperlink" Target="http://people.inf.ethz.ch/omutlu/pub/PrIM-UPMEM-Tutorial-Analysis-Benchmarking-20min-2021-07-04-talk.pptx" TargetMode="External"/><Relationship Id="rId15" Type="http://schemas.openxmlformats.org/officeDocument/2006/relationships/hyperlink" Target="https://www.youtube.com/watch?v=Pp9jSU2b9oM&amp;list=PL5Q2soXY2Zi8_VVChACnON4sfh2bJ5IrD&amp;index=159" TargetMode="External"/><Relationship Id="rId10" Type="http://schemas.openxmlformats.org/officeDocument/2006/relationships/hyperlink" Target="http://people.inf.ethz.ch/omutlu/pub/PrIM-UPMEM-Tutorial-Analysis-Benchmarking-3min-2021-07-04-talk.pdf" TargetMode="External"/><Relationship Id="rId4" Type="http://schemas.openxmlformats.org/officeDocument/2006/relationships/hyperlink" Target="https://github.com/CMU-SAFARI/prim-benchmarks" TargetMode="External"/><Relationship Id="rId9" Type="http://schemas.openxmlformats.org/officeDocument/2006/relationships/hyperlink" Target="http://people.inf.ethz.ch/omutlu/pub/PrIM-UPMEM-Tutorial-Analysis-Benchmarking-3min-2021-07-04-talk.pptx" TargetMode="External"/><Relationship Id="rId14" Type="http://schemas.openxmlformats.org/officeDocument/2006/relationships/hyperlink" Target="https://www.youtube.com/watch?v=SrFD_u46EDA&amp;list=PL5Q2soXY2Zi8_VVChACnON4sfh2bJ5IrD&amp;index=152" TargetMode="External"/></Relationships>
</file>

<file path=ppt/slides/_rels/slide272.xml.rels><?xml version="1.0" encoding="UTF-8" standalone="yes"?>
<Relationships xmlns="http://schemas.openxmlformats.org/package/2006/relationships"><Relationship Id="rId3" Type="http://schemas.openxmlformats.org/officeDocument/2006/relationships/hyperlink" Target="https://www.youtube.com/watch?v=D8Hjy2iU9l4&amp;list=PL5Q2soXY2Zi_tOTAYm--dYByNPL7JhwR9" TargetMode="External"/><Relationship Id="rId2" Type="http://schemas.openxmlformats.org/officeDocument/2006/relationships/image" Target="../media/image254.png"/><Relationship Id="rId1" Type="http://schemas.openxmlformats.org/officeDocument/2006/relationships/slideLayout" Target="../slideLayouts/slideLayout570.xml"/></Relationships>
</file>

<file path=ppt/slides/_rels/slide273.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hyperlink" Target="https://www.youtube.com/watch?v=D8Hjy2iU9l4&amp;list=PL5Q2soXY2Zi_tOTAYm--dYByNPL7JhwR9" TargetMode="External"/><Relationship Id="rId1" Type="http://schemas.openxmlformats.org/officeDocument/2006/relationships/slideLayout" Target="../slideLayouts/slideLayout236.xml"/></Relationships>
</file>

<file path=ppt/slides/_rels/slide274.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hyperlink" Target="https://www.youtube.com/watch?v=Pp9jSU2b9oM&amp;list=PL5Q2soXY2Zi8_VVChACnON4sfh2bJ5IrD&amp;index=159" TargetMode="External"/><Relationship Id="rId1" Type="http://schemas.openxmlformats.org/officeDocument/2006/relationships/slideLayout" Target="../slideLayouts/slideLayout236.xml"/></Relationships>
</file>

<file path=ppt/slides/_rels/slide275.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2.xml"/><Relationship Id="rId4" Type="http://schemas.openxmlformats.org/officeDocument/2006/relationships/image" Target="../media/image232.png"/></Relationships>
</file>

<file path=ppt/slides/_rels/slide276.xml.rels><?xml version="1.0" encoding="UTF-8" standalone="yes"?>
<Relationships xmlns="http://schemas.openxmlformats.org/package/2006/relationships"><Relationship Id="rId3" Type="http://schemas.openxmlformats.org/officeDocument/2006/relationships/hyperlink" Target="https://arxiv.org/pdf/2105.03725.pdf" TargetMode="External"/><Relationship Id="rId2" Type="http://schemas.openxmlformats.org/officeDocument/2006/relationships/image" Target="../media/image257.png"/><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018.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018.xml"/></Relationships>
</file>

<file path=ppt/slides/_rels/slide279.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48.xml"/><Relationship Id="rId1" Type="http://schemas.openxmlformats.org/officeDocument/2006/relationships/slideLayout" Target="../slideLayouts/slideLayout1018.xml"/><Relationship Id="rId4" Type="http://schemas.microsoft.com/office/2007/relationships/hdphoto" Target="../media/hdphoto21.wdp"/></Relationships>
</file>

<file path=ppt/slides/_rels/slide280.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49.xml"/><Relationship Id="rId1" Type="http://schemas.openxmlformats.org/officeDocument/2006/relationships/slideLayout" Target="../slideLayouts/slideLayout1018.xml"/><Relationship Id="rId4" Type="http://schemas.microsoft.com/office/2007/relationships/hdphoto" Target="../media/hdphoto21.wdp"/></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018.xml"/></Relationships>
</file>

<file path=ppt/slides/_rels/slide282.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51.xml"/><Relationship Id="rId1" Type="http://schemas.openxmlformats.org/officeDocument/2006/relationships/slideLayout" Target="../slideLayouts/slideLayout1018.xml"/></Relationships>
</file>

<file path=ppt/slides/_rels/slide283.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52.xml"/><Relationship Id="rId1" Type="http://schemas.openxmlformats.org/officeDocument/2006/relationships/slideLayout" Target="../slideLayouts/slideLayout1018.xml"/><Relationship Id="rId4" Type="http://schemas.openxmlformats.org/officeDocument/2006/relationships/hyperlink" Target="https://github.com/CMU-SAFARI/DAMOV" TargetMode="External"/></Relationships>
</file>

<file path=ppt/slides/_rels/slide284.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hyperlink" Target="https://www.youtube.com/watch?v=GWideVyo0nM&amp;list=PL5Q2soXY2Zi_tOTAYm--dYByNPL7JhwR9&amp;index=3" TargetMode="External"/><Relationship Id="rId1" Type="http://schemas.openxmlformats.org/officeDocument/2006/relationships/slideLayout" Target="../slideLayouts/slideLayout236.xml"/></Relationships>
</file>

<file path=ppt/slides/_rels/slide285.xml.rels><?xml version="1.0" encoding="UTF-8" standalone="yes"?>
<Relationships xmlns="http://schemas.openxmlformats.org/package/2006/relationships"><Relationship Id="rId8" Type="http://schemas.openxmlformats.org/officeDocument/2006/relationships/image" Target="../media/image261.png"/><Relationship Id="rId3" Type="http://schemas.openxmlformats.org/officeDocument/2006/relationships/hyperlink" Target="https://arxiv.org/abs/2105.03725" TargetMode="External"/><Relationship Id="rId7" Type="http://schemas.openxmlformats.org/officeDocument/2006/relationships/hyperlink" Target="https://www.youtube.com/watch?v=HkMYuYMuZOg&amp;list=PL5Q2soXY2Zi8_VVChACnON4sfh2bJ5IrD&amp;index=161" TargetMode="External"/><Relationship Id="rId2" Type="http://schemas.openxmlformats.org/officeDocument/2006/relationships/hyperlink" Target="http://people.inf.ethz.ch/omutlu/pub/DAMOV-Bottleneck-Analysis-and-DataMovement-Benchmarks_arxiv21.pdf" TargetMode="External"/><Relationship Id="rId1" Type="http://schemas.openxmlformats.org/officeDocument/2006/relationships/slideLayout" Target="../slideLayouts/slideLayout2.xml"/><Relationship Id="rId6" Type="http://schemas.openxmlformats.org/officeDocument/2006/relationships/hyperlink" Target="https://www.youtube.com/watch?v=GWideVyo0nM&amp;list=PL5Q2soXY2Zi8_VVChACnON4sfh2bJ5IrD&amp;index=156" TargetMode="External"/><Relationship Id="rId5" Type="http://schemas.openxmlformats.org/officeDocument/2006/relationships/hyperlink" Target="https://github.com/CMU-SAFARI/DAMOV" TargetMode="External"/><Relationship Id="rId4" Type="http://schemas.openxmlformats.org/officeDocument/2006/relationships/hyperlink" Target="https://arxiv.org/pdf/2105.03725.pdf" TargetMode="External"/></Relationships>
</file>

<file path=ppt/slides/_rels/slide286.xml.rels><?xml version="1.0" encoding="UTF-8" standalone="yes"?>
<Relationships xmlns="http://schemas.openxmlformats.org/package/2006/relationships"><Relationship Id="rId3" Type="http://schemas.openxmlformats.org/officeDocument/2006/relationships/hyperlink" Target="https://news.samsung.com/global/samsung-develops-industrys-first-high-bandwidth-memory-with-ai-processing-power" TargetMode="External"/><Relationship Id="rId2" Type="http://schemas.openxmlformats.org/officeDocument/2006/relationships/image" Target="../media/image262.png"/><Relationship Id="rId1" Type="http://schemas.openxmlformats.org/officeDocument/2006/relationships/slideLayout" Target="../slideLayouts/slideLayout570.xml"/></Relationships>
</file>

<file path=ppt/slides/_rels/slide287.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3.png"/><Relationship Id="rId1" Type="http://schemas.openxmlformats.org/officeDocument/2006/relationships/slideLayout" Target="../slideLayouts/slideLayout570.xml"/></Relationships>
</file>

<file path=ppt/slides/_rels/slide288.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5.png"/><Relationship Id="rId1" Type="http://schemas.openxmlformats.org/officeDocument/2006/relationships/slideLayout" Target="../slideLayouts/slideLayout570.xml"/></Relationships>
</file>

<file path=ppt/slides/_rels/slide289.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image" Target="../media/image264.png"/><Relationship Id="rId1" Type="http://schemas.openxmlformats.org/officeDocument/2006/relationships/slideLayout" Target="../slideLayouts/slideLayout570.xml"/></Relationships>
</file>

<file path=ppt/slides/_rels/slide290.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image" Target="../media/image267.png"/><Relationship Id="rId1" Type="http://schemas.openxmlformats.org/officeDocument/2006/relationships/slideLayout" Target="../slideLayouts/slideLayout570.xml"/></Relationships>
</file>

<file path=ppt/slides/_rels/slide291.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image" Target="../media/image268.png"/><Relationship Id="rId1" Type="http://schemas.openxmlformats.org/officeDocument/2006/relationships/slideLayout" Target="../slideLayouts/slideLayout570.xml"/><Relationship Id="rId5" Type="http://schemas.openxmlformats.org/officeDocument/2006/relationships/image" Target="../media/image271.tiff"/><Relationship Id="rId4" Type="http://schemas.openxmlformats.org/officeDocument/2006/relationships/image" Target="../media/image270.png"/></Relationships>
</file>

<file path=ppt/slides/_rels/slide292.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293.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5" Type="http://schemas.openxmlformats.org/officeDocument/2006/relationships/hyperlink" Target="https://www.youtube.com/onurmutlulectures" TargetMode="External"/><Relationship Id="rId4" Type="http://schemas.openxmlformats.org/officeDocument/2006/relationships/hyperlink" Target="https://www.youtube.com/watch?v=gR7XR-Eepcg&amp;list=PL5Q2soXY2Zi9xidyIgBxUz7xRPS-wisBN&amp;index=10" TargetMode="External"/></Relationships>
</file>

<file path=ppt/slides/_rels/slide294.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95.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72.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296.xml.rels><?xml version="1.0" encoding="UTF-8" standalone="yes"?>
<Relationships xmlns="http://schemas.openxmlformats.org/package/2006/relationships"><Relationship Id="rId3" Type="http://schemas.openxmlformats.org/officeDocument/2006/relationships/hyperlink" Target="https://www.youtube.com/watch?v=jVYCchBGNVc" TargetMode="External"/><Relationship Id="rId2" Type="http://schemas.openxmlformats.org/officeDocument/2006/relationships/hyperlink" Target="https://www.youtube.com/onurmutlulectures" TargetMode="External"/><Relationship Id="rId1" Type="http://schemas.openxmlformats.org/officeDocument/2006/relationships/slideLayout" Target="../slideLayouts/slideLayout236.xml"/><Relationship Id="rId4" Type="http://schemas.openxmlformats.org/officeDocument/2006/relationships/image" Target="../media/image273.pn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00.xml.rels><?xml version="1.0" encoding="UTF-8" standalone="yes"?>
<Relationships xmlns="http://schemas.openxmlformats.org/package/2006/relationships"><Relationship Id="rId2" Type="http://schemas.openxmlformats.org/officeDocument/2006/relationships/image" Target="../media/image220.jpeg"/><Relationship Id="rId1" Type="http://schemas.openxmlformats.org/officeDocument/2006/relationships/slideLayout" Target="../slideLayouts/slideLayout379.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79.xml"/></Relationships>
</file>

<file path=ppt/slides/_rels/slide302.xml.rels><?xml version="1.0" encoding="UTF-8" standalone="yes"?>
<Relationships xmlns="http://schemas.openxmlformats.org/package/2006/relationships"><Relationship Id="rId8" Type="http://schemas.openxmlformats.org/officeDocument/2006/relationships/image" Target="../media/image221.png"/><Relationship Id="rId3" Type="http://schemas.openxmlformats.org/officeDocument/2006/relationships/hyperlink" Target="http://isca2016.eecs.umich.edu/" TargetMode="External"/><Relationship Id="rId7" Type="http://schemas.openxmlformats.org/officeDocument/2006/relationships/hyperlink" Target="https://users.ece.cmu.edu/~omutlu/pub/TOM-programmer-transparent-GPU-near-date-processing_kevinhsieh_isca16-lightning-talk.pdf" TargetMode="External"/><Relationship Id="rId2" Type="http://schemas.openxmlformats.org/officeDocument/2006/relationships/hyperlink" Target="https://users.ece.cmu.edu/~omutlu/pub/TOM-programmer-transparent-GPU-near-date-processing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TOM-programmer-transparent-GPU-near-date-processing_kevinhsieh_isca16-lightning-talk.pptx" TargetMode="External"/><Relationship Id="rId5" Type="http://schemas.openxmlformats.org/officeDocument/2006/relationships/hyperlink" Target="https://users.ece.cmu.edu/~omutlu/pub/TOM-programmer-transparent-GPU-near-date-processing_kevinhsieh_isca16-talk.pdf" TargetMode="External"/><Relationship Id="rId4" Type="http://schemas.openxmlformats.org/officeDocument/2006/relationships/hyperlink" Target="https://users.ece.cmu.edu/~omutlu/pub/TOM-programmer-transparent-GPU-near-date-processing_kevinhsieh_isca16-talk.pptx" TargetMode="External"/></Relationships>
</file>

<file path=ppt/slides/_rels/slide303.xml.rels><?xml version="1.0" encoding="UTF-8" standalone="yes"?>
<Relationships xmlns="http://schemas.openxmlformats.org/package/2006/relationships"><Relationship Id="rId3" Type="http://schemas.openxmlformats.org/officeDocument/2006/relationships/hyperlink" Target="http://pactconf.org/" TargetMode="External"/><Relationship Id="rId2" Type="http://schemas.openxmlformats.org/officeDocument/2006/relationships/hyperlink" Target="https://users.ece.cmu.edu/~omutlu/pub/scheduling-for-GPU-processing-in-memory_pact16.pdf" TargetMode="External"/><Relationship Id="rId1" Type="http://schemas.openxmlformats.org/officeDocument/2006/relationships/slideLayout" Target="../slideLayouts/slideLayout13.xml"/><Relationship Id="rId4" Type="http://schemas.openxmlformats.org/officeDocument/2006/relationships/image" Target="../media/image222.png"/></Relationships>
</file>

<file path=ppt/slides/_rels/slide304.xml.rels><?xml version="1.0" encoding="UTF-8" standalone="yes"?>
<Relationships xmlns="http://schemas.openxmlformats.org/package/2006/relationships"><Relationship Id="rId8" Type="http://schemas.openxmlformats.org/officeDocument/2006/relationships/image" Target="../media/image224.png"/><Relationship Id="rId3" Type="http://schemas.openxmlformats.org/officeDocument/2006/relationships/hyperlink" Target="http://isca2016.eecs.umich.edu/" TargetMode="External"/><Relationship Id="rId7" Type="http://schemas.openxmlformats.org/officeDocument/2006/relationships/hyperlink" Target="https://users.ece.cmu.edu/~omutlu/pub/enhanced-memory-controller-for-dependent-loads_milad_isca16-lightning-talk.pdf" TargetMode="External"/><Relationship Id="rId2" Type="http://schemas.openxmlformats.org/officeDocument/2006/relationships/hyperlink" Target="https://users.ece.cmu.edu/~omutlu/pub/enhanced-memory-controller-for-dependent-loads_isca16.pdf" TargetMode="External"/><Relationship Id="rId1" Type="http://schemas.openxmlformats.org/officeDocument/2006/relationships/slideLayout" Target="../slideLayouts/slideLayout13.xml"/><Relationship Id="rId6" Type="http://schemas.openxmlformats.org/officeDocument/2006/relationships/hyperlink" Target="https://users.ece.cmu.edu/~omutlu/pub/enhanced-memory-controller-for-dependent-loads_milad_isca16-lightning-talk.pptx" TargetMode="External"/><Relationship Id="rId5" Type="http://schemas.openxmlformats.org/officeDocument/2006/relationships/hyperlink" Target="https://users.ece.cmu.edu/~omutlu/pub/enhanced-memory-controller-for-dependent-loads_milad_isca16-talk.pdf" TargetMode="External"/><Relationship Id="rId4" Type="http://schemas.openxmlformats.org/officeDocument/2006/relationships/hyperlink" Target="https://users.ece.cmu.edu/~omutlu/pub/enhanced-memory-controller-for-dependent-loads_milad_isca16-talk.pptx" TargetMode="External"/><Relationship Id="rId9" Type="http://schemas.openxmlformats.org/officeDocument/2006/relationships/image" Target="../media/image225.png"/></Relationships>
</file>

<file path=ppt/slides/_rels/slide305.xml.rels><?xml version="1.0" encoding="UTF-8" standalone="yes"?>
<Relationships xmlns="http://schemas.openxmlformats.org/package/2006/relationships"><Relationship Id="rId8" Type="http://schemas.openxmlformats.org/officeDocument/2006/relationships/hyperlink" Target="https://people.inf.ethz.ch/omutlu/pub/continuous-runahead-engine_micro16-poster.pdf" TargetMode="External"/><Relationship Id="rId3" Type="http://schemas.openxmlformats.org/officeDocument/2006/relationships/hyperlink" Target="http://www.microarch.org/micro49/" TargetMode="External"/><Relationship Id="rId7" Type="http://schemas.openxmlformats.org/officeDocument/2006/relationships/hyperlink" Target="https://people.inf.ethz.ch/omutlu/pub/continuous-runahead-engine_micro16-poster.pptx" TargetMode="External"/><Relationship Id="rId2" Type="http://schemas.openxmlformats.org/officeDocument/2006/relationships/hyperlink" Target="https://people.inf.ethz.ch/omutlu/pub/continuous-runahead-engine_micro16.pdf" TargetMode="External"/><Relationship Id="rId1" Type="http://schemas.openxmlformats.org/officeDocument/2006/relationships/slideLayout" Target="../slideLayouts/slideLayout13.xml"/><Relationship Id="rId6" Type="http://schemas.openxmlformats.org/officeDocument/2006/relationships/hyperlink" Target="https://people.inf.ethz.ch/omutlu/pub/continuous-runahead-engine_micro16-lightning-session-talk.pdf" TargetMode="External"/><Relationship Id="rId5" Type="http://schemas.openxmlformats.org/officeDocument/2006/relationships/hyperlink" Target="https://people.inf.ethz.ch/omutlu/pub/continuous-runahead-engine_micro16-talk.pdf" TargetMode="External"/><Relationship Id="rId4" Type="http://schemas.openxmlformats.org/officeDocument/2006/relationships/hyperlink" Target="https://people.inf.ethz.ch/omutlu/pub/continuous-runahead-engine_micro16-talk.pptx" TargetMode="External"/><Relationship Id="rId9" Type="http://schemas.openxmlformats.org/officeDocument/2006/relationships/image" Target="../media/image226.png"/></Relationships>
</file>

<file path=ppt/slides/_rels/slide306.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users.ece.cmu.edu/~omutlu/pub/LazyPIM-coherence-for-processing-in-memory_ieee-cal16.pdf" TargetMode="External"/><Relationship Id="rId1" Type="http://schemas.openxmlformats.org/officeDocument/2006/relationships/slideLayout" Target="../slideLayouts/slideLayout13.xml"/><Relationship Id="rId4" Type="http://schemas.openxmlformats.org/officeDocument/2006/relationships/image" Target="../media/image274.png"/></Relationships>
</file>

<file path=ppt/slides/_rels/slide307.xml.rels><?xml version="1.0" encoding="UTF-8" standalone="yes"?>
<Relationships xmlns="http://schemas.openxmlformats.org/package/2006/relationships"><Relationship Id="rId3" Type="http://schemas.openxmlformats.org/officeDocument/2006/relationships/hyperlink" Target="http://iscaconf.org/isca2019/" TargetMode="External"/><Relationship Id="rId2" Type="http://schemas.openxmlformats.org/officeDocument/2006/relationships/hyperlink" Target="https://people.inf.ethz.ch/omutlu/pub/CONDA-coherence-for-near-data-accelerators_isca19.pdf" TargetMode="External"/><Relationship Id="rId1" Type="http://schemas.openxmlformats.org/officeDocument/2006/relationships/slideLayout" Target="../slideLayouts/slideLayout13.xml"/><Relationship Id="rId4" Type="http://schemas.openxmlformats.org/officeDocument/2006/relationships/image" Target="../media/image275.png"/></Relationships>
</file>

<file path=ppt/slides/_rels/slide308.xml.rels><?xml version="1.0" encoding="UTF-8" standalone="yes"?>
<Relationships xmlns="http://schemas.openxmlformats.org/package/2006/relationships"><Relationship Id="rId8" Type="http://schemas.openxmlformats.org/officeDocument/2006/relationships/hyperlink" Target="https://www.youtube.com/watch?v=2DNDjQjNDTw" TargetMode="External"/><Relationship Id="rId3" Type="http://schemas.openxmlformats.org/officeDocument/2006/relationships/hyperlink" Target="https://www.hpca-conf.org/2021/" TargetMode="External"/><Relationship Id="rId7" Type="http://schemas.openxmlformats.org/officeDocument/2006/relationships/hyperlink" Target="https://people.inf.ethz.ch/omutlu/pub/SynCron-synchronization-for-near-data-processing-systems_hpca21-short-talk.pdf" TargetMode="External"/><Relationship Id="rId2" Type="http://schemas.openxmlformats.org/officeDocument/2006/relationships/hyperlink" Target="https://people.inf.ethz.ch/omutlu/pub/SynCron-synchronization-for-near-data-processing-systems_hpca21.pdf" TargetMode="External"/><Relationship Id="rId1" Type="http://schemas.openxmlformats.org/officeDocument/2006/relationships/slideLayout" Target="../slideLayouts/slideLayout13.xml"/><Relationship Id="rId6" Type="http://schemas.openxmlformats.org/officeDocument/2006/relationships/hyperlink" Target="https://people.inf.ethz.ch/omutlu/pub/SynCron-synchronization-for-near-data-processing-systems_hpca21-short-talk.pptx" TargetMode="External"/><Relationship Id="rId5" Type="http://schemas.openxmlformats.org/officeDocument/2006/relationships/hyperlink" Target="https://people.inf.ethz.ch/omutlu/pub/SynCron-synchronization-for-near-data-processing-systems_hpca21-talk.pdf" TargetMode="External"/><Relationship Id="rId10" Type="http://schemas.openxmlformats.org/officeDocument/2006/relationships/image" Target="../media/image276.tiff"/><Relationship Id="rId4" Type="http://schemas.openxmlformats.org/officeDocument/2006/relationships/hyperlink" Target="https://people.inf.ethz.ch/omutlu/pub/SynCron-synchronization-for-near-data-processing-systems_hpca21-talk.pptx" TargetMode="External"/><Relationship Id="rId9" Type="http://schemas.openxmlformats.org/officeDocument/2006/relationships/hyperlink" Target="https://www.youtube.com/watch?v=kGiN-YjeUUA" TargetMode="External"/></Relationships>
</file>

<file path=ppt/slides/_rels/slide309.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13.xml"/><Relationship Id="rId4" Type="http://schemas.openxmlformats.org/officeDocument/2006/relationships/image" Target="../media/image223.png"/></Relationships>
</file>

<file path=ppt/slides/_rels/slide310.xml.rels><?xml version="1.0" encoding="UTF-8" standalone="yes"?>
<Relationships xmlns="http://schemas.openxmlformats.org/package/2006/relationships"><Relationship Id="rId3" Type="http://schemas.openxmlformats.org/officeDocument/2006/relationships/hyperlink" Target="https://spaa.acm.org/" TargetMode="External"/><Relationship Id="rId2" Type="http://schemas.openxmlformats.org/officeDocument/2006/relationships/hyperlink" Target="https://people.inf.ethz.ch/omutlu/pub/concurrent-data-structures-for-PIM_spaa17.pdf" TargetMode="External"/><Relationship Id="rId1" Type="http://schemas.openxmlformats.org/officeDocument/2006/relationships/slideLayout" Target="../slideLayouts/slideLayout13.xml"/><Relationship Id="rId6" Type="http://schemas.openxmlformats.org/officeDocument/2006/relationships/image" Target="../media/image277.tiff"/><Relationship Id="rId5" Type="http://schemas.openxmlformats.org/officeDocument/2006/relationships/hyperlink" Target="https://people.inf.ethz.ch/omutlu/pub/concurrent-data-structures-for-PIM_spaa17-talk.pdf" TargetMode="External"/><Relationship Id="rId4" Type="http://schemas.openxmlformats.org/officeDocument/2006/relationships/hyperlink" Target="https://people.inf.ethz.ch/omutlu/pub/concurrent-data-structures-for-PIM_spaa17-talk.pptx" TargetMode="External"/></Relationships>
</file>

<file path=ppt/slides/_rels/slide311.xml.rels><?xml version="1.0" encoding="UTF-8" standalone="yes"?>
<Relationships xmlns="http://schemas.openxmlformats.org/package/2006/relationships"><Relationship Id="rId3" Type="http://schemas.openxmlformats.org/officeDocument/2006/relationships/hyperlink" Target="https://github.com/CMU-SAFARI/ramulator-pim" TargetMode="External"/><Relationship Id="rId2" Type="http://schemas.openxmlformats.org/officeDocument/2006/relationships/hyperlink" Target="http://people.inf.ethz.ch/omutlu/pub/ramulator_dram_simulator-ieee-cal15.pdf" TargetMode="External"/><Relationship Id="rId1" Type="http://schemas.openxmlformats.org/officeDocument/2006/relationships/slideLayout" Target="../slideLayouts/slideLayout13.xml"/><Relationship Id="rId5" Type="http://schemas.openxmlformats.org/officeDocument/2006/relationships/image" Target="../media/image278.png"/><Relationship Id="rId4" Type="http://schemas.openxmlformats.org/officeDocument/2006/relationships/hyperlink" Target="https://github.com/CMU-SAFARI/ramulator" TargetMode="External"/></Relationships>
</file>

<file path=ppt/slides/_rels/slide312.xml.rels><?xml version="1.0" encoding="UTF-8" standalone="yes"?>
<Relationships xmlns="http://schemas.openxmlformats.org/package/2006/relationships"><Relationship Id="rId8" Type="http://schemas.openxmlformats.org/officeDocument/2006/relationships/hyperlink" Target="https://github.com/CMU-SAFARI/ramulator-pim" TargetMode="External"/><Relationship Id="rId3" Type="http://schemas.openxmlformats.org/officeDocument/2006/relationships/hyperlink" Target="https://dac.com/" TargetMode="External"/><Relationship Id="rId7" Type="http://schemas.openxmlformats.org/officeDocument/2006/relationships/hyperlink" Target="https://people.inf.ethz.ch/omutlu/pub/NAPEL-near-memory-computing-performance-prediction-via-ML_dac19-poster.pdf" TargetMode="External"/><Relationship Id="rId2" Type="http://schemas.openxmlformats.org/officeDocument/2006/relationships/hyperlink" Target="https://people.inf.ethz.ch/omutlu/pub/NAPEL-near-memory-computing-performance-prediction-via-ML_dac19.pdf" TargetMode="External"/><Relationship Id="rId1" Type="http://schemas.openxmlformats.org/officeDocument/2006/relationships/slideLayout" Target="../slideLayouts/slideLayout13.xml"/><Relationship Id="rId6" Type="http://schemas.openxmlformats.org/officeDocument/2006/relationships/hyperlink" Target="https://people.inf.ethz.ch/omutlu/pub/NAPEL-near-memory-computing-performance-prediction-via-ML_dac19-poster.pptx" TargetMode="External"/><Relationship Id="rId5" Type="http://schemas.openxmlformats.org/officeDocument/2006/relationships/hyperlink" Target="https://people.inf.ethz.ch/omutlu/pub/NAPEL-near-memory-computing-performance-prediction-via-ML_dac19-talk.pdf" TargetMode="External"/><Relationship Id="rId4" Type="http://schemas.openxmlformats.org/officeDocument/2006/relationships/hyperlink" Target="https://people.inf.ethz.ch/omutlu/pub/NAPEL-near-memory-computing-performance-prediction-via-ML_dac19-talk.pptx" TargetMode="External"/><Relationship Id="rId9" Type="http://schemas.openxmlformats.org/officeDocument/2006/relationships/image" Target="../media/image279.png"/></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2.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9.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20.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72.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21.xml.rels><?xml version="1.0" encoding="UTF-8" standalone="yes"?>
<Relationships xmlns="http://schemas.openxmlformats.org/package/2006/relationships"><Relationship Id="rId3" Type="http://schemas.openxmlformats.org/officeDocument/2006/relationships/hyperlink" Target="https://www.youtube.com/watch?v=jVYCchBGNVc" TargetMode="External"/><Relationship Id="rId2" Type="http://schemas.openxmlformats.org/officeDocument/2006/relationships/hyperlink" Target="https://www.youtube.com/onurmutlulectures" TargetMode="External"/><Relationship Id="rId1" Type="http://schemas.openxmlformats.org/officeDocument/2006/relationships/slideLayout" Target="../slideLayouts/slideLayout236.xml"/><Relationship Id="rId4" Type="http://schemas.openxmlformats.org/officeDocument/2006/relationships/image" Target="../media/image273.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546.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00.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536.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330.xml.rels><?xml version="1.0" encoding="UTF-8" standalone="yes"?>
<Relationships xmlns="http://schemas.openxmlformats.org/package/2006/relationships"><Relationship Id="rId2" Type="http://schemas.openxmlformats.org/officeDocument/2006/relationships/image" Target="../media/image280.png"/><Relationship Id="rId1" Type="http://schemas.openxmlformats.org/officeDocument/2006/relationships/slideLayout" Target="../slideLayouts/slideLayout512.xml"/></Relationships>
</file>

<file path=ppt/slides/_rels/slide331.xml.rels><?xml version="1.0" encoding="UTF-8" standalone="yes"?>
<Relationships xmlns="http://schemas.openxmlformats.org/package/2006/relationships"><Relationship Id="rId2" Type="http://schemas.openxmlformats.org/officeDocument/2006/relationships/image" Target="../media/image281.png"/><Relationship Id="rId1" Type="http://schemas.openxmlformats.org/officeDocument/2006/relationships/slideLayout" Target="../slideLayouts/slideLayout51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512.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35.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524.xml"/><Relationship Id="rId4" Type="http://schemas.openxmlformats.org/officeDocument/2006/relationships/image" Target="../media/image282.png"/></Relationships>
</file>

<file path=ppt/slides/_rels/slide336.xml.rels><?xml version="1.0" encoding="UTF-8" standalone="yes"?>
<Relationships xmlns="http://schemas.openxmlformats.org/package/2006/relationships"><Relationship Id="rId2" Type="http://schemas.openxmlformats.org/officeDocument/2006/relationships/image" Target="../media/image283.png"/><Relationship Id="rId1" Type="http://schemas.openxmlformats.org/officeDocument/2006/relationships/slideLayout" Target="../slideLayouts/slideLayout524.xml"/></Relationships>
</file>

<file path=ppt/slides/_rels/slide337.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524.xml"/><Relationship Id="rId4" Type="http://schemas.openxmlformats.org/officeDocument/2006/relationships/image" Target="../media/image284.png"/></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39.xml.rels><?xml version="1.0" encoding="UTF-8" standalone="yes"?>
<Relationships xmlns="http://schemas.openxmlformats.org/package/2006/relationships"><Relationship Id="rId3" Type="http://schemas.openxmlformats.org/officeDocument/2006/relationships/image" Target="../media/image286.png"/><Relationship Id="rId2" Type="http://schemas.openxmlformats.org/officeDocument/2006/relationships/image" Target="../media/image285.png"/><Relationship Id="rId1" Type="http://schemas.openxmlformats.org/officeDocument/2006/relationships/slideLayout" Target="../slideLayouts/slideLayout524.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41.xml.rels><?xml version="1.0" encoding="UTF-8" standalone="yes"?>
<Relationships xmlns="http://schemas.openxmlformats.org/package/2006/relationships"><Relationship Id="rId3" Type="http://schemas.openxmlformats.org/officeDocument/2006/relationships/hyperlink" Target="http://isca2008.cs.princeton.edu/" TargetMode="External"/><Relationship Id="rId2" Type="http://schemas.openxmlformats.org/officeDocument/2006/relationships/hyperlink" Target="http://users.ece.cmu.edu/~omutlu/pub/rlmc_isca08.pdf" TargetMode="External"/><Relationship Id="rId1" Type="http://schemas.openxmlformats.org/officeDocument/2006/relationships/slideLayout" Target="../slideLayouts/slideLayout524.xml"/><Relationship Id="rId4" Type="http://schemas.openxmlformats.org/officeDocument/2006/relationships/image" Target="../media/image287.png"/></Relationships>
</file>

<file path=ppt/slides/_rels/slide342.xml.rels><?xml version="1.0" encoding="UTF-8" standalone="yes"?>
<Relationships xmlns="http://schemas.openxmlformats.org/package/2006/relationships"><Relationship Id="rId3" Type="http://schemas.openxmlformats.org/officeDocument/2006/relationships/hyperlink" Target="https://arxiv.org/pdf/2109.12021.pdf" TargetMode="External"/><Relationship Id="rId2" Type="http://schemas.openxmlformats.org/officeDocument/2006/relationships/image" Target="../media/image288.png"/><Relationship Id="rId1" Type="http://schemas.openxmlformats.org/officeDocument/2006/relationships/slideLayout" Target="../slideLayouts/slideLayout524.xml"/></Relationships>
</file>

<file path=ppt/slides/_rels/slide343.xml.rels><?xml version="1.0" encoding="UTF-8" standalone="yes"?>
<Relationships xmlns="http://schemas.openxmlformats.org/package/2006/relationships"><Relationship Id="rId8" Type="http://schemas.openxmlformats.org/officeDocument/2006/relationships/image" Target="../media/image294.png"/><Relationship Id="rId3" Type="http://schemas.openxmlformats.org/officeDocument/2006/relationships/image" Target="../media/image289.jpeg"/><Relationship Id="rId7" Type="http://schemas.openxmlformats.org/officeDocument/2006/relationships/image" Target="../media/image293.png"/><Relationship Id="rId2" Type="http://schemas.openxmlformats.org/officeDocument/2006/relationships/notesSlide" Target="../notesSlides/notesSlide55.xml"/><Relationship Id="rId1" Type="http://schemas.openxmlformats.org/officeDocument/2006/relationships/slideLayout" Target="../slideLayouts/slideLayout1054.xml"/><Relationship Id="rId6" Type="http://schemas.openxmlformats.org/officeDocument/2006/relationships/image" Target="../media/image292.png"/><Relationship Id="rId5" Type="http://schemas.openxmlformats.org/officeDocument/2006/relationships/image" Target="../media/image291.tiff"/><Relationship Id="rId10" Type="http://schemas.openxmlformats.org/officeDocument/2006/relationships/hyperlink" Target="https://github.com/CMU-SAFARI/Pythia" TargetMode="External"/><Relationship Id="rId4" Type="http://schemas.openxmlformats.org/officeDocument/2006/relationships/image" Target="../media/image290.png"/><Relationship Id="rId9" Type="http://schemas.openxmlformats.org/officeDocument/2006/relationships/image" Target="../media/image295.png"/></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051.xml"/></Relationships>
</file>

<file path=ppt/slides/_rels/slide345.xml.rels><?xml version="1.0" encoding="UTF-8" standalone="yes"?>
<Relationships xmlns="http://schemas.openxmlformats.org/package/2006/relationships"><Relationship Id="rId2" Type="http://schemas.openxmlformats.org/officeDocument/2006/relationships/image" Target="../media/image296.jpeg"/><Relationship Id="rId1" Type="http://schemas.openxmlformats.org/officeDocument/2006/relationships/slideLayout" Target="../slideLayouts/slideLayout1051.xml"/></Relationships>
</file>

<file path=ppt/slides/_rels/slide346.xml.rels><?xml version="1.0" encoding="UTF-8" standalone="yes"?>
<Relationships xmlns="http://schemas.openxmlformats.org/package/2006/relationships"><Relationship Id="rId3" Type="http://schemas.openxmlformats.org/officeDocument/2006/relationships/image" Target="../media/image297.emf"/><Relationship Id="rId2" Type="http://schemas.openxmlformats.org/officeDocument/2006/relationships/notesSlide" Target="../notesSlides/notesSlide57.xml"/><Relationship Id="rId1" Type="http://schemas.openxmlformats.org/officeDocument/2006/relationships/slideLayout" Target="../slideLayouts/slideLayout1051.xml"/></Relationships>
</file>

<file path=ppt/slides/_rels/slide347.xml.rels><?xml version="1.0" encoding="UTF-8" standalone="yes"?>
<Relationships xmlns="http://schemas.openxmlformats.org/package/2006/relationships"><Relationship Id="rId3" Type="http://schemas.openxmlformats.org/officeDocument/2006/relationships/image" Target="../media/image298.emf"/><Relationship Id="rId2" Type="http://schemas.openxmlformats.org/officeDocument/2006/relationships/notesSlide" Target="../notesSlides/notesSlide58.xml"/><Relationship Id="rId1" Type="http://schemas.openxmlformats.org/officeDocument/2006/relationships/slideLayout" Target="../slideLayouts/slideLayout1051.xml"/><Relationship Id="rId4" Type="http://schemas.openxmlformats.org/officeDocument/2006/relationships/image" Target="../media/image299.emf"/></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051.xml"/></Relationships>
</file>

<file path=ppt/slides/_rels/slide349.xml.rels><?xml version="1.0" encoding="UTF-8" standalone="yes"?>
<Relationships xmlns="http://schemas.openxmlformats.org/package/2006/relationships"><Relationship Id="rId2" Type="http://schemas.openxmlformats.org/officeDocument/2006/relationships/hyperlink" Target="https://github.com/ChampSim/ChampSim" TargetMode="External"/><Relationship Id="rId1" Type="http://schemas.openxmlformats.org/officeDocument/2006/relationships/slideLayout" Target="../slideLayouts/slideLayout1051.xml"/></Relationships>
</file>

<file path=ppt/slides/_rels/slide350.xml.rels><?xml version="1.0" encoding="UTF-8" standalone="yes"?>
<Relationships xmlns="http://schemas.openxmlformats.org/package/2006/relationships"><Relationship Id="rId2" Type="http://schemas.openxmlformats.org/officeDocument/2006/relationships/chart" Target="../charts/chart15.xml"/><Relationship Id="rId1" Type="http://schemas.openxmlformats.org/officeDocument/2006/relationships/slideLayout" Target="../slideLayouts/slideLayout1051.xml"/></Relationships>
</file>

<file path=ppt/slides/_rels/slide351.xml.rels><?xml version="1.0" encoding="UTF-8" standalone="yes"?>
<Relationships xmlns="http://schemas.openxmlformats.org/package/2006/relationships"><Relationship Id="rId2" Type="http://schemas.openxmlformats.org/officeDocument/2006/relationships/chart" Target="../charts/chart16.xml"/><Relationship Id="rId1" Type="http://schemas.openxmlformats.org/officeDocument/2006/relationships/slideLayout" Target="../slideLayouts/slideLayout1051.xml"/></Relationships>
</file>

<file path=ppt/slides/_rels/slide352.xml.rels><?xml version="1.0" encoding="UTF-8" standalone="yes"?>
<Relationships xmlns="http://schemas.openxmlformats.org/package/2006/relationships"><Relationship Id="rId2" Type="http://schemas.openxmlformats.org/officeDocument/2006/relationships/chart" Target="../charts/chart17.xml"/><Relationship Id="rId1" Type="http://schemas.openxmlformats.org/officeDocument/2006/relationships/slideLayout" Target="../slideLayouts/slideLayout1051.xml"/></Relationships>
</file>

<file path=ppt/slides/_rels/slide353.xml.rels><?xml version="1.0" encoding="UTF-8" standalone="yes"?>
<Relationships xmlns="http://schemas.openxmlformats.org/package/2006/relationships"><Relationship Id="rId2" Type="http://schemas.openxmlformats.org/officeDocument/2006/relationships/chart" Target="../charts/chart18.xml"/><Relationship Id="rId1" Type="http://schemas.openxmlformats.org/officeDocument/2006/relationships/slideLayout" Target="../slideLayouts/slideLayout1051.xml"/></Relationships>
</file>

<file path=ppt/slides/_rels/slide354.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notesSlide" Target="../notesSlides/notesSlide60.xml"/><Relationship Id="rId1" Type="http://schemas.openxmlformats.org/officeDocument/2006/relationships/slideLayout" Target="../slideLayouts/slideLayout1051.xml"/><Relationship Id="rId4" Type="http://schemas.openxmlformats.org/officeDocument/2006/relationships/hyperlink" Target="https://www.chisel-lang.org/" TargetMode="External"/></Relationships>
</file>

<file path=ppt/slides/_rels/slide355.xml.rels><?xml version="1.0" encoding="UTF-8" standalone="yes"?>
<Relationships xmlns="http://schemas.openxmlformats.org/package/2006/relationships"><Relationship Id="rId3" Type="http://schemas.openxmlformats.org/officeDocument/2006/relationships/image" Target="../media/image288.png"/><Relationship Id="rId2" Type="http://schemas.openxmlformats.org/officeDocument/2006/relationships/notesSlide" Target="../notesSlides/notesSlide61.xml"/><Relationship Id="rId1" Type="http://schemas.openxmlformats.org/officeDocument/2006/relationships/slideLayout" Target="../slideLayouts/slideLayout1051.xml"/><Relationship Id="rId4" Type="http://schemas.openxmlformats.org/officeDocument/2006/relationships/hyperlink" Target="https://arxiv.org/pdf/2109.12021.pdf" TargetMode="External"/></Relationships>
</file>

<file path=ppt/slides/_rels/slide356.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hyperlink" Target="https://github.com/CMU-SAFARI/Pythia" TargetMode="External"/><Relationship Id="rId1" Type="http://schemas.openxmlformats.org/officeDocument/2006/relationships/slideLayout" Target="../slideLayouts/slideLayout1051.xml"/><Relationship Id="rId6" Type="http://schemas.openxmlformats.org/officeDocument/2006/relationships/image" Target="../media/image301.png"/><Relationship Id="rId5" Type="http://schemas.openxmlformats.org/officeDocument/2006/relationships/image" Target="../media/image295.png"/><Relationship Id="rId4" Type="http://schemas.openxmlformats.org/officeDocument/2006/relationships/image" Target="../media/image294.png"/></Relationships>
</file>

<file path=ppt/slides/_rels/slide357.xml.rels><?xml version="1.0" encoding="UTF-8" standalone="yes"?>
<Relationships xmlns="http://schemas.openxmlformats.org/package/2006/relationships"><Relationship Id="rId8" Type="http://schemas.openxmlformats.org/officeDocument/2006/relationships/image" Target="../media/image294.png"/><Relationship Id="rId3" Type="http://schemas.openxmlformats.org/officeDocument/2006/relationships/image" Target="../media/image289.jpeg"/><Relationship Id="rId7" Type="http://schemas.openxmlformats.org/officeDocument/2006/relationships/image" Target="../media/image293.png"/><Relationship Id="rId2" Type="http://schemas.openxmlformats.org/officeDocument/2006/relationships/notesSlide" Target="../notesSlides/notesSlide62.xml"/><Relationship Id="rId1" Type="http://schemas.openxmlformats.org/officeDocument/2006/relationships/slideLayout" Target="../slideLayouts/slideLayout1054.xml"/><Relationship Id="rId6" Type="http://schemas.openxmlformats.org/officeDocument/2006/relationships/image" Target="../media/image292.png"/><Relationship Id="rId5" Type="http://schemas.openxmlformats.org/officeDocument/2006/relationships/image" Target="../media/image291.tiff"/><Relationship Id="rId10" Type="http://schemas.openxmlformats.org/officeDocument/2006/relationships/hyperlink" Target="https://github.com/CMU-SAFARI/Pythia" TargetMode="External"/><Relationship Id="rId4" Type="http://schemas.openxmlformats.org/officeDocument/2006/relationships/image" Target="../media/image290.png"/><Relationship Id="rId9" Type="http://schemas.openxmlformats.org/officeDocument/2006/relationships/image" Target="../media/image295.png"/></Relationships>
</file>

<file path=ppt/slides/_rels/slide358.xml.rels><?xml version="1.0" encoding="UTF-8" standalone="yes"?>
<Relationships xmlns="http://schemas.openxmlformats.org/package/2006/relationships"><Relationship Id="rId3" Type="http://schemas.openxmlformats.org/officeDocument/2006/relationships/hyperlink" Target="https://arxiv.org/pdf/2109.12021.pdf" TargetMode="External"/><Relationship Id="rId2" Type="http://schemas.openxmlformats.org/officeDocument/2006/relationships/image" Target="../media/image288.png"/><Relationship Id="rId1" Type="http://schemas.openxmlformats.org/officeDocument/2006/relationships/slideLayout" Target="../slideLayouts/slideLayout524.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546.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64.xml.rels><?xml version="1.0" encoding="UTF-8" standalone="yes"?>
<Relationships xmlns="http://schemas.openxmlformats.org/package/2006/relationships"><Relationship Id="rId2" Type="http://schemas.openxmlformats.org/officeDocument/2006/relationships/image" Target="../media/image302.png"/><Relationship Id="rId1" Type="http://schemas.openxmlformats.org/officeDocument/2006/relationships/slideLayout" Target="../slideLayouts/slideLayout524.xml"/></Relationships>
</file>

<file path=ppt/slides/_rels/slide365.xml.rels><?xml version="1.0" encoding="UTF-8" standalone="yes"?>
<Relationships xmlns="http://schemas.openxmlformats.org/package/2006/relationships"><Relationship Id="rId2" Type="http://schemas.openxmlformats.org/officeDocument/2006/relationships/image" Target="../media/image303.png"/><Relationship Id="rId1" Type="http://schemas.openxmlformats.org/officeDocument/2006/relationships/slideLayout" Target="../slideLayouts/slideLayout524.xml"/></Relationships>
</file>

<file path=ppt/slides/_rels/slide366.xml.rels><?xml version="1.0" encoding="UTF-8" standalone="yes"?>
<Relationships xmlns="http://schemas.openxmlformats.org/package/2006/relationships"><Relationship Id="rId8" Type="http://schemas.openxmlformats.org/officeDocument/2006/relationships/hyperlink" Target="https://youtu.be/hasM-p7Ag_g"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X-MEM_Expressive-Memory-for-Rich-Cross-Layer-Abstractions_isca18-lightning-talk.pdf" TargetMode="External"/><Relationship Id="rId2" Type="http://schemas.openxmlformats.org/officeDocument/2006/relationships/hyperlink" Target="https://people.inf.ethz.ch/omutlu/pub/X-MEM_Expressive-Memory-for-Rich-Cross-Layer-Abstractions_isca18.pdf" TargetMode="External"/><Relationship Id="rId1" Type="http://schemas.openxmlformats.org/officeDocument/2006/relationships/slideLayout" Target="../slideLayouts/slideLayout524.xml"/><Relationship Id="rId6" Type="http://schemas.openxmlformats.org/officeDocument/2006/relationships/hyperlink" Target="https://people.inf.ethz.ch/omutlu/pub/X-MEM_Expressive-Memory-for-Rich-Cross-Layer-Abstractions_isca18-lightning-talk.pptx" TargetMode="External"/><Relationship Id="rId5" Type="http://schemas.openxmlformats.org/officeDocument/2006/relationships/hyperlink" Target="https://people.inf.ethz.ch/omutlu/pub/X-MEM_Expressive-Memory-for-Rich-Cross-Layer-Abstractions_isca18-talk.pdf" TargetMode="External"/><Relationship Id="rId4" Type="http://schemas.openxmlformats.org/officeDocument/2006/relationships/hyperlink" Target="https://people.inf.ethz.ch/omutlu/pub/X-MEM_Expressive-Memory-for-Rich-Cross-Layer-Abstractions_isca18-talk.pptx" TargetMode="External"/><Relationship Id="rId9" Type="http://schemas.openxmlformats.org/officeDocument/2006/relationships/image" Target="../media/image304.png"/></Relationships>
</file>

<file path=ppt/slides/_rels/slide367.xml.rels><?xml version="1.0" encoding="UTF-8" standalone="yes"?>
<Relationships xmlns="http://schemas.openxmlformats.org/package/2006/relationships"><Relationship Id="rId2" Type="http://schemas.openxmlformats.org/officeDocument/2006/relationships/image" Target="../media/image305.png"/><Relationship Id="rId1" Type="http://schemas.openxmlformats.org/officeDocument/2006/relationships/slideLayout" Target="../slideLayouts/slideLayout524.xml"/></Relationships>
</file>

<file path=ppt/slides/_rels/slide368.xml.rels><?xml version="1.0" encoding="UTF-8" standalone="yes"?>
<Relationships xmlns="http://schemas.openxmlformats.org/package/2006/relationships"><Relationship Id="rId8" Type="http://schemas.openxmlformats.org/officeDocument/2006/relationships/hyperlink" Target="https://youtu.be/M_0qvO97_hM" TargetMode="External"/><Relationship Id="rId3" Type="http://schemas.openxmlformats.org/officeDocument/2006/relationships/hyperlink" Target="http://iscaconf.org/isca2018/" TargetMode="External"/><Relationship Id="rId7" Type="http://schemas.openxmlformats.org/officeDocument/2006/relationships/hyperlink" Target="https://people.inf.ethz.ch/omutlu/pub/LocalityDescriptor-Cross-Layer-GPU-Data-Locality-Abstraction_isca18-lightning-talk.pdf" TargetMode="External"/><Relationship Id="rId2" Type="http://schemas.openxmlformats.org/officeDocument/2006/relationships/hyperlink" Target="https://people.inf.ethz.ch/omutlu/pub/LocalityDescriptor-Cross-Layer-GPU-Data-Locality-Abstraction_isca18.pdf" TargetMode="External"/><Relationship Id="rId1" Type="http://schemas.openxmlformats.org/officeDocument/2006/relationships/slideLayout" Target="../slideLayouts/slideLayout524.xml"/><Relationship Id="rId6" Type="http://schemas.openxmlformats.org/officeDocument/2006/relationships/hyperlink" Target="https://people.inf.ethz.ch/omutlu/pub/LocalityDescriptor-Cross-Layer-GPU-Data-Locality-Abstraction_isca18-lightning-talk.pptx" TargetMode="External"/><Relationship Id="rId5" Type="http://schemas.openxmlformats.org/officeDocument/2006/relationships/hyperlink" Target="https://people.inf.ethz.ch/omutlu/pub/LocalityDescriptor-Cross-Layer-GPU-Data-Locality-Abstraction_isca18-talk.pdf" TargetMode="External"/><Relationship Id="rId4" Type="http://schemas.openxmlformats.org/officeDocument/2006/relationships/hyperlink" Target="https://people.inf.ethz.ch/omutlu/pub/LocalityDescriptor-Cross-Layer-GPU-Data-Locality-Abstraction_isca18-talk.pptx" TargetMode="External"/><Relationship Id="rId9" Type="http://schemas.openxmlformats.org/officeDocument/2006/relationships/image" Target="../media/image306.png"/></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25.xml"/></Relationships>
</file>

<file path=ppt/slides/_rels/slide370.xml.rels><?xml version="1.0" encoding="UTF-8" standalone="yes"?>
<Relationships xmlns="http://schemas.openxmlformats.org/package/2006/relationships"><Relationship Id="rId8" Type="http://schemas.openxmlformats.org/officeDocument/2006/relationships/image" Target="../media/image307.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71.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63.xml"/><Relationship Id="rId1" Type="http://schemas.openxmlformats.org/officeDocument/2006/relationships/slideLayout" Target="../slideLayouts/slideLayout253.xml"/><Relationship Id="rId4" Type="http://schemas.openxmlformats.org/officeDocument/2006/relationships/image" Target="../media/image308.jpeg"/></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029.xml"/></Relationships>
</file>

<file path=ppt/slides/_rels/slide373.xml.rels><?xml version="1.0" encoding="UTF-8" standalone="yes"?>
<Relationships xmlns="http://schemas.openxmlformats.org/package/2006/relationships"><Relationship Id="rId8" Type="http://schemas.openxmlformats.org/officeDocument/2006/relationships/image" Target="../media/image307.png"/><Relationship Id="rId3" Type="http://schemas.openxmlformats.org/officeDocument/2006/relationships/hyperlink" Target="http://2014.dsn.org/" TargetMode="External"/><Relationship Id="rId7" Type="http://schemas.openxmlformats.org/officeDocument/2006/relationships/hyperlink" Target="http://www.zdnet.com/how-good-does-memory-need-to-be-7000031853/" TargetMode="External"/><Relationship Id="rId2" Type="http://schemas.openxmlformats.org/officeDocument/2006/relationships/hyperlink" Target="http://users.ece.cmu.edu/~omutlu/pub/heterogeneous-reliability-memory-for-data-centers_dsn14.pdf" TargetMode="External"/><Relationship Id="rId1" Type="http://schemas.openxmlformats.org/officeDocument/2006/relationships/slideLayout" Target="../slideLayouts/slideLayout2.xml"/><Relationship Id="rId6" Type="http://schemas.openxmlformats.org/officeDocument/2006/relationships/hyperlink" Target="http://users.ece.cmu.edu/~omutlu/pub/heterogeneous-reliability-memory-for-data-centers_luo_dsn14-talk.pdf" TargetMode="External"/><Relationship Id="rId5" Type="http://schemas.openxmlformats.org/officeDocument/2006/relationships/hyperlink" Target="http://users.ece.cmu.edu/~omutlu/pub/heterogeneous-reliability-memory-for-data-centers_luo_dsn14-talk.pptx" TargetMode="External"/><Relationship Id="rId4" Type="http://schemas.openxmlformats.org/officeDocument/2006/relationships/hyperlink" Target="http://users.ece.cmu.edu/~omutlu/pub/heterogeneous-reliability-memory_dsn14-summary.pdf" TargetMode="Externa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524.xml"/></Relationships>
</file>

<file path=ppt/slides/_rels/slide375.xml.rels><?xml version="1.0" encoding="UTF-8" standalone="yes"?>
<Relationships xmlns="http://schemas.openxmlformats.org/package/2006/relationships"><Relationship Id="rId3" Type="http://schemas.openxmlformats.org/officeDocument/2006/relationships/image" Target="../media/image309.png"/><Relationship Id="rId2" Type="http://schemas.openxmlformats.org/officeDocument/2006/relationships/notesSlide" Target="../notesSlides/notesSlide65.xml"/><Relationship Id="rId1" Type="http://schemas.openxmlformats.org/officeDocument/2006/relationships/slideLayout" Target="../slideLayouts/slideLayout593.xml"/><Relationship Id="rId4" Type="http://schemas.openxmlformats.org/officeDocument/2006/relationships/image" Target="../media/image310.png"/></Relationships>
</file>

<file path=ppt/slides/_rels/slide376.xml.rels><?xml version="1.0" encoding="UTF-8" standalone="yes"?>
<Relationships xmlns="http://schemas.openxmlformats.org/package/2006/relationships"><Relationship Id="rId3" Type="http://schemas.openxmlformats.org/officeDocument/2006/relationships/hyperlink" Target="http://www.microarch.org/micro52/" TargetMode="External"/><Relationship Id="rId7" Type="http://schemas.openxmlformats.org/officeDocument/2006/relationships/image" Target="../media/image311.png"/><Relationship Id="rId2" Type="http://schemas.openxmlformats.org/officeDocument/2006/relationships/hyperlink" Target="https://people.inf.ethz.ch/omutlu/pub/EDEN-efficient-DNN-inference-with-approximate-memory_micro19.pdf" TargetMode="External"/><Relationship Id="rId1" Type="http://schemas.openxmlformats.org/officeDocument/2006/relationships/slideLayout" Target="../slideLayouts/slideLayout2.xml"/><Relationship Id="rId6" Type="http://schemas.openxmlformats.org/officeDocument/2006/relationships/hyperlink" Target="https://www.youtube.com/watch?v=oS-bKY75gXQ" TargetMode="External"/><Relationship Id="rId5" Type="http://schemas.openxmlformats.org/officeDocument/2006/relationships/hyperlink" Target="https://people.inf.ethz.ch/omutlu/pub/EDEN-efficient-DNN-inference-with-approximate-memory_micro19-lightning-talk.pdf" TargetMode="External"/><Relationship Id="rId4" Type="http://schemas.openxmlformats.org/officeDocument/2006/relationships/hyperlink" Target="https://people.inf.ethz.ch/omutlu/pub/EDEN-efficient-DNN-inference-with-approximate-memory_micro19-lightning-talk.pptx" TargetMode="External"/></Relationships>
</file>

<file path=ppt/slides/_rels/slide377.xml.rels><?xml version="1.0" encoding="UTF-8" standalone="yes"?>
<Relationships xmlns="http://schemas.openxmlformats.org/package/2006/relationships"><Relationship Id="rId8" Type="http://schemas.openxmlformats.org/officeDocument/2006/relationships/hyperlink" Target="https://people.inf.ethz.ch/omutlu/pub/SMASH-sparse-matrix-software-hardware-acceleration_micro19-poster.pptx" TargetMode="External"/><Relationship Id="rId3" Type="http://schemas.openxmlformats.org/officeDocument/2006/relationships/hyperlink" Target="http://www.microarch.org/micro52/" TargetMode="External"/><Relationship Id="rId7" Type="http://schemas.openxmlformats.org/officeDocument/2006/relationships/hyperlink" Target="https://people.inf.ethz.ch/omutlu/pub/SMASH-sparse-matrix-software-hardware-acceleration_micro19-lightning-talk.pdf" TargetMode="External"/><Relationship Id="rId12" Type="http://schemas.openxmlformats.org/officeDocument/2006/relationships/image" Target="../media/image312.png"/><Relationship Id="rId2" Type="http://schemas.openxmlformats.org/officeDocument/2006/relationships/hyperlink" Target="https://people.inf.ethz.ch/omutlu/pub/SMASH-sparse-matrix-software-hardware-acceleration_micro19.pdf" TargetMode="External"/><Relationship Id="rId1" Type="http://schemas.openxmlformats.org/officeDocument/2006/relationships/slideLayout" Target="../slideLayouts/slideLayout2.xml"/><Relationship Id="rId6" Type="http://schemas.openxmlformats.org/officeDocument/2006/relationships/hyperlink" Target="https://people.inf.ethz.ch/omutlu/pub/SMASH-sparse-matrix-software-hardware-acceleration_micro19-lightning-talk.pptx" TargetMode="External"/><Relationship Id="rId11" Type="http://schemas.openxmlformats.org/officeDocument/2006/relationships/hyperlink" Target="https://www.youtube.com/watch?v=LWYVQ3o_SdU" TargetMode="External"/><Relationship Id="rId5" Type="http://schemas.openxmlformats.org/officeDocument/2006/relationships/hyperlink" Target="https://people.inf.ethz.ch/omutlu/pub/SMASH-sparse-matrix-software-hardware-acceleration_micro19-talk.pdf" TargetMode="External"/><Relationship Id="rId10" Type="http://schemas.openxmlformats.org/officeDocument/2006/relationships/hyperlink" Target="https://www.youtube.com/watch?v=VN0PQ5zgLGg" TargetMode="External"/><Relationship Id="rId4" Type="http://schemas.openxmlformats.org/officeDocument/2006/relationships/hyperlink" Target="https://people.inf.ethz.ch/omutlu/pub/SMASH-sparse-matrix-software-hardware-acceleration_micro19-talk.pptx" TargetMode="External"/><Relationship Id="rId9" Type="http://schemas.openxmlformats.org/officeDocument/2006/relationships/hyperlink" Target="https://people.inf.ethz.ch/omutlu/pub/SMASH-sparse-matrix-software-hardware-acceleration_micro19-poster.pdf" TargetMode="External"/></Relationships>
</file>

<file path=ppt/slides/_rels/slide378.xml.rels><?xml version="1.0" encoding="UTF-8" standalone="yes"?>
<Relationships xmlns="http://schemas.openxmlformats.org/package/2006/relationships"><Relationship Id="rId8" Type="http://schemas.openxmlformats.org/officeDocument/2006/relationships/hyperlink" Target="https://people.inf.ethz.ch/omutlu/pub/VBI-virtual-block-interface_isca20-ARM-Research-Summit-poster.pptx" TargetMode="External"/><Relationship Id="rId13" Type="http://schemas.openxmlformats.org/officeDocument/2006/relationships/image" Target="../media/image313.png"/><Relationship Id="rId3" Type="http://schemas.openxmlformats.org/officeDocument/2006/relationships/hyperlink" Target="http://iscaconf.org/isca2020/" TargetMode="External"/><Relationship Id="rId7" Type="http://schemas.openxmlformats.org/officeDocument/2006/relationships/hyperlink" Target="https://people.inf.ethz.ch/omutlu/pub/VBI-virtual-block-interface_isca20-lightning-talk.pdf" TargetMode="External"/><Relationship Id="rId12" Type="http://schemas.openxmlformats.org/officeDocument/2006/relationships/hyperlink" Target="https://www.youtube.com/watch?v=PPR7YrBi7IQ" TargetMode="External"/><Relationship Id="rId2" Type="http://schemas.openxmlformats.org/officeDocument/2006/relationships/hyperlink" Target="https://people.inf.ethz.ch/omutlu/pub/VBI-virtual-block-interface_isca20.pdf" TargetMode="External"/><Relationship Id="rId1" Type="http://schemas.openxmlformats.org/officeDocument/2006/relationships/slideLayout" Target="../slideLayouts/slideLayout2.xml"/><Relationship Id="rId6" Type="http://schemas.openxmlformats.org/officeDocument/2006/relationships/hyperlink" Target="https://people.inf.ethz.ch/omutlu/pub/VBI-virtual-block-interface_isca20-lightning-talk.pptx" TargetMode="External"/><Relationship Id="rId11" Type="http://schemas.openxmlformats.org/officeDocument/2006/relationships/hyperlink" Target="https://youtu.be/04l-Zlaue0k" TargetMode="External"/><Relationship Id="rId5" Type="http://schemas.openxmlformats.org/officeDocument/2006/relationships/hyperlink" Target="https://people.inf.ethz.ch/omutlu/pub/VBI-virtual-block-interface_isca20-talk.pdf" TargetMode="External"/><Relationship Id="rId10" Type="http://schemas.openxmlformats.org/officeDocument/2006/relationships/hyperlink" Target="https://www.youtube.com/watch?v=7c6LgVrCwPo" TargetMode="External"/><Relationship Id="rId4" Type="http://schemas.openxmlformats.org/officeDocument/2006/relationships/hyperlink" Target="https://people.inf.ethz.ch/omutlu/pub/VBI-virtual-block-interface_isca20-talk.pptx" TargetMode="External"/><Relationship Id="rId9" Type="http://schemas.openxmlformats.org/officeDocument/2006/relationships/hyperlink" Target="https://people.inf.ethz.ch/omutlu/pub/VBI-virtual-block-interface_isca20-ARM-Research-Summit-poster.pdf" TargetMode="External"/></Relationships>
</file>

<file path=ppt/slides/_rels/slide379.xml.rels><?xml version="1.0" encoding="UTF-8" standalone="yes"?>
<Relationships xmlns="http://schemas.openxmlformats.org/package/2006/relationships"><Relationship Id="rId8" Type="http://schemas.openxmlformats.org/officeDocument/2006/relationships/hyperlink" Target="https://www.youtube.com/watch?v=xMiuqUyjkk0" TargetMode="External"/><Relationship Id="rId3" Type="http://schemas.openxmlformats.org/officeDocument/2006/relationships/hyperlink" Target="https://www.fpl2020.org/" TargetMode="External"/><Relationship Id="rId7" Type="http://schemas.openxmlformats.org/officeDocument/2006/relationships/hyperlink" Target="https://people.inf.ethz.ch/omutlu/pub/NERO-near-memory-stencil-acceleration-for-weather_fpl20-lightning-talk.pdf" TargetMode="External"/><Relationship Id="rId2" Type="http://schemas.openxmlformats.org/officeDocument/2006/relationships/hyperlink" Target="https://people.inf.ethz.ch/omutlu/pub/NERO-near-memory-stencil-acceleration-for-weather_fpl20.pdf" TargetMode="External"/><Relationship Id="rId1" Type="http://schemas.openxmlformats.org/officeDocument/2006/relationships/slideLayout" Target="../slideLayouts/slideLayout866.xml"/><Relationship Id="rId6" Type="http://schemas.openxmlformats.org/officeDocument/2006/relationships/hyperlink" Target="https://people.inf.ethz.ch/omutlu/pub/NERO-near-memory-stencil-acceleration-for-weather_fpl20-lightning-talk.pptx" TargetMode="External"/><Relationship Id="rId5" Type="http://schemas.openxmlformats.org/officeDocument/2006/relationships/hyperlink" Target="https://people.inf.ethz.ch/omutlu/pub/NERO-near-memory-stencil-acceleration-for-weather_fpl20-talk.pdf" TargetMode="External"/><Relationship Id="rId4" Type="http://schemas.openxmlformats.org/officeDocument/2006/relationships/hyperlink" Target="https://people.inf.ethz.ch/omutlu/pub/NERO-near-memory-stencil-acceleration-for-weather_fpl20-talk.pptx" TargetMode="External"/><Relationship Id="rId9" Type="http://schemas.openxmlformats.org/officeDocument/2006/relationships/image" Target="../media/image227.png"/></Relationships>
</file>

<file path=ppt/slides/_rels/slide380.xml.rels><?xml version="1.0" encoding="UTF-8" standalone="yes"?>
<Relationships xmlns="http://schemas.openxmlformats.org/package/2006/relationships"><Relationship Id="rId8" Type="http://schemas.openxmlformats.org/officeDocument/2006/relationships/image" Target="../media/image228.png"/><Relationship Id="rId3" Type="http://schemas.openxmlformats.org/officeDocument/2006/relationships/hyperlink" Target="http://www.iccd-conf.com/" TargetMode="External"/><Relationship Id="rId7" Type="http://schemas.openxmlformats.org/officeDocument/2006/relationships/hyperlink" Target="https://github.com/CMU-SAFARI/NATSA" TargetMode="External"/><Relationship Id="rId2" Type="http://schemas.openxmlformats.org/officeDocument/2006/relationships/hyperlink" Target="https://people.inf.ethz.ch/omutlu/pub/NATSA_time-series-analysis-near-data_iccd20.pdf" TargetMode="External"/><Relationship Id="rId1" Type="http://schemas.openxmlformats.org/officeDocument/2006/relationships/slideLayout" Target="../slideLayouts/slideLayout866.xml"/><Relationship Id="rId6" Type="http://schemas.openxmlformats.org/officeDocument/2006/relationships/hyperlink" Target="https://www.youtube.com/watch?v=PwhtSAVa_W4" TargetMode="External"/><Relationship Id="rId5" Type="http://schemas.openxmlformats.org/officeDocument/2006/relationships/hyperlink" Target="https://people.inf.ethz.ch/omutlu/pub/NATSA_time-series-analysis-near-data_iccd20-talk.pdf" TargetMode="External"/><Relationship Id="rId4" Type="http://schemas.openxmlformats.org/officeDocument/2006/relationships/hyperlink" Target="https://people.inf.ethz.ch/omutlu/pub/NATSA_time-series-analysis-near-data_iccd20-talk.pptx" TargetMode="External"/></Relationships>
</file>

<file path=ppt/slides/_rels/slide381.xml.rels><?xml version="1.0" encoding="UTF-8" standalone="yes"?>
<Relationships xmlns="http://schemas.openxmlformats.org/package/2006/relationships"><Relationship Id="rId3" Type="http://schemas.openxmlformats.org/officeDocument/2006/relationships/hyperlink" Target="http://www.computer.org/micro/" TargetMode="External"/><Relationship Id="rId2" Type="http://schemas.openxmlformats.org/officeDocument/2006/relationships/hyperlink" Target="https://arxiv.org/pdf/2106.06433.pdf" TargetMode="External"/><Relationship Id="rId1" Type="http://schemas.openxmlformats.org/officeDocument/2006/relationships/slideLayout" Target="../slideLayouts/slideLayout866.xml"/><Relationship Id="rId4" Type="http://schemas.openxmlformats.org/officeDocument/2006/relationships/image" Target="../media/image232.png"/></Relationships>
</file>

<file path=ppt/slides/_rels/slide382.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users.ece.cmu.edu/~omutlu/pub/in-memory-pointer-chasing-accelerator_iccd16.pdf" TargetMode="External"/><Relationship Id="rId1" Type="http://schemas.openxmlformats.org/officeDocument/2006/relationships/slideLayout" Target="../slideLayouts/slideLayout866.xml"/><Relationship Id="rId4" Type="http://schemas.openxmlformats.org/officeDocument/2006/relationships/image" Target="../media/image223.png"/></Relationships>
</file>

<file path=ppt/slides/_rels/slide383.xml.rels><?xml version="1.0" encoding="UTF-8" standalone="yes"?>
<Relationships xmlns="http://schemas.openxmlformats.org/package/2006/relationships"><Relationship Id="rId8" Type="http://schemas.openxmlformats.org/officeDocument/2006/relationships/hyperlink" Target="https://people.inf.ethz.ch/omutlu/pub/GenASM-approximate-string-matching-framework-for-genome-analysis_micro20-talk.pptx" TargetMode="External"/><Relationship Id="rId3" Type="http://schemas.openxmlformats.org/officeDocument/2006/relationships/hyperlink" Target="http://www.microarch.org/micro53/" TargetMode="External"/><Relationship Id="rId7" Type="http://schemas.openxmlformats.org/officeDocument/2006/relationships/hyperlink" Target="https://www.youtube.com/watch?v=srQVqPJFqjo" TargetMode="External"/><Relationship Id="rId2" Type="http://schemas.openxmlformats.org/officeDocument/2006/relationships/hyperlink" Target="https://people.inf.ethz.ch/omutlu/pub/GenASM-approximate-string-matching-framework-for-genome-analysis_micro20.pdf" TargetMode="External"/><Relationship Id="rId1" Type="http://schemas.openxmlformats.org/officeDocument/2006/relationships/slideLayout" Target="../slideLayouts/slideLayout877.xml"/><Relationship Id="rId6" Type="http://schemas.openxmlformats.org/officeDocument/2006/relationships/hyperlink" Target="https://people.inf.ethz.ch/omutlu/pub/GenASM-approximate-string-matching-framework-for-genome-analysis_micro20-lightning-talk.pdf" TargetMode="External"/><Relationship Id="rId5" Type="http://schemas.openxmlformats.org/officeDocument/2006/relationships/hyperlink" Target="https://people.inf.ethz.ch/omutlu/pub/GenASM-approximate-string-matching-framework-for-genome-analysis_micro20-lightning-talk.pptx" TargetMode="External"/><Relationship Id="rId10" Type="http://schemas.openxmlformats.org/officeDocument/2006/relationships/image" Target="../media/image75.png"/><Relationship Id="rId4" Type="http://schemas.openxmlformats.org/officeDocument/2006/relationships/hyperlink" Target="https://www.youtube.com/watch?v=nJs3RRnvk_k" TargetMode="External"/><Relationship Id="rId9" Type="http://schemas.openxmlformats.org/officeDocument/2006/relationships/hyperlink" Target="https://people.inf.ethz.ch/omutlu/pub/GenASM-approximate-string-matching-framework-for-genome-analysis_micro20-talk.pdf" TargetMode="External"/></Relationships>
</file>

<file path=ppt/slides/_rels/slide384.xml.rels><?xml version="1.0" encoding="UTF-8" standalone="yes"?>
<Relationships xmlns="http://schemas.openxmlformats.org/package/2006/relationships"><Relationship Id="rId3" Type="http://schemas.openxmlformats.org/officeDocument/2006/relationships/hyperlink" Target="http://www.computer.org/micro/" TargetMode="External"/><Relationship Id="rId7" Type="http://schemas.openxmlformats.org/officeDocument/2006/relationships/image" Target="../media/image74.png"/><Relationship Id="rId2" Type="http://schemas.openxmlformats.org/officeDocument/2006/relationships/hyperlink" Target="https://people.inf.ethz.ch/omutlu/pub/AcceleratingGenomeAnalysis_ieeemicro20.pdf" TargetMode="External"/><Relationship Id="rId1" Type="http://schemas.openxmlformats.org/officeDocument/2006/relationships/slideLayout" Target="../slideLayouts/slideLayout2.xml"/><Relationship Id="rId6" Type="http://schemas.openxmlformats.org/officeDocument/2006/relationships/hyperlink" Target="https://www.youtube.com/watch?v=hPnSmfwu2-A" TargetMode="External"/><Relationship Id="rId5" Type="http://schemas.openxmlformats.org/officeDocument/2006/relationships/hyperlink" Target="https://people.inf.ethz.ch/omutlu/pub/onur-AcceleratingGenomeAnalysis-AACBB-Keynote-Feb-16-2019-FINAL.pdf" TargetMode="External"/><Relationship Id="rId4" Type="http://schemas.openxmlformats.org/officeDocument/2006/relationships/hyperlink" Target="https://people.inf.ethz.ch/omutlu/pub/onur-AcceleratingGenomeAnalysis-AACBB-Keynote-Feb-16-2019-FINAL.pptx" TargetMode="Externa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2.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36.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0.xml.rels><?xml version="1.0" encoding="UTF-8" standalone="yes"?>
<Relationships xmlns="http://schemas.openxmlformats.org/package/2006/relationships"><Relationship Id="rId2" Type="http://schemas.openxmlformats.org/officeDocument/2006/relationships/image" Target="../media/image314.jpeg"/><Relationship Id="rId1" Type="http://schemas.openxmlformats.org/officeDocument/2006/relationships/slideLayout" Target="../slideLayouts/slideLayout13.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393.xml.rels><?xml version="1.0" encoding="UTF-8" standalone="yes"?>
<Relationships xmlns="http://schemas.openxmlformats.org/package/2006/relationships"><Relationship Id="rId3" Type="http://schemas.openxmlformats.org/officeDocument/2006/relationships/hyperlink" Target="https://people.inf.ethz.ch/omutlu/projects.htm" TargetMode="External"/><Relationship Id="rId2" Type="http://schemas.openxmlformats.org/officeDocument/2006/relationships/hyperlink" Target="https://people.inf.ethz.ch/omutlu/pub/ModernPrimerOnPIM_springer-emerging-computing-bookchapter21.pdf" TargetMode="External"/><Relationship Id="rId1" Type="http://schemas.openxmlformats.org/officeDocument/2006/relationships/slideLayout" Target="../slideLayouts/slideLayout236.xml"/><Relationship Id="rId5" Type="http://schemas.openxmlformats.org/officeDocument/2006/relationships/image" Target="../media/image86.png"/><Relationship Id="rId4" Type="http://schemas.openxmlformats.org/officeDocument/2006/relationships/hyperlink" Target="https://arxiv.org/pdf/1903.03988.pdf" TargetMode="External"/></Relationships>
</file>

<file path=ppt/slides/_rels/slide394.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13.xml"/></Relationships>
</file>

<file path=ppt/slides/_rels/slide395.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Layout" Target="../slideLayouts/slideLayout13.xml"/></Relationships>
</file>

<file path=ppt/slides/_rels/slide396.xml.rels><?xml version="1.0" encoding="UTF-8" standalone="yes"?>
<Relationships xmlns="http://schemas.openxmlformats.org/package/2006/relationships"><Relationship Id="rId3" Type="http://schemas.openxmlformats.org/officeDocument/2006/relationships/hyperlink" Target="https://www.research.ibm.com/journal/" TargetMode="External"/><Relationship Id="rId2" Type="http://schemas.openxmlformats.org/officeDocument/2006/relationships/hyperlink" Target="https://arxiv.org/pdf/1907.12947.pdf" TargetMode="External"/><Relationship Id="rId1" Type="http://schemas.openxmlformats.org/officeDocument/2006/relationships/slideLayout" Target="../slideLayouts/slideLayout236.xml"/><Relationship Id="rId4" Type="http://schemas.openxmlformats.org/officeDocument/2006/relationships/image" Target="../media/image236.png"/></Relationships>
</file>

<file path=ppt/slides/_rels/slide397.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98.xml.rels><?xml version="1.0" encoding="UTF-8" standalone="yes"?>
<Relationships xmlns="http://schemas.openxmlformats.org/package/2006/relationships"><Relationship Id="rId8" Type="http://schemas.openxmlformats.org/officeDocument/2006/relationships/hyperlink" Target="https://www.youtube.com/watch?v=1S9P5-i4EuI" TargetMode="External"/><Relationship Id="rId13" Type="http://schemas.openxmlformats.org/officeDocument/2006/relationships/image" Target="../media/image272.png"/><Relationship Id="rId3" Type="http://schemas.openxmlformats.org/officeDocument/2006/relationships/hyperlink" Target="https://ieee-iedm.org/program/tutorials/" TargetMode="External"/><Relationship Id="rId7" Type="http://schemas.openxmlformats.org/officeDocument/2006/relationships/hyperlink" Target="https://www.youtube.com/watch?v=H3sEaINPBOE" TargetMode="External"/><Relationship Id="rId12" Type="http://schemas.openxmlformats.org/officeDocument/2006/relationships/hyperlink" Target="https://www.youtube.com/onurmutlulectures" TargetMode="External"/><Relationship Id="rId2" Type="http://schemas.openxmlformats.org/officeDocument/2006/relationships/hyperlink" Target="https://people.inf.ethz.ch/omutlu/pub/onur-IEDM-Tutorial-MemoryCentricComputingSystems-December-12-2020-FINAL.pptx" TargetMode="External"/><Relationship Id="rId1" Type="http://schemas.openxmlformats.org/officeDocument/2006/relationships/slideLayout" Target="../slideLayouts/slideLayout236.xml"/><Relationship Id="rId6" Type="http://schemas.openxmlformats.org/officeDocument/2006/relationships/hyperlink" Target="https://people.inf.ethz.ch/omutlu/pub/onur-IEDM-Tutorial-ExecutiveSummary-MemoryCentricComputingSystems-December-12-2020-FINAL.pdf" TargetMode="External"/><Relationship Id="rId11" Type="http://schemas.openxmlformats.org/officeDocument/2006/relationships/hyperlink" Target="https://people.inf.ethz.ch/omutlu/pub/ModernPrimerOnPIM_springer-emerging-computing-bookchapter21.pdf" TargetMode="External"/><Relationship Id="rId5" Type="http://schemas.openxmlformats.org/officeDocument/2006/relationships/hyperlink" Target="https://people.inf.ethz.ch/omutlu/pub/onur-IEDM-Tutorial-ExecutiveSummary-MemoryCentricComputingSystems-December-12-2020-FINAL.pptx" TargetMode="External"/><Relationship Id="rId10" Type="http://schemas.openxmlformats.org/officeDocument/2006/relationships/hyperlink" Target="https://people.inf.ethz.ch/omutlu/pub/intelligent-architectures-for-intelligent-machines_keynote-paper_VLSI20.pdf" TargetMode="External"/><Relationship Id="rId4" Type="http://schemas.openxmlformats.org/officeDocument/2006/relationships/hyperlink" Target="https://people.inf.ethz.ch/omutlu/pub/onur-IEDM-Tutorial-MemoryCentricComputingSystems-December-12-2020-FINAL.pdf" TargetMode="External"/><Relationship Id="rId9" Type="http://schemas.openxmlformats.org/officeDocument/2006/relationships/hyperlink" Target="https://ieee-iedm.org/wp-content/uploads/2020/11/Mutlu.pdf" TargetMode="External"/></Relationships>
</file>

<file path=ppt/slides/_rels/slide399.xml.rels><?xml version="1.0" encoding="UTF-8" standalone="yes"?>
<Relationships xmlns="http://schemas.openxmlformats.org/package/2006/relationships"><Relationship Id="rId3" Type="http://schemas.openxmlformats.org/officeDocument/2006/relationships/hyperlink" Target="https://www.youtube.com/watch?v=jVYCchBGNVc" TargetMode="External"/><Relationship Id="rId2" Type="http://schemas.openxmlformats.org/officeDocument/2006/relationships/hyperlink" Target="https://www.youtube.com/onurmutlulectures" TargetMode="External"/><Relationship Id="rId1" Type="http://schemas.openxmlformats.org/officeDocument/2006/relationships/slideLayout" Target="../slideLayouts/slideLayout236.xml"/><Relationship Id="rId4" Type="http://schemas.openxmlformats.org/officeDocument/2006/relationships/image" Target="../media/image273.png"/></Relationships>
</file>

<file path=ppt/slides/_rels/slide400.xml.rels><?xml version="1.0" encoding="UTF-8" standalone="yes"?>
<Relationships xmlns="http://schemas.openxmlformats.org/package/2006/relationships"><Relationship Id="rId3" Type="http://schemas.openxmlformats.org/officeDocument/2006/relationships/hyperlink" Target="https://www.youtube.com/watch?v=j2GIigqn1Qw&amp;list=PL5Q2soXY2Zi9xidyIgBxUz7xRPS-wisBN&amp;index=13" TargetMode="External"/><Relationship Id="rId2" Type="http://schemas.openxmlformats.org/officeDocument/2006/relationships/hyperlink" Target="https://www.youtube.com/watch?v=oGcZAGwfEUE&amp;list=PL5Q2soXY2Zi9xidyIgBxUz7xRPS-wisBN&amp;index=12" TargetMode="External"/><Relationship Id="rId1" Type="http://schemas.openxmlformats.org/officeDocument/2006/relationships/slideLayout" Target="../slideLayouts/slideLayout260.xml"/><Relationship Id="rId6" Type="http://schemas.openxmlformats.org/officeDocument/2006/relationships/hyperlink" Target="https://www.youtube.com/onurmutlulectures" TargetMode="External"/><Relationship Id="rId5" Type="http://schemas.openxmlformats.org/officeDocument/2006/relationships/hyperlink" Target="https://www.youtube.com/watch?v=Sscy1Wrr22A&amp;list=PL5Q2soXY2Zi9xidyIgBxUz7xRPS-wisBN&amp;index=25" TargetMode="External"/><Relationship Id="rId4" Type="http://schemas.openxmlformats.org/officeDocument/2006/relationships/hyperlink" Target="https://www.youtube.com/watch?v=gR7XR-Eepcg&amp;list=PL5Q2soXY2Zi9xidyIgBxUz7xRPS-wisBN&amp;index=10" TargetMode="External"/></Relationships>
</file>

<file path=ppt/slides/_rels/slide401.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www.youtube.com/watch?v=gR7XR-Eepcg&amp;list=PL5Q2soXY2Zi9xidyIgBxUz7xRPS-wisBN&amp;index=10" TargetMode="External"/><Relationship Id="rId1" Type="http://schemas.openxmlformats.org/officeDocument/2006/relationships/slideLayout" Target="../slideLayouts/slideLayout260.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236.xml"/></Relationships>
</file>

<file path=ppt/slides/_rels/slide403.xml.rels><?xml version="1.0" encoding="UTF-8" standalone="yes"?>
<Relationships xmlns="http://schemas.openxmlformats.org/package/2006/relationships"><Relationship Id="rId3" Type="http://schemas.openxmlformats.org/officeDocument/2006/relationships/image" Target="../media/image315.jpeg"/><Relationship Id="rId2" Type="http://schemas.openxmlformats.org/officeDocument/2006/relationships/hyperlink" Target="http://www.safari.ethz.ch/" TargetMode="External"/><Relationship Id="rId1" Type="http://schemas.openxmlformats.org/officeDocument/2006/relationships/slideLayout" Target="../slideLayouts/slideLayout236.xml"/></Relationships>
</file>

<file path=ppt/slides/_rels/slide404.xml.rels><?xml version="1.0" encoding="UTF-8" standalone="yes"?>
<Relationships xmlns="http://schemas.openxmlformats.org/package/2006/relationships"><Relationship Id="rId3" Type="http://schemas.microsoft.com/office/2007/relationships/hdphoto" Target="../media/hdphoto22.wdp"/><Relationship Id="rId2" Type="http://schemas.openxmlformats.org/officeDocument/2006/relationships/image" Target="../media/image316.png"/><Relationship Id="rId1" Type="http://schemas.openxmlformats.org/officeDocument/2006/relationships/slideLayout" Target="../slideLayouts/slideLayout1036.xml"/><Relationship Id="rId6" Type="http://schemas.openxmlformats.org/officeDocument/2006/relationships/hyperlink" Target="https://safari.ethz.ch/safari-newsletter-january-2021/" TargetMode="External"/><Relationship Id="rId5" Type="http://schemas.openxmlformats.org/officeDocument/2006/relationships/image" Target="../media/image317.jpeg"/><Relationship Id="rId4" Type="http://schemas.openxmlformats.org/officeDocument/2006/relationships/hyperlink" Target="http://www.safari.ethz.ch/" TargetMode="External"/></Relationships>
</file>

<file path=ppt/slides/_rels/slide405.xml.rels><?xml version="1.0" encoding="UTF-8" standalone="yes"?>
<Relationships xmlns="http://schemas.openxmlformats.org/package/2006/relationships"><Relationship Id="rId3" Type="http://schemas.openxmlformats.org/officeDocument/2006/relationships/image" Target="../media/image318.png"/><Relationship Id="rId2" Type="http://schemas.openxmlformats.org/officeDocument/2006/relationships/hyperlink" Target="https://safari.ethz.ch/safari-newsletter-april-2020/" TargetMode="External"/><Relationship Id="rId1" Type="http://schemas.openxmlformats.org/officeDocument/2006/relationships/slideLayout" Target="../slideLayouts/slideLayout696.xml"/></Relationships>
</file>

<file path=ppt/slides/_rels/slide40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hyperlink" Target="https://safari.ethz.ch/safari-newsletter-january-2021/" TargetMode="External"/><Relationship Id="rId1" Type="http://schemas.openxmlformats.org/officeDocument/2006/relationships/slideLayout" Target="../slideLayouts/slideLayout696.xml"/></Relationships>
</file>

<file path=ppt/slides/_rels/slide407.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547.xml"/></Relationships>
</file>

<file path=ppt/slides/_rels/slide408.xml.rels><?xml version="1.0" encoding="UTF-8" standalone="yes"?>
<Relationships xmlns="http://schemas.openxmlformats.org/package/2006/relationships"><Relationship Id="rId3" Type="http://schemas.openxmlformats.org/officeDocument/2006/relationships/hyperlink" Target="mailto:omutlu@gmail.com" TargetMode="External"/><Relationship Id="rId7" Type="http://schemas.openxmlformats.org/officeDocument/2006/relationships/image" Target="../media/image1.png"/><Relationship Id="rId2" Type="http://schemas.openxmlformats.org/officeDocument/2006/relationships/notesSlide" Target="../notesSlides/notesSlide68.xml"/><Relationship Id="rId1" Type="http://schemas.openxmlformats.org/officeDocument/2006/relationships/slideLayout" Target="../slideLayouts/slideLayout1.xml"/><Relationship Id="rId6" Type="http://schemas.openxmlformats.org/officeDocument/2006/relationships/image" Target="../media/image18.jpeg"/><Relationship Id="rId5" Type="http://schemas.openxmlformats.org/officeDocument/2006/relationships/image" Target="../media/image17.png"/><Relationship Id="rId4" Type="http://schemas.openxmlformats.org/officeDocument/2006/relationships/hyperlink" Target="https://people.inf.ethz.ch/omutlu" TargetMode="Externa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0.xml.rels><?xml version="1.0" encoding="UTF-8" standalone="yes"?>
<Relationships xmlns="http://schemas.openxmlformats.org/package/2006/relationships"><Relationship Id="rId2" Type="http://schemas.openxmlformats.org/officeDocument/2006/relationships/image" Target="../media/image319.png"/><Relationship Id="rId1" Type="http://schemas.openxmlformats.org/officeDocument/2006/relationships/slideLayout" Target="../slideLayouts/slideLayout236.xml"/></Relationships>
</file>

<file path=ppt/slides/_rels/slide411.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image" Target="../media/image319.png"/><Relationship Id="rId1" Type="http://schemas.openxmlformats.org/officeDocument/2006/relationships/slideLayout" Target="../slideLayouts/slideLayout236.xml"/></Relationships>
</file>

<file path=ppt/slides/_rels/slide412.xml.rels><?xml version="1.0" encoding="UTF-8" standalone="yes"?>
<Relationships xmlns="http://schemas.openxmlformats.org/package/2006/relationships"><Relationship Id="rId3" Type="http://schemas.openxmlformats.org/officeDocument/2006/relationships/image" Target="../media/image320.png"/><Relationship Id="rId2" Type="http://schemas.openxmlformats.org/officeDocument/2006/relationships/image" Target="../media/image319.png"/><Relationship Id="rId1" Type="http://schemas.openxmlformats.org/officeDocument/2006/relationships/slideLayout" Target="../slideLayouts/slideLayout236.xml"/><Relationship Id="rId4" Type="http://schemas.openxmlformats.org/officeDocument/2006/relationships/image" Target="../media/image321.png"/></Relationships>
</file>

<file path=ppt/slides/_rels/slide413.xml.rels><?xml version="1.0" encoding="UTF-8" standalone="yes"?>
<Relationships xmlns="http://schemas.openxmlformats.org/package/2006/relationships"><Relationship Id="rId2" Type="http://schemas.openxmlformats.org/officeDocument/2006/relationships/image" Target="../media/image322.png"/><Relationship Id="rId1" Type="http://schemas.openxmlformats.org/officeDocument/2006/relationships/slideLayout" Target="../slideLayouts/slideLayout1040.xml"/></Relationships>
</file>

<file path=ppt/slides/_rels/slide414.xml.rels><?xml version="1.0" encoding="UTF-8" standalone="yes"?>
<Relationships xmlns="http://schemas.openxmlformats.org/package/2006/relationships"><Relationship Id="rId3" Type="http://schemas.openxmlformats.org/officeDocument/2006/relationships/image" Target="../media/image324.png"/><Relationship Id="rId2" Type="http://schemas.openxmlformats.org/officeDocument/2006/relationships/image" Target="../media/image323.png"/><Relationship Id="rId1" Type="http://schemas.openxmlformats.org/officeDocument/2006/relationships/slideLayout" Target="../slideLayouts/slideLayout1040.xml"/></Relationships>
</file>

<file path=ppt/slides/_rels/slide415.xml.rels><?xml version="1.0" encoding="UTF-8" standalone="yes"?>
<Relationships xmlns="http://schemas.openxmlformats.org/package/2006/relationships"><Relationship Id="rId2" Type="http://schemas.openxmlformats.org/officeDocument/2006/relationships/image" Target="../media/image325.jpeg"/><Relationship Id="rId1" Type="http://schemas.openxmlformats.org/officeDocument/2006/relationships/slideLayout" Target="../slideLayouts/slideLayout236.xml"/></Relationships>
</file>

<file path=ppt/slides/_rels/slide416.xml.rels><?xml version="1.0" encoding="UTF-8" standalone="yes"?>
<Relationships xmlns="http://schemas.openxmlformats.org/package/2006/relationships"><Relationship Id="rId2" Type="http://schemas.openxmlformats.org/officeDocument/2006/relationships/image" Target="../media/image326.jpeg"/><Relationship Id="rId1" Type="http://schemas.openxmlformats.org/officeDocument/2006/relationships/slideLayout" Target="../slideLayouts/slideLayout236.xml"/></Relationships>
</file>

<file path=ppt/slides/_rels/slide417.xml.rels><?xml version="1.0" encoding="UTF-8" standalone="yes"?>
<Relationships xmlns="http://schemas.openxmlformats.org/package/2006/relationships"><Relationship Id="rId3" Type="http://schemas.openxmlformats.org/officeDocument/2006/relationships/image" Target="../media/image328.jpeg"/><Relationship Id="rId2" Type="http://schemas.openxmlformats.org/officeDocument/2006/relationships/image" Target="../media/image327.jpeg"/><Relationship Id="rId1" Type="http://schemas.openxmlformats.org/officeDocument/2006/relationships/slideLayout" Target="../slideLayouts/slideLayout1040.xml"/></Relationships>
</file>

<file path=ppt/slides/_rels/slide418.xml.rels><?xml version="1.0" encoding="UTF-8" standalone="yes"?>
<Relationships xmlns="http://schemas.openxmlformats.org/package/2006/relationships"><Relationship Id="rId2" Type="http://schemas.openxmlformats.org/officeDocument/2006/relationships/image" Target="../media/image329.jpeg"/><Relationship Id="rId1" Type="http://schemas.openxmlformats.org/officeDocument/2006/relationships/slideLayout" Target="../slideLayouts/slideLayout888.xml"/></Relationships>
</file>

<file path=ppt/slides/_rels/slide419.xml.rels><?xml version="1.0" encoding="UTF-8" standalone="yes"?>
<Relationships xmlns="http://schemas.openxmlformats.org/package/2006/relationships"><Relationship Id="rId3" Type="http://schemas.openxmlformats.org/officeDocument/2006/relationships/image" Target="../media/image331.jpeg"/><Relationship Id="rId2" Type="http://schemas.openxmlformats.org/officeDocument/2006/relationships/image" Target="../media/image330.jpeg"/><Relationship Id="rId1" Type="http://schemas.openxmlformats.org/officeDocument/2006/relationships/slideLayout" Target="../slideLayouts/slideLayout236.xml"/><Relationship Id="rId4" Type="http://schemas.openxmlformats.org/officeDocument/2006/relationships/hyperlink" Target="https://commons.wikimedia.org/w/index.php?curid=31493356" TargetMode="External"/></Relationships>
</file>

<file path=ppt/slides/_rels/slide420.xml.rels><?xml version="1.0" encoding="UTF-8" standalone="yes"?>
<Relationships xmlns="http://schemas.openxmlformats.org/package/2006/relationships"><Relationship Id="rId3" Type="http://schemas.openxmlformats.org/officeDocument/2006/relationships/image" Target="../media/image333.png"/><Relationship Id="rId2" Type="http://schemas.openxmlformats.org/officeDocument/2006/relationships/image" Target="../media/image332.png"/><Relationship Id="rId1" Type="http://schemas.openxmlformats.org/officeDocument/2006/relationships/slideLayout" Target="../slideLayouts/slideLayout1040.xml"/></Relationships>
</file>

<file path=ppt/slides/_rels/slide421.xml.rels><?xml version="1.0" encoding="UTF-8" standalone="yes"?>
<Relationships xmlns="http://schemas.openxmlformats.org/package/2006/relationships"><Relationship Id="rId2" Type="http://schemas.openxmlformats.org/officeDocument/2006/relationships/image" Target="../media/image314.jpeg"/><Relationship Id="rId1" Type="http://schemas.openxmlformats.org/officeDocument/2006/relationships/slideLayout" Target="../slideLayouts/slideLayout1040.xml"/></Relationships>
</file>

<file path=ppt/slides/_rels/slide422.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24.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24.xml"/></Relationships>
</file>

<file path=ppt/slides/_rels/slide424.xml.rels><?xml version="1.0" encoding="UTF-8" standalone="yes"?>
<Relationships xmlns="http://schemas.openxmlformats.org/package/2006/relationships"><Relationship Id="rId8" Type="http://schemas.openxmlformats.org/officeDocument/2006/relationships/hyperlink" Target="https://doi.org/10.1016/j.micpro.2019.01.009" TargetMode="External"/><Relationship Id="rId3" Type="http://schemas.openxmlformats.org/officeDocument/2006/relationships/hyperlink" Target="https://expo.itri.org.tw/2020vlsidat" TargetMode="External"/><Relationship Id="rId7" Type="http://schemas.openxmlformats.org/officeDocument/2006/relationships/hyperlink" Target="https://people.inf.ethz.ch/omutlu/pub/ProcessingDataWhereItMakesSense_micpro19-invited.pdf" TargetMode="External"/><Relationship Id="rId12" Type="http://schemas.openxmlformats.org/officeDocument/2006/relationships/hyperlink" Target="https://arxiv.org/pdf/1905.09822.pdf" TargetMode="External"/><Relationship Id="rId2" Type="http://schemas.openxmlformats.org/officeDocument/2006/relationships/hyperlink" Target="https://people.inf.ethz.ch/omutlu/pub/intelligent-architectures-for-intelligent-machines_keynote-paper_VLSI20.pdf" TargetMode="External"/><Relationship Id="rId1" Type="http://schemas.openxmlformats.org/officeDocument/2006/relationships/slideLayout" Target="../slideLayouts/slideLayout125.xml"/><Relationship Id="rId6" Type="http://schemas.openxmlformats.org/officeDocument/2006/relationships/hyperlink" Target="https://www.youtube.com/watch?v=c6_LgzuNdkw" TargetMode="External"/><Relationship Id="rId11" Type="http://schemas.openxmlformats.org/officeDocument/2006/relationships/hyperlink" Target="https://www.youtube.com/watch?v=oHqsNbxgdzM" TargetMode="External"/><Relationship Id="rId5" Type="http://schemas.openxmlformats.org/officeDocument/2006/relationships/hyperlink" Target="https://people.inf.ethz.ch/omutlu/pub/onur-VLSI-TSA_DAT-IntelligentArchitecturesForIntelligentMachines-August-11-2020-compressed-withbackup-FINAL.pdf" TargetMode="External"/><Relationship Id="rId10" Type="http://schemas.openxmlformats.org/officeDocument/2006/relationships/hyperlink" Target="https://people.inf.ethz.ch/omutlu/pub/onur-GLSVLSI-KeynoteTalk-EnablingInMemoryComputation-May-10-2019-unrolled.pptx" TargetMode="External"/><Relationship Id="rId4" Type="http://schemas.openxmlformats.org/officeDocument/2006/relationships/hyperlink" Target="https://people.inf.ethz.ch/omutlu/pub/onur-VLSI-TSA_DAT-IntelligentArchitecturesForIntelligentMachines-August-11-2020-compressed-withbackup-FINAL.pptx" TargetMode="External"/><Relationship Id="rId9" Type="http://schemas.openxmlformats.org/officeDocument/2006/relationships/hyperlink" Target="https://arxiv.org/pdf/1903.03988.pdf" TargetMode="External"/></Relationships>
</file>

<file path=ppt/slides/_rels/slide425.xml.rels><?xml version="1.0" encoding="UTF-8" standalone="yes"?>
<Relationships xmlns="http://schemas.openxmlformats.org/package/2006/relationships"><Relationship Id="rId8" Type="http://schemas.openxmlformats.org/officeDocument/2006/relationships/hyperlink" Target="https://people.inf.ethz.ch/omutlu/pub/onur-RowHammer-COSADE-Keynote-April-4-2019.pptx" TargetMode="External"/><Relationship Id="rId13" Type="http://schemas.openxmlformats.org/officeDocument/2006/relationships/hyperlink" Target="https://link.springer.com/book/10.1007%2F978-981-13-0599-3/" TargetMode="External"/><Relationship Id="rId3" Type="http://schemas.openxmlformats.org/officeDocument/2006/relationships/hyperlink" Target="https://www.research.ibm.com/journal/" TargetMode="External"/><Relationship Id="rId7" Type="http://schemas.openxmlformats.org/officeDocument/2006/relationships/hyperlink" Target="https://arxiv.org/pdf/1904.09724.pdf" TargetMode="External"/><Relationship Id="rId12" Type="http://schemas.openxmlformats.org/officeDocument/2006/relationships/hyperlink" Target="https://arxiv.org/pdf/1711.11427.pdf" TargetMode="External"/><Relationship Id="rId2" Type="http://schemas.openxmlformats.org/officeDocument/2006/relationships/hyperlink" Target="https://people.inf.ethz.ch/omutlu/pub/processing-in-memory_workload-driven-perspective_IBMjrd19.pdf" TargetMode="External"/><Relationship Id="rId1" Type="http://schemas.openxmlformats.org/officeDocument/2006/relationships/slideLayout" Target="../slideLayouts/slideLayout125.xml"/><Relationship Id="rId6" Type="http://schemas.openxmlformats.org/officeDocument/2006/relationships/hyperlink" Target="https://ieeexplore.ieee.org/xpl/RecentIssue.jsp?punumber=43" TargetMode="External"/><Relationship Id="rId11" Type="http://schemas.openxmlformats.org/officeDocument/2006/relationships/hyperlink" Target="https://www.youtube.com/watch?v=B58YT9hZM4g" TargetMode="External"/><Relationship Id="rId5" Type="http://schemas.openxmlformats.org/officeDocument/2006/relationships/hyperlink" Target="https://people.inf.ethz.ch/omutlu/pub/RowHammer-Retrospective_ieee_tcad19.pdf" TargetMode="External"/><Relationship Id="rId10" Type="http://schemas.openxmlformats.org/officeDocument/2006/relationships/hyperlink" Target="https://people.inf.ethz.ch/omutlu/pub/onur-RowHammer-VLSI-SOC-October-9-2020.pdf" TargetMode="External"/><Relationship Id="rId4" Type="http://schemas.openxmlformats.org/officeDocument/2006/relationships/hyperlink" Target="https://arxiv.org/pdf/1907.12947.pdf" TargetMode="External"/><Relationship Id="rId9" Type="http://schemas.openxmlformats.org/officeDocument/2006/relationships/hyperlink" Target="https://people.inf.ethz.ch/omutlu/pub/onur-RowHammer-VLSI-SOC-October-9-2020.pptx" TargetMode="External"/></Relationships>
</file>

<file path=ppt/slides/_rels/slide426.xml.rels><?xml version="1.0" encoding="UTF-8" standalone="yes"?>
<Relationships xmlns="http://schemas.openxmlformats.org/package/2006/relationships"><Relationship Id="rId8" Type="http://schemas.openxmlformats.org/officeDocument/2006/relationships/hyperlink" Target="https://people.inf.ethz.ch/omutlu/pub/memory-systems-research_superfri14.pdf" TargetMode="External"/><Relationship Id="rId13" Type="http://schemas.openxmlformats.org/officeDocument/2006/relationships/hyperlink" Target="https://people.inf.ethz.ch/omutlu/pub/mutlu_memory-scaling_memcon13_talk.pdf" TargetMode="External"/><Relationship Id="rId3" Type="http://schemas.openxmlformats.org/officeDocument/2006/relationships/hyperlink" Target="http://www.date-conference.com/" TargetMode="External"/><Relationship Id="rId7" Type="http://schemas.openxmlformats.org/officeDocument/2006/relationships/hyperlink" Target="http://www.springer.com/engineering/circuits+%26+systems/book/978-1-4939-2162-1" TargetMode="External"/><Relationship Id="rId12" Type="http://schemas.openxmlformats.org/officeDocument/2006/relationships/hyperlink" Target="https://people.inf.ethz.ch/omutlu/pub/mutlu_memory-scaling_memcon13_talk.pptx" TargetMode="External"/><Relationship Id="rId2" Type="http://schemas.openxmlformats.org/officeDocument/2006/relationships/hyperlink" Target="https://people.inf.ethz.ch/omutlu/pub/rowhammer-and-other-memory-issues_date17.pdf" TargetMode="External"/><Relationship Id="rId1" Type="http://schemas.openxmlformats.org/officeDocument/2006/relationships/slideLayout" Target="../slideLayouts/slideLayout125.xml"/><Relationship Id="rId6" Type="http://schemas.openxmlformats.org/officeDocument/2006/relationships/hyperlink" Target="https://people.inf.ethz.ch/omutlu/pub/main-memory-scaling_springer15.pdf" TargetMode="External"/><Relationship Id="rId11" Type="http://schemas.openxmlformats.org/officeDocument/2006/relationships/hyperlink" Target="http://www.memcon.com/" TargetMode="External"/><Relationship Id="rId5" Type="http://schemas.openxmlformats.org/officeDocument/2006/relationships/hyperlink" Target="https://people.inf.ethz.ch/omutlu/pub/onur-Rowhammer-Memory-Security_date17-invited-talk.pdf" TargetMode="External"/><Relationship Id="rId15" Type="http://schemas.openxmlformats.org/officeDocument/2006/relationships/hyperlink" Target="http://www.storagesearch.com/ram-new-thinking.html" TargetMode="External"/><Relationship Id="rId10" Type="http://schemas.openxmlformats.org/officeDocument/2006/relationships/hyperlink" Target="https://people.inf.ethz.ch/omutlu/pub/memory-scaling_memcon13.pdf" TargetMode="External"/><Relationship Id="rId4" Type="http://schemas.openxmlformats.org/officeDocument/2006/relationships/hyperlink" Target="https://people.inf.ethz.ch/omutlu/pub/onur-Rowhammer-Memory-Security_date17-invited-talk.pptx" TargetMode="External"/><Relationship Id="rId9" Type="http://schemas.openxmlformats.org/officeDocument/2006/relationships/hyperlink" Target="http://superfri.org/superfri" TargetMode="External"/><Relationship Id="rId14" Type="http://schemas.openxmlformats.org/officeDocument/2006/relationships/hyperlink" Target="http://www.memcon.com/video1.aspx?vfile=2708052590001&amp;federated_f9=61773537001&amp;videoPlayer=999&amp;playerID=61773537001&amp;w=520&amp;h=442&amp;oheight=550" TargetMode="External"/></Relationships>
</file>

<file path=ppt/slides/_rels/slide427.xml.rels><?xml version="1.0" encoding="UTF-8" standalone="yes"?>
<Relationships xmlns="http://schemas.openxmlformats.org/package/2006/relationships"><Relationship Id="rId3" Type="http://schemas.openxmlformats.org/officeDocument/2006/relationships/hyperlink" Target="https://www.youtube.com/playlist?list=PL5Q2soXY2Zi-HXxomthrpDpMJm05P6J9x" TargetMode="External"/><Relationship Id="rId2" Type="http://schemas.openxmlformats.org/officeDocument/2006/relationships/hyperlink" Target="https://people.inf.ethz.ch/omutlu/acaces2018.html" TargetMode="External"/><Relationship Id="rId1" Type="http://schemas.openxmlformats.org/officeDocument/2006/relationships/slideLayout" Target="../slideLayouts/slideLayout125.xml"/><Relationship Id="rId4" Type="http://schemas.openxmlformats.org/officeDocument/2006/relationships/hyperlink" Target="https://people.inf.ethz.ch/omutlu/projects.htm" TargetMode="External"/></Relationships>
</file>

<file path=ppt/slides/_rels/slide428.xml.rels><?xml version="1.0" encoding="UTF-8" standalone="yes"?>
<Relationships xmlns="http://schemas.openxmlformats.org/package/2006/relationships"><Relationship Id="rId3" Type="http://schemas.openxmlformats.org/officeDocument/2006/relationships/hyperlink" Target="https://www.youtube.com/playlist?list=PL5Q2soXY2Zi_gntM55VoMlKlw7YrXOhbl" TargetMode="External"/><Relationship Id="rId2" Type="http://schemas.openxmlformats.org/officeDocument/2006/relationships/hyperlink" Target="https://safari.ethz.ch/memory_systems/TUWien2019" TargetMode="External"/><Relationship Id="rId1" Type="http://schemas.openxmlformats.org/officeDocument/2006/relationships/slideLayout" Target="../slideLayouts/slideLayout125.xml"/><Relationship Id="rId4" Type="http://schemas.openxmlformats.org/officeDocument/2006/relationships/hyperlink" Target="https://people.inf.ethz.ch/omutlu/projects.htm" TargetMode="External"/></Relationships>
</file>

<file path=ppt/slides/_rels/slide429.xml.rels><?xml version="1.0" encoding="UTF-8" standalone="yes"?>
<Relationships xmlns="http://schemas.openxmlformats.org/package/2006/relationships"><Relationship Id="rId3" Type="http://schemas.openxmlformats.org/officeDocument/2006/relationships/hyperlink" Target="https://www.youtube.com/OnurMutluLectures" TargetMode="External"/><Relationship Id="rId2" Type="http://schemas.openxmlformats.org/officeDocument/2006/relationships/hyperlink" Target="https://people.inf.ethz.ch/omutlu/projects.htm" TargetMode="External"/><Relationship Id="rId1" Type="http://schemas.openxmlformats.org/officeDocument/2006/relationships/slideLayout" Target="../slideLayouts/slideLayout125.xml"/><Relationship Id="rId4" Type="http://schemas.openxmlformats.org/officeDocument/2006/relationships/hyperlink" Target="mailto:omutlu@gmail.com" TargetMode="Externa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624.xml"/></Relationships>
</file>

<file path=ppt/slides/_rels/slide431.xml.rels><?xml version="1.0" encoding="UTF-8" standalone="yes"?>
<Relationships xmlns="http://schemas.openxmlformats.org/package/2006/relationships"><Relationship Id="rId3" Type="http://schemas.openxmlformats.org/officeDocument/2006/relationships/hyperlink" Target="https://arxiv.org/pdf/1902.07609.pdf" TargetMode="External"/><Relationship Id="rId7" Type="http://schemas.openxmlformats.org/officeDocument/2006/relationships/image" Target="../media/image334.png"/><Relationship Id="rId2" Type="http://schemas.openxmlformats.org/officeDocument/2006/relationships/hyperlink" Target="http://www.sigmetrics.org/sigmetrics2019/" TargetMode="External"/><Relationship Id="rId1" Type="http://schemas.openxmlformats.org/officeDocument/2006/relationships/slideLayout" Target="../slideLayouts/slideLayout625.xml"/><Relationship Id="rId6" Type="http://schemas.openxmlformats.org/officeDocument/2006/relationships/hyperlink" Target="https://people.inf.ethz.ch/omutlu/pub/Workload-DRAM-Interaction-Analysis_sigmetrics19-talk.pdf" TargetMode="External"/><Relationship Id="rId5" Type="http://schemas.openxmlformats.org/officeDocument/2006/relationships/hyperlink" Target="https://people.inf.ethz.ch/omutlu/pub/Workload-DRAM-Interaction-Analysis_sigmetrics19-talk.pptx" TargetMode="External"/><Relationship Id="rId4" Type="http://schemas.openxmlformats.org/officeDocument/2006/relationships/hyperlink" Target="https://people.inf.ethz.ch/omutlu/pub/Workload-DRAM-Interaction-Analysis_sigmetrics19-abstract.pdf" TargetMode="Externa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34.xml.rels><?xml version="1.0" encoding="UTF-8" standalone="yes"?>
<Relationships xmlns="http://schemas.openxmlformats.org/package/2006/relationships"><Relationship Id="rId2" Type="http://schemas.openxmlformats.org/officeDocument/2006/relationships/chart" Target="../charts/chart20.xml"/><Relationship Id="rId1" Type="http://schemas.openxmlformats.org/officeDocument/2006/relationships/slideLayout" Target="../slideLayouts/slideLayout764.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64.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75.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0.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notesSlide" Target="../notesSlides/notesSlide71.xml"/><Relationship Id="rId1" Type="http://schemas.openxmlformats.org/officeDocument/2006/relationships/slideLayout" Target="../slideLayouts/slideLayout788.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99.xml"/></Relationships>
</file>

<file path=ppt/slides/_rels/slide442.xml.rels><?xml version="1.0" encoding="UTF-8" standalone="yes"?>
<Relationships xmlns="http://schemas.openxmlformats.org/package/2006/relationships"><Relationship Id="rId2" Type="http://schemas.openxmlformats.org/officeDocument/2006/relationships/image" Target="../media/image103.jpeg"/><Relationship Id="rId1" Type="http://schemas.openxmlformats.org/officeDocument/2006/relationships/slideLayout" Target="../slideLayouts/slideLayout13.xml"/></Relationships>
</file>

<file path=ppt/slides/_rels/slide443.xml.rels><?xml version="1.0" encoding="UTF-8" standalone="yes"?>
<Relationships xmlns="http://schemas.openxmlformats.org/package/2006/relationships"><Relationship Id="rId3" Type="http://schemas.openxmlformats.org/officeDocument/2006/relationships/image" Target="../media/image336.png"/><Relationship Id="rId2" Type="http://schemas.openxmlformats.org/officeDocument/2006/relationships/hyperlink" Target="https://people.inf.ethz.ch/omutlu/pub/softMC_hpca17.pdf" TargetMode="External"/><Relationship Id="rId1" Type="http://schemas.openxmlformats.org/officeDocument/2006/relationships/slideLayout" Target="../slideLayouts/slideLayout2.xml"/><Relationship Id="rId4" Type="http://schemas.openxmlformats.org/officeDocument/2006/relationships/image" Target="../media/image337.png"/></Relationships>
</file>

<file path=ppt/slides/_rels/slide44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hyperlink" Target="https://github.com/CMU-SAFARI/SoftMC" TargetMode="External"/><Relationship Id="rId1" Type="http://schemas.openxmlformats.org/officeDocument/2006/relationships/slideLayout" Target="../slideLayouts/slideLayout2.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99.xml"/></Relationships>
</file>

<file path=ppt/slides/_rels/slide446.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notesSlide" Target="../notesSlides/notesSlide72.xml"/><Relationship Id="rId1" Type="http://schemas.openxmlformats.org/officeDocument/2006/relationships/slideLayout" Target="../slideLayouts/slideLayout799.xml"/><Relationship Id="rId6" Type="http://schemas.openxmlformats.org/officeDocument/2006/relationships/chart" Target="../charts/chart24.xml"/><Relationship Id="rId5" Type="http://schemas.openxmlformats.org/officeDocument/2006/relationships/chart" Target="../charts/chart23.xml"/><Relationship Id="rId4" Type="http://schemas.openxmlformats.org/officeDocument/2006/relationships/chart" Target="../charts/chart22.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346.xml"/></Relationships>
</file>

<file path=ppt/slides/_rels/slide448.xml.rels><?xml version="1.0" encoding="UTF-8" standalone="yes"?>
<Relationships xmlns="http://schemas.openxmlformats.org/package/2006/relationships"><Relationship Id="rId3" Type="http://schemas.openxmlformats.org/officeDocument/2006/relationships/hyperlink" Target="http://darksilicon.org/hpca/" TargetMode="External"/><Relationship Id="rId7" Type="http://schemas.openxmlformats.org/officeDocument/2006/relationships/image" Target="../media/image338.png"/><Relationship Id="rId2" Type="http://schemas.openxmlformats.org/officeDocument/2006/relationships/hyperlink" Target="http://users.ece.cmu.edu/~omutlu/pub/adaptive-latency-dram_hpca15.pdf" TargetMode="External"/><Relationship Id="rId1" Type="http://schemas.openxmlformats.org/officeDocument/2006/relationships/slideLayout" Target="../slideLayouts/slideLayout2.xml"/><Relationship Id="rId6" Type="http://schemas.openxmlformats.org/officeDocument/2006/relationships/hyperlink" Target="http://www.ece.cmu.edu/~safari/tools/aldram-hpca2015-fulldata.html" TargetMode="External"/><Relationship Id="rId5" Type="http://schemas.openxmlformats.org/officeDocument/2006/relationships/hyperlink" Target="http://users.ece.cmu.edu/~omutlu/pub/adaptive-latency-dram_donghyuk_hpca15-talk.pdf" TargetMode="External"/><Relationship Id="rId4" Type="http://schemas.openxmlformats.org/officeDocument/2006/relationships/hyperlink" Target="http://users.ece.cmu.edu/~omutlu/pub/adaptive-latency-dram_donghyuk_hpca15-talk.pptx" TargetMode="Externa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0.xml.rels><?xml version="1.0" encoding="UTF-8" standalone="yes"?>
<Relationships xmlns="http://schemas.openxmlformats.org/package/2006/relationships"><Relationship Id="rId8" Type="http://schemas.openxmlformats.org/officeDocument/2006/relationships/image" Target="../media/image340.png"/><Relationship Id="rId3" Type="http://schemas.openxmlformats.org/officeDocument/2006/relationships/hyperlink" Target="http://www.sigmetrics.org/sigmetrics2016/" TargetMode="External"/><Relationship Id="rId7" Type="http://schemas.openxmlformats.org/officeDocument/2006/relationships/image" Target="../media/image339.png"/><Relationship Id="rId2" Type="http://schemas.openxmlformats.org/officeDocument/2006/relationships/hyperlink" Target="https://users.ece.cmu.edu/~omutlu/pub/understanding-latency-variation-in-DRAM-chips_sigmetrics16.pdf" TargetMode="External"/><Relationship Id="rId1" Type="http://schemas.openxmlformats.org/officeDocument/2006/relationships/slideLayout" Target="../slideLayouts/slideLayout2.xml"/><Relationship Id="rId6" Type="http://schemas.openxmlformats.org/officeDocument/2006/relationships/hyperlink" Target="https://github.com/CMU-SAFARI/DRAM-Latency-Variation-Study" TargetMode="External"/><Relationship Id="rId5" Type="http://schemas.openxmlformats.org/officeDocument/2006/relationships/hyperlink" Target="https://users.ece.cmu.edu/~omutlu/pub/understanding-latency-variation-in-DRAM-chips_kevinchang_sigmetrics16-talk.pdf" TargetMode="External"/><Relationship Id="rId4" Type="http://schemas.openxmlformats.org/officeDocument/2006/relationships/hyperlink" Target="https://users.ece.cmu.edu/~omutlu/pub/understanding-latency-variation-in-DRAM-chips_kevinchang_sigmetrics16-talk.pptx" TargetMode="External"/></Relationships>
</file>

<file path=ppt/slides/_rels/slide451.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DIVA-low-latency-DRAM_sigmetrics17-paper.pdf" TargetMode="External"/><Relationship Id="rId1" Type="http://schemas.openxmlformats.org/officeDocument/2006/relationships/slideLayout" Target="../slideLayouts/slideLayout346.xml"/><Relationship Id="rId4" Type="http://schemas.openxmlformats.org/officeDocument/2006/relationships/image" Target="../media/image341.png"/></Relationships>
</file>

<file path=ppt/slides/_rels/slide452.xml.rels><?xml version="1.0" encoding="UTF-8" standalone="yes"?>
<Relationships xmlns="http://schemas.openxmlformats.org/package/2006/relationships"><Relationship Id="rId3" Type="http://schemas.openxmlformats.org/officeDocument/2006/relationships/hyperlink" Target="http://www.iccd-conf.com/" TargetMode="External"/><Relationship Id="rId2" Type="http://schemas.openxmlformats.org/officeDocument/2006/relationships/hyperlink" Target="https://people.inf.ethz.ch/omutlu/pub/solar-dram-for-reduced-latency-memory_iccd18.pdf" TargetMode="External"/><Relationship Id="rId1" Type="http://schemas.openxmlformats.org/officeDocument/2006/relationships/slideLayout" Target="../slideLayouts/slideLayout805.xml"/><Relationship Id="rId4" Type="http://schemas.openxmlformats.org/officeDocument/2006/relationships/image" Target="../media/image342.png"/></Relationships>
</file>

<file path=ppt/slides/_rels/slide453.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4" Type="http://schemas.openxmlformats.org/officeDocument/2006/relationships/hyperlink" Target="https://www.youtube.com/watch?v=Xw0laEEDmsM&amp;feature=youtu.be" TargetMode="External"/><Relationship Id="rId9" Type="http://schemas.openxmlformats.org/officeDocument/2006/relationships/image" Target="../media/image181.png"/></Relationships>
</file>

<file path=ppt/slides/_rels/slide454.xml.rels><?xml version="1.0" encoding="UTF-8" standalone="yes"?>
<Relationships xmlns="http://schemas.openxmlformats.org/package/2006/relationships"><Relationship Id="rId3" Type="http://schemas.openxmlformats.org/officeDocument/2006/relationships/hyperlink" Target="http://hpca2019.seas.gwu.edu/"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60.xml"/><Relationship Id="rId4" Type="http://schemas.openxmlformats.org/officeDocument/2006/relationships/image" Target="../media/image182.png"/></Relationships>
</file>

<file path=ppt/slides/_rels/slide455.xml.rels><?xml version="1.0" encoding="UTF-8" standalone="yes"?>
<Relationships xmlns="http://schemas.openxmlformats.org/package/2006/relationships"><Relationship Id="rId3" Type="http://schemas.openxmlformats.org/officeDocument/2006/relationships/hyperlink" Target="http://hpca22.site.ac.upc.edu/" TargetMode="External"/><Relationship Id="rId7" Type="http://schemas.openxmlformats.org/officeDocument/2006/relationships/image" Target="../media/image343.png"/><Relationship Id="rId2" Type="http://schemas.openxmlformats.org/officeDocument/2006/relationships/hyperlink" Target="https://users.ece.cmu.edu/~omutlu/pub/chargecache_low-latency-dram_hpca16.pdf" TargetMode="External"/><Relationship Id="rId1" Type="http://schemas.openxmlformats.org/officeDocument/2006/relationships/slideLayout" Target="../slideLayouts/slideLayout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chargecache_low-latency-dram_hhassan_hpca16-talk.pdf" TargetMode="External"/><Relationship Id="rId4" Type="http://schemas.openxmlformats.org/officeDocument/2006/relationships/hyperlink" Target="https://users.ece.cmu.edu/~omutlu/pub/chargecache_low-latency-dram_hhassan_hpca16-talk.pptx" TargetMode="External"/></Relationships>
</file>

<file path=ppt/slides/_rels/slide456.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s://people.inf.ethz.ch/omutlu/pub/salp-dram_isca12.pdf" TargetMode="External"/><Relationship Id="rId1" Type="http://schemas.openxmlformats.org/officeDocument/2006/relationships/slideLayout" Target="../slideLayouts/slideLayout2.xml"/><Relationship Id="rId5" Type="http://schemas.openxmlformats.org/officeDocument/2006/relationships/image" Target="../media/image344.png"/><Relationship Id="rId4" Type="http://schemas.openxmlformats.org/officeDocument/2006/relationships/hyperlink" Target="https://people.inf.ethz.ch/omutlu/pub/kim_isca12_talk.pptx" TargetMode="External"/></Relationships>
</file>

<file path=ppt/slides/_rels/slide457.xml.rels><?xml version="1.0" encoding="UTF-8" standalone="yes"?>
<Relationships xmlns="http://schemas.openxmlformats.org/package/2006/relationships"><Relationship Id="rId3" Type="http://schemas.openxmlformats.org/officeDocument/2006/relationships/hyperlink" Target="http://www.cs.utah.edu/~lizhang/HPCA19/" TargetMode="External"/><Relationship Id="rId2" Type="http://schemas.openxmlformats.org/officeDocument/2006/relationships/hyperlink" Target="http://users.ece.cmu.edu/~omutlu/pub/tldram_hpca13.pdf" TargetMode="External"/><Relationship Id="rId1" Type="http://schemas.openxmlformats.org/officeDocument/2006/relationships/slideLayout" Target="../slideLayouts/slideLayout2.xml"/><Relationship Id="rId5" Type="http://schemas.openxmlformats.org/officeDocument/2006/relationships/image" Target="../media/image345.png"/><Relationship Id="rId4" Type="http://schemas.openxmlformats.org/officeDocument/2006/relationships/hyperlink" Target="http://users.ece.cmu.edu/~omutlu/pub/lee_hpca13_talk.pptx" TargetMode="External"/></Relationships>
</file>

<file path=ppt/slides/_rels/slide458.xml.rels><?xml version="1.0" encoding="UTF-8" standalone="yes"?>
<Relationships xmlns="http://schemas.openxmlformats.org/package/2006/relationships"><Relationship Id="rId8" Type="http://schemas.openxmlformats.org/officeDocument/2006/relationships/image" Target="../media/image165.png"/><Relationship Id="rId3" Type="http://schemas.openxmlformats.org/officeDocument/2006/relationships/hyperlink" Target="http://hpca22.site.ac.upc.edu/" TargetMode="External"/><Relationship Id="rId7" Type="http://schemas.openxmlformats.org/officeDocument/2006/relationships/image" Target="../media/image164.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459.xml.rels><?xml version="1.0" encoding="UTF-8" standalone="yes"?>
<Relationships xmlns="http://schemas.openxmlformats.org/package/2006/relationships"><Relationship Id="rId3" Type="http://schemas.openxmlformats.org/officeDocument/2006/relationships/hyperlink" Target="http://iscaconf.org/isca2019/" TargetMode="External"/><Relationship Id="rId2" Type="http://schemas.openxmlformats.org/officeDocument/2006/relationships/hyperlink" Target="https://people.inf.ethz.ch/omutlu/pub/CROW-DRAM-substrate-for-performance-energy-reliability_isca19.pdf" TargetMode="External"/><Relationship Id="rId1" Type="http://schemas.openxmlformats.org/officeDocument/2006/relationships/slideLayout" Target="../slideLayouts/slideLayout625.xml"/><Relationship Id="rId4" Type="http://schemas.openxmlformats.org/officeDocument/2006/relationships/image" Target="../media/image346.png"/></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624.xml"/></Relationships>
</file>

<file path=ppt/slides/_rels/slide461.xml.rels><?xml version="1.0" encoding="UTF-8" standalone="yes"?>
<Relationships xmlns="http://schemas.openxmlformats.org/package/2006/relationships"><Relationship Id="rId3" Type="http://schemas.openxmlformats.org/officeDocument/2006/relationships/audio" Target="../media/media1.m4a"/><Relationship Id="rId7" Type="http://schemas.openxmlformats.org/officeDocument/2006/relationships/image" Target="../media/image348.png"/><Relationship Id="rId2" Type="http://schemas.microsoft.com/office/2007/relationships/media" Target="../media/media1.m4a"/><Relationship Id="rId1" Type="http://schemas.openxmlformats.org/officeDocument/2006/relationships/tags" Target="../tags/tag2.xml"/><Relationship Id="rId6" Type="http://schemas.openxmlformats.org/officeDocument/2006/relationships/image" Target="../media/image347.emf"/><Relationship Id="rId5" Type="http://schemas.openxmlformats.org/officeDocument/2006/relationships/notesSlide" Target="../notesSlides/notesSlide73.xml"/><Relationship Id="rId4" Type="http://schemas.openxmlformats.org/officeDocument/2006/relationships/slideLayout" Target="../slideLayouts/slideLayout817.xml"/></Relationships>
</file>

<file path=ppt/slides/_rels/slide462.xml.rels><?xml version="1.0" encoding="UTF-8" standalone="yes"?>
<Relationships xmlns="http://schemas.openxmlformats.org/package/2006/relationships"><Relationship Id="rId8" Type="http://schemas.openxmlformats.org/officeDocument/2006/relationships/image" Target="../media/image350.emf"/><Relationship Id="rId3" Type="http://schemas.openxmlformats.org/officeDocument/2006/relationships/audio" Target="../media/media2.m4a"/><Relationship Id="rId7" Type="http://schemas.openxmlformats.org/officeDocument/2006/relationships/image" Target="../media/image347.emf"/><Relationship Id="rId2" Type="http://schemas.microsoft.com/office/2007/relationships/media" Target="../media/media2.m4a"/><Relationship Id="rId1" Type="http://schemas.openxmlformats.org/officeDocument/2006/relationships/tags" Target="../tags/tag3.xml"/><Relationship Id="rId6" Type="http://schemas.openxmlformats.org/officeDocument/2006/relationships/image" Target="../media/image349.emf"/><Relationship Id="rId5" Type="http://schemas.openxmlformats.org/officeDocument/2006/relationships/notesSlide" Target="../notesSlides/notesSlide74.xml"/><Relationship Id="rId4" Type="http://schemas.openxmlformats.org/officeDocument/2006/relationships/slideLayout" Target="../slideLayouts/slideLayout817.xml"/><Relationship Id="rId9" Type="http://schemas.openxmlformats.org/officeDocument/2006/relationships/image" Target="../media/image348.png"/></Relationships>
</file>

<file path=ppt/slides/_rels/slide463.xml.rels><?xml version="1.0" encoding="UTF-8" standalone="yes"?>
<Relationships xmlns="http://schemas.openxmlformats.org/package/2006/relationships"><Relationship Id="rId8" Type="http://schemas.openxmlformats.org/officeDocument/2006/relationships/image" Target="../media/image350.emf"/><Relationship Id="rId3" Type="http://schemas.openxmlformats.org/officeDocument/2006/relationships/audio" Target="../media/media3.m4a"/><Relationship Id="rId7" Type="http://schemas.openxmlformats.org/officeDocument/2006/relationships/image" Target="../media/image351.emf"/><Relationship Id="rId2" Type="http://schemas.microsoft.com/office/2007/relationships/media" Target="../media/media3.m4a"/><Relationship Id="rId1" Type="http://schemas.openxmlformats.org/officeDocument/2006/relationships/tags" Target="../tags/tag4.xml"/><Relationship Id="rId6" Type="http://schemas.openxmlformats.org/officeDocument/2006/relationships/image" Target="../media/image347.emf"/><Relationship Id="rId5" Type="http://schemas.openxmlformats.org/officeDocument/2006/relationships/notesSlide" Target="../notesSlides/notesSlide75.xml"/><Relationship Id="rId10" Type="http://schemas.openxmlformats.org/officeDocument/2006/relationships/image" Target="../media/image348.png"/><Relationship Id="rId4" Type="http://schemas.openxmlformats.org/officeDocument/2006/relationships/slideLayout" Target="../slideLayouts/slideLayout817.xml"/><Relationship Id="rId9" Type="http://schemas.openxmlformats.org/officeDocument/2006/relationships/image" Target="../media/image352.emf"/></Relationships>
</file>

<file path=ppt/slides/_rels/slide464.xml.rels><?xml version="1.0" encoding="UTF-8" standalone="yes"?>
<Relationships xmlns="http://schemas.openxmlformats.org/package/2006/relationships"><Relationship Id="rId8" Type="http://schemas.openxmlformats.org/officeDocument/2006/relationships/image" Target="../media/image348.png"/><Relationship Id="rId3" Type="http://schemas.openxmlformats.org/officeDocument/2006/relationships/audio" Target="../media/media4.m4a"/><Relationship Id="rId7" Type="http://schemas.openxmlformats.org/officeDocument/2006/relationships/notesSlide" Target="../notesSlides/notesSlide76.xml"/><Relationship Id="rId2" Type="http://schemas.microsoft.com/office/2007/relationships/media" Target="../media/media4.m4a"/><Relationship Id="rId1" Type="http://schemas.openxmlformats.org/officeDocument/2006/relationships/tags" Target="../tags/tag5.xml"/><Relationship Id="rId6" Type="http://schemas.openxmlformats.org/officeDocument/2006/relationships/slideLayout" Target="../slideLayouts/slideLayout817.xml"/><Relationship Id="rId11" Type="http://schemas.openxmlformats.org/officeDocument/2006/relationships/image" Target="../media/image352.emf"/><Relationship Id="rId5" Type="http://schemas.openxmlformats.org/officeDocument/2006/relationships/audio" Target="../media/media5.m4a"/><Relationship Id="rId10" Type="http://schemas.openxmlformats.org/officeDocument/2006/relationships/image" Target="../media/image350.emf"/><Relationship Id="rId4" Type="http://schemas.microsoft.com/office/2007/relationships/media" Target="../media/media5.m4a"/><Relationship Id="rId9" Type="http://schemas.openxmlformats.org/officeDocument/2006/relationships/image" Target="../media/image353.emf"/></Relationships>
</file>

<file path=ppt/slides/_rels/slide465.xml.rels><?xml version="1.0" encoding="UTF-8" standalone="yes"?>
<Relationships xmlns="http://schemas.openxmlformats.org/package/2006/relationships"><Relationship Id="rId3" Type="http://schemas.openxmlformats.org/officeDocument/2006/relationships/audio" Target="../media/media6.m4a"/><Relationship Id="rId2" Type="http://schemas.microsoft.com/office/2007/relationships/media" Target="../media/media6.m4a"/><Relationship Id="rId1" Type="http://schemas.openxmlformats.org/officeDocument/2006/relationships/tags" Target="../tags/tag6.xml"/><Relationship Id="rId6" Type="http://schemas.openxmlformats.org/officeDocument/2006/relationships/image" Target="../media/image348.png"/><Relationship Id="rId5" Type="http://schemas.openxmlformats.org/officeDocument/2006/relationships/notesSlide" Target="../notesSlides/notesSlide77.xml"/><Relationship Id="rId4" Type="http://schemas.openxmlformats.org/officeDocument/2006/relationships/slideLayout" Target="../slideLayouts/slideLayout817.xml"/></Relationships>
</file>

<file path=ppt/slides/_rels/slide466.xml.rels><?xml version="1.0" encoding="UTF-8" standalone="yes"?>
<Relationships xmlns="http://schemas.openxmlformats.org/package/2006/relationships"><Relationship Id="rId8" Type="http://schemas.openxmlformats.org/officeDocument/2006/relationships/hyperlink" Target="https://people.inf.ethz.ch/omutlu/pub/CROW-DRAM-substrate-for-performance-energy-reliability_isca19-poster.pptx" TargetMode="External"/><Relationship Id="rId13" Type="http://schemas.openxmlformats.org/officeDocument/2006/relationships/image" Target="../media/image346.png"/><Relationship Id="rId3" Type="http://schemas.openxmlformats.org/officeDocument/2006/relationships/hyperlink" Target="http://iscaconf.org/isca2019/" TargetMode="External"/><Relationship Id="rId7" Type="http://schemas.openxmlformats.org/officeDocument/2006/relationships/hyperlink" Target="https://people.inf.ethz.ch/omutlu/pub/CROW-DRAM-substrate-for-performance-energy-reliability_isca19-lightning-talk.pdf" TargetMode="External"/><Relationship Id="rId12" Type="http://schemas.openxmlformats.org/officeDocument/2006/relationships/hyperlink" Target="https://github.com/CMU-SAFARI/CROW" TargetMode="External"/><Relationship Id="rId2" Type="http://schemas.openxmlformats.org/officeDocument/2006/relationships/hyperlink" Target="https://people.inf.ethz.ch/omutlu/pub/CROW-DRAM-substrate-for-performance-energy-reliability_isca19.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CROW-DRAM-substrate-for-performance-energy-reliability_isca19-lightning-talk.pptx" TargetMode="External"/><Relationship Id="rId11" Type="http://schemas.openxmlformats.org/officeDocument/2006/relationships/hyperlink" Target="https://www.youtube.com/watch?v=FckbkwW1u_E" TargetMode="External"/><Relationship Id="rId5" Type="http://schemas.openxmlformats.org/officeDocument/2006/relationships/hyperlink" Target="https://people.inf.ethz.ch/omutlu/pub/CROW-DRAM-substrate-for-performance-energy-reliability_isca19-talk.pdf" TargetMode="External"/><Relationship Id="rId10" Type="http://schemas.openxmlformats.org/officeDocument/2006/relationships/hyperlink" Target="https://www.youtube.com/watch?v=8Ml5sz63Jbc" TargetMode="External"/><Relationship Id="rId4" Type="http://schemas.openxmlformats.org/officeDocument/2006/relationships/hyperlink" Target="https://people.inf.ethz.ch/omutlu/pub/CROW-DRAM-substrate-for-performance-energy-reliability_isca19-talk.pptx" TargetMode="External"/><Relationship Id="rId9" Type="http://schemas.openxmlformats.org/officeDocument/2006/relationships/hyperlink" Target="https://people.inf.ethz.ch/omutlu/pub/CROW-DRAM-substrate-for-performance-energy-reliability_isca19-poster.pdf" TargetMode="External"/></Relationships>
</file>

<file path=ppt/slides/_rels/slide467.xml.rels><?xml version="1.0" encoding="UTF-8" standalone="yes"?>
<Relationships xmlns="http://schemas.openxmlformats.org/package/2006/relationships"><Relationship Id="rId8" Type="http://schemas.openxmlformats.org/officeDocument/2006/relationships/hyperlink" Target="https://www.youtube.com/watch?v=L3Y1eOF9C7U" TargetMode="External"/><Relationship Id="rId3" Type="http://schemas.openxmlformats.org/officeDocument/2006/relationships/hyperlink" Target="http://iscaconf.org/isca2020/" TargetMode="External"/><Relationship Id="rId7" Type="http://schemas.openxmlformats.org/officeDocument/2006/relationships/hyperlink" Target="https://people.inf.ethz.ch/omutlu/pub/CLR-DRAM_capacity-latency-reconfigurable-DRAM_isca20-lightning-talk.pdf" TargetMode="External"/><Relationship Id="rId2" Type="http://schemas.openxmlformats.org/officeDocument/2006/relationships/hyperlink" Target="https://people.inf.ethz.ch/omutlu/pub/CLR-DRAM_capacity-latency-reconfigurable-DRAM_isca20.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CLR-DRAM_capacity-latency-reconfigurable-DRAM_isca20-lightning-talk.pptx" TargetMode="External"/><Relationship Id="rId5" Type="http://schemas.openxmlformats.org/officeDocument/2006/relationships/hyperlink" Target="https://people.inf.ethz.ch/omutlu/pub/CLR-DRAM_capacity-latency-reconfigurable-DRAM_isca20-talk.pdf" TargetMode="External"/><Relationship Id="rId10" Type="http://schemas.openxmlformats.org/officeDocument/2006/relationships/image" Target="../media/image354.png"/><Relationship Id="rId4" Type="http://schemas.openxmlformats.org/officeDocument/2006/relationships/hyperlink" Target="https://people.inf.ethz.ch/omutlu/pub/CLR-DRAM_capacity-latency-reconfigurable-DRAM_isca20-talk.pptx" TargetMode="External"/><Relationship Id="rId9" Type="http://schemas.openxmlformats.org/officeDocument/2006/relationships/hyperlink" Target="https://www.youtube.com/watch?v=zg1RO9uaymY" TargetMode="Externa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624.xml"/></Relationships>
</file>

<file path=ppt/slides/_rels/slide469.xml.rels><?xml version="1.0" encoding="UTF-8" standalone="yes"?>
<Relationships xmlns="http://schemas.openxmlformats.org/package/2006/relationships"><Relationship Id="rId3" Type="http://schemas.openxmlformats.org/officeDocument/2006/relationships/image" Target="../media/image355.png"/><Relationship Id="rId2" Type="http://schemas.openxmlformats.org/officeDocument/2006/relationships/notesSlide" Target="../notesSlides/notesSlide78.xml"/><Relationship Id="rId1" Type="http://schemas.openxmlformats.org/officeDocument/2006/relationships/slideLayout" Target="../slideLayouts/slideLayout827.xml"/><Relationship Id="rId5" Type="http://schemas.openxmlformats.org/officeDocument/2006/relationships/image" Target="../media/image357.jpeg"/><Relationship Id="rId4" Type="http://schemas.openxmlformats.org/officeDocument/2006/relationships/image" Target="../media/image356.jpeg"/></Relationships>
</file>

<file path=ppt/slides/_rels/slide470.xml.rels><?xml version="1.0" encoding="UTF-8" standalone="yes"?>
<Relationships xmlns="http://schemas.openxmlformats.org/package/2006/relationships"><Relationship Id="rId3" Type="http://schemas.openxmlformats.org/officeDocument/2006/relationships/image" Target="../media/image358.png"/><Relationship Id="rId2" Type="http://schemas.openxmlformats.org/officeDocument/2006/relationships/notesSlide" Target="../notesSlides/notesSlide79.xml"/><Relationship Id="rId1" Type="http://schemas.openxmlformats.org/officeDocument/2006/relationships/slideLayout" Target="../slideLayouts/slideLayout829.xml"/></Relationships>
</file>

<file path=ppt/slides/_rels/slide471.xml.rels><?xml version="1.0" encoding="UTF-8" standalone="yes"?>
<Relationships xmlns="http://schemas.openxmlformats.org/package/2006/relationships"><Relationship Id="rId3" Type="http://schemas.openxmlformats.org/officeDocument/2006/relationships/image" Target="../media/image358.png"/><Relationship Id="rId2" Type="http://schemas.openxmlformats.org/officeDocument/2006/relationships/notesSlide" Target="../notesSlides/notesSlide80.xml"/><Relationship Id="rId1" Type="http://schemas.openxmlformats.org/officeDocument/2006/relationships/slideLayout" Target="../slideLayouts/slideLayout829.xml"/></Relationships>
</file>

<file path=ppt/slides/_rels/slide472.xml.rels><?xml version="1.0" encoding="UTF-8" standalone="yes"?>
<Relationships xmlns="http://schemas.openxmlformats.org/package/2006/relationships"><Relationship Id="rId3" Type="http://schemas.openxmlformats.org/officeDocument/2006/relationships/image" Target="../media/image358.png"/><Relationship Id="rId2" Type="http://schemas.openxmlformats.org/officeDocument/2006/relationships/notesSlide" Target="../notesSlides/notesSlide81.xml"/><Relationship Id="rId1" Type="http://schemas.openxmlformats.org/officeDocument/2006/relationships/slideLayout" Target="../slideLayouts/slideLayout829.xml"/></Relationships>
</file>

<file path=ppt/slides/_rels/slide473.xml.rels><?xml version="1.0" encoding="UTF-8" standalone="yes"?>
<Relationships xmlns="http://schemas.openxmlformats.org/package/2006/relationships"><Relationship Id="rId3" Type="http://schemas.openxmlformats.org/officeDocument/2006/relationships/image" Target="../media/image358.png"/><Relationship Id="rId2" Type="http://schemas.openxmlformats.org/officeDocument/2006/relationships/notesSlide" Target="../notesSlides/notesSlide82.xml"/><Relationship Id="rId1" Type="http://schemas.openxmlformats.org/officeDocument/2006/relationships/slideLayout" Target="../slideLayouts/slideLayout829.xml"/><Relationship Id="rId4" Type="http://schemas.openxmlformats.org/officeDocument/2006/relationships/image" Target="../media/image359.png"/></Relationships>
</file>

<file path=ppt/slides/_rels/slide474.xml.rels><?xml version="1.0" encoding="UTF-8" standalone="yes"?>
<Relationships xmlns="http://schemas.openxmlformats.org/package/2006/relationships"><Relationship Id="rId8" Type="http://schemas.openxmlformats.org/officeDocument/2006/relationships/hyperlink" Target="https://www.youtube.com/watch?v=L3Y1eOF9C7U" TargetMode="External"/><Relationship Id="rId3" Type="http://schemas.openxmlformats.org/officeDocument/2006/relationships/hyperlink" Target="http://iscaconf.org/isca2020/" TargetMode="External"/><Relationship Id="rId7" Type="http://schemas.openxmlformats.org/officeDocument/2006/relationships/hyperlink" Target="https://people.inf.ethz.ch/omutlu/pub/CLR-DRAM_capacity-latency-reconfigurable-DRAM_isca20-lightning-talk.pdf" TargetMode="External"/><Relationship Id="rId2" Type="http://schemas.openxmlformats.org/officeDocument/2006/relationships/hyperlink" Target="https://people.inf.ethz.ch/omutlu/pub/CLR-DRAM_capacity-latency-reconfigurable-DRAM_isca20.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CLR-DRAM_capacity-latency-reconfigurable-DRAM_isca20-lightning-talk.pptx" TargetMode="External"/><Relationship Id="rId5" Type="http://schemas.openxmlformats.org/officeDocument/2006/relationships/hyperlink" Target="https://people.inf.ethz.ch/omutlu/pub/CLR-DRAM_capacity-latency-reconfigurable-DRAM_isca20-talk.pdf" TargetMode="External"/><Relationship Id="rId10" Type="http://schemas.openxmlformats.org/officeDocument/2006/relationships/image" Target="../media/image354.png"/><Relationship Id="rId4" Type="http://schemas.openxmlformats.org/officeDocument/2006/relationships/hyperlink" Target="https://people.inf.ethz.ch/omutlu/pub/CLR-DRAM_capacity-latency-reconfigurable-DRAM_isca20-talk.pptx" TargetMode="External"/><Relationship Id="rId9" Type="http://schemas.openxmlformats.org/officeDocument/2006/relationships/hyperlink" Target="https://www.youtube.com/watch?v=zg1RO9uaymY" TargetMode="External"/></Relationships>
</file>

<file path=ppt/slides/_rels/slide475.xml.rels><?xml version="1.0" encoding="UTF-8" standalone="yes"?>
<Relationships xmlns="http://schemas.openxmlformats.org/package/2006/relationships"><Relationship Id="rId3" Type="http://schemas.openxmlformats.org/officeDocument/2006/relationships/hyperlink" Target="https://dac.com/" TargetMode="External"/><Relationship Id="rId2" Type="http://schemas.openxmlformats.org/officeDocument/2006/relationships/hyperlink" Target="https://people.inf.ethz.ch/omutlu/pub/VRL-DRAM_reduced-refresh-latency_dac18.pdf" TargetMode="External"/><Relationship Id="rId1" Type="http://schemas.openxmlformats.org/officeDocument/2006/relationships/slideLayout" Target="../slideLayouts/slideLayout2.xml"/><Relationship Id="rId4" Type="http://schemas.openxmlformats.org/officeDocument/2006/relationships/image" Target="../media/image360.png"/></Relationships>
</file>

<file path=ppt/slides/_rels/slide476.xml.rels><?xml version="1.0" encoding="UTF-8" standalone="yes"?>
<Relationships xmlns="http://schemas.openxmlformats.org/package/2006/relationships"><Relationship Id="rId3" Type="http://schemas.openxmlformats.org/officeDocument/2006/relationships/hyperlink" Target="http://hpca20.ece.ufl.edu/" TargetMode="External"/><Relationship Id="rId7" Type="http://schemas.openxmlformats.org/officeDocument/2006/relationships/image" Target="../media/image361.png"/><Relationship Id="rId2" Type="http://schemas.openxmlformats.org/officeDocument/2006/relationships/hyperlink" Target="http://users.ece.cmu.edu/~omutlu/pub/dram-access-refresh-parallelization_hpca14.pdf" TargetMode="External"/><Relationship Id="rId1" Type="http://schemas.openxmlformats.org/officeDocument/2006/relationships/slideLayout" Target="../slideLayouts/slideLayout13.xml"/><Relationship Id="rId6" Type="http://schemas.openxmlformats.org/officeDocument/2006/relationships/hyperlink" Target="http://users.ece.cmu.edu/~omutlu/pub/dram-access-refresh-parallelization_chang_hpca14-talk.pdf" TargetMode="External"/><Relationship Id="rId5" Type="http://schemas.openxmlformats.org/officeDocument/2006/relationships/hyperlink" Target="http://users.ece.cmu.edu/~omutlu/pub/dram-access-refresh-parallelization_chang_hpca14-talk.pptx" TargetMode="External"/><Relationship Id="rId4" Type="http://schemas.openxmlformats.org/officeDocument/2006/relationships/hyperlink" Target="http://users.ece.cmu.edu/~omutlu/pub/dram-access-refresh-parallelization_hpca14-summary.pdf" TargetMode="External"/></Relationships>
</file>

<file path=ppt/slides/_rels/slide477.xml.rels><?xml version="1.0" encoding="UTF-8" standalone="yes"?>
<Relationships xmlns="http://schemas.openxmlformats.org/package/2006/relationships"><Relationship Id="rId3" Type="http://schemas.openxmlformats.org/officeDocument/2006/relationships/hyperlink" Target="http://isca2012.ittc.ku.edu/" TargetMode="External"/><Relationship Id="rId2" Type="http://schemas.openxmlformats.org/officeDocument/2006/relationships/hyperlink" Target="http://users.ece.cmu.edu/~omutlu/pub/raidr-dram-refresh_isca12.pdf" TargetMode="External"/><Relationship Id="rId1" Type="http://schemas.openxmlformats.org/officeDocument/2006/relationships/slideLayout" Target="../slideLayouts/slideLayout13.xml"/><Relationship Id="rId5" Type="http://schemas.openxmlformats.org/officeDocument/2006/relationships/image" Target="../media/image138.png"/><Relationship Id="rId4" Type="http://schemas.openxmlformats.org/officeDocument/2006/relationships/hyperlink" Target="http://users.ece.cmu.edu/~omutlu/pub/liu_isca12_talk.pdf" TargetMode="External"/></Relationships>
</file>

<file path=ppt/slides/_rels/slide478.xml.rels><?xml version="1.0" encoding="UTF-8" standalone="yes"?>
<Relationships xmlns="http://schemas.openxmlformats.org/package/2006/relationships"><Relationship Id="rId3" Type="http://schemas.openxmlformats.org/officeDocument/2006/relationships/hyperlink" Target="http://www.sigmetrics.org/sigmetrics2017/" TargetMode="External"/><Relationship Id="rId2" Type="http://schemas.openxmlformats.org/officeDocument/2006/relationships/hyperlink" Target="https://people.inf.ethz.ch/omutlu/pub/Voltron-reduced-voltage-DRAM-sigmetrics17-paper.pdf" TargetMode="External"/><Relationship Id="rId1" Type="http://schemas.openxmlformats.org/officeDocument/2006/relationships/slideLayout" Target="../slideLayouts/slideLayout2.xml"/><Relationship Id="rId4" Type="http://schemas.openxmlformats.org/officeDocument/2006/relationships/image" Target="../media/image362.png"/></Relationships>
</file>

<file path=ppt/slides/_rels/slide479.xml.rels><?xml version="1.0" encoding="UTF-8" standalone="yes"?>
<Relationships xmlns="http://schemas.openxmlformats.org/package/2006/relationships"><Relationship Id="rId8" Type="http://schemas.openxmlformats.org/officeDocument/2006/relationships/hyperlink" Target="https://github.com/CMU-SAFARI/VAMPIRE" TargetMode="External"/><Relationship Id="rId3" Type="http://schemas.openxmlformats.org/officeDocument/2006/relationships/hyperlink" Target="http://www.sigmetrics.org/sigmetrics2018/" TargetMode="External"/><Relationship Id="rId7" Type="http://schemas.openxmlformats.org/officeDocument/2006/relationships/hyperlink" Target="https://people.inf.ethz.ch/omutlu/pub/VAMPIRE-DRAM-power-characterization-and-modeling_sigmetrics18-talk.pdf" TargetMode="External"/><Relationship Id="rId2" Type="http://schemas.openxmlformats.org/officeDocument/2006/relationships/hyperlink" Target="https://people.inf.ethz.ch/omutlu/pub/VAMPIRE-DRAM-power-characterization-and-modeling_sigmetrics18_pomacs18-twocolumn.pdf" TargetMode="External"/><Relationship Id="rId1" Type="http://schemas.openxmlformats.org/officeDocument/2006/relationships/slideLayout" Target="../slideLayouts/slideLayout625.xml"/><Relationship Id="rId6" Type="http://schemas.openxmlformats.org/officeDocument/2006/relationships/hyperlink" Target="https://people.inf.ethz.ch/omutlu/pub/VAMPIRE-DRAM-power-characterization-and-modeling_sigmetrics18-talk.pptx" TargetMode="External"/><Relationship Id="rId5" Type="http://schemas.openxmlformats.org/officeDocument/2006/relationships/hyperlink" Target="https://people.inf.ethz.ch/omutlu/pub/VAMPIRE-DRAM-power-characterization-and-modeling_sigmetrics18_pomacs18.pdf" TargetMode="External"/><Relationship Id="rId4" Type="http://schemas.openxmlformats.org/officeDocument/2006/relationships/hyperlink" Target="https://people.inf.ethz.ch/omutlu/pub/VAMPIRE-DRAM-power-characterization-and-modeling_sigmetrics18-abstract.pdf" TargetMode="External"/><Relationship Id="rId9" Type="http://schemas.openxmlformats.org/officeDocument/2006/relationships/image" Target="../media/image363.png"/></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625.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62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26 October 2021</a:t>
            </a:r>
          </a:p>
          <a:p>
            <a:r>
              <a:rPr lang="en-US" sz="2200" dirty="0"/>
              <a:t>IEEE EDS Fall School</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dirty="0">
                <a:solidFill>
                  <a:srgbClr val="006633"/>
                </a:solidFill>
              </a:rPr>
              <a:t>Memory-Centric</a:t>
            </a:r>
            <a:br>
              <a:rPr lang="en-US" sz="6000" dirty="0">
                <a:solidFill>
                  <a:srgbClr val="006633"/>
                </a:solidFill>
              </a:rPr>
            </a:br>
            <a:r>
              <a:rPr lang="en-US" sz="6000" dirty="0">
                <a:solidFill>
                  <a:srgbClr val="006633"/>
                </a:solidFill>
              </a:rPr>
              <a:t>Computing</a:t>
            </a:r>
            <a:endParaRPr lang="en-US"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265876322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0DF95D71-4717-9641-A2B1-944FC903286D}"/>
              </a:ext>
            </a:extLst>
          </p:cNvPr>
          <p:cNvSpPr>
            <a:spLocks noGrp="1" noChangeArrowheads="1"/>
          </p:cNvSpPr>
          <p:nvPr>
            <p:ph type="title"/>
          </p:nvPr>
        </p:nvSpPr>
        <p:spPr/>
        <p:txBody>
          <a:bodyPr/>
          <a:lstStyle/>
          <a:p>
            <a:r>
              <a:rPr lang="en-US" altLang="en-US" dirty="0">
                <a:ea typeface="ＭＳ Ｐゴシック" panose="020B0600070205080204" pitchFamily="34" charset="-128"/>
              </a:rPr>
              <a:t>Brief Self Introduction</a:t>
            </a:r>
          </a:p>
        </p:txBody>
      </p:sp>
      <p:sp>
        <p:nvSpPr>
          <p:cNvPr id="21506" name="Content Placeholder 2">
            <a:extLst>
              <a:ext uri="{FF2B5EF4-FFF2-40B4-BE49-F238E27FC236}">
                <a16:creationId xmlns:a16="http://schemas.microsoft.com/office/drawing/2014/main" id="{9CD130D2-C623-7247-B0C8-1800F218DB94}"/>
              </a:ext>
            </a:extLst>
          </p:cNvPr>
          <p:cNvSpPr>
            <a:spLocks noGrp="1" noChangeArrowheads="1"/>
          </p:cNvSpPr>
          <p:nvPr>
            <p:ph idx="1"/>
          </p:nvPr>
        </p:nvSpPr>
        <p:spPr>
          <a:xfrm>
            <a:off x="0" y="1196752"/>
            <a:ext cx="9144000" cy="5194300"/>
          </a:xfrm>
        </p:spPr>
        <p:txBody>
          <a:bodyPr/>
          <a:lstStyle/>
          <a:p>
            <a:r>
              <a:rPr lang="en-US" altLang="en-US" sz="2200" dirty="0">
                <a:ea typeface="ＭＳ Ｐゴシック" panose="020B0600070205080204" pitchFamily="34" charset="-128"/>
              </a:rPr>
              <a:t>Onur Mutlu</a:t>
            </a:r>
          </a:p>
          <a:p>
            <a:pPr lvl="1"/>
            <a:r>
              <a:rPr lang="en-US" altLang="en-US" sz="1800" dirty="0">
                <a:ea typeface="ＭＳ Ｐゴシック" panose="020B0600070205080204" pitchFamily="34" charset="-128"/>
              </a:rPr>
              <a:t>Full Professor @ ETH Zurich ITET (INFK), since September 2015</a:t>
            </a:r>
          </a:p>
          <a:p>
            <a:pPr lvl="1"/>
            <a:r>
              <a:rPr lang="en-US" altLang="en-US" sz="1800" dirty="0">
                <a:ea typeface="ＭＳ Ｐゴシック" panose="020B0600070205080204" pitchFamily="34" charset="-128"/>
              </a:rPr>
              <a:t>Strecker Professor @ Carnegie Mellon University ECE/CS, 2009-2016, 2016-…</a:t>
            </a:r>
          </a:p>
          <a:p>
            <a:pPr lvl="1"/>
            <a:r>
              <a:rPr lang="en-US" altLang="en-US" sz="1800" dirty="0">
                <a:ea typeface="ＭＳ Ｐゴシック" panose="020B0600070205080204" pitchFamily="34" charset="-128"/>
              </a:rPr>
              <a:t>PhD from UT-Austin, worked at Google, VMware, Microsoft Research, Intel, AMD</a:t>
            </a:r>
          </a:p>
          <a:p>
            <a:pPr lvl="1"/>
            <a:r>
              <a:rPr lang="en-US" altLang="en-US" sz="1800" dirty="0">
                <a:ea typeface="ＭＳ Ｐゴシック" panose="020B0600070205080204" pitchFamily="34" charset="-128"/>
                <a:hlinkClick r:id="rId2"/>
              </a:rPr>
              <a:t>https://people.inf.ethz.ch/omutlu/</a:t>
            </a:r>
            <a:endParaRPr lang="en-US" altLang="en-US" sz="1800" dirty="0">
              <a:ea typeface="ＭＳ Ｐゴシック" panose="020B0600070205080204" pitchFamily="34" charset="-128"/>
            </a:endParaRPr>
          </a:p>
          <a:p>
            <a:pPr lvl="1"/>
            <a:r>
              <a:rPr lang="en-US" altLang="en-US" sz="1800" dirty="0">
                <a:ea typeface="ＭＳ Ｐゴシック" panose="020B0600070205080204" pitchFamily="34" charset="-128"/>
                <a:hlinkClick r:id="rId3"/>
              </a:rPr>
              <a:t>omutlu@gmail.com</a:t>
            </a:r>
            <a:r>
              <a:rPr lang="en-US" altLang="en-US" sz="1800" dirty="0">
                <a:ea typeface="ＭＳ Ｐゴシック" panose="020B0600070205080204" pitchFamily="34" charset="-128"/>
              </a:rPr>
              <a:t> (Best way to reach me)</a:t>
            </a:r>
          </a:p>
          <a:p>
            <a:pPr lvl="1"/>
            <a:r>
              <a:rPr lang="en-US" sz="1800" dirty="0">
                <a:latin typeface="Tahoma" charset="0"/>
                <a:ea typeface="ＭＳ Ｐゴシック" charset="0"/>
                <a:hlinkClick r:id="rId4"/>
              </a:rPr>
              <a:t>https://people.inf.ethz.ch/omutlu/projects.htm</a:t>
            </a:r>
            <a:r>
              <a:rPr lang="en-US" sz="1800" dirty="0">
                <a:latin typeface="Tahoma" charset="0"/>
                <a:ea typeface="ＭＳ Ｐゴシック" charset="0"/>
              </a:rPr>
              <a:t> </a:t>
            </a:r>
            <a:endParaRPr lang="en-US" altLang="en-US" sz="1000" dirty="0">
              <a:ea typeface="ＭＳ Ｐゴシック" panose="020B0600070205080204" pitchFamily="34" charset="-128"/>
            </a:endParaRPr>
          </a:p>
          <a:p>
            <a:pPr lvl="1"/>
            <a:endParaRPr lang="en-US" altLang="en-US" sz="1000" dirty="0">
              <a:ea typeface="ＭＳ Ｐゴシック" panose="020B0600070205080204" pitchFamily="34" charset="-128"/>
            </a:endParaRPr>
          </a:p>
          <a:p>
            <a:r>
              <a:rPr lang="en-US" altLang="en-US" sz="2200" dirty="0">
                <a:solidFill>
                  <a:srgbClr val="FF0000"/>
                </a:solidFill>
                <a:ea typeface="ＭＳ Ｐゴシック" panose="020B0600070205080204" pitchFamily="34" charset="-128"/>
              </a:rPr>
              <a:t>Research and Teaching in:</a:t>
            </a:r>
            <a:endParaRPr lang="en-US" altLang="en-US" sz="2200" dirty="0">
              <a:ea typeface="ＭＳ Ｐゴシック" panose="020B0600070205080204" pitchFamily="34" charset="-128"/>
            </a:endParaRPr>
          </a:p>
          <a:p>
            <a:pPr lvl="1"/>
            <a:r>
              <a:rPr lang="en-US" altLang="en-US" sz="1800" dirty="0">
                <a:solidFill>
                  <a:srgbClr val="0000FF"/>
                </a:solidFill>
                <a:ea typeface="ＭＳ Ｐゴシック" panose="020B0600070205080204" pitchFamily="34" charset="-128"/>
              </a:rPr>
              <a:t>Computer architecture, computer systems, hardware security, bioinformatics</a:t>
            </a:r>
          </a:p>
          <a:p>
            <a:pPr lvl="1"/>
            <a:r>
              <a:rPr lang="en-US" altLang="en-US" sz="1800" dirty="0">
                <a:ea typeface="ＭＳ Ｐゴシック" panose="020B0600070205080204" pitchFamily="34" charset="-128"/>
              </a:rPr>
              <a:t>Memory and storage systems</a:t>
            </a:r>
          </a:p>
          <a:p>
            <a:pPr lvl="1"/>
            <a:r>
              <a:rPr lang="en-US" altLang="en-US" sz="1800" dirty="0">
                <a:ea typeface="ＭＳ Ｐゴシック" panose="020B0600070205080204" pitchFamily="34" charset="-128"/>
              </a:rPr>
              <a:t>Hardware security, safety, predictability</a:t>
            </a:r>
          </a:p>
          <a:p>
            <a:pPr lvl="1"/>
            <a:r>
              <a:rPr lang="en-US" altLang="en-US" sz="1800" dirty="0">
                <a:ea typeface="ＭＳ Ｐゴシック" panose="020B0600070205080204" pitchFamily="34" charset="-128"/>
              </a:rPr>
              <a:t>Fault tolerance</a:t>
            </a:r>
          </a:p>
          <a:p>
            <a:pPr lvl="1"/>
            <a:r>
              <a:rPr lang="en-US" altLang="en-US" sz="1800" dirty="0">
                <a:ea typeface="ＭＳ Ｐゴシック" panose="020B0600070205080204" pitchFamily="34" charset="-128"/>
              </a:rPr>
              <a:t>Hardware/software cooperation</a:t>
            </a:r>
          </a:p>
          <a:p>
            <a:pPr lvl="1"/>
            <a:r>
              <a:rPr lang="is-IS" altLang="en-US" sz="1800" dirty="0">
                <a:ea typeface="ＭＳ Ｐゴシック" panose="020B0600070205080204" pitchFamily="34" charset="-128"/>
              </a:rPr>
              <a:t>Architectures for bioinformatics, health, medicine</a:t>
            </a:r>
          </a:p>
          <a:p>
            <a:pPr lvl="1"/>
            <a:r>
              <a:rPr lang="is-IS" altLang="en-US" sz="1800" dirty="0">
                <a:ea typeface="ＭＳ Ｐゴシック" panose="020B0600070205080204" pitchFamily="34" charset="-128"/>
              </a:rPr>
              <a:t>… </a:t>
            </a:r>
            <a:endParaRPr lang="en-US" altLang="en-US" sz="1800" dirty="0">
              <a:ea typeface="ＭＳ Ｐゴシック" panose="020B0600070205080204" pitchFamily="34" charset="-128"/>
            </a:endParaRPr>
          </a:p>
          <a:p>
            <a:endParaRPr lang="en-US" altLang="en-US" dirty="0">
              <a:ea typeface="ＭＳ Ｐゴシック" panose="020B0600070205080204" pitchFamily="34" charset="-128"/>
            </a:endParaRPr>
          </a:p>
        </p:txBody>
      </p:sp>
      <p:sp>
        <p:nvSpPr>
          <p:cNvPr id="299011" name="Slide Number Placeholder 3">
            <a:extLst>
              <a:ext uri="{FF2B5EF4-FFF2-40B4-BE49-F238E27FC236}">
                <a16:creationId xmlns:a16="http://schemas.microsoft.com/office/drawing/2014/main" id="{382C1846-515D-6048-9FA0-627CDD03DE07}"/>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F3043E-DAD2-F347-A0C9-60754FCE566E}"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99012" name="Picture 1">
            <a:extLst>
              <a:ext uri="{FF2B5EF4-FFF2-40B4-BE49-F238E27FC236}">
                <a16:creationId xmlns:a16="http://schemas.microsoft.com/office/drawing/2014/main" id="{EDA8380A-00B6-2F46-A5D1-F19A2EE594D1}"/>
              </a:ext>
            </a:extLst>
          </p:cNvPr>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7874000" y="0"/>
            <a:ext cx="12700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57520582"/>
      </p:ext>
    </p:extLst>
  </p:cSld>
  <p:clrMapOvr>
    <a:masterClrMapping/>
  </p:clrMapOvr>
  <p:transition spd="slow" advClick="0"/>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25"/>
          <p:cNvSpPr>
            <a:spLocks noChangeArrowheads="1"/>
          </p:cNvSpPr>
          <p:nvPr/>
        </p:nvSpPr>
        <p:spPr bwMode="auto">
          <a:xfrm>
            <a:off x="-52900" y="1051478"/>
            <a:ext cx="914400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a:t>
            </a:r>
          </a:p>
        </p:txBody>
      </p:sp>
      <p:pic>
        <p:nvPicPr>
          <p:cNvPr id="40" name="Picture 39"/>
          <p:cNvPicPr>
            <a:picLocks noChangeAspect="1"/>
          </p:cNvPicPr>
          <p:nvPr/>
        </p:nvPicPr>
        <p:blipFill>
          <a:blip r:embed="rId3" cstate="screen">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a:ext>
            </a:extLst>
          </a:blip>
          <a:stretch>
            <a:fillRect/>
          </a:stretch>
        </p:blipFill>
        <p:spPr>
          <a:xfrm>
            <a:off x="3025458" y="2705198"/>
            <a:ext cx="1524000" cy="1029876"/>
          </a:xfrm>
          <a:prstGeom prst="rect">
            <a:avLst/>
          </a:prstGeom>
          <a:noFill/>
          <a:ln>
            <a:noFill/>
          </a:ln>
        </p:spPr>
      </p:pic>
      <p:pic>
        <p:nvPicPr>
          <p:cNvPr id="39" name="Picture 23" descr="http://i.ehow.com/images/a04/ac/qb/format-hard-drive-xp-800X800.jp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rot="20433856">
            <a:off x="7165083" y="1912953"/>
            <a:ext cx="1276125" cy="1276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6630" name="Text Box 147"/>
          <p:cNvSpPr txBox="1">
            <a:spLocks noChangeArrowheads="1"/>
          </p:cNvSpPr>
          <p:nvPr/>
        </p:nvSpPr>
        <p:spPr bwMode="auto">
          <a:xfrm>
            <a:off x="6498591" y="4977878"/>
            <a:ext cx="2292350" cy="430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40" tIns="45720" rIns="91440" bIns="45720">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200" b="1" i="1" u="none" strike="noStrike" kern="1200" cap="none" spc="0" normalizeH="0" baseline="0" noProof="0">
              <a:ln>
                <a:noFill/>
              </a:ln>
              <a:solidFill>
                <a:srgbClr val="3333CC"/>
              </a:solidFill>
              <a:effectLst/>
              <a:uLnTx/>
              <a:uFillTx/>
              <a:latin typeface="Arial Narrow" charset="0"/>
              <a:ea typeface="ＭＳ Ｐゴシック" charset="0"/>
              <a:cs typeface="Arial" charset="0"/>
            </a:endParaRPr>
          </a:p>
        </p:txBody>
      </p:sp>
      <p:pic>
        <p:nvPicPr>
          <p:cNvPr id="26645" name="Picture 30" descr="3177_01.png"/>
          <p:cNvPicPr>
            <a:picLocks noChangeAspect="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56665" y="4191392"/>
            <a:ext cx="2325687" cy="9098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6633" name="Group 47"/>
          <p:cNvGrpSpPr>
            <a:grpSpLocks/>
          </p:cNvGrpSpPr>
          <p:nvPr/>
        </p:nvGrpSpPr>
        <p:grpSpPr bwMode="auto">
          <a:xfrm>
            <a:off x="3304126" y="3812751"/>
            <a:ext cx="3077766" cy="1554083"/>
            <a:chOff x="5252245" y="4774407"/>
            <a:chExt cx="3076909" cy="1554282"/>
          </a:xfrm>
        </p:grpSpPr>
        <p:sp>
          <p:nvSpPr>
            <p:cNvPr id="26642" name="TextBox 8"/>
            <p:cNvSpPr txBox="1">
              <a:spLocks noChangeArrowheads="1"/>
            </p:cNvSpPr>
            <p:nvPr/>
          </p:nvSpPr>
          <p:spPr bwMode="auto">
            <a:xfrm>
              <a:off x="5252245" y="5959310"/>
              <a:ext cx="3076909" cy="36937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Calibri" charset="0"/>
                  <a:ea typeface="ＭＳ Ｐゴシック" charset="0"/>
                  <a:cs typeface="Arial" charset="0"/>
                </a:rPr>
                <a:t>Graphics and Vision Processing</a:t>
              </a:r>
              <a:endParaRPr kumimoji="0" lang="en-US" altLang="zh-CN" sz="1600" b="0" i="0" u="none" strike="noStrike" kern="1200" cap="none" spc="0" normalizeH="0" baseline="0" noProof="0" dirty="0">
                <a:ln>
                  <a:noFill/>
                </a:ln>
                <a:solidFill>
                  <a:srgbClr val="000000"/>
                </a:solidFill>
                <a:effectLst/>
                <a:uLnTx/>
                <a:uFillTx/>
                <a:latin typeface="Calibri" charset="0"/>
                <a:ea typeface="ＭＳ Ｐゴシック" charset="0"/>
                <a:cs typeface="Arial" charset="0"/>
              </a:endParaRPr>
            </a:p>
          </p:txBody>
        </p:sp>
        <p:pic>
          <p:nvPicPr>
            <p:cNvPr id="26643" name="Picture 6" descr="C:\Daten\talks\invited\ferc2010\material\Fermi_Die_FINAL.png"/>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5264944" y="4774407"/>
              <a:ext cx="1201936" cy="11887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7" name="Text Box 13" descr="90%"/>
          <p:cNvSpPr txBox="1">
            <a:spLocks noChangeArrowheads="1"/>
          </p:cNvSpPr>
          <p:nvPr/>
        </p:nvSpPr>
        <p:spPr bwMode="auto">
          <a:xfrm>
            <a:off x="376771" y="3295761"/>
            <a:ext cx="1733033" cy="895630"/>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Heterogeneous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Processors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Accelerators</a:t>
            </a:r>
          </a:p>
        </p:txBody>
      </p:sp>
      <p:sp>
        <p:nvSpPr>
          <p:cNvPr id="28" name="Text Box 20" descr="90%"/>
          <p:cNvSpPr txBox="1">
            <a:spLocks noChangeArrowheads="1"/>
          </p:cNvSpPr>
          <p:nvPr/>
        </p:nvSpPr>
        <p:spPr bwMode="auto">
          <a:xfrm>
            <a:off x="2600780" y="2453452"/>
            <a:ext cx="2258492" cy="341632"/>
          </a:xfrm>
          <a:prstGeom prst="rect">
            <a:avLst/>
          </a:prstGeom>
          <a:noFill/>
          <a:ln w="12700">
            <a:noFill/>
            <a:miter lim="800000"/>
            <a:headEnd/>
            <a:tailEnd/>
          </a:ln>
          <a:effectLst/>
        </p:spPr>
        <p:txBody>
          <a:bodyPr wrap="none" lIns="64008" tIns="32004" rIns="64008" bIns="32004">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Text" lastClr="000000"/>
                </a:solidFill>
                <a:effectLst/>
                <a:uLnTx/>
                <a:uFillTx/>
                <a:latin typeface="Arial" pitchFamily="-107" charset="0"/>
                <a:ea typeface="Arial" pitchFamily="-107" charset="0"/>
                <a:cs typeface="Arial" pitchFamily="-107" charset="0"/>
              </a:rPr>
              <a:t>Hybrid Main Memory</a:t>
            </a:r>
          </a:p>
        </p:txBody>
      </p:sp>
      <p:sp>
        <p:nvSpPr>
          <p:cNvPr id="29" name="Line 15"/>
          <p:cNvSpPr>
            <a:spLocks noChangeShapeType="1"/>
          </p:cNvSpPr>
          <p:nvPr/>
        </p:nvSpPr>
        <p:spPr bwMode="auto">
          <a:xfrm flipV="1">
            <a:off x="1885168" y="2550397"/>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0" name="Text Box 24" descr="90%"/>
          <p:cNvSpPr txBox="1">
            <a:spLocks noChangeArrowheads="1"/>
          </p:cNvSpPr>
          <p:nvPr/>
        </p:nvSpPr>
        <p:spPr bwMode="auto">
          <a:xfrm>
            <a:off x="5510960" y="3220136"/>
            <a:ext cx="2925968" cy="3416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64008" tIns="32004" rIns="64008" bIns="32004">
            <a:spAutoFit/>
          </a:bodyPr>
          <a:lstStyle>
            <a:lvl1pPr eaLnBrk="0" hangingPunct="0">
              <a:defRPr sz="2400">
                <a:solidFill>
                  <a:schemeClr val="tx1"/>
                </a:solidFill>
                <a:latin typeface="Arial" charset="0"/>
                <a:ea typeface="ＭＳ Ｐゴシック" charset="0"/>
                <a:cs typeface="Arial" charset="0"/>
              </a:defRPr>
            </a:lvl1pPr>
            <a:lvl2pPr marL="37931725" indent="-37474525" eaLnBrk="0" hangingPunct="0">
              <a:defRPr sz="2400">
                <a:solidFill>
                  <a:schemeClr val="tx1"/>
                </a:solidFill>
                <a:latin typeface="Arial" charset="0"/>
                <a:ea typeface="Arial" charset="0"/>
                <a:cs typeface="Arial" charset="0"/>
              </a:defRPr>
            </a:lvl2pPr>
            <a:lvl3pPr eaLnBrk="0" hangingPunct="0">
              <a:defRPr sz="2400">
                <a:solidFill>
                  <a:schemeClr val="tx1"/>
                </a:solidFill>
                <a:latin typeface="Arial" charset="0"/>
                <a:ea typeface="Arial" charset="0"/>
                <a:cs typeface="Arial" charset="0"/>
              </a:defRPr>
            </a:lvl3pPr>
            <a:lvl4pPr eaLnBrk="0" hangingPunct="0">
              <a:defRPr sz="2400">
                <a:solidFill>
                  <a:schemeClr val="tx1"/>
                </a:solidFill>
                <a:latin typeface="Arial" charset="0"/>
                <a:ea typeface="Arial" charset="0"/>
                <a:cs typeface="Arial" charset="0"/>
              </a:defRPr>
            </a:lvl4pPr>
            <a:lvl5pPr eaLnBrk="0" hangingPunct="0">
              <a:defRPr sz="2400">
                <a:solidFill>
                  <a:schemeClr val="tx1"/>
                </a:solidFill>
                <a:latin typeface="Arial" charset="0"/>
                <a:ea typeface="Arial" charset="0"/>
                <a:cs typeface="Arial" charset="0"/>
              </a:defRPr>
            </a:lvl5pPr>
            <a:lvl6pPr marL="457200" eaLnBrk="0" fontAlgn="base" hangingPunct="0">
              <a:spcBef>
                <a:spcPct val="0"/>
              </a:spcBef>
              <a:spcAft>
                <a:spcPct val="0"/>
              </a:spcAft>
              <a:defRPr sz="2400">
                <a:solidFill>
                  <a:schemeClr val="tx1"/>
                </a:solidFill>
                <a:latin typeface="Arial" charset="0"/>
                <a:ea typeface="Arial" charset="0"/>
                <a:cs typeface="Arial" charset="0"/>
              </a:defRPr>
            </a:lvl6pPr>
            <a:lvl7pPr marL="914400" eaLnBrk="0" fontAlgn="base" hangingPunct="0">
              <a:spcBef>
                <a:spcPct val="0"/>
              </a:spcBef>
              <a:spcAft>
                <a:spcPct val="0"/>
              </a:spcAft>
              <a:defRPr sz="2400">
                <a:solidFill>
                  <a:schemeClr val="tx1"/>
                </a:solidFill>
                <a:latin typeface="Arial" charset="0"/>
                <a:ea typeface="Arial" charset="0"/>
                <a:cs typeface="Arial" charset="0"/>
              </a:defRPr>
            </a:lvl7pPr>
            <a:lvl8pPr marL="1371600" eaLnBrk="0" fontAlgn="base" hangingPunct="0">
              <a:spcBef>
                <a:spcPct val="0"/>
              </a:spcBef>
              <a:spcAft>
                <a:spcPct val="0"/>
              </a:spcAft>
              <a:defRPr sz="2400">
                <a:solidFill>
                  <a:schemeClr val="tx1"/>
                </a:solidFill>
                <a:latin typeface="Arial" charset="0"/>
                <a:ea typeface="Arial" charset="0"/>
                <a:cs typeface="Arial" charset="0"/>
              </a:defRPr>
            </a:lvl8pPr>
            <a:lvl9pPr marL="18288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Persistent Memory/Storage</a:t>
            </a:r>
          </a:p>
        </p:txBody>
      </p:sp>
      <p:pic>
        <p:nvPicPr>
          <p:cNvPr id="31" name="Content Placeholder 6" descr="barcelona-die-photo-color.jpg"/>
          <p:cNvPicPr>
            <a:picLocks noChangeAspect="1"/>
          </p:cNvPicPr>
          <p:nvPr/>
        </p:nvPicPr>
        <p:blipFill>
          <a:blip r:embed="rId8" cstate="screen">
            <a:extLst>
              <a:ext uri="{28A0092B-C50C-407E-A947-70E740481C1C}">
                <a14:useLocalDpi xmlns:a14="http://schemas.microsoft.com/office/drawing/2010/main"/>
              </a:ext>
            </a:extLst>
          </a:blip>
          <a:srcRect/>
          <a:stretch>
            <a:fillRect/>
          </a:stretch>
        </p:blipFill>
        <p:spPr bwMode="auto">
          <a:xfrm>
            <a:off x="588328" y="1979091"/>
            <a:ext cx="1312168" cy="12799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32" descr="dimm.png"/>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rot="10800000" flipV="1">
            <a:off x="2582353" y="1923945"/>
            <a:ext cx="2304256" cy="549297"/>
          </a:xfrm>
          <a:prstGeom prst="rect">
            <a:avLst/>
          </a:prstGeom>
        </p:spPr>
      </p:pic>
      <p:pic>
        <p:nvPicPr>
          <p:cNvPr id="35" name="Picture 34"/>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5583794" y="2093914"/>
            <a:ext cx="1554690" cy="1003885"/>
          </a:xfrm>
          <a:prstGeom prst="rect">
            <a:avLst/>
          </a:prstGeom>
        </p:spPr>
      </p:pic>
      <p:sp>
        <p:nvSpPr>
          <p:cNvPr id="36" name="Line 15"/>
          <p:cNvSpPr>
            <a:spLocks noChangeShapeType="1"/>
          </p:cNvSpPr>
          <p:nvPr/>
        </p:nvSpPr>
        <p:spPr bwMode="auto">
          <a:xfrm flipV="1">
            <a:off x="4886609" y="2566532"/>
            <a:ext cx="697185" cy="620"/>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7" name="Line 15"/>
          <p:cNvSpPr>
            <a:spLocks noChangeShapeType="1"/>
          </p:cNvSpPr>
          <p:nvPr/>
        </p:nvSpPr>
        <p:spPr bwMode="auto">
          <a:xfrm flipV="1">
            <a:off x="2233759" y="2969690"/>
            <a:ext cx="640569" cy="1221699"/>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8" name="Line 15"/>
          <p:cNvSpPr>
            <a:spLocks noChangeShapeType="1"/>
          </p:cNvSpPr>
          <p:nvPr/>
        </p:nvSpPr>
        <p:spPr bwMode="auto">
          <a:xfrm flipV="1">
            <a:off x="3864928" y="3372447"/>
            <a:ext cx="0" cy="440303"/>
          </a:xfrm>
          <a:prstGeom prst="line">
            <a:avLst/>
          </a:prstGeom>
          <a:noFill/>
          <a:ln w="38100">
            <a:solidFill>
              <a:srgbClr val="0000FF"/>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2" name="TextBox 1"/>
          <p:cNvSpPr txBox="1"/>
          <p:nvPr/>
        </p:nvSpPr>
        <p:spPr>
          <a:xfrm>
            <a:off x="284385" y="5570018"/>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26" name="Title 1"/>
          <p:cNvSpPr>
            <a:spLocks noGrp="1"/>
          </p:cNvSpPr>
          <p:nvPr>
            <p:ph type="title"/>
          </p:nvPr>
        </p:nvSpPr>
        <p:spPr>
          <a:xfrm>
            <a:off x="228600" y="152400"/>
            <a:ext cx="8610600" cy="1066800"/>
          </a:xfrm>
        </p:spPr>
        <p:txBody>
          <a:bodyPr/>
          <a:lstStyle/>
          <a:p>
            <a:r>
              <a:rPr lang="en-US" dirty="0"/>
              <a:t>Current Research Mission</a:t>
            </a:r>
          </a:p>
        </p:txBody>
      </p:sp>
    </p:spTree>
    <p:extLst>
      <p:ext uri="{BB962C8B-B14F-4D97-AF65-F5344CB8AC3E}">
        <p14:creationId xmlns:p14="http://schemas.microsoft.com/office/powerpoint/2010/main" val="3659645760"/>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Four Key Current Directions</a:t>
            </a:r>
          </a:p>
        </p:txBody>
      </p:sp>
      <p:sp>
        <p:nvSpPr>
          <p:cNvPr id="3" name="Content Placeholder 2"/>
          <p:cNvSpPr>
            <a:spLocks noGrp="1"/>
          </p:cNvSpPr>
          <p:nvPr>
            <p:ph idx="1"/>
          </p:nvPr>
        </p:nvSpPr>
        <p:spPr>
          <a:xfrm>
            <a:off x="228600" y="1268760"/>
            <a:ext cx="8610600" cy="4876800"/>
          </a:xfrm>
        </p:spPr>
        <p:txBody>
          <a:bodyPr/>
          <a:lstStyle/>
          <a:p>
            <a:r>
              <a:rPr lang="en-US" dirty="0"/>
              <a:t>Fundamentally </a:t>
            </a:r>
            <a:r>
              <a:rPr lang="en-US" dirty="0">
                <a:solidFill>
                  <a:srgbClr val="0000FF"/>
                </a:solidFill>
              </a:rPr>
              <a:t>Secure/Reliable/Safe </a:t>
            </a:r>
            <a:r>
              <a:rPr lang="en-US" dirty="0"/>
              <a:t>Architectures</a:t>
            </a:r>
          </a:p>
          <a:p>
            <a:endParaRPr lang="en-US" dirty="0"/>
          </a:p>
          <a:p>
            <a:endParaRPr lang="en-US" dirty="0"/>
          </a:p>
          <a:p>
            <a:r>
              <a:rPr lang="en-US" dirty="0"/>
              <a:t>Fundamentally </a:t>
            </a:r>
            <a:r>
              <a:rPr lang="en-US" dirty="0">
                <a:solidFill>
                  <a:srgbClr val="0000FF"/>
                </a:solidFill>
              </a:rPr>
              <a:t>Energy-Efficient </a:t>
            </a:r>
            <a:r>
              <a:rPr lang="en-US" dirty="0"/>
              <a:t>Architectures</a:t>
            </a:r>
          </a:p>
          <a:p>
            <a:pPr lvl="1"/>
            <a:r>
              <a:rPr lang="en-US" dirty="0">
                <a:solidFill>
                  <a:srgbClr val="0000FF"/>
                </a:solidFill>
              </a:rPr>
              <a:t>Memory-centric </a:t>
            </a:r>
            <a:r>
              <a:rPr lang="en-US" dirty="0"/>
              <a:t>(Data-centric) Architectures</a:t>
            </a:r>
          </a:p>
          <a:p>
            <a:endParaRPr lang="en-US" dirty="0"/>
          </a:p>
          <a:p>
            <a:endParaRPr lang="en-US" dirty="0"/>
          </a:p>
          <a:p>
            <a:r>
              <a:rPr lang="en-US" dirty="0"/>
              <a:t>Fundamentally </a:t>
            </a:r>
            <a:r>
              <a:rPr lang="en-US" dirty="0">
                <a:solidFill>
                  <a:srgbClr val="0000FF"/>
                </a:solidFill>
              </a:rPr>
              <a:t>Low-Latency and Predictable </a:t>
            </a:r>
            <a:r>
              <a:rPr lang="en-US" dirty="0"/>
              <a:t>Architectures</a:t>
            </a:r>
          </a:p>
          <a:p>
            <a:endParaRPr lang="en-US" dirty="0"/>
          </a:p>
          <a:p>
            <a:endParaRPr lang="en-US" dirty="0"/>
          </a:p>
          <a:p>
            <a:r>
              <a:rPr lang="en-US" dirty="0"/>
              <a:t>Architectures for </a:t>
            </a:r>
            <a:r>
              <a:rPr lang="en-US" dirty="0">
                <a:solidFill>
                  <a:srgbClr val="0000FF"/>
                </a:solidFill>
              </a:rPr>
              <a:t>AI/ML, Genomics, Medicine, Health</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809870245"/>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Transformation Hierarchy</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3248223" y="3690814"/>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248223" y="3319339"/>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245048" y="2655020"/>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245048" y="2283545"/>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245048" y="1916832"/>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248223" y="4063876"/>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3248223" y="4435351"/>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248223" y="2996952"/>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Rounded Rectangle 12"/>
          <p:cNvSpPr>
            <a:spLocks noChangeArrowheads="1"/>
          </p:cNvSpPr>
          <p:nvPr/>
        </p:nvSpPr>
        <p:spPr bwMode="auto">
          <a:xfrm rot="5400000">
            <a:off x="3865004" y="2538028"/>
            <a:ext cx="792088" cy="2286000"/>
          </a:xfrm>
          <a:prstGeom prst="roundRect">
            <a:avLst>
              <a:gd name="adj" fmla="val 16667"/>
            </a:avLst>
          </a:prstGeom>
          <a:noFill/>
          <a:ln w="44450">
            <a:solidFill>
              <a:srgbClr val="FF6600"/>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6600"/>
              </a:solidFill>
              <a:effectLst/>
              <a:uLnTx/>
              <a:uFillTx/>
              <a:latin typeface="Tahoma"/>
              <a:ea typeface="ＭＳ Ｐゴシック" panose="020B0600070205080204" pitchFamily="34" charset="-128"/>
              <a:cs typeface="+mn-cs"/>
            </a:endParaRPr>
          </a:p>
        </p:txBody>
      </p:sp>
      <p:sp>
        <p:nvSpPr>
          <p:cNvPr id="14" name="Text Box 23"/>
          <p:cNvSpPr txBox="1">
            <a:spLocks noChangeAspect="1" noChangeArrowheads="1"/>
          </p:cNvSpPr>
          <p:nvPr/>
        </p:nvSpPr>
        <p:spPr bwMode="auto">
          <a:xfrm>
            <a:off x="3249811" y="4790951"/>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TextBox 14"/>
          <p:cNvSpPr txBox="1">
            <a:spLocks noChangeArrowheads="1"/>
          </p:cNvSpPr>
          <p:nvPr/>
        </p:nvSpPr>
        <p:spPr bwMode="auto">
          <a:xfrm>
            <a:off x="5508104" y="3356992"/>
            <a:ext cx="312420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6600"/>
                </a:solidFill>
                <a:effectLst/>
                <a:uLnTx/>
                <a:uFillTx/>
                <a:latin typeface="Arial" charset="0"/>
                <a:ea typeface="ＭＳ Ｐゴシック" charset="0"/>
              </a:rPr>
              <a:t>Computer Architecture (narrow view)</a:t>
            </a:r>
          </a:p>
        </p:txBody>
      </p:sp>
      <p:sp>
        <p:nvSpPr>
          <p:cNvPr id="16" name="Rounded Rectangle 15"/>
          <p:cNvSpPr>
            <a:spLocks noChangeArrowheads="1"/>
          </p:cNvSpPr>
          <p:nvPr/>
        </p:nvSpPr>
        <p:spPr bwMode="auto">
          <a:xfrm rot="5400000">
            <a:off x="3139619" y="2394012"/>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a:spLocks noChangeArrowheads="1"/>
          </p:cNvSpPr>
          <p:nvPr/>
        </p:nvSpPr>
        <p:spPr bwMode="auto">
          <a:xfrm>
            <a:off x="-32025" y="3284984"/>
            <a:ext cx="312420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Arial" charset="0"/>
                <a:ea typeface="ＭＳ Ｐゴシック" charset="0"/>
              </a:rPr>
              <a:t>Computer Architecture (expanded view)</a:t>
            </a:r>
            <a:endParaRPr kumimoji="0" lang="en-US" sz="1800" b="1" i="0" u="none" strike="noStrike" kern="1200" cap="none" spc="0" normalizeH="0" baseline="0" noProof="0" dirty="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16739223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3" presetClass="entr" presetSubtype="10" fill="hold" grpId="0" nodeType="withEffect">
                                  <p:stCondLst>
                                    <p:cond delay="0"/>
                                  </p:stCondLst>
                                  <p:childTnLst>
                                    <p:set>
                                      <p:cBhvr>
                                        <p:cTn id="8" dur="1" fill="hold">
                                          <p:stCondLst>
                                            <p:cond delay="0"/>
                                          </p:stCondLst>
                                        </p:cTn>
                                        <p:tgtEl>
                                          <p:spTgt spid="15"/>
                                        </p:tgtEl>
                                        <p:attrNameLst>
                                          <p:attrName>style.visibility</p:attrName>
                                        </p:attrNameLst>
                                      </p:cBhvr>
                                      <p:to>
                                        <p:strVal val="visible"/>
                                      </p:to>
                                    </p:set>
                                    <p:animEffect transition="in" filter="blinds(horizontal)">
                                      <p:cBhvr>
                                        <p:cTn id="9" dur="500"/>
                                        <p:tgtEl>
                                          <p:spTgt spid="15"/>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grpId="1" nodeType="clickEffect">
                                  <p:stCondLst>
                                    <p:cond delay="0"/>
                                  </p:stCondLst>
                                  <p:childTnLst>
                                    <p:set>
                                      <p:cBhvr>
                                        <p:cTn id="13" dur="1" fill="hold">
                                          <p:stCondLst>
                                            <p:cond delay="0"/>
                                          </p:stCondLst>
                                        </p:cTn>
                                        <p:tgtEl>
                                          <p:spTgt spid="15"/>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linds(horizontal)">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p:bldP spid="15" grpId="1"/>
      <p:bldP spid="16" grpId="0" animBg="1"/>
      <p:bldP spid="1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Axiom</a:t>
            </a:r>
          </a:p>
        </p:txBody>
      </p:sp>
      <p:sp>
        <p:nvSpPr>
          <p:cNvPr id="3" name="Content Placeholder 2"/>
          <p:cNvSpPr>
            <a:spLocks noGrp="1"/>
          </p:cNvSpPr>
          <p:nvPr>
            <p:ph idx="1"/>
          </p:nvPr>
        </p:nvSpPr>
        <p:spPr>
          <a:xfrm>
            <a:off x="107504" y="908720"/>
            <a:ext cx="9036496" cy="4876800"/>
          </a:xfrm>
        </p:spPr>
        <p:txBody>
          <a:bodyPr/>
          <a:lstStyle/>
          <a:p>
            <a:pPr marL="0" indent="0" algn="ctr">
              <a:buNone/>
            </a:pPr>
            <a:r>
              <a:rPr lang="en-US" dirty="0"/>
              <a:t>To achieve the highest </a:t>
            </a:r>
            <a:r>
              <a:rPr lang="en-US" dirty="0">
                <a:solidFill>
                  <a:srgbClr val="FF0000"/>
                </a:solidFill>
              </a:rPr>
              <a:t>energy efficiency </a:t>
            </a:r>
            <a:r>
              <a:rPr lang="en-US" dirty="0"/>
              <a:t>and </a:t>
            </a:r>
            <a:r>
              <a:rPr lang="en-US" dirty="0">
                <a:solidFill>
                  <a:srgbClr val="FF0000"/>
                </a:solidFill>
              </a:rPr>
              <a:t>performance</a:t>
            </a:r>
            <a:r>
              <a:rPr lang="en-US" dirty="0"/>
              <a:t>:</a:t>
            </a:r>
          </a:p>
          <a:p>
            <a:pPr marL="0" indent="0" algn="ctr">
              <a:buNone/>
            </a:pPr>
            <a:endParaRPr lang="en-US" sz="1200" dirty="0"/>
          </a:p>
          <a:p>
            <a:pPr marL="0" indent="0" algn="ctr">
              <a:buNone/>
            </a:pPr>
            <a:r>
              <a:rPr lang="en-US" sz="3200" b="1" dirty="0">
                <a:solidFill>
                  <a:srgbClr val="0000FF"/>
                </a:solidFill>
              </a:rPr>
              <a:t>we must take the expanded view</a:t>
            </a:r>
          </a:p>
          <a:p>
            <a:pPr marL="0" indent="0" algn="ctr">
              <a:buNone/>
            </a:pPr>
            <a:r>
              <a:rPr lang="en-US" dirty="0">
                <a:solidFill>
                  <a:srgbClr val="0000FF"/>
                </a:solidFill>
              </a:rPr>
              <a:t>of computer architecture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2259208" y="4842942"/>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2259208" y="4471467"/>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2256033" y="380714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2256033" y="343567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2256033" y="3068960"/>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2259208" y="5216004"/>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2259208" y="5587479"/>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2259208" y="4149080"/>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2260796" y="5943079"/>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5" name="Rounded Rectangle 14"/>
          <p:cNvSpPr>
            <a:spLocks noChangeArrowheads="1"/>
          </p:cNvSpPr>
          <p:nvPr/>
        </p:nvSpPr>
        <p:spPr bwMode="auto">
          <a:xfrm rot="5400000">
            <a:off x="2150604" y="3546140"/>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7" name="TextBox 16"/>
          <p:cNvSpPr txBox="1"/>
          <p:nvPr/>
        </p:nvSpPr>
        <p:spPr>
          <a:xfrm>
            <a:off x="4447252" y="4077072"/>
            <a:ext cx="4661252"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Co-design across the hierarchy: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Algorithms to devices</a:t>
            </a:r>
          </a:p>
        </p:txBody>
      </p:sp>
      <p:sp>
        <p:nvSpPr>
          <p:cNvPr id="18" name="TextBox 17"/>
          <p:cNvSpPr txBox="1"/>
          <p:nvPr/>
        </p:nvSpPr>
        <p:spPr>
          <a:xfrm>
            <a:off x="4471163" y="5157192"/>
            <a:ext cx="4493325"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Specialize as much as possible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within the design goals</a:t>
            </a:r>
          </a:p>
        </p:txBody>
      </p:sp>
    </p:spTree>
    <p:extLst>
      <p:ext uri="{BB962C8B-B14F-4D97-AF65-F5344CB8AC3E}">
        <p14:creationId xmlns:p14="http://schemas.microsoft.com/office/powerpoint/2010/main" val="291613845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7"/>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4" grpId="0" animBg="1"/>
      <p:bldP spid="15" grpId="0" animBg="1"/>
      <p:bldP spid="17" grpId="0"/>
      <p:bldP spid="1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Current Research Mission &amp; Major Topics</a:t>
            </a:r>
          </a:p>
        </p:txBody>
      </p:sp>
      <p:sp>
        <p:nvSpPr>
          <p:cNvPr id="3" name="Content Placeholder 2"/>
          <p:cNvSpPr>
            <a:spLocks noGrp="1"/>
          </p:cNvSpPr>
          <p:nvPr>
            <p:ph idx="1"/>
          </p:nvPr>
        </p:nvSpPr>
        <p:spPr>
          <a:xfrm>
            <a:off x="2965876" y="1554517"/>
            <a:ext cx="6228184" cy="4619600"/>
          </a:xfrm>
        </p:spPr>
        <p:txBody>
          <a:bodyPr/>
          <a:lstStyle/>
          <a:p>
            <a:r>
              <a:rPr lang="en-US" sz="2200" dirty="0">
                <a:solidFill>
                  <a:srgbClr val="0432FF"/>
                </a:solidFill>
              </a:rPr>
              <a:t>Data-centric arch. for low energy &amp; high perf.</a:t>
            </a:r>
          </a:p>
          <a:p>
            <a:pPr lvl="1"/>
            <a:r>
              <a:rPr lang="en-US" sz="1900" dirty="0">
                <a:solidFill>
                  <a:srgbClr val="7030A0"/>
                </a:solidFill>
              </a:rPr>
              <a:t>Proc. in Mem/DRAM</a:t>
            </a:r>
            <a:r>
              <a:rPr lang="en-US" sz="1900" dirty="0"/>
              <a:t>, NVM, unified mem/storage </a:t>
            </a:r>
          </a:p>
          <a:p>
            <a:pPr marL="0" indent="0">
              <a:buNone/>
            </a:pPr>
            <a:endParaRPr lang="en-US" sz="400" dirty="0"/>
          </a:p>
          <a:p>
            <a:r>
              <a:rPr lang="en-US" sz="2200" dirty="0">
                <a:solidFill>
                  <a:srgbClr val="0432FF"/>
                </a:solidFill>
              </a:rPr>
              <a:t>Low-latency &amp; predictable architectures</a:t>
            </a:r>
          </a:p>
          <a:p>
            <a:pPr lvl="1"/>
            <a:r>
              <a:rPr lang="en-US" sz="1900" dirty="0">
                <a:solidFill>
                  <a:srgbClr val="7030A0"/>
                </a:solidFill>
              </a:rPr>
              <a:t>Low-latency, low-energy yet low-cost memory</a:t>
            </a:r>
          </a:p>
          <a:p>
            <a:pPr lvl="1"/>
            <a:r>
              <a:rPr lang="en-US" sz="1900" dirty="0"/>
              <a:t>QoS-aware and predictable memory systems </a:t>
            </a:r>
          </a:p>
          <a:p>
            <a:pPr lvl="1"/>
            <a:endParaRPr lang="en-US" sz="400" dirty="0"/>
          </a:p>
          <a:p>
            <a:r>
              <a:rPr lang="en-US" sz="2200" dirty="0">
                <a:solidFill>
                  <a:srgbClr val="0432FF"/>
                </a:solidFill>
              </a:rPr>
              <a:t>Fundamentally secure/reliable/safe arch.</a:t>
            </a:r>
          </a:p>
          <a:p>
            <a:pPr lvl="1"/>
            <a:r>
              <a:rPr lang="en-US" sz="1900" dirty="0">
                <a:solidFill>
                  <a:srgbClr val="7030A0"/>
                </a:solidFill>
              </a:rPr>
              <a:t>Tolerating all bit flips; patchable HW; secure mem </a:t>
            </a:r>
          </a:p>
          <a:p>
            <a:endParaRPr lang="en-US" sz="400" dirty="0"/>
          </a:p>
          <a:p>
            <a:r>
              <a:rPr lang="en-US" sz="2200" dirty="0">
                <a:solidFill>
                  <a:srgbClr val="0432FF"/>
                </a:solidFill>
              </a:rPr>
              <a:t>Architectures for ML/AI/Genomics/Graph/Med </a:t>
            </a:r>
          </a:p>
          <a:p>
            <a:pPr lvl="1"/>
            <a:r>
              <a:rPr lang="en-US" sz="1900" dirty="0"/>
              <a:t>Algorithm/arch./logic co-design; full heterogeneity</a:t>
            </a:r>
          </a:p>
          <a:p>
            <a:pPr lvl="1"/>
            <a:endParaRPr lang="en-US" sz="400" dirty="0"/>
          </a:p>
          <a:p>
            <a:r>
              <a:rPr lang="en-US" sz="2200" dirty="0">
                <a:solidFill>
                  <a:srgbClr val="0432FF"/>
                </a:solidFill>
              </a:rPr>
              <a:t>Data-driven and </a:t>
            </a:r>
            <a:r>
              <a:rPr lang="en-US" sz="2200" dirty="0">
                <a:solidFill>
                  <a:srgbClr val="7030A0"/>
                </a:solidFill>
              </a:rPr>
              <a:t>data-aware architectures</a:t>
            </a:r>
          </a:p>
          <a:p>
            <a:pPr lvl="1">
              <a:buClr>
                <a:srgbClr val="3B812F"/>
              </a:buClr>
            </a:pPr>
            <a:r>
              <a:rPr lang="en-US" sz="1900" dirty="0">
                <a:solidFill>
                  <a:srgbClr val="000000"/>
                </a:solidFill>
              </a:rPr>
              <a:t>ML/AI-driven architectural controllers and design</a:t>
            </a:r>
          </a:p>
          <a:p>
            <a:pPr lvl="1">
              <a:buClr>
                <a:srgbClr val="3B812F"/>
              </a:buClr>
            </a:pPr>
            <a:r>
              <a:rPr lang="en-US" sz="1900" dirty="0">
                <a:solidFill>
                  <a:srgbClr val="000000"/>
                </a:solidFill>
              </a:rPr>
              <a:t>Expressive memory and expressive systems</a:t>
            </a:r>
          </a:p>
          <a:p>
            <a:pPr lvl="1"/>
            <a:endParaRPr lang="en-US" sz="20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 Box 17"/>
          <p:cNvSpPr txBox="1">
            <a:spLocks noChangeArrowheads="1"/>
          </p:cNvSpPr>
          <p:nvPr/>
        </p:nvSpPr>
        <p:spPr bwMode="auto">
          <a:xfrm>
            <a:off x="451813" y="3731647"/>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451813" y="3360172"/>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448638" y="2695853"/>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448638" y="2324378"/>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448638" y="1957665"/>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451813" y="4104709"/>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ＭＳ Ｐゴシック" panose="020B0600070205080204" pitchFamily="34" charset="-128"/>
              <a:cs typeface="Arial" charset="0"/>
            </a:endParaRPr>
          </a:p>
        </p:txBody>
      </p:sp>
      <p:sp>
        <p:nvSpPr>
          <p:cNvPr id="11" name="Text Box 23"/>
          <p:cNvSpPr txBox="1">
            <a:spLocks noChangeAspect="1" noChangeArrowheads="1"/>
          </p:cNvSpPr>
          <p:nvPr/>
        </p:nvSpPr>
        <p:spPr bwMode="auto">
          <a:xfrm>
            <a:off x="451813" y="4476184"/>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451813" y="3037785"/>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4" name="Text Box 23"/>
          <p:cNvSpPr txBox="1">
            <a:spLocks noChangeAspect="1" noChangeArrowheads="1"/>
          </p:cNvSpPr>
          <p:nvPr/>
        </p:nvSpPr>
        <p:spPr bwMode="auto">
          <a:xfrm>
            <a:off x="453401" y="4831784"/>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6" name="Rounded Rectangle 15"/>
          <p:cNvSpPr>
            <a:spLocks noChangeArrowheads="1"/>
          </p:cNvSpPr>
          <p:nvPr/>
        </p:nvSpPr>
        <p:spPr bwMode="auto">
          <a:xfrm rot="5400000">
            <a:off x="343209" y="2434845"/>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ＭＳ Ｐゴシック" panose="020B0600070205080204" pitchFamily="34" charset="-128"/>
              <a:cs typeface="+mn-cs"/>
            </a:endParaRPr>
          </a:p>
        </p:txBody>
      </p:sp>
      <p:sp>
        <p:nvSpPr>
          <p:cNvPr id="18" name="TextBox 17">
            <a:extLst>
              <a:ext uri="{FF2B5EF4-FFF2-40B4-BE49-F238E27FC236}">
                <a16:creationId xmlns:a16="http://schemas.microsoft.com/office/drawing/2014/main" id="{7C062A41-3105-574A-A93A-80C76A4AB0E5}"/>
              </a:ext>
            </a:extLst>
          </p:cNvPr>
          <p:cNvSpPr txBox="1"/>
          <p:nvPr/>
        </p:nvSpPr>
        <p:spPr>
          <a:xfrm>
            <a:off x="196668" y="900222"/>
            <a:ext cx="856356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Build fundamentally better architectures</a:t>
            </a:r>
          </a:p>
        </p:txBody>
      </p:sp>
      <p:sp>
        <p:nvSpPr>
          <p:cNvPr id="17" name="TextBox 16">
            <a:extLst>
              <a:ext uri="{FF2B5EF4-FFF2-40B4-BE49-F238E27FC236}">
                <a16:creationId xmlns:a16="http://schemas.microsoft.com/office/drawing/2014/main" id="{DC2F057F-2C07-F047-BF1C-E9AD5B942280}"/>
              </a:ext>
            </a:extLst>
          </p:cNvPr>
          <p:cNvSpPr txBox="1"/>
          <p:nvPr/>
        </p:nvSpPr>
        <p:spPr>
          <a:xfrm>
            <a:off x="0" y="5285285"/>
            <a:ext cx="2965876"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Broad research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spanning apps, systems, logic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Tahoma"/>
                <a:ea typeface="ＭＳ Ｐゴシック" panose="020B0600070205080204" pitchFamily="34" charset="-128"/>
                <a:cs typeface="+mn-cs"/>
              </a:rPr>
              <a:t>with architecture at the center</a:t>
            </a:r>
          </a:p>
        </p:txBody>
      </p:sp>
    </p:spTree>
    <p:extLst>
      <p:ext uri="{BB962C8B-B14F-4D97-AF65-F5344CB8AC3E}">
        <p14:creationId xmlns:p14="http://schemas.microsoft.com/office/powerpoint/2010/main" val="3676230053"/>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8</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cstate="screen">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1400" kern="0" dirty="0">
                <a:solidFill>
                  <a:srgbClr val="0000FF"/>
                </a:solidFill>
                <a:latin typeface="Arial"/>
                <a:ea typeface="ＭＳ Ｐゴシック" panose="020B0600070205080204" pitchFamily="34" charset="-128"/>
                <a:cs typeface="Arial"/>
                <a:sym typeface="Arial"/>
              </a:rPr>
              <a:t>40</a:t>
            </a: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4926029"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https://safari.ethz.ch/safari-newsletter-april-2020/</a:t>
            </a:r>
            <a:endParaRPr kumimoji="0" lang="en-US" sz="1800" b="0" i="0" u="none" strike="noStrike" kern="1200" cap="none" spc="0" normalizeH="0" baseline="0" noProof="0" dirty="0">
              <a:ln>
                <a:noFill/>
              </a:ln>
              <a:solidFill>
                <a:srgbClr val="7030A0"/>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3598450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264980299"/>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76200"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3191626035"/>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Teaching and Research</a:t>
            </a:r>
          </a:p>
        </p:txBody>
      </p:sp>
      <p:sp>
        <p:nvSpPr>
          <p:cNvPr id="3" name="Content Placeholder 2"/>
          <p:cNvSpPr>
            <a:spLocks noGrp="1"/>
          </p:cNvSpPr>
          <p:nvPr>
            <p:ph idx="1"/>
          </p:nvPr>
        </p:nvSpPr>
        <p:spPr>
          <a:xfrm>
            <a:off x="0" y="1340768"/>
            <a:ext cx="9144000" cy="2088232"/>
          </a:xfrm>
        </p:spPr>
        <p:txBody>
          <a:bodyPr/>
          <a:lstStyle/>
          <a:p>
            <a:pPr marL="0" indent="0" algn="ctr">
              <a:buNone/>
            </a:pPr>
            <a:r>
              <a:rPr lang="en-US" sz="6400" dirty="0">
                <a:solidFill>
                  <a:srgbClr val="FF0000"/>
                </a:solidFill>
              </a:rPr>
              <a:t>…</a:t>
            </a:r>
          </a:p>
          <a:p>
            <a:pPr marL="0" indent="0" algn="ctr">
              <a:buNone/>
            </a:pPr>
            <a:r>
              <a:rPr lang="en-US" sz="6000" dirty="0">
                <a:solidFill>
                  <a:srgbClr val="0000FF"/>
                </a:solidFill>
              </a:rPr>
              <a:t>Teaching drives Research</a:t>
            </a:r>
          </a:p>
          <a:p>
            <a:pPr marL="0" indent="0" algn="ctr">
              <a:buNone/>
            </a:pPr>
            <a:r>
              <a:rPr lang="en-US" sz="6000" dirty="0">
                <a:solidFill>
                  <a:srgbClr val="FF0000"/>
                </a:solidFill>
              </a:rPr>
              <a:t>Research drives Teaching</a:t>
            </a:r>
          </a:p>
          <a:p>
            <a:pPr marL="0" indent="0" algn="ctr">
              <a:buNone/>
            </a:pPr>
            <a:r>
              <a:rPr lang="en-US" sz="6000" dirty="0">
                <a:solidFill>
                  <a:srgbClr val="0432FF"/>
                </a:solidFill>
              </a:rPr>
              <a:t>… </a:t>
            </a:r>
          </a:p>
          <a:p>
            <a:pPr marL="0" indent="0" algn="ctr">
              <a:buNone/>
            </a:pPr>
            <a:r>
              <a:rPr lang="en-US" sz="6000" dirty="0">
                <a:solidFill>
                  <a:srgbClr val="FF0000"/>
                </a:solidFill>
              </a:rPr>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75404949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Insight and Ideas</a:t>
            </a:r>
          </a:p>
        </p:txBody>
      </p:sp>
      <p:sp>
        <p:nvSpPr>
          <p:cNvPr id="3" name="Content Placeholder 2"/>
          <p:cNvSpPr>
            <a:spLocks noGrp="1"/>
          </p:cNvSpPr>
          <p:nvPr>
            <p:ph idx="1"/>
          </p:nvPr>
        </p:nvSpPr>
        <p:spPr>
          <a:xfrm>
            <a:off x="0" y="2420888"/>
            <a:ext cx="9144000" cy="2088232"/>
          </a:xfrm>
        </p:spPr>
        <p:txBody>
          <a:bodyPr/>
          <a:lstStyle/>
          <a:p>
            <a:pPr marL="0" indent="0" algn="ctr">
              <a:buNone/>
            </a:pPr>
            <a:r>
              <a:rPr lang="en-US" sz="6400" dirty="0">
                <a:solidFill>
                  <a:srgbClr val="0000FF"/>
                </a:solidFill>
              </a:rPr>
              <a:t>Focus on Insight</a:t>
            </a:r>
          </a:p>
          <a:p>
            <a:pPr marL="0" indent="0" algn="ctr">
              <a:buNone/>
            </a:pPr>
            <a:r>
              <a:rPr lang="en-US" sz="6400" dirty="0">
                <a:solidFill>
                  <a:srgbClr val="FF0000"/>
                </a:solidFill>
              </a:rPr>
              <a:t>Encourage New Ideas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76872778"/>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Principle: Learning and Scholarship</a:t>
            </a:r>
          </a:p>
        </p:txBody>
      </p:sp>
      <p:sp>
        <p:nvSpPr>
          <p:cNvPr id="3" name="Content Placeholder 2"/>
          <p:cNvSpPr>
            <a:spLocks noGrp="1"/>
          </p:cNvSpPr>
          <p:nvPr>
            <p:ph idx="1"/>
          </p:nvPr>
        </p:nvSpPr>
        <p:spPr>
          <a:xfrm>
            <a:off x="0" y="2276872"/>
            <a:ext cx="9144000" cy="2088232"/>
          </a:xfrm>
        </p:spPr>
        <p:txBody>
          <a:bodyPr/>
          <a:lstStyle/>
          <a:p>
            <a:pPr marL="0" indent="0" algn="ctr">
              <a:buNone/>
            </a:pPr>
            <a:r>
              <a:rPr lang="en-US" sz="6400" dirty="0">
                <a:solidFill>
                  <a:srgbClr val="0000FF"/>
                </a:solidFill>
              </a:rPr>
              <a:t>Focus on</a:t>
            </a:r>
          </a:p>
          <a:p>
            <a:pPr marL="0" indent="0" algn="ctr">
              <a:buNone/>
            </a:pPr>
            <a:r>
              <a:rPr lang="en-US" sz="6400" dirty="0">
                <a:solidFill>
                  <a:srgbClr val="FF0000"/>
                </a:solidFill>
              </a:rPr>
              <a:t>learning and scholarship</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732036807"/>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2BDC41-E99E-614E-B240-6AE2EE689A04}"/>
              </a:ext>
            </a:extLst>
          </p:cNvPr>
          <p:cNvSpPr>
            <a:spLocks noGrp="1"/>
          </p:cNvSpPr>
          <p:nvPr>
            <p:ph type="title"/>
          </p:nvPr>
        </p:nvSpPr>
        <p:spPr/>
        <p:txBody>
          <a:bodyPr/>
          <a:lstStyle/>
          <a:p>
            <a:r>
              <a:rPr lang="en-US" dirty="0"/>
              <a:t>Principle: Good Mindset, Goals &amp; Focus</a:t>
            </a:r>
          </a:p>
        </p:txBody>
      </p:sp>
      <p:sp>
        <p:nvSpPr>
          <p:cNvPr id="3" name="Content Placeholder 2">
            <a:extLst>
              <a:ext uri="{FF2B5EF4-FFF2-40B4-BE49-F238E27FC236}">
                <a16:creationId xmlns:a16="http://schemas.microsoft.com/office/drawing/2014/main" id="{13B59334-8EFC-3F4D-A8ED-1074F35B271A}"/>
              </a:ext>
            </a:extLst>
          </p:cNvPr>
          <p:cNvSpPr>
            <a:spLocks noGrp="1"/>
          </p:cNvSpPr>
          <p:nvPr>
            <p:ph idx="1"/>
          </p:nvPr>
        </p:nvSpPr>
        <p:spPr/>
        <p:txBody>
          <a:bodyPr/>
          <a:lstStyle/>
          <a:p>
            <a:endParaRPr lang="en-US"/>
          </a:p>
        </p:txBody>
      </p:sp>
      <p:sp>
        <p:nvSpPr>
          <p:cNvPr id="5" name="Content Placeholder 2">
            <a:extLst>
              <a:ext uri="{FF2B5EF4-FFF2-40B4-BE49-F238E27FC236}">
                <a16:creationId xmlns:a16="http://schemas.microsoft.com/office/drawing/2014/main" id="{92EC0F82-89AB-4E40-B757-7D0F59CC1BB3}"/>
              </a:ext>
            </a:extLst>
          </p:cNvPr>
          <p:cNvSpPr txBox="1">
            <a:spLocks/>
          </p:cNvSpPr>
          <p:nvPr/>
        </p:nvSpPr>
        <p:spPr bwMode="auto">
          <a:xfrm>
            <a:off x="0" y="1950368"/>
            <a:ext cx="9144000" cy="208823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6400" b="0" i="0" u="none" strike="noStrike" kern="0" cap="none" spc="0" normalizeH="0" baseline="0" noProof="0" dirty="0">
                <a:ln>
                  <a:noFill/>
                </a:ln>
                <a:solidFill>
                  <a:srgbClr val="0000FF"/>
                </a:solidFill>
                <a:effectLst/>
                <a:uLnTx/>
                <a:uFillTx/>
                <a:latin typeface="Tahoma"/>
                <a:ea typeface="+mn-ea"/>
                <a:cs typeface="+mn-cs"/>
              </a:rPr>
              <a:t>You can make a      </a:t>
            </a:r>
            <a:r>
              <a:rPr kumimoji="0" lang="en-US" sz="6400" b="0" i="0" u="none" strike="noStrike" kern="0" cap="none" spc="0" normalizeH="0" baseline="0" noProof="0" dirty="0">
                <a:ln>
                  <a:noFill/>
                </a:ln>
                <a:solidFill>
                  <a:srgbClr val="FF0000"/>
                </a:solidFill>
                <a:effectLst/>
                <a:uLnTx/>
                <a:uFillTx/>
                <a:latin typeface="Tahoma"/>
                <a:ea typeface="+mn-ea"/>
                <a:cs typeface="+mn-cs"/>
              </a:rPr>
              <a:t>good impact</a:t>
            </a:r>
            <a:r>
              <a:rPr kumimoji="0" lang="en-US" sz="6400" b="0" i="0" u="none" strike="noStrike" kern="0" cap="none" spc="0" normalizeH="0" baseline="0" noProof="0" dirty="0">
                <a:ln>
                  <a:noFill/>
                </a:ln>
                <a:solidFill>
                  <a:srgbClr val="0000FF"/>
                </a:solidFill>
                <a:effectLst/>
                <a:uLnTx/>
                <a:uFillTx/>
                <a:latin typeface="Tahoma"/>
                <a:ea typeface="+mn-ea"/>
                <a:cs typeface="+mn-cs"/>
              </a:rPr>
              <a:t>               on the world</a:t>
            </a:r>
            <a:endParaRPr kumimoji="0" lang="en-US" sz="6400" b="0"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012629154"/>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148D39F-6516-0B4D-8586-9DC3102EB4B5}"/>
              </a:ext>
            </a:extLst>
          </p:cNvPr>
          <p:cNvPicPr>
            <a:picLocks noChangeAspect="1"/>
          </p:cNvPicPr>
          <p:nvPr/>
        </p:nvPicPr>
        <p:blipFill>
          <a:blip r:embed="rId2"/>
          <a:stretch>
            <a:fillRect/>
          </a:stretch>
        </p:blipFill>
        <p:spPr>
          <a:xfrm>
            <a:off x="1307915" y="0"/>
            <a:ext cx="6528169" cy="6858000"/>
          </a:xfrm>
          <a:prstGeom prst="rect">
            <a:avLst/>
          </a:prstGeom>
        </p:spPr>
      </p:pic>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527085"/>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814274116"/>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FDC03F-D161-E245-931A-AD7F4A463876}"/>
              </a:ext>
            </a:extLst>
          </p:cNvPr>
          <p:cNvSpPr>
            <a:spLocks noGrp="1"/>
          </p:cNvSpPr>
          <p:nvPr>
            <p:ph type="title"/>
          </p:nvPr>
        </p:nvSpPr>
        <p:spPr/>
        <p:txBody>
          <a:bodyPr/>
          <a:lstStyle/>
          <a:p>
            <a:r>
              <a:rPr lang="en-US" dirty="0"/>
              <a:t>Online Courses &amp; Lectures</a:t>
            </a:r>
          </a:p>
        </p:txBody>
      </p:sp>
      <p:sp>
        <p:nvSpPr>
          <p:cNvPr id="3" name="Content Placeholder 2">
            <a:extLst>
              <a:ext uri="{FF2B5EF4-FFF2-40B4-BE49-F238E27FC236}">
                <a16:creationId xmlns:a16="http://schemas.microsoft.com/office/drawing/2014/main" id="{477AA677-0510-9649-A9AF-28360FF80377}"/>
              </a:ext>
            </a:extLst>
          </p:cNvPr>
          <p:cNvSpPr>
            <a:spLocks noGrp="1"/>
          </p:cNvSpPr>
          <p:nvPr>
            <p:ph idx="1"/>
          </p:nvPr>
        </p:nvSpPr>
        <p:spPr>
          <a:xfrm>
            <a:off x="228600" y="1268760"/>
            <a:ext cx="8610600" cy="4979640"/>
          </a:xfrm>
        </p:spPr>
        <p:txBody>
          <a:bodyPr/>
          <a:lstStyle/>
          <a:p>
            <a:r>
              <a:rPr lang="en-US" b="1" dirty="0">
                <a:solidFill>
                  <a:srgbClr val="FF0000"/>
                </a:solidFill>
              </a:rPr>
              <a:t>First Computer Architecture &amp; Digital Design Course</a:t>
            </a:r>
          </a:p>
          <a:p>
            <a:pPr lvl="1"/>
            <a:r>
              <a:rPr lang="en-US" dirty="0"/>
              <a:t>Digital Design and Computer Architecture </a:t>
            </a:r>
          </a:p>
          <a:p>
            <a:pPr lvl="1"/>
            <a:r>
              <a:rPr lang="en-US" dirty="0"/>
              <a:t>Spring 2021 Livestream Edition: </a:t>
            </a:r>
            <a:r>
              <a:rPr lang="en-US" dirty="0">
                <a:solidFill>
                  <a:srgbClr val="0432FF"/>
                </a:solidFill>
                <a:hlinkClick r:id="rId2">
                  <a:extLst>
                    <a:ext uri="{A12FA001-AC4F-418D-AE19-62706E023703}">
                      <ahyp:hlinkClr xmlns:ahyp="http://schemas.microsoft.com/office/drawing/2018/hyperlinkcolor" val="tx"/>
                    </a:ext>
                  </a:extLst>
                </a:hlinkClick>
              </a:rPr>
              <a:t>https://www.youtube.com/watch?v=LbC0EZY8yw4&amp;list=PL5Q2soXY2Zi_uej3aY39YB5pfW4SJ7LlN</a:t>
            </a:r>
            <a:r>
              <a:rPr lang="en-US" dirty="0">
                <a:solidFill>
                  <a:srgbClr val="0432FF"/>
                </a:solidFill>
              </a:rPr>
              <a:t> </a:t>
            </a:r>
          </a:p>
          <a:p>
            <a:pPr lvl="1"/>
            <a:endParaRPr lang="en-US" dirty="0">
              <a:solidFill>
                <a:srgbClr val="0432FF"/>
              </a:solidFill>
            </a:endParaRPr>
          </a:p>
          <a:p>
            <a:r>
              <a:rPr lang="en-US" b="1" dirty="0">
                <a:solidFill>
                  <a:srgbClr val="FF0000"/>
                </a:solidFill>
              </a:rPr>
              <a:t>Advanced Computer Architecture Course</a:t>
            </a:r>
          </a:p>
          <a:p>
            <a:pPr lvl="1"/>
            <a:r>
              <a:rPr lang="en-US" dirty="0"/>
              <a:t>Computer Architecture</a:t>
            </a:r>
          </a:p>
          <a:p>
            <a:pPr lvl="1"/>
            <a:r>
              <a:rPr lang="en-US" dirty="0"/>
              <a:t>Fall 2020 Edition: </a:t>
            </a:r>
            <a:r>
              <a:rPr lang="en-US"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r>
              <a:rPr lang="en-US" dirty="0">
                <a:solidFill>
                  <a:srgbClr val="0432FF"/>
                </a:solidFill>
              </a:rPr>
              <a:t> </a:t>
            </a:r>
          </a:p>
        </p:txBody>
      </p:sp>
      <p:sp>
        <p:nvSpPr>
          <p:cNvPr id="4" name="Slide Number Placeholder 3">
            <a:extLst>
              <a:ext uri="{FF2B5EF4-FFF2-40B4-BE49-F238E27FC236}">
                <a16:creationId xmlns:a16="http://schemas.microsoft.com/office/drawing/2014/main" id="{7A3A7E02-2643-AE47-9E89-F1453DDD1EA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sp>
        <p:nvSpPr>
          <p:cNvPr id="5" name="TextBox 4">
            <a:extLst>
              <a:ext uri="{FF2B5EF4-FFF2-40B4-BE49-F238E27FC236}">
                <a16:creationId xmlns:a16="http://schemas.microsoft.com/office/drawing/2014/main" id="{6B85FA6F-504C-B945-91C4-019393BC2F64}"/>
              </a:ext>
            </a:extLst>
          </p:cNvPr>
          <p:cNvSpPr txBox="1"/>
          <p:nvPr/>
        </p:nvSpPr>
        <p:spPr>
          <a:xfrm>
            <a:off x="1835696" y="6400800"/>
            <a:ext cx="56108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4">
                  <a:extLst>
                    <a:ext uri="{A12FA001-AC4F-418D-AE19-62706E023703}">
                      <ahyp:hlinkClr xmlns:ahyp="http://schemas.microsoft.com/office/drawing/2018/hyperlinkcolor" val="tx"/>
                    </a:ext>
                  </a:extLst>
                </a:hlinkClick>
              </a:rPr>
              <a:t>https://www.youtube.com/onurmutlulectures</a:t>
            </a:r>
            <a:endPar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311013661"/>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600" dirty="0"/>
              <a:t>DDCA (Spring 2021)</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376733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https://safari.ethz.ch/digitaltechnik/spring2021/doku.php?id=schedule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https://www.youtube.com/watch?v=LbC0EZY8yw4&amp;list=PL5Q2soXY2Zi_uej3aY39YB5pfW4SJ7LlN</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Bachelor’s course</a:t>
            </a:r>
          </a:p>
          <a:p>
            <a:pPr lvl="1"/>
            <a:r>
              <a:rPr lang="en-US" sz="1400" dirty="0"/>
              <a:t>2</a:t>
            </a:r>
            <a:r>
              <a:rPr lang="en-US" sz="1400" baseline="30000" dirty="0"/>
              <a:t>nd</a:t>
            </a:r>
            <a:r>
              <a:rPr lang="en-US" sz="1400" dirty="0"/>
              <a:t> semester at ETH Zurich</a:t>
            </a:r>
          </a:p>
          <a:p>
            <a:pPr lvl="1"/>
            <a:r>
              <a:rPr lang="en-US" sz="1400" dirty="0"/>
              <a:t>Rigorous introduction into “How Computers Work”</a:t>
            </a:r>
          </a:p>
          <a:p>
            <a:pPr lvl="1"/>
            <a:r>
              <a:rPr lang="en-US" sz="1400" dirty="0"/>
              <a:t>Digital Design/Logic</a:t>
            </a:r>
          </a:p>
          <a:p>
            <a:pPr lvl="1"/>
            <a:r>
              <a:rPr lang="en-US" sz="1400" dirty="0"/>
              <a:t>Computer Architecture</a:t>
            </a:r>
          </a:p>
          <a:p>
            <a:pPr lvl="1"/>
            <a:r>
              <a:rPr lang="en-US" sz="1400" dirty="0"/>
              <a:t>10 FPGA Lab Assignments</a:t>
            </a:r>
          </a:p>
          <a:p>
            <a:pPr marL="344487" lvl="1" indent="0">
              <a:buNone/>
            </a:pPr>
            <a:endParaRPr lang="en-US" sz="1400" dirty="0"/>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3677CC6-D719-7241-A215-F041FDC91C31}"/>
              </a:ext>
            </a:extLst>
          </p:cNvPr>
          <p:cNvPicPr>
            <a:picLocks noChangeAspect="1"/>
          </p:cNvPicPr>
          <p:nvPr/>
        </p:nvPicPr>
        <p:blipFill>
          <a:blip r:embed="rId4"/>
          <a:stretch>
            <a:fillRect/>
          </a:stretch>
        </p:blipFill>
        <p:spPr>
          <a:xfrm>
            <a:off x="4355976" y="0"/>
            <a:ext cx="4841293" cy="6858000"/>
          </a:xfrm>
          <a:prstGeom prst="rect">
            <a:avLst/>
          </a:prstGeom>
        </p:spPr>
      </p:pic>
    </p:spTree>
    <p:extLst>
      <p:ext uri="{BB962C8B-B14F-4D97-AF65-F5344CB8AC3E}">
        <p14:creationId xmlns:p14="http://schemas.microsoft.com/office/powerpoint/2010/main" val="1987507409"/>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dirty="0"/>
              <a:t>Comp Arch (Fall 2020)</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https://safari.ethz.ch/architecture/fall2020/doku.php?id=schedule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https://www.youtube.com/watch?v=c3mPdZA-Fmc&amp;list=PL5Q2soXY2Zi9xidyIgBxUz7xRPS-wisBN</a:t>
            </a:r>
            <a:endParaRPr lang="en-US" sz="1600" dirty="0">
              <a:solidFill>
                <a:srgbClr val="0432FF"/>
              </a:solidFill>
            </a:endParaRP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6" name="Picture 5">
            <a:extLst>
              <a:ext uri="{FF2B5EF4-FFF2-40B4-BE49-F238E27FC236}">
                <a16:creationId xmlns:a16="http://schemas.microsoft.com/office/drawing/2014/main" id="{6D47789A-BBAC-2448-B054-F1A7DF0E8C97}"/>
              </a:ext>
            </a:extLst>
          </p:cNvPr>
          <p:cNvPicPr>
            <a:picLocks noChangeAspect="1"/>
          </p:cNvPicPr>
          <p:nvPr/>
        </p:nvPicPr>
        <p:blipFill>
          <a:blip r:embed="rId4"/>
          <a:stretch>
            <a:fillRect/>
          </a:stretch>
        </p:blipFill>
        <p:spPr>
          <a:xfrm>
            <a:off x="4339219" y="0"/>
            <a:ext cx="4841293" cy="6858000"/>
          </a:xfrm>
          <a:prstGeom prst="rect">
            <a:avLst/>
          </a:prstGeom>
        </p:spPr>
      </p:pic>
    </p:spTree>
    <p:extLst>
      <p:ext uri="{BB962C8B-B14F-4D97-AF65-F5344CB8AC3E}">
        <p14:creationId xmlns:p14="http://schemas.microsoft.com/office/powerpoint/2010/main" val="1728973169"/>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2FD41-9F6D-2143-9F90-BFDEA0FB5AF4}"/>
              </a:ext>
            </a:extLst>
          </p:cNvPr>
          <p:cNvSpPr>
            <a:spLocks noGrp="1"/>
          </p:cNvSpPr>
          <p:nvPr>
            <p:ph type="title"/>
          </p:nvPr>
        </p:nvSpPr>
        <p:spPr/>
        <p:txBody>
          <a:bodyPr/>
          <a:lstStyle/>
          <a:p>
            <a:r>
              <a:rPr lang="en-US" sz="3500" b="1" dirty="0"/>
              <a:t>Comp Arch (Current)</a:t>
            </a:r>
          </a:p>
        </p:txBody>
      </p:sp>
      <p:sp>
        <p:nvSpPr>
          <p:cNvPr id="3" name="Content Placeholder 2">
            <a:extLst>
              <a:ext uri="{FF2B5EF4-FFF2-40B4-BE49-F238E27FC236}">
                <a16:creationId xmlns:a16="http://schemas.microsoft.com/office/drawing/2014/main" id="{54F2CB04-4AC0-1446-84A7-E56C0F7E03D4}"/>
              </a:ext>
            </a:extLst>
          </p:cNvPr>
          <p:cNvSpPr>
            <a:spLocks noGrp="1"/>
          </p:cNvSpPr>
          <p:nvPr>
            <p:ph idx="1"/>
          </p:nvPr>
        </p:nvSpPr>
        <p:spPr>
          <a:xfrm>
            <a:off x="228600" y="1371600"/>
            <a:ext cx="4127376"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https://www.youtube.com/watch?v=4yfkM_5EFgo&amp;list=PL5Q2soXY2Zi-Mnk1PxjEIG32HAGILkTOF</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Master’s level course</a:t>
            </a:r>
          </a:p>
          <a:p>
            <a:pPr lvl="1"/>
            <a:r>
              <a:rPr lang="en-US" sz="1400" dirty="0"/>
              <a:t>Taken by Bachelor’s/Masters/PhD students</a:t>
            </a:r>
          </a:p>
          <a:p>
            <a:pPr lvl="1"/>
            <a:r>
              <a:rPr lang="en-US" sz="1400" dirty="0"/>
              <a:t>Cutting-edge research topics + fundamentals in Computer Architecture</a:t>
            </a:r>
          </a:p>
          <a:p>
            <a:pPr lvl="1"/>
            <a:r>
              <a:rPr lang="en-US" sz="1400" dirty="0"/>
              <a:t>5 Simulator-based Lab Assignments</a:t>
            </a:r>
          </a:p>
          <a:p>
            <a:pPr lvl="1"/>
            <a:r>
              <a:rPr lang="en-US" sz="1400" dirty="0"/>
              <a:t>Potential research exploration</a:t>
            </a:r>
          </a:p>
          <a:p>
            <a:pPr lvl="1"/>
            <a:r>
              <a:rPr lang="en-US" sz="1400" dirty="0"/>
              <a:t>Many research readings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4C04A543-CA72-7D4F-8DC0-45297D94986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Arial" charset="0"/>
            </a:endParaRPr>
          </a:p>
        </p:txBody>
      </p:sp>
      <p:pic>
        <p:nvPicPr>
          <p:cNvPr id="5" name="Picture 4">
            <a:extLst>
              <a:ext uri="{FF2B5EF4-FFF2-40B4-BE49-F238E27FC236}">
                <a16:creationId xmlns:a16="http://schemas.microsoft.com/office/drawing/2014/main" id="{2002B39F-F9F6-0D45-86BF-3F9C84862418}"/>
              </a:ext>
            </a:extLst>
          </p:cNvPr>
          <p:cNvPicPr>
            <a:picLocks noChangeAspect="1"/>
          </p:cNvPicPr>
          <p:nvPr/>
        </p:nvPicPr>
        <p:blipFill>
          <a:blip r:embed="rId4"/>
          <a:stretch>
            <a:fillRect/>
          </a:stretch>
        </p:blipFill>
        <p:spPr>
          <a:xfrm>
            <a:off x="4932040" y="0"/>
            <a:ext cx="4074863" cy="6858000"/>
          </a:xfrm>
          <a:prstGeom prst="rect">
            <a:avLst/>
          </a:prstGeom>
        </p:spPr>
      </p:pic>
    </p:spTree>
    <p:extLst>
      <p:ext uri="{BB962C8B-B14F-4D97-AF65-F5344CB8AC3E}">
        <p14:creationId xmlns:p14="http://schemas.microsoft.com/office/powerpoint/2010/main" val="3536579708"/>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dirty="0"/>
              <a:t>Seminar (Spring’21)</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https://safari.ethz.ch/architecture_seminar/spring2021/doku.php?id=schedule</a:t>
            </a:r>
            <a:r>
              <a:rPr lang="en-US" sz="1600" dirty="0">
                <a:solidFill>
                  <a:srgbClr val="0432FF"/>
                </a:solidFill>
              </a:rPr>
              <a:t> </a:t>
            </a:r>
          </a:p>
          <a:p>
            <a:endParaRPr lang="en-US" sz="1600" dirty="0">
              <a:solidFill>
                <a:srgbClr val="0432FF"/>
              </a:solidFill>
            </a:endParaRPr>
          </a:p>
          <a:p>
            <a:r>
              <a:rPr lang="en-US" sz="1600" dirty="0">
                <a:solidFill>
                  <a:srgbClr val="0432FF"/>
                </a:solidFill>
                <a:hlinkClick r:id="rId3">
                  <a:extLst>
                    <a:ext uri="{A12FA001-AC4F-418D-AE19-62706E023703}">
                      <ahyp:hlinkClr xmlns:ahyp="http://schemas.microsoft.com/office/drawing/2018/hyperlinkcolor" val="tx"/>
                    </a:ext>
                  </a:extLst>
                </a:hlinkClick>
              </a:rPr>
              <a:t>https://www.youtube.com/watch?v=t3m93ZpLOyw&amp;list=PL5Q2soXY2Zi_awYdjmWVIUegsbY7TPGW4</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12456FBE-004E-7A41-8602-1B82C654EC5B}"/>
              </a:ext>
            </a:extLst>
          </p:cNvPr>
          <p:cNvPicPr>
            <a:picLocks noChangeAspect="1"/>
          </p:cNvPicPr>
          <p:nvPr/>
        </p:nvPicPr>
        <p:blipFill>
          <a:blip r:embed="rId4"/>
          <a:stretch>
            <a:fillRect/>
          </a:stretch>
        </p:blipFill>
        <p:spPr>
          <a:xfrm>
            <a:off x="4421900" y="0"/>
            <a:ext cx="4758612" cy="6858000"/>
          </a:xfrm>
          <a:prstGeom prst="rect">
            <a:avLst/>
          </a:prstGeom>
        </p:spPr>
      </p:pic>
    </p:spTree>
    <p:extLst>
      <p:ext uri="{BB962C8B-B14F-4D97-AF65-F5344CB8AC3E}">
        <p14:creationId xmlns:p14="http://schemas.microsoft.com/office/powerpoint/2010/main" val="1536441722"/>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24DBD-7386-E548-9311-2557F3BAE9E3}"/>
              </a:ext>
            </a:extLst>
          </p:cNvPr>
          <p:cNvSpPr>
            <a:spLocks noGrp="1"/>
          </p:cNvSpPr>
          <p:nvPr>
            <p:ph type="title"/>
          </p:nvPr>
        </p:nvSpPr>
        <p:spPr/>
        <p:txBody>
          <a:bodyPr/>
          <a:lstStyle/>
          <a:p>
            <a:r>
              <a:rPr lang="en-US" b="1" dirty="0"/>
              <a:t>Seminar (Current)</a:t>
            </a:r>
          </a:p>
        </p:txBody>
      </p:sp>
      <p:sp>
        <p:nvSpPr>
          <p:cNvPr id="3" name="Content Placeholder 2">
            <a:extLst>
              <a:ext uri="{FF2B5EF4-FFF2-40B4-BE49-F238E27FC236}">
                <a16:creationId xmlns:a16="http://schemas.microsoft.com/office/drawing/2014/main" id="{E0BA17E6-9C4E-9E40-AEFE-0119F6C9C0CE}"/>
              </a:ext>
            </a:extLst>
          </p:cNvPr>
          <p:cNvSpPr>
            <a:spLocks noGrp="1"/>
          </p:cNvSpPr>
          <p:nvPr>
            <p:ph idx="1"/>
          </p:nvPr>
        </p:nvSpPr>
        <p:spPr>
          <a:xfrm>
            <a:off x="228600" y="1371600"/>
            <a:ext cx="4193300" cy="4876800"/>
          </a:xfrm>
        </p:spPr>
        <p:txBody>
          <a:bodyPr/>
          <a:lstStyle/>
          <a:p>
            <a:r>
              <a:rPr lang="en-US" sz="1600" dirty="0">
                <a:solidFill>
                  <a:srgbClr val="0432FF"/>
                </a:solidFill>
                <a:hlinkClick r:id="rId2">
                  <a:extLst>
                    <a:ext uri="{A12FA001-AC4F-418D-AE19-62706E023703}">
                      <ahyp:hlinkClr xmlns:ahyp="http://schemas.microsoft.com/office/drawing/2018/hyperlinkcolor" val="tx"/>
                    </a:ext>
                  </a:extLst>
                </a:hlinkClick>
              </a:rPr>
              <a:t>https://safari.ethz.ch/architecture_seminar/fall2021/doku.php?id=schedule</a:t>
            </a:r>
            <a:r>
              <a:rPr lang="en-US" sz="16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b="1" dirty="0">
                <a:solidFill>
                  <a:srgbClr val="0432FF"/>
                </a:solidFill>
                <a:hlinkClick r:id="rId3">
                  <a:extLst>
                    <a:ext uri="{A12FA001-AC4F-418D-AE19-62706E023703}">
                      <ahyp:hlinkClr xmlns:ahyp="http://schemas.microsoft.com/office/drawing/2018/hyperlinkcolor" val="tx"/>
                    </a:ext>
                  </a:extLst>
                </a:hlinkClick>
              </a:rPr>
              <a:t>Youtube Livestream:</a:t>
            </a:r>
          </a:p>
          <a:p>
            <a:pPr lvl="1"/>
            <a:r>
              <a:rPr lang="en-US" sz="1400" dirty="0">
                <a:solidFill>
                  <a:srgbClr val="0432FF"/>
                </a:solidFill>
                <a:hlinkClick r:id="rId3">
                  <a:extLst>
                    <a:ext uri="{A12FA001-AC4F-418D-AE19-62706E023703}">
                      <ahyp:hlinkClr xmlns:ahyp="http://schemas.microsoft.com/office/drawing/2018/hyperlinkcolor" val="tx"/>
                    </a:ext>
                  </a:extLst>
                </a:hlinkClick>
              </a:rPr>
              <a:t>https://www.youtube.com/watch?v=4TcP297mdsI&amp;list=PL5Q2soXY2Zi_7UBNmC9B8Yr5JSwTG9yH4</a:t>
            </a:r>
            <a:r>
              <a:rPr lang="en-US" sz="1400" dirty="0">
                <a:solidFill>
                  <a:srgbClr val="0432FF"/>
                </a:solidFill>
              </a:rPr>
              <a:t> </a:t>
            </a:r>
          </a:p>
          <a:p>
            <a:endParaRPr lang="en-US" sz="1600" dirty="0">
              <a:solidFill>
                <a:srgbClr val="0432FF"/>
              </a:solidFill>
            </a:endParaRPr>
          </a:p>
          <a:p>
            <a:endParaRPr lang="en-US" sz="1600" dirty="0">
              <a:solidFill>
                <a:srgbClr val="0432FF"/>
              </a:solidFill>
            </a:endParaRPr>
          </a:p>
          <a:p>
            <a:r>
              <a:rPr lang="en-US" sz="1600" dirty="0"/>
              <a:t>Critical analysis course</a:t>
            </a:r>
          </a:p>
          <a:p>
            <a:pPr lvl="1"/>
            <a:r>
              <a:rPr lang="en-US" sz="1400" dirty="0"/>
              <a:t>Taken by Bachelor’s/Masters/PhD students</a:t>
            </a:r>
          </a:p>
          <a:p>
            <a:pPr lvl="1"/>
            <a:r>
              <a:rPr lang="en-US" sz="1400" dirty="0"/>
              <a:t>Cutting-edge research topics + fundamentals in Computer Architecture</a:t>
            </a:r>
          </a:p>
          <a:p>
            <a:pPr lvl="1"/>
            <a:r>
              <a:rPr lang="en-US" sz="1400" dirty="0"/>
              <a:t>20+ research papers, presentations, analyses</a:t>
            </a:r>
          </a:p>
          <a:p>
            <a:endParaRPr lang="en-US" sz="1600" dirty="0">
              <a:solidFill>
                <a:srgbClr val="0432FF"/>
              </a:solidFill>
            </a:endParaRPr>
          </a:p>
        </p:txBody>
      </p:sp>
      <p:sp>
        <p:nvSpPr>
          <p:cNvPr id="4" name="Slide Number Placeholder 3">
            <a:extLst>
              <a:ext uri="{FF2B5EF4-FFF2-40B4-BE49-F238E27FC236}">
                <a16:creationId xmlns:a16="http://schemas.microsoft.com/office/drawing/2014/main" id="{76E944DD-6FE4-684A-91BA-12699182CBA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DDD6533C-6454-F341-BC2C-62C956DFF2E7}"/>
              </a:ext>
            </a:extLst>
          </p:cNvPr>
          <p:cNvPicPr>
            <a:picLocks noChangeAspect="1"/>
          </p:cNvPicPr>
          <p:nvPr/>
        </p:nvPicPr>
        <p:blipFill>
          <a:blip r:embed="rId4"/>
          <a:stretch>
            <a:fillRect/>
          </a:stretch>
        </p:blipFill>
        <p:spPr>
          <a:xfrm>
            <a:off x="4479728" y="980728"/>
            <a:ext cx="4670638" cy="4876800"/>
          </a:xfrm>
          <a:prstGeom prst="rect">
            <a:avLst/>
          </a:prstGeom>
        </p:spPr>
      </p:pic>
    </p:spTree>
    <p:extLst>
      <p:ext uri="{BB962C8B-B14F-4D97-AF65-F5344CB8AC3E}">
        <p14:creationId xmlns:p14="http://schemas.microsoft.com/office/powerpoint/2010/main" val="1278261343"/>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7E52C7-0D4A-6D4D-8783-055FF57B72F3}"/>
              </a:ext>
            </a:extLst>
          </p:cNvPr>
          <p:cNvSpPr>
            <a:spLocks noGrp="1"/>
          </p:cNvSpPr>
          <p:nvPr>
            <p:ph type="title"/>
          </p:nvPr>
        </p:nvSpPr>
        <p:spPr/>
        <p:txBody>
          <a:bodyPr/>
          <a:lstStyle/>
          <a:p>
            <a:r>
              <a:rPr lang="en-US" dirty="0"/>
              <a:t>Hands-On Projects &amp; Seminars Courses </a:t>
            </a:r>
          </a:p>
        </p:txBody>
      </p:sp>
      <p:sp>
        <p:nvSpPr>
          <p:cNvPr id="3" name="Content Placeholder 2">
            <a:extLst>
              <a:ext uri="{FF2B5EF4-FFF2-40B4-BE49-F238E27FC236}">
                <a16:creationId xmlns:a16="http://schemas.microsoft.com/office/drawing/2014/main" id="{F5D57137-7AAB-7F45-991A-E0428972B14F}"/>
              </a:ext>
            </a:extLst>
          </p:cNvPr>
          <p:cNvSpPr>
            <a:spLocks noGrp="1"/>
          </p:cNvSpPr>
          <p:nvPr>
            <p:ph idx="1"/>
          </p:nvPr>
        </p:nvSpPr>
        <p:spPr>
          <a:xfrm>
            <a:off x="228600" y="1219200"/>
            <a:ext cx="8610600" cy="5029200"/>
          </a:xfrm>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https://safari.ethz.ch/projects_and_seminars/doku.php</a:t>
            </a:r>
            <a:r>
              <a:rPr lang="en-US" dirty="0">
                <a:solidFill>
                  <a:srgbClr val="0432FF"/>
                </a:solidFill>
              </a:rPr>
              <a:t> </a:t>
            </a:r>
          </a:p>
        </p:txBody>
      </p:sp>
      <p:sp>
        <p:nvSpPr>
          <p:cNvPr id="4" name="Slide Number Placeholder 3">
            <a:extLst>
              <a:ext uri="{FF2B5EF4-FFF2-40B4-BE49-F238E27FC236}">
                <a16:creationId xmlns:a16="http://schemas.microsoft.com/office/drawing/2014/main" id="{4A07976A-3AD7-364A-8088-891DED496DA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856511B-C5C5-2142-9A91-F472C67743D8}"/>
              </a:ext>
            </a:extLst>
          </p:cNvPr>
          <p:cNvPicPr>
            <a:picLocks noChangeAspect="1"/>
          </p:cNvPicPr>
          <p:nvPr/>
        </p:nvPicPr>
        <p:blipFill>
          <a:blip r:embed="rId3"/>
          <a:stretch>
            <a:fillRect/>
          </a:stretch>
        </p:blipFill>
        <p:spPr>
          <a:xfrm>
            <a:off x="0" y="1871332"/>
            <a:ext cx="9144000" cy="4437988"/>
          </a:xfrm>
          <a:prstGeom prst="rect">
            <a:avLst/>
          </a:prstGeom>
        </p:spPr>
      </p:pic>
    </p:spTree>
    <p:extLst>
      <p:ext uri="{BB962C8B-B14F-4D97-AF65-F5344CB8AC3E}">
        <p14:creationId xmlns:p14="http://schemas.microsoft.com/office/powerpoint/2010/main" val="461057892"/>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SAFARI Live Seminars</a:t>
            </a:r>
            <a:endParaRPr lang="en-US" sz="3800" dirty="0"/>
          </a:p>
        </p:txBody>
      </p:sp>
      <p:pic>
        <p:nvPicPr>
          <p:cNvPr id="3" name="Picture 2">
            <a:extLst>
              <a:ext uri="{FF2B5EF4-FFF2-40B4-BE49-F238E27FC236}">
                <a16:creationId xmlns:a16="http://schemas.microsoft.com/office/drawing/2014/main" id="{C7FF465F-35B8-3D4E-8DA5-38E24AECB7F0}"/>
              </a:ext>
            </a:extLst>
          </p:cNvPr>
          <p:cNvPicPr>
            <a:picLocks noChangeAspect="1"/>
          </p:cNvPicPr>
          <p:nvPr/>
        </p:nvPicPr>
        <p:blipFill>
          <a:blip r:embed="rId2"/>
          <a:stretch>
            <a:fillRect/>
          </a:stretch>
        </p:blipFill>
        <p:spPr>
          <a:xfrm>
            <a:off x="0" y="1020270"/>
            <a:ext cx="3039099" cy="1710000"/>
          </a:xfrm>
          <a:prstGeom prst="rect">
            <a:avLst/>
          </a:prstGeom>
        </p:spPr>
      </p:pic>
      <p:pic>
        <p:nvPicPr>
          <p:cNvPr id="5" name="Picture 4">
            <a:extLst>
              <a:ext uri="{FF2B5EF4-FFF2-40B4-BE49-F238E27FC236}">
                <a16:creationId xmlns:a16="http://schemas.microsoft.com/office/drawing/2014/main" id="{1954DC66-ED14-844E-8686-B69F576079F6}"/>
              </a:ext>
            </a:extLst>
          </p:cNvPr>
          <p:cNvPicPr>
            <a:picLocks noChangeAspect="1"/>
          </p:cNvPicPr>
          <p:nvPr/>
        </p:nvPicPr>
        <p:blipFill>
          <a:blip r:embed="rId3"/>
          <a:stretch>
            <a:fillRect/>
          </a:stretch>
        </p:blipFill>
        <p:spPr>
          <a:xfrm>
            <a:off x="3061558" y="1020270"/>
            <a:ext cx="3039098" cy="1710000"/>
          </a:xfrm>
          <a:prstGeom prst="rect">
            <a:avLst/>
          </a:prstGeom>
        </p:spPr>
      </p:pic>
      <p:pic>
        <p:nvPicPr>
          <p:cNvPr id="6" name="Picture 5">
            <a:extLst>
              <a:ext uri="{FF2B5EF4-FFF2-40B4-BE49-F238E27FC236}">
                <a16:creationId xmlns:a16="http://schemas.microsoft.com/office/drawing/2014/main" id="{7CF330DA-3E78-7E48-AC12-54161AE29117}"/>
              </a:ext>
            </a:extLst>
          </p:cNvPr>
          <p:cNvPicPr>
            <a:picLocks noChangeAspect="1"/>
          </p:cNvPicPr>
          <p:nvPr/>
        </p:nvPicPr>
        <p:blipFill>
          <a:blip r:embed="rId4"/>
          <a:stretch>
            <a:fillRect/>
          </a:stretch>
        </p:blipFill>
        <p:spPr>
          <a:xfrm>
            <a:off x="6123116" y="1020270"/>
            <a:ext cx="3039099" cy="1710000"/>
          </a:xfrm>
          <a:prstGeom prst="rect">
            <a:avLst/>
          </a:prstGeom>
        </p:spPr>
      </p:pic>
      <p:pic>
        <p:nvPicPr>
          <p:cNvPr id="7" name="Picture 6">
            <a:extLst>
              <a:ext uri="{FF2B5EF4-FFF2-40B4-BE49-F238E27FC236}">
                <a16:creationId xmlns:a16="http://schemas.microsoft.com/office/drawing/2014/main" id="{C016D881-8FB2-A140-9F8C-D3F584507CE0}"/>
              </a:ext>
            </a:extLst>
          </p:cNvPr>
          <p:cNvPicPr>
            <a:picLocks noChangeAspect="1"/>
          </p:cNvPicPr>
          <p:nvPr/>
        </p:nvPicPr>
        <p:blipFill>
          <a:blip r:embed="rId5"/>
          <a:stretch>
            <a:fillRect/>
          </a:stretch>
        </p:blipFill>
        <p:spPr>
          <a:xfrm>
            <a:off x="7108" y="2776218"/>
            <a:ext cx="3039099" cy="1710000"/>
          </a:xfrm>
          <a:prstGeom prst="rect">
            <a:avLst/>
          </a:prstGeom>
        </p:spPr>
      </p:pic>
      <p:pic>
        <p:nvPicPr>
          <p:cNvPr id="8" name="Picture 7">
            <a:extLst>
              <a:ext uri="{FF2B5EF4-FFF2-40B4-BE49-F238E27FC236}">
                <a16:creationId xmlns:a16="http://schemas.microsoft.com/office/drawing/2014/main" id="{2C86B28A-F786-A44D-ABCB-2ACBE8BFD1FA}"/>
              </a:ext>
            </a:extLst>
          </p:cNvPr>
          <p:cNvPicPr>
            <a:picLocks noChangeAspect="1"/>
          </p:cNvPicPr>
          <p:nvPr/>
        </p:nvPicPr>
        <p:blipFill>
          <a:blip r:embed="rId6"/>
          <a:stretch>
            <a:fillRect/>
          </a:stretch>
        </p:blipFill>
        <p:spPr>
          <a:xfrm>
            <a:off x="3058696" y="2776218"/>
            <a:ext cx="3039099" cy="1710000"/>
          </a:xfrm>
          <a:prstGeom prst="rect">
            <a:avLst/>
          </a:prstGeom>
        </p:spPr>
      </p:pic>
      <p:sp>
        <p:nvSpPr>
          <p:cNvPr id="10" name="Rectangle 9">
            <a:extLst>
              <a:ext uri="{FF2B5EF4-FFF2-40B4-BE49-F238E27FC236}">
                <a16:creationId xmlns:a16="http://schemas.microsoft.com/office/drawing/2014/main" id="{19082E93-FD98-EF49-ADB5-A2C10837F371}"/>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https://</a:t>
            </a:r>
            <a:r>
              <a:rPr kumimoji="0" lang="en-US" sz="1800" b="0"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safari.ethz.ch</a:t>
            </a:r>
            <a:r>
              <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7">
                  <a:extLst>
                    <a:ext uri="{A12FA001-AC4F-418D-AE19-62706E023703}">
                      <ahyp:hlinkClr xmlns:ahyp="http://schemas.microsoft.com/office/drawing/2018/hyperlinkcolor" val="tx"/>
                    </a:ext>
                  </a:extLst>
                </a:hlinkClick>
              </a:rPr>
              <a:t>/safari-seminar-series/</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1" name="Picture 10">
            <a:extLst>
              <a:ext uri="{FF2B5EF4-FFF2-40B4-BE49-F238E27FC236}">
                <a16:creationId xmlns:a16="http://schemas.microsoft.com/office/drawing/2014/main" id="{279B7153-B3C1-9347-A817-5DE9E1ACEEAD}"/>
              </a:ext>
            </a:extLst>
          </p:cNvPr>
          <p:cNvPicPr>
            <a:picLocks noChangeAspect="1"/>
          </p:cNvPicPr>
          <p:nvPr/>
        </p:nvPicPr>
        <p:blipFill>
          <a:blip r:embed="rId8"/>
          <a:stretch>
            <a:fillRect/>
          </a:stretch>
        </p:blipFill>
        <p:spPr>
          <a:xfrm>
            <a:off x="6120457" y="2778583"/>
            <a:ext cx="3044415" cy="1712991"/>
          </a:xfrm>
          <a:prstGeom prst="rect">
            <a:avLst/>
          </a:prstGeom>
        </p:spPr>
      </p:pic>
      <p:pic>
        <p:nvPicPr>
          <p:cNvPr id="12" name="Picture 11">
            <a:extLst>
              <a:ext uri="{FF2B5EF4-FFF2-40B4-BE49-F238E27FC236}">
                <a16:creationId xmlns:a16="http://schemas.microsoft.com/office/drawing/2014/main" id="{C1F1308B-5778-FA4C-B9E4-0EAB1DD7CFE1}"/>
              </a:ext>
            </a:extLst>
          </p:cNvPr>
          <p:cNvPicPr>
            <a:picLocks noChangeAspect="1"/>
          </p:cNvPicPr>
          <p:nvPr/>
        </p:nvPicPr>
        <p:blipFill>
          <a:blip r:embed="rId9"/>
          <a:stretch>
            <a:fillRect/>
          </a:stretch>
        </p:blipFill>
        <p:spPr>
          <a:xfrm>
            <a:off x="0" y="4584281"/>
            <a:ext cx="3044415" cy="1712991"/>
          </a:xfrm>
          <a:prstGeom prst="rect">
            <a:avLst/>
          </a:prstGeom>
        </p:spPr>
      </p:pic>
      <p:pic>
        <p:nvPicPr>
          <p:cNvPr id="13" name="Picture 12">
            <a:extLst>
              <a:ext uri="{FF2B5EF4-FFF2-40B4-BE49-F238E27FC236}">
                <a16:creationId xmlns:a16="http://schemas.microsoft.com/office/drawing/2014/main" id="{15B181AB-1E41-A649-86DE-C317E98B208D}"/>
              </a:ext>
            </a:extLst>
          </p:cNvPr>
          <p:cNvPicPr>
            <a:picLocks noChangeAspect="1"/>
          </p:cNvPicPr>
          <p:nvPr/>
        </p:nvPicPr>
        <p:blipFill>
          <a:blip r:embed="rId10"/>
          <a:stretch>
            <a:fillRect/>
          </a:stretch>
        </p:blipFill>
        <p:spPr>
          <a:xfrm>
            <a:off x="3048000" y="4576919"/>
            <a:ext cx="3057500" cy="1720353"/>
          </a:xfrm>
          <a:prstGeom prst="rect">
            <a:avLst/>
          </a:prstGeom>
        </p:spPr>
      </p:pic>
      <p:pic>
        <p:nvPicPr>
          <p:cNvPr id="4" name="Picture 3">
            <a:extLst>
              <a:ext uri="{FF2B5EF4-FFF2-40B4-BE49-F238E27FC236}">
                <a16:creationId xmlns:a16="http://schemas.microsoft.com/office/drawing/2014/main" id="{38A91E93-ADBE-F741-88D4-DCF10BB72FA5}"/>
              </a:ext>
            </a:extLst>
          </p:cNvPr>
          <p:cNvPicPr>
            <a:picLocks noChangeAspect="1"/>
          </p:cNvPicPr>
          <p:nvPr/>
        </p:nvPicPr>
        <p:blipFill>
          <a:blip r:embed="rId11"/>
          <a:stretch>
            <a:fillRect/>
          </a:stretch>
        </p:blipFill>
        <p:spPr>
          <a:xfrm>
            <a:off x="6121872" y="4605272"/>
            <a:ext cx="3022128" cy="1692000"/>
          </a:xfrm>
          <a:prstGeom prst="rect">
            <a:avLst/>
          </a:prstGeom>
        </p:spPr>
      </p:pic>
    </p:spTree>
    <p:extLst>
      <p:ext uri="{BB962C8B-B14F-4D97-AF65-F5344CB8AC3E}">
        <p14:creationId xmlns:p14="http://schemas.microsoft.com/office/powerpoint/2010/main" val="46522562"/>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C991E-8D5D-6A42-868B-F019E75D709D}"/>
              </a:ext>
            </a:extLst>
          </p:cNvPr>
          <p:cNvSpPr>
            <a:spLocks noGrp="1"/>
          </p:cNvSpPr>
          <p:nvPr>
            <p:ph type="title"/>
          </p:nvPr>
        </p:nvSpPr>
        <p:spPr/>
        <p:txBody>
          <a:bodyPr>
            <a:noAutofit/>
          </a:bodyPr>
          <a:lstStyle/>
          <a:p>
            <a:r>
              <a:rPr lang="en-US" sz="3800" dirty="0">
                <a:latin typeface="Garamond" panose="02020404030301010803" pitchFamily="18" charset="0"/>
              </a:rPr>
              <a:t>Upcoming SAFARI Live Seminar: Oct 27</a:t>
            </a:r>
            <a:endParaRPr lang="en-US" sz="3800" dirty="0"/>
          </a:p>
        </p:txBody>
      </p:sp>
      <p:sp>
        <p:nvSpPr>
          <p:cNvPr id="10" name="Rectangle 9">
            <a:extLst>
              <a:ext uri="{FF2B5EF4-FFF2-40B4-BE49-F238E27FC236}">
                <a16:creationId xmlns:a16="http://schemas.microsoft.com/office/drawing/2014/main" id="{19082E93-FD98-EF49-ADB5-A2C10837F371}"/>
              </a:ext>
            </a:extLst>
          </p:cNvPr>
          <p:cNvSpPr/>
          <p:nvPr/>
        </p:nvSpPr>
        <p:spPr>
          <a:xfrm>
            <a:off x="755576" y="6536377"/>
            <a:ext cx="7776864" cy="276999"/>
          </a:xfrm>
          <a:prstGeom prst="rect">
            <a:avLst/>
          </a:prstGeom>
        </p:spPr>
        <p:txBody>
          <a:bodyPr wrap="square">
            <a:spAutoFit/>
          </a:bodyPr>
          <a:lstStyle/>
          <a:p>
            <a:pPr lvl="0" algn="ctr">
              <a:defRPr/>
            </a:pPr>
            <a:r>
              <a:rPr lang="en-US" sz="1200" dirty="0">
                <a:solidFill>
                  <a:srgbClr val="0432FF"/>
                </a:solidFill>
                <a:ea typeface="ＭＳ Ｐゴシック" panose="020B0600070205080204" pitchFamily="34" charset="-128"/>
                <a:hlinkClick r:id="rId2">
                  <a:extLst>
                    <a:ext uri="{A12FA001-AC4F-418D-AE19-62706E023703}">
                      <ahyp:hlinkClr xmlns:ahyp="http://schemas.microsoft.com/office/drawing/2018/hyperlinkcolor" val="tx"/>
                    </a:ext>
                  </a:extLst>
                </a:hlinkClick>
              </a:rPr>
              <a:t>https://www.youtube.com/watch?v=XIfPHtvA9rw&amp;list=PL5Q2soXY2Zi_tOTAYm--dYByNPL7JhwR9&amp;index=10</a:t>
            </a:r>
            <a:r>
              <a:rPr lang="en-US" sz="1200" dirty="0">
                <a:solidFill>
                  <a:srgbClr val="0432FF"/>
                </a:solidFill>
                <a:ea typeface="ＭＳ Ｐゴシック" panose="020B0600070205080204" pitchFamily="34" charset="-128"/>
              </a:rPr>
              <a:t> </a:t>
            </a:r>
            <a:endParaRPr kumimoji="0" lang="en-US" sz="12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9" name="Picture 8">
            <a:extLst>
              <a:ext uri="{FF2B5EF4-FFF2-40B4-BE49-F238E27FC236}">
                <a16:creationId xmlns:a16="http://schemas.microsoft.com/office/drawing/2014/main" id="{FB0982E1-90D2-914E-924F-040166FDFF9F}"/>
              </a:ext>
            </a:extLst>
          </p:cNvPr>
          <p:cNvPicPr>
            <a:picLocks noChangeAspect="1"/>
          </p:cNvPicPr>
          <p:nvPr/>
        </p:nvPicPr>
        <p:blipFill>
          <a:blip r:embed="rId3"/>
          <a:stretch>
            <a:fillRect/>
          </a:stretch>
        </p:blipFill>
        <p:spPr>
          <a:xfrm>
            <a:off x="1679265" y="990600"/>
            <a:ext cx="5785471" cy="5321353"/>
          </a:xfrm>
          <a:prstGeom prst="rect">
            <a:avLst/>
          </a:prstGeom>
        </p:spPr>
      </p:pic>
    </p:spTree>
    <p:extLst>
      <p:ext uri="{BB962C8B-B14F-4D97-AF65-F5344CB8AC3E}">
        <p14:creationId xmlns:p14="http://schemas.microsoft.com/office/powerpoint/2010/main" val="2115844557"/>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11560" y="1772816"/>
            <a:ext cx="7924800" cy="1752600"/>
          </a:xfrm>
        </p:spPr>
        <p:txBody>
          <a:bodyPr/>
          <a:lstStyle/>
          <a:p>
            <a:pPr algn="ctr"/>
            <a:r>
              <a:rPr lang="en-US" dirty="0"/>
              <a:t>Open-Source Artifacts</a:t>
            </a:r>
          </a:p>
        </p:txBody>
      </p:sp>
      <p:sp>
        <p:nvSpPr>
          <p:cNvPr id="3" name="Subtitle 2"/>
          <p:cNvSpPr>
            <a:spLocks noGrp="1"/>
          </p:cNvSpPr>
          <p:nvPr>
            <p:ph type="subTitle" idx="1"/>
          </p:nvPr>
        </p:nvSpPr>
        <p:spPr/>
        <p:txBody>
          <a:bodyPr/>
          <a:lstStyle/>
          <a:p>
            <a:r>
              <a:rPr lang="en-US" b="1" dirty="0">
                <a:solidFill>
                  <a:srgbClr val="0432FF"/>
                </a:solidFill>
                <a:hlinkClick r:id="rId2">
                  <a:extLst>
                    <a:ext uri="{A12FA001-AC4F-418D-AE19-62706E023703}">
                      <ahyp:hlinkClr xmlns:ahyp="http://schemas.microsoft.com/office/drawing/2018/hyperlinkcolor" val="tx"/>
                    </a:ext>
                  </a:extLst>
                </a:hlinkClick>
              </a:rPr>
              <a:t>https://github.com/CMU-SAFARI</a:t>
            </a:r>
            <a:r>
              <a:rPr lang="en-US" b="1" dirty="0">
                <a:solidFill>
                  <a:srgbClr val="0432FF"/>
                </a:solidFill>
              </a:rPr>
              <a:t>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942007624"/>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Open Source Tools: SAFARI GitHub</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
        <p:nvSpPr>
          <p:cNvPr id="9" name="TextBox 8">
            <a:extLst>
              <a:ext uri="{FF2B5EF4-FFF2-40B4-BE49-F238E27FC236}">
                <a16:creationId xmlns:a16="http://schemas.microsoft.com/office/drawing/2014/main" id="{A0AA7D28-7410-C24A-A6ED-5E77A789D28D}"/>
              </a:ext>
            </a:extLst>
          </p:cNvPr>
          <p:cNvSpPr txBox="1"/>
          <p:nvPr/>
        </p:nvSpPr>
        <p:spPr>
          <a:xfrm>
            <a:off x="2461487" y="6488668"/>
            <a:ext cx="422102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a:t>
            </a:r>
            <a:r>
              <a:rPr kumimoji="0" lang="en-US" sz="1800" b="1" i="0" u="none" strike="noStrike" kern="1200" cap="none" spc="0" normalizeH="0" baseline="0" noProof="0" dirty="0" err="1">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github.com</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/CMU-SAFARI/</a:t>
            </a:r>
            <a:endParaRPr kumimoji="0" lang="en-US" sz="18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7A33925B-5EFF-634A-B5E3-0801A7BBAF06}"/>
              </a:ext>
            </a:extLst>
          </p:cNvPr>
          <p:cNvPicPr>
            <a:picLocks noChangeAspect="1"/>
          </p:cNvPicPr>
          <p:nvPr/>
        </p:nvPicPr>
        <p:blipFill>
          <a:blip r:embed="rId3"/>
          <a:stretch>
            <a:fillRect/>
          </a:stretch>
        </p:blipFill>
        <p:spPr>
          <a:xfrm>
            <a:off x="1066800" y="998982"/>
            <a:ext cx="6934200" cy="5478018"/>
          </a:xfrm>
          <a:prstGeom prst="rect">
            <a:avLst/>
          </a:prstGeom>
        </p:spPr>
      </p:pic>
    </p:spTree>
    <p:extLst>
      <p:ext uri="{BB962C8B-B14F-4D97-AF65-F5344CB8AC3E}">
        <p14:creationId xmlns:p14="http://schemas.microsoft.com/office/powerpoint/2010/main" val="3401183664"/>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3F83A0-CBB7-2C49-A54F-7D0B38517961}"/>
              </a:ext>
            </a:extLst>
          </p:cNvPr>
          <p:cNvSpPr>
            <a:spLocks noGrp="1"/>
          </p:cNvSpPr>
          <p:nvPr>
            <p:ph type="title"/>
          </p:nvPr>
        </p:nvSpPr>
        <p:spPr>
          <a:xfrm>
            <a:off x="228600" y="152400"/>
            <a:ext cx="8915400" cy="1066800"/>
          </a:xfrm>
        </p:spPr>
        <p:txBody>
          <a:bodyPr/>
          <a:lstStyle/>
          <a:p>
            <a:r>
              <a:rPr lang="en-US" sz="3800" dirty="0"/>
              <a:t>Research &amp; Teaching: Some Overview Talks</a:t>
            </a:r>
          </a:p>
        </p:txBody>
      </p:sp>
      <p:sp>
        <p:nvSpPr>
          <p:cNvPr id="3" name="Content Placeholder 2">
            <a:extLst>
              <a:ext uri="{FF2B5EF4-FFF2-40B4-BE49-F238E27FC236}">
                <a16:creationId xmlns:a16="http://schemas.microsoft.com/office/drawing/2014/main" id="{EC4D894C-D45D-7449-8FC5-648E1A973741}"/>
              </a:ext>
            </a:extLst>
          </p:cNvPr>
          <p:cNvSpPr>
            <a:spLocks noGrp="1"/>
          </p:cNvSpPr>
          <p:nvPr>
            <p:ph idx="1"/>
          </p:nvPr>
        </p:nvSpPr>
        <p:spPr>
          <a:xfrm>
            <a:off x="228600" y="908720"/>
            <a:ext cx="8915400" cy="5456535"/>
          </a:xfrm>
        </p:spPr>
        <p:txBody>
          <a:bodyPr/>
          <a:lstStyle/>
          <a:p>
            <a:pPr marL="0" indent="0" algn="ctr">
              <a:buNone/>
            </a:pPr>
            <a:r>
              <a:rPr lang="en-US" sz="1600" b="1" dirty="0">
                <a:solidFill>
                  <a:srgbClr val="0432FF"/>
                </a:solidFill>
                <a:hlinkClick r:id="rId2">
                  <a:extLst>
                    <a:ext uri="{A12FA001-AC4F-418D-AE19-62706E023703}">
                      <ahyp:hlinkClr xmlns:ahyp="http://schemas.microsoft.com/office/drawing/2018/hyperlinkcolor" val="tx"/>
                    </a:ext>
                  </a:extLst>
                </a:hlinkClick>
              </a:rPr>
              <a:t>https://www.youtube.com/onurmutlulectures</a:t>
            </a:r>
            <a:endParaRPr lang="en-US" sz="1600" b="1" dirty="0">
              <a:solidFill>
                <a:srgbClr val="0432FF"/>
              </a:solidFill>
            </a:endParaRPr>
          </a:p>
          <a:p>
            <a:pPr marL="0" indent="0" algn="ctr">
              <a:buNone/>
            </a:pPr>
            <a:endParaRPr lang="en-US" sz="1100" dirty="0"/>
          </a:p>
          <a:p>
            <a:pPr marL="0" indent="0" algn="ctr">
              <a:buNone/>
            </a:pPr>
            <a:endParaRPr lang="en-US" sz="200" dirty="0"/>
          </a:p>
          <a:p>
            <a:r>
              <a:rPr lang="en-US" dirty="0"/>
              <a:t>Future Computing Architectures</a:t>
            </a:r>
          </a:p>
          <a:p>
            <a:pPr lvl="1"/>
            <a:r>
              <a:rPr lang="en-US" sz="1300" dirty="0">
                <a:solidFill>
                  <a:srgbClr val="0432FF"/>
                </a:solidFill>
                <a:hlinkClick r:id="rId3">
                  <a:extLst>
                    <a:ext uri="{A12FA001-AC4F-418D-AE19-62706E023703}">
                      <ahyp:hlinkClr xmlns:ahyp="http://schemas.microsoft.com/office/drawing/2018/hyperlinkcolor" val="tx"/>
                    </a:ext>
                  </a:extLst>
                </a:hlinkClick>
              </a:rPr>
              <a:t>https://www.youtube.com/watch?v=kgiZlSOcGFM&amp;list=PL5Q2soXY2Zi8D_5MGV6EnXEJHnV2YFBJl&amp;index=1</a:t>
            </a:r>
            <a:endParaRPr lang="en-US" sz="1300" dirty="0">
              <a:solidFill>
                <a:srgbClr val="0432FF"/>
              </a:solidFill>
            </a:endParaRPr>
          </a:p>
          <a:p>
            <a:pPr lvl="1"/>
            <a:endParaRPr lang="en-US" sz="800" dirty="0"/>
          </a:p>
          <a:p>
            <a:r>
              <a:rPr lang="en-US" dirty="0"/>
              <a:t>Enabling In-Memory Computation</a:t>
            </a:r>
          </a:p>
          <a:p>
            <a:pPr lvl="1"/>
            <a:r>
              <a:rPr lang="en-US" sz="1300" dirty="0">
                <a:solidFill>
                  <a:srgbClr val="0432FF"/>
                </a:solidFill>
                <a:hlinkClick r:id="rId4">
                  <a:extLst>
                    <a:ext uri="{A12FA001-AC4F-418D-AE19-62706E023703}">
                      <ahyp:hlinkClr xmlns:ahyp="http://schemas.microsoft.com/office/drawing/2018/hyperlinkcolor" val="tx"/>
                    </a:ext>
                  </a:extLst>
                </a:hlinkClick>
              </a:rPr>
              <a:t>https://www.youtube.com/watch?v=njX_14584Jw&amp;list=PL5Q2soXY2Zi8D_5MGV6EnXEJHnV2YFBJl&amp;index=16</a:t>
            </a:r>
            <a:r>
              <a:rPr lang="en-US" sz="1300" dirty="0">
                <a:solidFill>
                  <a:srgbClr val="0432FF"/>
                </a:solidFill>
              </a:rPr>
              <a:t> </a:t>
            </a:r>
          </a:p>
          <a:p>
            <a:pPr lvl="1"/>
            <a:endParaRPr lang="en-US" sz="800" dirty="0"/>
          </a:p>
          <a:p>
            <a:r>
              <a:rPr lang="en-US" dirty="0"/>
              <a:t>Accelerating Genome Analysis</a:t>
            </a:r>
          </a:p>
          <a:p>
            <a:pPr lvl="1"/>
            <a:r>
              <a:rPr lang="en-US" sz="1300" dirty="0">
                <a:solidFill>
                  <a:srgbClr val="0432FF"/>
                </a:solidFill>
                <a:hlinkClick r:id="rId5">
                  <a:extLst>
                    <a:ext uri="{A12FA001-AC4F-418D-AE19-62706E023703}">
                      <ahyp:hlinkClr xmlns:ahyp="http://schemas.microsoft.com/office/drawing/2018/hyperlinkcolor" val="tx"/>
                    </a:ext>
                  </a:extLst>
                </a:hlinkClick>
              </a:rPr>
              <a:t>https://www.youtube.com/watch?v=r7sn41lH-4A&amp;list=PL5Q2soXY2Zi8D_5MGV6EnXEJHnV2YFBJl&amp;index=41</a:t>
            </a:r>
            <a:r>
              <a:rPr lang="en-US" sz="1300" dirty="0">
                <a:solidFill>
                  <a:srgbClr val="0432FF"/>
                </a:solidFill>
              </a:rPr>
              <a:t> </a:t>
            </a:r>
          </a:p>
          <a:p>
            <a:pPr lvl="1"/>
            <a:endParaRPr lang="en-US" sz="800" dirty="0"/>
          </a:p>
          <a:p>
            <a:r>
              <a:rPr lang="en-US" dirty="0"/>
              <a:t>Rethinking Memory System Design</a:t>
            </a:r>
          </a:p>
          <a:p>
            <a:pPr lvl="1"/>
            <a:r>
              <a:rPr lang="en-US" sz="1300" dirty="0">
                <a:solidFill>
                  <a:srgbClr val="0432FF"/>
                </a:solidFill>
                <a:hlinkClick r:id="rId6">
                  <a:extLst>
                    <a:ext uri="{A12FA001-AC4F-418D-AE19-62706E023703}">
                      <ahyp:hlinkClr xmlns:ahyp="http://schemas.microsoft.com/office/drawing/2018/hyperlinkcolor" val="tx"/>
                    </a:ext>
                  </a:extLst>
                </a:hlinkClick>
              </a:rPr>
              <a:t>https://www.youtube.com/watch?v=F7xZLNMIY1E&amp;list=PL5Q2soXY2Zi8D_5MGV6EnXEJHnV2YFBJl&amp;index=3</a:t>
            </a:r>
            <a:endParaRPr lang="en-US" sz="1300" dirty="0">
              <a:solidFill>
                <a:srgbClr val="0432FF"/>
              </a:solidFill>
            </a:endParaRPr>
          </a:p>
          <a:p>
            <a:pPr lvl="1"/>
            <a:endParaRPr lang="en-US" sz="800" dirty="0"/>
          </a:p>
          <a:p>
            <a:r>
              <a:rPr lang="en-US" dirty="0"/>
              <a:t>Intelligent Architectures for Intelligent Machines</a:t>
            </a:r>
          </a:p>
          <a:p>
            <a:pPr lvl="1"/>
            <a:r>
              <a:rPr lang="en-US" sz="1300" dirty="0">
                <a:solidFill>
                  <a:srgbClr val="0432FF"/>
                </a:solidFill>
                <a:hlinkClick r:id="rId7">
                  <a:extLst>
                    <a:ext uri="{A12FA001-AC4F-418D-AE19-62706E023703}">
                      <ahyp:hlinkClr xmlns:ahyp="http://schemas.microsoft.com/office/drawing/2018/hyperlinkcolor" val="tx"/>
                    </a:ext>
                  </a:extLst>
                </a:hlinkClick>
              </a:rPr>
              <a:t>https://www.youtube.com/watch?v=c6_LgzuNdkw&amp;list=PL5Q2soXY2Zi8D_5MGV6EnXEJHnV2YFBJl&amp;index=25</a:t>
            </a:r>
            <a:r>
              <a:rPr lang="en-US" sz="1300" dirty="0">
                <a:solidFill>
                  <a:srgbClr val="0432FF"/>
                </a:solidFill>
              </a:rPr>
              <a:t> </a:t>
            </a:r>
          </a:p>
          <a:p>
            <a:pPr lvl="1"/>
            <a:endParaRPr lang="en-US" sz="800" dirty="0"/>
          </a:p>
          <a:p>
            <a:r>
              <a:rPr lang="en-US" dirty="0"/>
              <a:t>The Story of RowHammer</a:t>
            </a:r>
          </a:p>
          <a:p>
            <a:pPr lvl="1"/>
            <a:r>
              <a:rPr lang="en-US" sz="1300" dirty="0">
                <a:solidFill>
                  <a:srgbClr val="0432FF"/>
                </a:solidFill>
                <a:hlinkClick r:id="rId8">
                  <a:extLst>
                    <a:ext uri="{A12FA001-AC4F-418D-AE19-62706E023703}">
                      <ahyp:hlinkClr xmlns:ahyp="http://schemas.microsoft.com/office/drawing/2018/hyperlinkcolor" val="tx"/>
                    </a:ext>
                  </a:extLst>
                </a:hlinkClick>
              </a:rPr>
              <a:t>https://www.youtube.com/watch?v=sgd7PHQQ1AI&amp;list=PL5Q2soXY2Zi8D_5MGV6EnXEJHnV2YFBJl&amp;index=39</a:t>
            </a:r>
            <a:r>
              <a:rPr lang="en-US" sz="1300" dirty="0">
                <a:solidFill>
                  <a:srgbClr val="0432FF"/>
                </a:solidFill>
              </a:rPr>
              <a:t> </a:t>
            </a:r>
          </a:p>
        </p:txBody>
      </p:sp>
      <p:sp>
        <p:nvSpPr>
          <p:cNvPr id="4" name="Slide Number Placeholder 3">
            <a:extLst>
              <a:ext uri="{FF2B5EF4-FFF2-40B4-BE49-F238E27FC236}">
                <a16:creationId xmlns:a16="http://schemas.microsoft.com/office/drawing/2014/main" id="{311C77FB-9ABB-7441-88CE-6327AE3144E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448384894"/>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90E75-44AE-3749-84A1-9991C665D4E8}"/>
              </a:ext>
            </a:extLst>
          </p:cNvPr>
          <p:cNvSpPr>
            <a:spLocks noGrp="1"/>
          </p:cNvSpPr>
          <p:nvPr>
            <p:ph type="title"/>
          </p:nvPr>
        </p:nvSpPr>
        <p:spPr/>
        <p:txBody>
          <a:bodyPr/>
          <a:lstStyle/>
          <a:p>
            <a:r>
              <a:rPr lang="en-US" dirty="0"/>
              <a:t>An Interview on Research and Education</a:t>
            </a:r>
          </a:p>
        </p:txBody>
      </p:sp>
      <p:sp>
        <p:nvSpPr>
          <p:cNvPr id="3" name="Content Placeholder 2">
            <a:extLst>
              <a:ext uri="{FF2B5EF4-FFF2-40B4-BE49-F238E27FC236}">
                <a16:creationId xmlns:a16="http://schemas.microsoft.com/office/drawing/2014/main" id="{69BE6586-EEE6-A04A-A548-5966B309FAAB}"/>
              </a:ext>
            </a:extLst>
          </p:cNvPr>
          <p:cNvSpPr>
            <a:spLocks noGrp="1"/>
          </p:cNvSpPr>
          <p:nvPr>
            <p:ph idx="1"/>
          </p:nvPr>
        </p:nvSpPr>
        <p:spPr/>
        <p:txBody>
          <a:bodyPr/>
          <a:lstStyle/>
          <a:p>
            <a:r>
              <a:rPr lang="en-US" b="1" dirty="0">
                <a:solidFill>
                  <a:srgbClr val="0432FF"/>
                </a:solidFill>
              </a:rPr>
              <a:t>Computing Research and Education </a:t>
            </a:r>
            <a:r>
              <a:rPr lang="en-US" dirty="0">
                <a:solidFill>
                  <a:srgbClr val="0432FF"/>
                </a:solidFill>
              </a:rPr>
              <a:t>(@ ISCA 2019)</a:t>
            </a:r>
          </a:p>
          <a:p>
            <a:pPr lvl="1"/>
            <a:r>
              <a:rPr lang="en-US" dirty="0">
                <a:hlinkClick r:id="rId2"/>
              </a:rPr>
              <a:t>https://www.youtube.com/watch?v=8ffSEKZhmvo&amp;list=PL5Q2soXY2Zi_4oP9LdL3cc8G6NIjD2Ydz</a:t>
            </a:r>
            <a:endParaRPr lang="en-US" dirty="0"/>
          </a:p>
          <a:p>
            <a:pPr lvl="1"/>
            <a:endParaRPr lang="en-US" dirty="0"/>
          </a:p>
          <a:p>
            <a:pPr lvl="1"/>
            <a:endParaRPr lang="en-US" dirty="0"/>
          </a:p>
          <a:p>
            <a:r>
              <a:rPr lang="en-US" b="1" dirty="0">
                <a:solidFill>
                  <a:srgbClr val="0432FF"/>
                </a:solidFill>
              </a:rPr>
              <a:t>Maurice Wilkes Award Speech </a:t>
            </a:r>
            <a:r>
              <a:rPr lang="en-US" dirty="0">
                <a:solidFill>
                  <a:srgbClr val="0432FF"/>
                </a:solidFill>
              </a:rPr>
              <a:t>(10 minutes)</a:t>
            </a:r>
          </a:p>
          <a:p>
            <a:pPr lvl="1"/>
            <a:r>
              <a:rPr lang="en-US" dirty="0">
                <a:hlinkClick r:id="rId3"/>
              </a:rPr>
              <a:t>https://www.youtube.com/watch?v=tcQ3zZ3JpuA&amp;list=PL5Q2soXY2Zi8D_5MGV6EnXEJHnV2YFBJl&amp;index=15</a:t>
            </a:r>
            <a:endParaRPr lang="en-US" dirty="0"/>
          </a:p>
        </p:txBody>
      </p:sp>
      <p:sp>
        <p:nvSpPr>
          <p:cNvPr id="4" name="Slide Number Placeholder 3">
            <a:extLst>
              <a:ext uri="{FF2B5EF4-FFF2-40B4-BE49-F238E27FC236}">
                <a16:creationId xmlns:a16="http://schemas.microsoft.com/office/drawing/2014/main" id="{8EF1CA24-C7A2-D849-8A4D-9CCFFD7B50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2173109584"/>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a:t>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"Some Reflections (on DRAM)"</a:t>
            </a:r>
            <a:br>
              <a:rPr lang="en-US" sz="1800" dirty="0">
                <a:solidFill>
                  <a:srgbClr val="0432FF"/>
                </a:solidFill>
              </a:rPr>
            </a:br>
            <a:r>
              <a:rPr lang="en-US" sz="1800" i="1" dirty="0"/>
              <a:t>Award Speech for </a:t>
            </a:r>
            <a:r>
              <a:rPr lang="en-US" sz="1800" i="1" dirty="0">
                <a:hlinkClick r:id="rId3"/>
              </a:rPr>
              <a:t>ACM SIGARCH Maurice Wilkes Award</a:t>
            </a:r>
            <a:r>
              <a:rPr lang="en-US" sz="1800" i="1" dirty="0"/>
              <a:t>, at the </a:t>
            </a:r>
            <a:r>
              <a:rPr lang="en-US" sz="1800" b="1" i="1" dirty="0"/>
              <a:t>ISCA</a:t>
            </a:r>
            <a:r>
              <a:rPr lang="en-US" sz="1800" i="1" dirty="0"/>
              <a:t> Awards Ceremony</a:t>
            </a:r>
            <a:r>
              <a:rPr lang="en-US" sz="1800" dirty="0"/>
              <a:t>, Phoenix, AZ, USA, 25 June 2019.</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a:t>
            </a:r>
            <a:br>
              <a:rPr lang="en-US" sz="1800" dirty="0"/>
            </a:br>
            <a:r>
              <a:rPr lang="en-US" sz="1800" dirty="0"/>
              <a:t>[</a:t>
            </a:r>
            <a:r>
              <a:rPr lang="en-US" sz="1800" dirty="0">
                <a:hlinkClick r:id="rId5"/>
              </a:rPr>
              <a:t>Video of Award Acceptance Speech (Youtube; 10 minutes)</a:t>
            </a:r>
            <a:r>
              <a:rPr lang="en-US" sz="1800" dirty="0"/>
              <a:t> </a:t>
            </a:r>
            <a:r>
              <a:rPr lang="en-US" sz="1800" dirty="0">
                <a:hlinkClick r:id="rId6"/>
              </a:rPr>
              <a:t>(Youku; 13 minutes)</a:t>
            </a:r>
            <a:r>
              <a:rPr lang="en-US" sz="1800" dirty="0"/>
              <a:t>]</a:t>
            </a:r>
            <a:br>
              <a:rPr lang="en-US" sz="1800" dirty="0"/>
            </a:br>
            <a:r>
              <a:rPr lang="en-US" sz="1800" dirty="0"/>
              <a:t>[</a:t>
            </a:r>
            <a:r>
              <a:rPr lang="en-US" sz="1800" dirty="0">
                <a:hlinkClick r:id="rId7"/>
              </a:rPr>
              <a:t>Video of Interview after Award Acceptance (Youtube; 1 hour 6 minutes)</a:t>
            </a:r>
            <a:r>
              <a:rPr lang="en-US" sz="1800" dirty="0"/>
              <a:t> </a:t>
            </a:r>
            <a:r>
              <a:rPr lang="en-US" sz="1800" dirty="0">
                <a:hlinkClick r:id="rId8"/>
              </a:rPr>
              <a:t>(Youku; 1 hour 6 minutes)</a:t>
            </a:r>
            <a:r>
              <a:rPr lang="en-US" sz="1800" dirty="0"/>
              <a:t>]</a:t>
            </a:r>
            <a:br>
              <a:rPr lang="en-US" sz="1800" dirty="0"/>
            </a:br>
            <a:r>
              <a:rPr lang="en-US" sz="1800" dirty="0"/>
              <a:t>[</a:t>
            </a:r>
            <a:r>
              <a:rPr lang="en-US" sz="1800" dirty="0">
                <a:hlinkClick r:id="rId9"/>
              </a:rPr>
              <a:t>News Article on "ACM SIGARCH Maurice Wilkes Award goes to Prof. Onur Mutlu"</a:t>
            </a:r>
            <a:r>
              <a:rPr lang="en-US" sz="1800" dirty="0"/>
              <a:t>]</a:t>
            </a:r>
          </a:p>
          <a:p>
            <a:pPr marL="0" indent="0">
              <a:buNone/>
            </a:pPr>
            <a:br>
              <a:rPr lang="en-US" sz="2000" dirty="0"/>
            </a:br>
            <a:endParaRPr lang="en-US" sz="1900" dirty="0"/>
          </a:p>
          <a:p>
            <a:r>
              <a:rPr lang="en-US" sz="1900" dirty="0"/>
              <a:t>Onur Mutlu,</a:t>
            </a:r>
            <a:br>
              <a:rPr lang="en-US" sz="1900" dirty="0"/>
            </a:br>
            <a:r>
              <a:rPr lang="en-US" sz="1900" b="1" dirty="0">
                <a:solidFill>
                  <a:srgbClr val="0432FF"/>
                </a:solidFill>
                <a:hlinkClick r:id="rId10">
                  <a:extLst>
                    <a:ext uri="{A12FA001-AC4F-418D-AE19-62706E023703}">
                      <ahyp:hlinkClr xmlns:ahyp="http://schemas.microsoft.com/office/drawing/2018/hyperlinkcolor" val="tx"/>
                    </a:ext>
                  </a:extLst>
                </a:hlinkClick>
              </a:rPr>
              <a:t>"How to Build an Impactful Research Group"</a:t>
            </a:r>
            <a:br>
              <a:rPr lang="en-US" sz="1900" dirty="0"/>
            </a:br>
            <a:r>
              <a:rPr lang="en-US" sz="1900" i="1" dirty="0">
                <a:hlinkClick r:id="rId11"/>
              </a:rPr>
              <a:t>57th Design Automation Conference Early Career Workshop (</a:t>
            </a:r>
            <a:r>
              <a:rPr lang="en-US" sz="1900" b="1" i="1" dirty="0">
                <a:hlinkClick r:id="rId11"/>
              </a:rPr>
              <a:t>DAC</a:t>
            </a:r>
            <a:r>
              <a:rPr lang="en-US" sz="1900" i="1" dirty="0">
                <a:hlinkClick r:id="rId11"/>
              </a:rPr>
              <a:t>)</a:t>
            </a:r>
            <a:r>
              <a:rPr lang="en-US" sz="1900" dirty="0"/>
              <a:t>, Virtual, 19 July 2020.</a:t>
            </a:r>
            <a:br>
              <a:rPr lang="en-US" sz="1900" dirty="0"/>
            </a:br>
            <a:r>
              <a:rPr lang="en-US" sz="1900" dirty="0"/>
              <a:t>[</a:t>
            </a:r>
            <a:r>
              <a:rPr lang="en-US" sz="1900" dirty="0">
                <a:hlinkClick r:id="rId10"/>
              </a:rPr>
              <a:t>Slides (pptx)</a:t>
            </a:r>
            <a:r>
              <a:rPr lang="en-US" sz="1900" dirty="0"/>
              <a:t> </a:t>
            </a:r>
            <a:r>
              <a:rPr lang="en-US" sz="1900" dirty="0">
                <a:hlinkClick r:id="rId12"/>
              </a:rPr>
              <a:t>(pdf)</a:t>
            </a:r>
            <a:r>
              <a:rPr lang="en-US" sz="1900" dirty="0"/>
              <a:t>]</a:t>
            </a:r>
            <a:br>
              <a:rPr lang="en-US" sz="2000" dirty="0"/>
            </a:br>
            <a:endParaRPr lang="en-US" sz="1900" dirty="0"/>
          </a:p>
          <a:p>
            <a:pPr marL="0" indent="0">
              <a:buNone/>
            </a:pPr>
            <a:br>
              <a:rPr lang="en-US" dirty="0"/>
            </a:br>
            <a:endParaRPr lang="en-US" dirty="0"/>
          </a:p>
        </p:txBody>
      </p:sp>
    </p:spTree>
    <p:extLst>
      <p:ext uri="{BB962C8B-B14F-4D97-AF65-F5344CB8AC3E}">
        <p14:creationId xmlns:p14="http://schemas.microsoft.com/office/powerpoint/2010/main" val="3551938140"/>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345B70-88E5-4A45-8F0F-98E8802735F5}"/>
              </a:ext>
            </a:extLst>
          </p:cNvPr>
          <p:cNvSpPr>
            <a:spLocks noGrp="1"/>
          </p:cNvSpPr>
          <p:nvPr>
            <p:ph type="title"/>
          </p:nvPr>
        </p:nvSpPr>
        <p:spPr/>
        <p:txBody>
          <a:bodyPr/>
          <a:lstStyle/>
          <a:p>
            <a:r>
              <a:rPr lang="en-US" dirty="0"/>
              <a:t>More Thoughts and Suggestions (II)</a:t>
            </a:r>
          </a:p>
        </p:txBody>
      </p:sp>
      <p:sp>
        <p:nvSpPr>
          <p:cNvPr id="3" name="Content Placeholder 2">
            <a:extLst>
              <a:ext uri="{FF2B5EF4-FFF2-40B4-BE49-F238E27FC236}">
                <a16:creationId xmlns:a16="http://schemas.microsoft.com/office/drawing/2014/main" id="{163D66C4-277F-5645-8E15-23E56F3B54BA}"/>
              </a:ext>
            </a:extLst>
          </p:cNvPr>
          <p:cNvSpPr>
            <a:spLocks noGrp="1"/>
          </p:cNvSpPr>
          <p:nvPr>
            <p:ph idx="1"/>
          </p:nvPr>
        </p:nvSpPr>
        <p:spPr>
          <a:xfrm>
            <a:off x="228600" y="1052736"/>
            <a:ext cx="8915400" cy="5195664"/>
          </a:xfrm>
        </p:spPr>
        <p:txBody>
          <a:bodyPr/>
          <a:lstStyle/>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"Computer Architecture: Why Is It So Important and Exciting Today?"</a:t>
            </a:r>
            <a:r>
              <a:rPr lang="en-US" sz="1800" dirty="0">
                <a:solidFill>
                  <a:srgbClr val="0432FF"/>
                </a:solidFill>
              </a:rPr>
              <a:t>  </a:t>
            </a:r>
            <a:br>
              <a:rPr lang="en-US" sz="1800" dirty="0">
                <a:solidFill>
                  <a:srgbClr val="0432FF"/>
                </a:solidFill>
              </a:rPr>
            </a:br>
            <a:r>
              <a:rPr lang="en-US" sz="1800" dirty="0"/>
              <a:t>Invited Lecture at </a:t>
            </a:r>
            <a:r>
              <a:rPr lang="en-US" sz="1800" i="1" dirty="0">
                <a:hlinkClick r:id="rId3"/>
              </a:rPr>
              <a:t>Izmir Institute of Technology (</a:t>
            </a:r>
            <a:r>
              <a:rPr lang="en-US" sz="1800" b="1" i="1" dirty="0">
                <a:hlinkClick r:id="rId3"/>
              </a:rPr>
              <a:t>IYTE</a:t>
            </a:r>
            <a:r>
              <a:rPr lang="en-US" sz="1800" i="1" dirty="0">
                <a:hlinkClick r:id="rId3"/>
              </a:rPr>
              <a:t>) </a:t>
            </a:r>
            <a:r>
              <a:rPr lang="en-US" sz="1800" dirty="0"/>
              <a:t>, Virtual, 16 October 2020. </a:t>
            </a:r>
            <a:br>
              <a:rPr lang="en-US" sz="1800" dirty="0"/>
            </a:br>
            <a:r>
              <a:rPr lang="en-US" sz="1800" dirty="0"/>
              <a:t>[</a:t>
            </a:r>
            <a:r>
              <a:rPr lang="en-US" sz="1800" dirty="0">
                <a:hlinkClick r:id="rId2"/>
              </a:rPr>
              <a:t>Slides (pptx)</a:t>
            </a:r>
            <a:r>
              <a:rPr lang="en-US" sz="1800" dirty="0"/>
              <a:t> </a:t>
            </a:r>
            <a:r>
              <a:rPr lang="en-US" sz="1800" dirty="0">
                <a:hlinkClick r:id="rId4"/>
              </a:rPr>
              <a:t>(pdf)</a:t>
            </a:r>
            <a:r>
              <a:rPr lang="en-US" sz="1800" dirty="0"/>
              <a:t>] </a:t>
            </a:r>
            <a:br>
              <a:rPr lang="en-US" sz="1800" dirty="0"/>
            </a:br>
            <a:r>
              <a:rPr lang="en-US" sz="1800" dirty="0"/>
              <a:t>[</a:t>
            </a:r>
            <a:r>
              <a:rPr lang="en-US" sz="1800" dirty="0">
                <a:hlinkClick r:id="rId5"/>
              </a:rPr>
              <a:t>Talk Video</a:t>
            </a:r>
            <a:r>
              <a:rPr lang="en-US" sz="1800" dirty="0"/>
              <a:t> (2 hours 12 minutes)]</a:t>
            </a:r>
          </a:p>
          <a:p>
            <a:pPr marL="0" indent="0">
              <a:buNone/>
            </a:pPr>
            <a:br>
              <a:rPr lang="en-US" sz="1800" dirty="0"/>
            </a:br>
            <a:endParaRPr lang="en-US" sz="1800" dirty="0"/>
          </a:p>
          <a:p>
            <a:r>
              <a:rPr lang="en-US" sz="1800" dirty="0" err="1"/>
              <a:t>Onur</a:t>
            </a:r>
            <a:r>
              <a:rPr lang="en-US" sz="1800" dirty="0"/>
              <a:t> </a:t>
            </a:r>
            <a:r>
              <a:rPr lang="en-US" sz="1800" dirty="0" err="1"/>
              <a:t>Mutlu</a:t>
            </a:r>
            <a:r>
              <a:rPr lang="en-US" sz="1800" dirty="0"/>
              <a:t>,</a:t>
            </a:r>
            <a:br>
              <a:rPr lang="en-US" sz="1800" dirty="0"/>
            </a:br>
            <a:r>
              <a:rPr lang="en-US" sz="1800" b="1" dirty="0">
                <a:solidFill>
                  <a:srgbClr val="0432FF"/>
                </a:solidFill>
                <a:hlinkClick r:id="rId6">
                  <a:extLst>
                    <a:ext uri="{A12FA001-AC4F-418D-AE19-62706E023703}">
                      <ahyp:hlinkClr xmlns:ahyp="http://schemas.microsoft.com/office/drawing/2018/hyperlinkcolor" val="tx"/>
                    </a:ext>
                  </a:extLst>
                </a:hlinkClick>
              </a:rPr>
              <a:t>"Applying to Graduate School &amp; Doing Impactful Research"</a:t>
            </a:r>
            <a:r>
              <a:rPr lang="en-US" sz="1800" dirty="0">
                <a:solidFill>
                  <a:srgbClr val="0432FF"/>
                </a:solidFill>
              </a:rPr>
              <a:t> </a:t>
            </a:r>
            <a:br>
              <a:rPr lang="en-US" sz="1800" dirty="0">
                <a:solidFill>
                  <a:srgbClr val="0432FF"/>
                </a:solidFill>
              </a:rPr>
            </a:br>
            <a:r>
              <a:rPr lang="en-US" sz="1800" i="1" dirty="0"/>
              <a:t>Invited Panel Talk at </a:t>
            </a:r>
            <a:r>
              <a:rPr lang="en-US" sz="1800" i="1" dirty="0">
                <a:hlinkClick r:id="rId7"/>
              </a:rPr>
              <a:t>the 3rd Undergraduate Mentoring Workshop</a:t>
            </a:r>
            <a:r>
              <a:rPr lang="en-US" sz="1800" i="1" dirty="0"/>
              <a:t>, held with </a:t>
            </a:r>
            <a:r>
              <a:rPr lang="en-US" sz="1800" i="1" dirty="0">
                <a:hlinkClick r:id="rId8"/>
              </a:rPr>
              <a:t>the 48th International Symposium on Computer Architecture (</a:t>
            </a:r>
            <a:r>
              <a:rPr lang="en-US" sz="1800" b="1" i="1" dirty="0">
                <a:hlinkClick r:id="rId8"/>
              </a:rPr>
              <a:t>ISCA</a:t>
            </a:r>
            <a:r>
              <a:rPr lang="en-US" sz="1800" i="1" dirty="0">
                <a:hlinkClick r:id="rId8"/>
              </a:rPr>
              <a:t>)</a:t>
            </a:r>
            <a:r>
              <a:rPr lang="en-US" sz="1800" dirty="0"/>
              <a:t>, Virtual, 18 June 2021. </a:t>
            </a:r>
            <a:br>
              <a:rPr lang="en-US" sz="1800" dirty="0"/>
            </a:br>
            <a:r>
              <a:rPr lang="en-US" sz="1800" dirty="0"/>
              <a:t>[</a:t>
            </a:r>
            <a:r>
              <a:rPr lang="en-US" sz="1800" dirty="0">
                <a:hlinkClick r:id="rId6"/>
              </a:rPr>
              <a:t>Slides (pptx)</a:t>
            </a:r>
            <a:r>
              <a:rPr lang="en-US" sz="1800" dirty="0"/>
              <a:t> </a:t>
            </a:r>
            <a:r>
              <a:rPr lang="en-US" sz="1800" dirty="0">
                <a:hlinkClick r:id="rId9"/>
              </a:rPr>
              <a:t>(pdf)</a:t>
            </a:r>
            <a:r>
              <a:rPr lang="en-US" sz="1800" dirty="0"/>
              <a:t>] </a:t>
            </a:r>
            <a:br>
              <a:rPr lang="en-US" sz="1800" dirty="0"/>
            </a:br>
            <a:r>
              <a:rPr lang="en-US" sz="1800" dirty="0"/>
              <a:t>[</a:t>
            </a:r>
            <a:r>
              <a:rPr lang="en-US" sz="1800" dirty="0">
                <a:hlinkClick r:id="rId10"/>
              </a:rPr>
              <a:t>Talk Video</a:t>
            </a:r>
            <a:r>
              <a:rPr lang="en-US" sz="1800" dirty="0"/>
              <a:t> (50 minutes)]</a:t>
            </a:r>
          </a:p>
          <a:p>
            <a:endParaRPr lang="en-US" sz="1800" dirty="0"/>
          </a:p>
        </p:txBody>
      </p:sp>
      <p:sp>
        <p:nvSpPr>
          <p:cNvPr id="4" name="Slide Number Placeholder 3">
            <a:extLst>
              <a:ext uri="{FF2B5EF4-FFF2-40B4-BE49-F238E27FC236}">
                <a16:creationId xmlns:a16="http://schemas.microsoft.com/office/drawing/2014/main" id="{F184A087-14E4-E548-89F4-24CDE0339BC5}"/>
              </a:ext>
            </a:extLst>
          </p:cNvPr>
          <p:cNvSpPr>
            <a:spLocks noGrp="1"/>
          </p:cNvSpPr>
          <p:nvPr>
            <p:ph type="sldNum" sz="quarter" idx="11"/>
          </p:nvPr>
        </p:nvSpPr>
        <p:spPr>
          <a:xfrm>
            <a:off x="6553200" y="6363164"/>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090854942"/>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851EAB-761A-E348-B335-E0E410C63CDB}"/>
              </a:ext>
            </a:extLst>
          </p:cNvPr>
          <p:cNvSpPr>
            <a:spLocks noGrp="1"/>
          </p:cNvSpPr>
          <p:nvPr>
            <p:ph type="title"/>
          </p:nvPr>
        </p:nvSpPr>
        <p:spPr/>
        <p:txBody>
          <a:bodyPr/>
          <a:lstStyle/>
          <a:p>
            <a:r>
              <a:rPr lang="en-US" dirty="0"/>
              <a:t>A Talk on Impactful Research &amp; Teaching</a:t>
            </a:r>
          </a:p>
        </p:txBody>
      </p:sp>
      <p:sp>
        <p:nvSpPr>
          <p:cNvPr id="3" name="Content Placeholder 2">
            <a:extLst>
              <a:ext uri="{FF2B5EF4-FFF2-40B4-BE49-F238E27FC236}">
                <a16:creationId xmlns:a16="http://schemas.microsoft.com/office/drawing/2014/main" id="{3D3726AD-987B-2848-AD67-E881431FE6A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52B96CCF-B819-EB4D-B48C-D0F7B7B86F17}"/>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Rectangle 4">
            <a:extLst>
              <a:ext uri="{FF2B5EF4-FFF2-40B4-BE49-F238E27FC236}">
                <a16:creationId xmlns:a16="http://schemas.microsoft.com/office/drawing/2014/main" id="{CAAE4B76-6AAF-1041-9885-AAD0BFDFEA4C}"/>
              </a:ext>
            </a:extLst>
          </p:cNvPr>
          <p:cNvSpPr/>
          <p:nvPr/>
        </p:nvSpPr>
        <p:spPr>
          <a:xfrm>
            <a:off x="-76200" y="6535579"/>
            <a:ext cx="9153500" cy="24622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https://www.youtube.com/watch?v=83tlorht7Mc&amp;list=PL5Q2soXY2Zi8D_5MGV6EnXEJHnV2YFBJl&amp;index=54</a:t>
            </a:r>
            <a:r>
              <a:rPr kumimoji="0" lang="en-US" sz="10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 </a:t>
            </a:r>
            <a:endPar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518B1DC4-854D-CC48-8A53-63A089706779}"/>
              </a:ext>
            </a:extLst>
          </p:cNvPr>
          <p:cNvPicPr>
            <a:picLocks noChangeAspect="1"/>
          </p:cNvPicPr>
          <p:nvPr/>
        </p:nvPicPr>
        <p:blipFill>
          <a:blip r:embed="rId3"/>
          <a:stretch>
            <a:fillRect/>
          </a:stretch>
        </p:blipFill>
        <p:spPr>
          <a:xfrm>
            <a:off x="830739" y="908720"/>
            <a:ext cx="7413669" cy="5396058"/>
          </a:xfrm>
          <a:prstGeom prst="rect">
            <a:avLst/>
          </a:prstGeom>
        </p:spPr>
      </p:pic>
    </p:spTree>
    <p:extLst>
      <p:ext uri="{BB962C8B-B14F-4D97-AF65-F5344CB8AC3E}">
        <p14:creationId xmlns:p14="http://schemas.microsoft.com/office/powerpoint/2010/main" val="2755448107"/>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80DEB4-724A-A54C-BC9E-6578FFE645A0}"/>
              </a:ext>
            </a:extLst>
          </p:cNvPr>
          <p:cNvSpPr>
            <a:spLocks noGrp="1"/>
          </p:cNvSpPr>
          <p:nvPr>
            <p:ph type="title"/>
          </p:nvPr>
        </p:nvSpPr>
        <p:spPr/>
        <p:txBody>
          <a:bodyPr/>
          <a:lstStyle/>
          <a:p>
            <a:r>
              <a:rPr lang="en-US" dirty="0"/>
              <a:t>Highly Recommended Reading</a:t>
            </a:r>
          </a:p>
        </p:txBody>
      </p:sp>
      <p:sp>
        <p:nvSpPr>
          <p:cNvPr id="3" name="Content Placeholder 2">
            <a:extLst>
              <a:ext uri="{FF2B5EF4-FFF2-40B4-BE49-F238E27FC236}">
                <a16:creationId xmlns:a16="http://schemas.microsoft.com/office/drawing/2014/main" id="{94A96840-1A4D-2340-B972-87482A8ED7DE}"/>
              </a:ext>
            </a:extLst>
          </p:cNvPr>
          <p:cNvSpPr>
            <a:spLocks noGrp="1"/>
          </p:cNvSpPr>
          <p:nvPr>
            <p:ph idx="1"/>
          </p:nvPr>
        </p:nvSpPr>
        <p:spPr/>
        <p:txBody>
          <a:bodyPr/>
          <a:lstStyle/>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buNone/>
            </a:pPr>
            <a:r>
              <a:rPr lang="en-US" sz="1600" dirty="0">
                <a:solidFill>
                  <a:srgbClr val="0000FF"/>
                </a:solidFill>
                <a:hlinkClick r:id="rId2">
                  <a:extLst>
                    <a:ext uri="{A12FA001-AC4F-418D-AE19-62706E023703}">
                      <ahyp:hlinkClr xmlns:ahyp="http://schemas.microsoft.com/office/drawing/2018/hyperlinkcolor" val="tx"/>
                    </a:ext>
                  </a:extLst>
                </a:hlinkClick>
              </a:rPr>
              <a:t>https://safari.ethz.ch/architecture/fall2021/lib/exe/fetch.php?media=youandyourresearch.pdf</a:t>
            </a:r>
            <a:r>
              <a:rPr lang="en-US" sz="1600" dirty="0">
                <a:solidFill>
                  <a:srgbClr val="0000FF"/>
                </a:solidFill>
              </a:rPr>
              <a:t> </a:t>
            </a:r>
          </a:p>
        </p:txBody>
      </p:sp>
      <p:sp>
        <p:nvSpPr>
          <p:cNvPr id="4" name="Slide Number Placeholder 3">
            <a:extLst>
              <a:ext uri="{FF2B5EF4-FFF2-40B4-BE49-F238E27FC236}">
                <a16:creationId xmlns:a16="http://schemas.microsoft.com/office/drawing/2014/main" id="{2E38AD17-7F27-464E-BE86-F2B8AEC91E62}"/>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8B4CFEE-25D5-DC48-9A59-E64EDB0BFF0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5" name="Picture 4">
            <a:extLst>
              <a:ext uri="{FF2B5EF4-FFF2-40B4-BE49-F238E27FC236}">
                <a16:creationId xmlns:a16="http://schemas.microsoft.com/office/drawing/2014/main" id="{3C655AD0-495D-7C45-9486-59604E7B8BA0}"/>
              </a:ext>
            </a:extLst>
          </p:cNvPr>
          <p:cNvPicPr>
            <a:picLocks noChangeAspect="1"/>
          </p:cNvPicPr>
          <p:nvPr/>
        </p:nvPicPr>
        <p:blipFill>
          <a:blip r:embed="rId3"/>
          <a:stretch>
            <a:fillRect/>
          </a:stretch>
        </p:blipFill>
        <p:spPr>
          <a:xfrm>
            <a:off x="1638300" y="1981200"/>
            <a:ext cx="5867400" cy="2311400"/>
          </a:xfrm>
          <a:prstGeom prst="rect">
            <a:avLst/>
          </a:prstGeom>
        </p:spPr>
      </p:pic>
    </p:spTree>
    <p:extLst>
      <p:ext uri="{BB962C8B-B14F-4D97-AF65-F5344CB8AC3E}">
        <p14:creationId xmlns:p14="http://schemas.microsoft.com/office/powerpoint/2010/main" val="803729145"/>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80DEB4-724A-A54C-BC9E-6578FFE645A0}"/>
              </a:ext>
            </a:extLst>
          </p:cNvPr>
          <p:cNvSpPr>
            <a:spLocks noGrp="1"/>
          </p:cNvSpPr>
          <p:nvPr>
            <p:ph type="title"/>
          </p:nvPr>
        </p:nvSpPr>
        <p:spPr/>
        <p:txBody>
          <a:bodyPr/>
          <a:lstStyle/>
          <a:p>
            <a:r>
              <a:rPr lang="en-US" dirty="0"/>
              <a:t>Suggested Reading on Mindset &amp; More</a:t>
            </a:r>
          </a:p>
        </p:txBody>
      </p:sp>
      <p:sp>
        <p:nvSpPr>
          <p:cNvPr id="3" name="Content Placeholder 2">
            <a:extLst>
              <a:ext uri="{FF2B5EF4-FFF2-40B4-BE49-F238E27FC236}">
                <a16:creationId xmlns:a16="http://schemas.microsoft.com/office/drawing/2014/main" id="{94A96840-1A4D-2340-B972-87482A8ED7DE}"/>
              </a:ext>
            </a:extLst>
          </p:cNvPr>
          <p:cNvSpPr>
            <a:spLocks noGrp="1"/>
          </p:cNvSpPr>
          <p:nvPr>
            <p:ph idx="1"/>
          </p:nvPr>
        </p:nvSpPr>
        <p:spPr/>
        <p:txBody>
          <a:bodyPr/>
          <a:lstStyle/>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buNone/>
            </a:pPr>
            <a:endParaRPr lang="en-US" dirty="0"/>
          </a:p>
          <a:p>
            <a:pPr marL="0" indent="0">
              <a:buNone/>
            </a:pPr>
            <a:endParaRPr lang="en-US" sz="2000" dirty="0"/>
          </a:p>
          <a:p>
            <a:pPr marL="0" indent="0">
              <a:buNone/>
            </a:pPr>
            <a:r>
              <a:rPr lang="en-US" sz="1600" dirty="0">
                <a:solidFill>
                  <a:srgbClr val="0000FF"/>
                </a:solidFill>
                <a:hlinkClick r:id="rId2">
                  <a:extLst>
                    <a:ext uri="{A12FA001-AC4F-418D-AE19-62706E023703}">
                      <ahyp:hlinkClr xmlns:ahyp="http://schemas.microsoft.com/office/drawing/2018/hyperlinkcolor" val="tx"/>
                    </a:ext>
                  </a:extLst>
                </a:hlinkClick>
              </a:rPr>
              <a:t>https://safari.ethz.ch/architecture/fall2021/lib/exe/fetch.php?media=youandyourresearch.pdf</a:t>
            </a:r>
            <a:r>
              <a:rPr lang="en-US" sz="1600" dirty="0">
                <a:solidFill>
                  <a:srgbClr val="0000FF"/>
                </a:solidFill>
              </a:rPr>
              <a:t> </a:t>
            </a:r>
          </a:p>
        </p:txBody>
      </p:sp>
      <p:sp>
        <p:nvSpPr>
          <p:cNvPr id="4" name="Slide Number Placeholder 3">
            <a:extLst>
              <a:ext uri="{FF2B5EF4-FFF2-40B4-BE49-F238E27FC236}">
                <a16:creationId xmlns:a16="http://schemas.microsoft.com/office/drawing/2014/main" id="{2E38AD17-7F27-464E-BE86-F2B8AEC91E62}"/>
              </a:ext>
            </a:extLst>
          </p:cNvPr>
          <p:cNvSpPr>
            <a:spLocks noGrp="1"/>
          </p:cNvSpPr>
          <p:nvPr>
            <p:ph type="sldNum" sz="quarter" idx="11"/>
          </p:nvPr>
        </p:nvSpPr>
        <p:spPr/>
        <p:txBody>
          <a:bodyPr/>
          <a:lstStyle/>
          <a:p>
            <a:pPr>
              <a:defRPr/>
            </a:pPr>
            <a:fld id="{98B4CFEE-25D5-DC48-9A59-E64EDB0BFF00}" type="slidenum">
              <a:rPr lang="en-US" altLang="en-US" smtClean="0"/>
              <a:pPr>
                <a:defRPr/>
              </a:pPr>
              <a:t>33</a:t>
            </a:fld>
            <a:endParaRPr lang="en-US" altLang="en-US"/>
          </a:p>
        </p:txBody>
      </p:sp>
      <p:pic>
        <p:nvPicPr>
          <p:cNvPr id="6" name="Picture 5">
            <a:extLst>
              <a:ext uri="{FF2B5EF4-FFF2-40B4-BE49-F238E27FC236}">
                <a16:creationId xmlns:a16="http://schemas.microsoft.com/office/drawing/2014/main" id="{2047252A-9236-1845-AF9B-AEA3BC1EF4DD}"/>
              </a:ext>
            </a:extLst>
          </p:cNvPr>
          <p:cNvPicPr>
            <a:picLocks noChangeAspect="1"/>
          </p:cNvPicPr>
          <p:nvPr/>
        </p:nvPicPr>
        <p:blipFill>
          <a:blip r:embed="rId3"/>
          <a:stretch>
            <a:fillRect/>
          </a:stretch>
        </p:blipFill>
        <p:spPr>
          <a:xfrm>
            <a:off x="50800" y="990600"/>
            <a:ext cx="9042400" cy="1930400"/>
          </a:xfrm>
          <a:prstGeom prst="rect">
            <a:avLst/>
          </a:prstGeom>
        </p:spPr>
      </p:pic>
      <p:pic>
        <p:nvPicPr>
          <p:cNvPr id="8" name="Picture 7">
            <a:extLst>
              <a:ext uri="{FF2B5EF4-FFF2-40B4-BE49-F238E27FC236}">
                <a16:creationId xmlns:a16="http://schemas.microsoft.com/office/drawing/2014/main" id="{CA20F83E-7374-1B4C-B2D5-4C469A75EF88}"/>
              </a:ext>
            </a:extLst>
          </p:cNvPr>
          <p:cNvPicPr>
            <a:picLocks noChangeAspect="1"/>
          </p:cNvPicPr>
          <p:nvPr/>
        </p:nvPicPr>
        <p:blipFill>
          <a:blip r:embed="rId4"/>
          <a:stretch>
            <a:fillRect/>
          </a:stretch>
        </p:blipFill>
        <p:spPr>
          <a:xfrm>
            <a:off x="0" y="2819400"/>
            <a:ext cx="9144000" cy="768298"/>
          </a:xfrm>
          <a:prstGeom prst="rect">
            <a:avLst/>
          </a:prstGeom>
        </p:spPr>
      </p:pic>
      <p:pic>
        <p:nvPicPr>
          <p:cNvPr id="9" name="Picture 8">
            <a:extLst>
              <a:ext uri="{FF2B5EF4-FFF2-40B4-BE49-F238E27FC236}">
                <a16:creationId xmlns:a16="http://schemas.microsoft.com/office/drawing/2014/main" id="{1E06A45A-185A-9740-A41C-2DE5BF4B034C}"/>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657600" y="3873692"/>
            <a:ext cx="1469287" cy="20699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39960192"/>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69" name="Title 4">
            <a:extLst>
              <a:ext uri="{FF2B5EF4-FFF2-40B4-BE49-F238E27FC236}">
                <a16:creationId xmlns:a16="http://schemas.microsoft.com/office/drawing/2014/main" id="{2D6E322B-1333-5647-85A1-8292CBEA8131}"/>
              </a:ext>
            </a:extLst>
          </p:cNvPr>
          <p:cNvSpPr>
            <a:spLocks noGrp="1" noChangeArrowheads="1"/>
          </p:cNvSpPr>
          <p:nvPr>
            <p:ph type="ctrTitle"/>
          </p:nvPr>
        </p:nvSpPr>
        <p:spPr/>
        <p:txBody>
          <a:bodyPr/>
          <a:lstStyle/>
          <a:p>
            <a:r>
              <a:rPr lang="en-US" altLang="en-US" dirty="0">
                <a:ea typeface="ＭＳ Ｐゴシック" panose="020B0600070205080204" pitchFamily="34" charset="-128"/>
              </a:rPr>
              <a:t>Memory-Centric </a:t>
            </a:r>
            <a:br>
              <a:rPr lang="en-US" altLang="en-US" dirty="0">
                <a:ea typeface="ＭＳ Ｐゴシック" panose="020B0600070205080204" pitchFamily="34" charset="-128"/>
              </a:rPr>
            </a:br>
            <a:r>
              <a:rPr lang="en-US" altLang="en-US" dirty="0">
                <a:ea typeface="ＭＳ Ｐゴシック" panose="020B0600070205080204" pitchFamily="34" charset="-128"/>
              </a:rPr>
              <a:t>			Computing Systems</a:t>
            </a:r>
          </a:p>
        </p:txBody>
      </p:sp>
      <p:sp>
        <p:nvSpPr>
          <p:cNvPr id="416770" name="Subtitle 5">
            <a:extLst>
              <a:ext uri="{FF2B5EF4-FFF2-40B4-BE49-F238E27FC236}">
                <a16:creationId xmlns:a16="http://schemas.microsoft.com/office/drawing/2014/main" id="{F6FDC6A1-A28F-104C-8DDD-A4BE5C41AC04}"/>
              </a:ext>
            </a:extLst>
          </p:cNvPr>
          <p:cNvSpPr>
            <a:spLocks noGrp="1" noChangeArrowheads="1"/>
          </p:cNvSpPr>
          <p:nvPr>
            <p:ph type="subTitle" idx="1"/>
          </p:nvPr>
        </p:nvSpPr>
        <p:spPr/>
        <p:txBody>
          <a:bodyPr/>
          <a:lstStyle/>
          <a:p>
            <a:endParaRPr lang="en-US" altLang="en-US">
              <a:ea typeface="ＭＳ Ｐゴシック" panose="020B0600070205080204" pitchFamily="34" charset="-128"/>
            </a:endParaRPr>
          </a:p>
        </p:txBody>
      </p:sp>
      <p:sp>
        <p:nvSpPr>
          <p:cNvPr id="416771" name="Slide Number Placeholder 3">
            <a:extLst>
              <a:ext uri="{FF2B5EF4-FFF2-40B4-BE49-F238E27FC236}">
                <a16:creationId xmlns:a16="http://schemas.microsoft.com/office/drawing/2014/main" id="{FA05780F-900C-D24A-90E4-3CE4211CB42C}"/>
              </a:ext>
            </a:extLst>
          </p:cNvPr>
          <p:cNvSpPr>
            <a:spLocks noGrp="1"/>
          </p:cNvSpPr>
          <p:nvPr>
            <p:ph type="sldNum" sz="quarter" idx="12"/>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651A014-54A1-3E49-8B94-E3F8FC1E000E}" type="slidenum">
              <a:rPr kumimoji="0" lang="en-US" altLang="en-US" sz="12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en-US" sz="12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4084484336"/>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Problem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0000FF"/>
                </a:solidFill>
              </a:rPr>
              <a:t>Computing</a:t>
            </a:r>
          </a:p>
          <a:p>
            <a:pPr marL="0" indent="0" algn="ctr">
              <a:buNone/>
            </a:pPr>
            <a:r>
              <a:rPr lang="en-US" sz="6400" dirty="0">
                <a:solidFill>
                  <a:srgbClr val="FF0000"/>
                </a:solidFill>
              </a:rPr>
              <a:t>is Bottlenecked by Data</a:t>
            </a:r>
            <a:endParaRPr lang="en-US" sz="6400"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850344649"/>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is Key for AI, ML, Genomics,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Important workloads are all data intensive</a:t>
            </a:r>
          </a:p>
          <a:p>
            <a:pPr marL="344487" lvl="1" indent="0">
              <a:buNone/>
            </a:pPr>
            <a:endParaRPr lang="en-US" dirty="0"/>
          </a:p>
          <a:p>
            <a:pPr marL="344487" lvl="1" indent="0">
              <a:buNone/>
            </a:pPr>
            <a:endParaRPr lang="en-US" dirty="0"/>
          </a:p>
          <a:p>
            <a:r>
              <a:rPr lang="en-US" dirty="0"/>
              <a:t>They require rapid and efficient processing of large amounts of data</a:t>
            </a:r>
          </a:p>
          <a:p>
            <a:pPr lvl="1"/>
            <a:endParaRPr lang="en-US" dirty="0"/>
          </a:p>
          <a:p>
            <a:pPr lvl="1"/>
            <a:endParaRPr lang="en-US" dirty="0"/>
          </a:p>
          <a:p>
            <a:r>
              <a:rPr lang="en-US" dirty="0"/>
              <a:t>Data is increasing</a:t>
            </a:r>
          </a:p>
          <a:p>
            <a:pPr lvl="1"/>
            <a:r>
              <a:rPr lang="en-US" dirty="0"/>
              <a:t>We can generate more than we can process</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fld id="{323594FA-E141-4234-AE05-360401972BE7}" type="slidenum">
              <a:rPr lang="en-US" altLang="en-US" smtClean="0"/>
              <a:pPr/>
              <a:t>36</a:t>
            </a:fld>
            <a:endParaRPr lang="en-US" altLang="en-US"/>
          </a:p>
        </p:txBody>
      </p:sp>
    </p:spTree>
    <p:extLst>
      <p:ext uri="{BB962C8B-B14F-4D97-AF65-F5344CB8AC3E}">
        <p14:creationId xmlns:p14="http://schemas.microsoft.com/office/powerpoint/2010/main" val="158755506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solidFill>
                  <a:srgbClr val="006633"/>
                </a:solidFill>
              </a:rPr>
              <a:t>Data is Key for Future Workloads</a:t>
            </a:r>
            <a:endParaRPr lang="en-US" dirty="0"/>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Tree>
    <p:extLst>
      <p:ext uri="{BB962C8B-B14F-4D97-AF65-F5344CB8AC3E}">
        <p14:creationId xmlns:p14="http://schemas.microsoft.com/office/powerpoint/2010/main" val="3620114416"/>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noAutofit/>
          </a:bodyPr>
          <a:lstStyle/>
          <a:p>
            <a:r>
              <a:rPr lang="en-US" sz="3800" dirty="0"/>
              <a:t>Data Overwhelms Modern Machines </a:t>
            </a:r>
          </a:p>
        </p:txBody>
      </p:sp>
      <p:sp>
        <p:nvSpPr>
          <p:cNvPr id="15" name="TextBox 14"/>
          <p:cNvSpPr txBox="1"/>
          <p:nvPr/>
        </p:nvSpPr>
        <p:spPr>
          <a:xfrm>
            <a:off x="448964" y="5361579"/>
            <a:ext cx="465221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 Analytics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Awan+, BDCloud’15]</a:t>
            </a:r>
          </a:p>
        </p:txBody>
      </p:sp>
      <p:sp>
        <p:nvSpPr>
          <p:cNvPr id="16" name="TextBox 15"/>
          <p:cNvSpPr txBox="1"/>
          <p:nvPr/>
        </p:nvSpPr>
        <p:spPr>
          <a:xfrm>
            <a:off x="4836963" y="5361579"/>
            <a:ext cx="3618587"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Datacenter Workloads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Kanev</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Google</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ISCA’15]</a:t>
            </a:r>
          </a:p>
        </p:txBody>
      </p:sp>
      <p:pic>
        <p:nvPicPr>
          <p:cNvPr id="17" name="Picture 16"/>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511236" y="1054202"/>
            <a:ext cx="1362886" cy="1362886"/>
          </a:xfrm>
          <a:prstGeom prst="rect">
            <a:avLst/>
          </a:prstGeom>
        </p:spPr>
      </p:pic>
      <p:sp>
        <p:nvSpPr>
          <p:cNvPr id="18" name="TextBox 17"/>
          <p:cNvSpPr txBox="1"/>
          <p:nvPr/>
        </p:nvSpPr>
        <p:spPr>
          <a:xfrm>
            <a:off x="448964" y="2656133"/>
            <a:ext cx="3460499"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In-memory Databases </a:t>
            </a:r>
          </a:p>
          <a:p>
            <a:pPr marL="63500" marR="0" lvl="0" indent="-6350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[Mao+, EuroSys’12; </a:t>
            </a:r>
            <a:b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Clapp+ (</a:t>
            </a:r>
            <a:r>
              <a:rPr kumimoji="0" lang="en-US" sz="18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Intel</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IISWC’15]</a:t>
            </a:r>
          </a:p>
        </p:txBody>
      </p:sp>
      <p:pic>
        <p:nvPicPr>
          <p:cNvPr id="19" name="Picture 18"/>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5567081" y="836712"/>
            <a:ext cx="1872533" cy="1872533"/>
          </a:xfrm>
          <a:prstGeom prst="rect">
            <a:avLst/>
          </a:prstGeom>
        </p:spPr>
      </p:pic>
      <p:sp>
        <p:nvSpPr>
          <p:cNvPr id="22" name="TextBox 21"/>
          <p:cNvSpPr txBox="1"/>
          <p:nvPr/>
        </p:nvSpPr>
        <p:spPr>
          <a:xfrm>
            <a:off x="4836963" y="2656133"/>
            <a:ext cx="3607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Graph/Tree Processing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[Xu+, IISWC’12; </a:t>
            </a:r>
            <a:r>
              <a:rPr kumimoji="0" lang="en-US" sz="1800" b="0"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Umuroglu</a:t>
            </a:r>
            <a:r>
              <a:rPr kumimoji="0" lang="en-US" sz="1800" b="0"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FPL’15]</a:t>
            </a:r>
          </a:p>
        </p:txBody>
      </p:sp>
      <p:pic>
        <p:nvPicPr>
          <p:cNvPr id="23" name="Picture 22"/>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1089220" y="3998286"/>
            <a:ext cx="2155604" cy="1146598"/>
          </a:xfrm>
          <a:prstGeom prst="rect">
            <a:avLst/>
          </a:prstGeom>
        </p:spPr>
      </p:pic>
      <p:pic>
        <p:nvPicPr>
          <p:cNvPr id="24" name="Picture 23"/>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567081" y="3772838"/>
            <a:ext cx="2133599" cy="1546598"/>
          </a:xfrm>
          <a:prstGeom prst="rect">
            <a:avLst/>
          </a:prstGeom>
        </p:spPr>
      </p:pic>
      <p:sp>
        <p:nvSpPr>
          <p:cNvPr id="26" name="Rectangle 25"/>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498644999"/>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22C30508-BBE9-0049-8B62-499400F76D8D}"/>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is Key for Future Workloads</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Tree>
    <p:extLst>
      <p:ext uri="{BB962C8B-B14F-4D97-AF65-F5344CB8AC3E}">
        <p14:creationId xmlns:p14="http://schemas.microsoft.com/office/powerpoint/2010/main" val="131867921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800" kern="0" dirty="0">
                <a:solidFill>
                  <a:srgbClr val="006633"/>
                </a:solidFill>
                <a:latin typeface="Garamond"/>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85084892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descr="20151101_stc002_595.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433713" y="2799766"/>
            <a:ext cx="7602783" cy="3552225"/>
          </a:xfrm>
          <a:prstGeom prst="rect">
            <a:avLst/>
          </a:prstGeom>
        </p:spPr>
      </p:pic>
      <p:sp>
        <p:nvSpPr>
          <p:cNvPr id="2" name="Title 1"/>
          <p:cNvSpPr>
            <a:spLocks noGrp="1"/>
          </p:cNvSpPr>
          <p:nvPr>
            <p:ph type="title"/>
          </p:nvPr>
        </p:nvSpPr>
        <p:spPr/>
        <p:txBody>
          <a:bodyPr/>
          <a:lstStyle/>
          <a:p>
            <a:pPr lvl="0">
              <a:defRPr/>
            </a:pPr>
            <a:r>
              <a:rPr lang="en-US" dirty="0">
                <a:solidFill>
                  <a:srgbClr val="006633"/>
                </a:solidFill>
              </a:rPr>
              <a:t>Data is Key for Future Workloads</a:t>
            </a:r>
            <a:endParaRPr lang="en-US" sz="4400" dirty="0">
              <a:solidFill>
                <a:srgbClr val="006633"/>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2" descr="https://www.genome.gov/images/content/costpermb2015_4.jpg"/>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323528" y="1011651"/>
            <a:ext cx="3764149" cy="2777389"/>
          </a:xfrm>
          <a:prstGeom prst="rect">
            <a:avLst/>
          </a:prstGeom>
          <a:noFill/>
          <a:extLst>
            <a:ext uri="{909E8E84-426E-40DD-AFC4-6F175D3DCCD1}">
              <a14:hiddenFill xmlns:a14="http://schemas.microsoft.com/office/drawing/2010/main">
                <a:solidFill>
                  <a:srgbClr val="FFFFFF"/>
                </a:solidFill>
              </a14:hiddenFill>
            </a:ext>
          </a:extLst>
        </p:spPr>
      </p:pic>
      <p:sp>
        <p:nvSpPr>
          <p:cNvPr id="6" name="Oval 5"/>
          <p:cNvSpPr/>
          <p:nvPr/>
        </p:nvSpPr>
        <p:spPr>
          <a:xfrm>
            <a:off x="1966911" y="1688007"/>
            <a:ext cx="228825" cy="228825"/>
          </a:xfrm>
          <a:prstGeom prst="ellipse">
            <a:avLst/>
          </a:prstGeom>
          <a:solidFill>
            <a:srgbClr val="FF0000"/>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7" name="Rectangle 6"/>
          <p:cNvSpPr/>
          <p:nvPr/>
        </p:nvSpPr>
        <p:spPr>
          <a:xfrm>
            <a:off x="3779912" y="1198493"/>
            <a:ext cx="3540686"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development of high-throughput sequencing (HTS) technologies</a:t>
            </a:r>
          </a:p>
        </p:txBody>
      </p:sp>
      <p:cxnSp>
        <p:nvCxnSpPr>
          <p:cNvPr id="9" name="Straight Arrow Connector 8"/>
          <p:cNvCxnSpPr/>
          <p:nvPr/>
        </p:nvCxnSpPr>
        <p:spPr>
          <a:xfrm flipH="1">
            <a:off x="4355978" y="2060848"/>
            <a:ext cx="288030" cy="432048"/>
          </a:xfrm>
          <a:prstGeom prst="straightConnector1">
            <a:avLst/>
          </a:prstGeom>
          <a:ln w="63500">
            <a:solidFill>
              <a:schemeClr val="bg1"/>
            </a:solidFill>
            <a:tailEnd type="triangle"/>
          </a:ln>
        </p:spPr>
        <p:style>
          <a:lnRef idx="1">
            <a:schemeClr val="accent1"/>
          </a:lnRef>
          <a:fillRef idx="0">
            <a:schemeClr val="accent1"/>
          </a:fillRef>
          <a:effectRef idx="0">
            <a:schemeClr val="accent1"/>
          </a:effectRef>
          <a:fontRef idx="minor">
            <a:schemeClr val="tx1"/>
          </a:fontRef>
        </p:style>
      </p:cxnSp>
      <p:pic>
        <p:nvPicPr>
          <p:cNvPr id="10" name="Picture 2" descr="Image result for the economist"/>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252485" y="5963008"/>
            <a:ext cx="790158" cy="403212"/>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1530363" y="6460344"/>
            <a:ext cx="7290109"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a:ea typeface="+mn-ea"/>
                <a:cs typeface="+mn-cs"/>
                <a:hlinkClick r:id="rId6"/>
              </a:rPr>
              <a:t>http://www.economist.com/news/21631808-so-much-genetic-data-so-many-uses-genes-unzipped</a:t>
            </a:r>
            <a:r>
              <a:rPr kumimoji="0" lang="en-US" sz="1200" b="0" i="0" u="none" strike="noStrike" kern="1200" cap="none" spc="0" normalizeH="0" baseline="0" noProof="0" dirty="0">
                <a:ln>
                  <a:noFill/>
                </a:ln>
                <a:solidFill>
                  <a:srgbClr val="000000"/>
                </a:solidFill>
                <a:effectLst/>
                <a:uLnTx/>
                <a:uFillTx/>
                <a:latin typeface="Tahoma"/>
                <a:ea typeface="+mn-ea"/>
                <a:cs typeface="+mn-cs"/>
              </a:rPr>
              <a:t> </a:t>
            </a:r>
          </a:p>
        </p:txBody>
      </p:sp>
      <p:sp>
        <p:nvSpPr>
          <p:cNvPr id="3" name="Down Arrow 2"/>
          <p:cNvSpPr/>
          <p:nvPr/>
        </p:nvSpPr>
        <p:spPr>
          <a:xfrm rot="4961981">
            <a:off x="2655370" y="840988"/>
            <a:ext cx="517315" cy="1382049"/>
          </a:xfrm>
          <a:prstGeom prst="downArrow">
            <a:avLst/>
          </a:prstGeom>
          <a:solidFill>
            <a:schemeClr val="accent1">
              <a:lumMod val="60000"/>
              <a:lumOff val="40000"/>
            </a:schemeClr>
          </a:solidFill>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5F5F5F"/>
              </a:solidFill>
              <a:effectLst/>
              <a:uLnTx/>
              <a:uFillTx/>
              <a:latin typeface="europa"/>
              <a:ea typeface="+mn-ea"/>
              <a:cs typeface="+mn-cs"/>
            </a:endParaRPr>
          </a:p>
        </p:txBody>
      </p:sp>
      <p:sp>
        <p:nvSpPr>
          <p:cNvPr id="12" name="Rectangle 11"/>
          <p:cNvSpPr/>
          <p:nvPr/>
        </p:nvSpPr>
        <p:spPr>
          <a:xfrm>
            <a:off x="177924" y="4006805"/>
            <a:ext cx="2305844" cy="646331"/>
          </a:xfrm>
          <a:prstGeom prst="rect">
            <a:avLst/>
          </a:prstGeom>
          <a:solidFill>
            <a:schemeClr val="accent1">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Number of Genomes Sequenced</a:t>
            </a:r>
          </a:p>
        </p:txBody>
      </p:sp>
    </p:spTree>
    <p:extLst>
      <p:ext uri="{BB962C8B-B14F-4D97-AF65-F5344CB8AC3E}">
        <p14:creationId xmlns:p14="http://schemas.microsoft.com/office/powerpoint/2010/main" val="786832534"/>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11591" y="0"/>
            <a:ext cx="9145859" cy="6858000"/>
          </a:xfrm>
          <a:prstGeom prst="rect">
            <a:avLst/>
          </a:prstGeom>
          <a:solidFill>
            <a:schemeClr val="bg1"/>
          </a:solidFill>
          <a:ln>
            <a:no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400" b="1" i="0" u="none" strike="noStrike" kern="1200" cap="none" spc="0" normalizeH="0" baseline="0" noProof="0" dirty="0">
              <a:ln>
                <a:noFill/>
              </a:ln>
              <a:solidFill>
                <a:srgbClr val="EEECE1"/>
              </a:solidFill>
              <a:effectLst/>
              <a:uLnTx/>
              <a:uFillTx/>
              <a:latin typeface="europa"/>
              <a:ea typeface="+mn-ea"/>
              <a:cs typeface="+mn-cs"/>
            </a:endParaRPr>
          </a:p>
        </p:txBody>
      </p:sp>
      <p:sp>
        <p:nvSpPr>
          <p:cNvPr id="20" name="Rectangle 19"/>
          <p:cNvSpPr/>
          <p:nvPr/>
        </p:nvSpPr>
        <p:spPr>
          <a:xfrm>
            <a:off x="8534400" y="4129073"/>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pic>
        <p:nvPicPr>
          <p:cNvPr id="71" name="Picture 70" descr="http://www.nextplatform.com/wp-content/uploads/2015/03/Glenn1.png"/>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105649" y="4094761"/>
            <a:ext cx="4224963" cy="1829100"/>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71"/>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5495894" y="3689818"/>
            <a:ext cx="2867618" cy="2653333"/>
          </a:xfrm>
          <a:prstGeom prst="rect">
            <a:avLst/>
          </a:prstGeom>
        </p:spPr>
      </p:pic>
      <p:sp>
        <p:nvSpPr>
          <p:cNvPr id="75" name="Rectangle 74"/>
          <p:cNvSpPr/>
          <p:nvPr/>
        </p:nvSpPr>
        <p:spPr>
          <a:xfrm>
            <a:off x="8022677" y="4174288"/>
            <a:ext cx="428980" cy="654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8" name="Rectangle 77"/>
          <p:cNvSpPr/>
          <p:nvPr/>
        </p:nvSpPr>
        <p:spPr>
          <a:xfrm>
            <a:off x="4628782" y="0"/>
            <a:ext cx="9144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79" name="Rectangle 78"/>
          <p:cNvSpPr/>
          <p:nvPr/>
        </p:nvSpPr>
        <p:spPr>
          <a:xfrm>
            <a:off x="1" y="3383280"/>
            <a:ext cx="9144000"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ahoma"/>
              <a:ea typeface="+mn-ea"/>
              <a:cs typeface="+mn-cs"/>
            </a:endParaRPr>
          </a:p>
        </p:txBody>
      </p:sp>
      <p:sp>
        <p:nvSpPr>
          <p:cNvPr id="80" name="Rectangle 79"/>
          <p:cNvSpPr/>
          <p:nvPr/>
        </p:nvSpPr>
        <p:spPr>
          <a:xfrm>
            <a:off x="3610761" y="2895290"/>
            <a:ext cx="2103160" cy="1077218"/>
          </a:xfrm>
          <a:prstGeom prst="rect">
            <a:avLst/>
          </a:prstGeom>
          <a:solidFill>
            <a:schemeClr val="bg1"/>
          </a:solidFill>
          <a:ln>
            <a:solidFill>
              <a:srgbClr val="1B65A8"/>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0000"/>
                </a:solidFill>
                <a:effectLst/>
                <a:uLnTx/>
                <a:uFillTx/>
                <a:latin typeface="Tahoma"/>
                <a:ea typeface="+mn-ea"/>
                <a:cs typeface="+mn-cs"/>
              </a:rPr>
              <a:t>Genome Analysis</a:t>
            </a:r>
          </a:p>
        </p:txBody>
      </p:sp>
      <p:graphicFrame>
        <p:nvGraphicFramePr>
          <p:cNvPr id="2" name="Object 1"/>
          <p:cNvGraphicFramePr>
            <a:graphicFrameLocks noChangeAspect="1"/>
          </p:cNvGraphicFramePr>
          <p:nvPr/>
        </p:nvGraphicFramePr>
        <p:xfrm>
          <a:off x="5311176" y="36301"/>
          <a:ext cx="3509639" cy="3353943"/>
        </p:xfrm>
        <a:graphic>
          <a:graphicData uri="http://schemas.openxmlformats.org/presentationml/2006/ole">
            <mc:AlternateContent xmlns:mc="http://schemas.openxmlformats.org/markup-compatibility/2006">
              <mc:Choice xmlns:v="urn:schemas-microsoft-com:vml" Requires="v">
                <p:oleObj spid="_x0000_s4667" name="Visio" r:id="rId6" imgW="2695276" imgH="2509932" progId="Visio.Drawing.11">
                  <p:embed/>
                </p:oleObj>
              </mc:Choice>
              <mc:Fallback>
                <p:oleObj name="Visio" r:id="rId6" imgW="2695276" imgH="2509932" progId="Visio.Drawing.11">
                  <p:embed/>
                  <p:pic>
                    <p:nvPicPr>
                      <p:cNvPr id="2" name="Object 1"/>
                      <p:cNvPicPr/>
                      <p:nvPr/>
                    </p:nvPicPr>
                    <p:blipFill>
                      <a:blip r:embed="rId7"/>
                      <a:stretch>
                        <a:fillRect/>
                      </a:stretch>
                    </p:blipFill>
                    <p:spPr>
                      <a:xfrm>
                        <a:off x="5311176" y="36301"/>
                        <a:ext cx="3509639" cy="3353943"/>
                      </a:xfrm>
                      <a:prstGeom prst="rect">
                        <a:avLst/>
                      </a:prstGeom>
                    </p:spPr>
                  </p:pic>
                </p:oleObj>
              </mc:Fallback>
            </mc:AlternateContent>
          </a:graphicData>
        </a:graphic>
      </p:graphicFrame>
      <p:graphicFrame>
        <p:nvGraphicFramePr>
          <p:cNvPr id="23" name="Object 22"/>
          <p:cNvGraphicFramePr>
            <a:graphicFrameLocks noChangeAspect="1"/>
          </p:cNvGraphicFramePr>
          <p:nvPr/>
        </p:nvGraphicFramePr>
        <p:xfrm>
          <a:off x="177467" y="500679"/>
          <a:ext cx="4895872" cy="2150973"/>
        </p:xfrm>
        <a:graphic>
          <a:graphicData uri="http://schemas.openxmlformats.org/presentationml/2006/ole">
            <mc:AlternateContent xmlns:mc="http://schemas.openxmlformats.org/markup-compatibility/2006">
              <mc:Choice xmlns:v="urn:schemas-microsoft-com:vml" Requires="v">
                <p:oleObj spid="_x0000_s4668" name="Visio" r:id="rId8" imgW="3859122" imgH="1695796" progId="Visio.Drawing.11">
                  <p:embed/>
                </p:oleObj>
              </mc:Choice>
              <mc:Fallback>
                <p:oleObj name="Visio" r:id="rId8" imgW="3859122" imgH="1695796" progId="Visio.Drawing.11">
                  <p:embed/>
                  <p:pic>
                    <p:nvPicPr>
                      <p:cNvPr id="23" name="Object 22"/>
                      <p:cNvPicPr/>
                      <p:nvPr/>
                    </p:nvPicPr>
                    <p:blipFill>
                      <a:blip r:embed="rId9"/>
                      <a:stretch>
                        <a:fillRect/>
                      </a:stretch>
                    </p:blipFill>
                    <p:spPr>
                      <a:xfrm>
                        <a:off x="177467" y="500679"/>
                        <a:ext cx="4895872" cy="2150973"/>
                      </a:xfrm>
                      <a:prstGeom prst="rect">
                        <a:avLst/>
                      </a:prstGeom>
                    </p:spPr>
                  </p:pic>
                </p:oleObj>
              </mc:Fallback>
            </mc:AlternateContent>
          </a:graphicData>
        </a:graphic>
      </p:graphicFrame>
      <p:sp>
        <p:nvSpPr>
          <p:cNvPr id="81" name="Snip Diagonal Corner Rectangle 80"/>
          <p:cNvSpPr/>
          <p:nvPr/>
        </p:nvSpPr>
        <p:spPr>
          <a:xfrm>
            <a:off x="0" y="292493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1</a:t>
            </a:r>
          </a:p>
        </p:txBody>
      </p:sp>
      <p:sp>
        <p:nvSpPr>
          <p:cNvPr id="82" name="Snip Diagonal Corner Rectangle 81"/>
          <p:cNvSpPr/>
          <p:nvPr/>
        </p:nvSpPr>
        <p:spPr>
          <a:xfrm>
            <a:off x="8675925" y="292493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2</a:t>
            </a:r>
          </a:p>
        </p:txBody>
      </p:sp>
      <p:sp>
        <p:nvSpPr>
          <p:cNvPr id="83" name="TextBox 82"/>
          <p:cNvSpPr txBox="1"/>
          <p:nvPr/>
        </p:nvSpPr>
        <p:spPr>
          <a:xfrm>
            <a:off x="458343" y="29249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Sequencing</a:t>
            </a:r>
          </a:p>
        </p:txBody>
      </p:sp>
      <p:sp>
        <p:nvSpPr>
          <p:cNvPr id="84" name="TextBox 83"/>
          <p:cNvSpPr txBox="1"/>
          <p:nvPr/>
        </p:nvSpPr>
        <p:spPr>
          <a:xfrm>
            <a:off x="6304876" y="2916378"/>
            <a:ext cx="247322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Read Mapping</a:t>
            </a:r>
          </a:p>
        </p:txBody>
      </p:sp>
      <p:sp>
        <p:nvSpPr>
          <p:cNvPr id="85" name="Snip Diagonal Corner Rectangle 84"/>
          <p:cNvSpPr/>
          <p:nvPr/>
        </p:nvSpPr>
        <p:spPr>
          <a:xfrm>
            <a:off x="-11591" y="6399657"/>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3</a:t>
            </a:r>
          </a:p>
        </p:txBody>
      </p:sp>
      <p:sp>
        <p:nvSpPr>
          <p:cNvPr id="86" name="Snip Diagonal Corner Rectangle 85"/>
          <p:cNvSpPr/>
          <p:nvPr/>
        </p:nvSpPr>
        <p:spPr>
          <a:xfrm>
            <a:off x="8678558" y="6399656"/>
            <a:ext cx="458343" cy="458343"/>
          </a:xfrm>
          <a:prstGeom prst="snip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Tahoma"/>
                <a:ea typeface="+mn-ea"/>
                <a:cs typeface="+mn-cs"/>
              </a:rPr>
              <a:t>4</a:t>
            </a:r>
          </a:p>
        </p:txBody>
      </p:sp>
      <p:sp>
        <p:nvSpPr>
          <p:cNvPr id="87" name="TextBox 86"/>
          <p:cNvSpPr txBox="1"/>
          <p:nvPr/>
        </p:nvSpPr>
        <p:spPr>
          <a:xfrm>
            <a:off x="483743" y="6379336"/>
            <a:ext cx="294940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Variant Calling</a:t>
            </a:r>
          </a:p>
        </p:txBody>
      </p:sp>
      <p:sp>
        <p:nvSpPr>
          <p:cNvPr id="88" name="TextBox 87"/>
          <p:cNvSpPr txBox="1"/>
          <p:nvPr/>
        </p:nvSpPr>
        <p:spPr>
          <a:xfrm>
            <a:off x="5558503" y="6399656"/>
            <a:ext cx="3404877"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ahoma"/>
                <a:ea typeface="+mn-ea"/>
                <a:cs typeface="+mn-cs"/>
              </a:rPr>
              <a:t>Scientific Discovery</a:t>
            </a:r>
          </a:p>
        </p:txBody>
      </p:sp>
      <p:sp>
        <p:nvSpPr>
          <p:cNvPr id="22" name="Rectangle 21">
            <a:extLst>
              <a:ext uri="{FF2B5EF4-FFF2-40B4-BE49-F238E27FC236}">
                <a16:creationId xmlns:a16="http://schemas.microsoft.com/office/drawing/2014/main" id="{14CFF81F-F748-1245-84EF-EB79E2E2F17A}"/>
              </a:ext>
            </a:extLst>
          </p:cNvPr>
          <p:cNvSpPr/>
          <p:nvPr/>
        </p:nvSpPr>
        <p:spPr>
          <a:xfrm>
            <a:off x="0" y="4077072"/>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30158720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477328"/>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lvl="0">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lang="en-US" dirty="0">
                <a:hlinkClick r:id="rId2"/>
              </a:rPr>
              <a:t>Open arxiv.org version</a:t>
            </a:r>
            <a:r>
              <a:rPr lang="en-US" dirty="0"/>
              <a:t>]</a:t>
            </a: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Tree>
    <p:extLst>
      <p:ext uri="{BB962C8B-B14F-4D97-AF65-F5344CB8AC3E}">
        <p14:creationId xmlns:p14="http://schemas.microsoft.com/office/powerpoint/2010/main" val="1254910644"/>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New Genome Sequencing Technologies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3" name="TextBox 2">
            <a:extLst>
              <a:ext uri="{FF2B5EF4-FFF2-40B4-BE49-F238E27FC236}">
                <a16:creationId xmlns:a16="http://schemas.microsoft.com/office/drawing/2014/main" id="{9DEDF4F9-AC11-CE40-96CF-BFA639F16628}"/>
              </a:ext>
            </a:extLst>
          </p:cNvPr>
          <p:cNvSpPr txBox="1"/>
          <p:nvPr/>
        </p:nvSpPr>
        <p:spPr>
          <a:xfrm>
            <a:off x="336100" y="5036983"/>
            <a:ext cx="8193974" cy="175432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Senol Cali+, “</a:t>
            </a:r>
            <a:r>
              <a:rPr kumimoji="0" lang="en-US" sz="1800" b="1" i="0" u="none" strike="noStrike" kern="1200" cap="none" spc="0" normalizeH="0" baseline="0" noProof="0" dirty="0">
                <a:ln>
                  <a:noFill/>
                </a:ln>
                <a:solidFill>
                  <a:srgbClr val="0000FF"/>
                </a:solidFill>
                <a:effectLst/>
                <a:uLnTx/>
                <a:uFillTx/>
                <a:latin typeface="Tahoma"/>
                <a:ea typeface="+mn-ea"/>
                <a:cs typeface="+mn-cs"/>
              </a:rPr>
              <a:t>Nanopore Sequencing Technology and Tools for Genome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Assembly: Computational Analysis of the Current State, Bottlenecks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rPr>
              <a:t>and Future Directions</a:t>
            </a:r>
            <a:r>
              <a:rPr kumimoji="0" lang="en-US" sz="1800" b="0" i="0" u="none" strike="noStrike" kern="1200" cap="none" spc="0" normalizeH="0" baseline="0" noProof="0" dirty="0">
                <a:ln>
                  <a:noFill/>
                </a:ln>
                <a:solidFill>
                  <a:srgbClr val="000000"/>
                </a:solidFill>
                <a:effectLst/>
                <a:uLnTx/>
                <a:uFillTx/>
                <a:latin typeface="Tahoma"/>
                <a:ea typeface="+mn-ea"/>
                <a:cs typeface="+mn-cs"/>
              </a:rPr>
              <a:t>,” Briefings in Bioinformatics, 2018.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a:t>
            </a:r>
            <a:r>
              <a:rPr kumimoji="0" lang="en-US" sz="1800" b="0" i="0" u="none" strike="noStrike" kern="1200" cap="none" spc="0" normalizeH="0" baseline="0" noProof="0" dirty="0">
                <a:ln>
                  <a:noFill/>
                </a:ln>
                <a:solidFill>
                  <a:srgbClr val="000000"/>
                </a:solidFill>
                <a:effectLst/>
                <a:uLnTx/>
                <a:uFillTx/>
                <a:latin typeface="Tahoma"/>
                <a:ea typeface="+mn-ea"/>
                <a:cs typeface="+mn-cs"/>
                <a:hlinkClick r:id="rId2"/>
              </a:rPr>
              <a:t>Preliminary arxiv.org version</a:t>
            </a:r>
            <a:r>
              <a:rPr kumimoji="0" lang="en-US" sz="1800" b="0" i="0" u="none" strike="noStrike" kern="1200" cap="none" spc="0" normalizeH="0" baseline="0" noProof="0" dirty="0">
                <a:ln>
                  <a:noFill/>
                </a:ln>
                <a:solidFill>
                  <a:srgbClr val="000000"/>
                </a:solidFill>
                <a:effectLst/>
                <a:uLnTx/>
                <a:uFillTx/>
                <a:latin typeface="Tahoma"/>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5" name="Picture 4">
            <a:extLst>
              <a:ext uri="{FF2B5EF4-FFF2-40B4-BE49-F238E27FC236}">
                <a16:creationId xmlns:a16="http://schemas.microsoft.com/office/drawing/2014/main" id="{B7B92BBE-67D0-BE44-AFBF-F27F37B8A8C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484784"/>
            <a:ext cx="9144000" cy="2202873"/>
          </a:xfrm>
          <a:prstGeom prst="rect">
            <a:avLst/>
          </a:prstGeom>
        </p:spPr>
      </p:pic>
      <p:pic>
        <p:nvPicPr>
          <p:cNvPr id="6" name="Picture 8">
            <a:extLst>
              <a:ext uri="{FF2B5EF4-FFF2-40B4-BE49-F238E27FC236}">
                <a16:creationId xmlns:a16="http://schemas.microsoft.com/office/drawing/2014/main" id="{DE735DFE-2D11-5849-BC1A-6B423D4888C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660801" y="2996952"/>
            <a:ext cx="2080800" cy="1523680"/>
          </a:xfrm>
          <a:prstGeom prst="rect">
            <a:avLst/>
          </a:prstGeom>
          <a:noFill/>
          <a:ln w="9525">
            <a:noFill/>
            <a:round/>
            <a:headEnd/>
            <a:tailEnd/>
          </a:ln>
        </p:spPr>
      </p:pic>
      <p:sp>
        <p:nvSpPr>
          <p:cNvPr id="7" name="Text Box 19">
            <a:extLst>
              <a:ext uri="{FF2B5EF4-FFF2-40B4-BE49-F238E27FC236}">
                <a16:creationId xmlns:a16="http://schemas.microsoft.com/office/drawing/2014/main" id="{9BD0F31E-C179-B049-9A06-915AC4721F68}"/>
              </a:ext>
            </a:extLst>
          </p:cNvPr>
          <p:cNvSpPr txBox="1">
            <a:spLocks noChangeArrowheads="1"/>
          </p:cNvSpPr>
          <p:nvPr/>
        </p:nvSpPr>
        <p:spPr bwMode="auto">
          <a:xfrm>
            <a:off x="6381120" y="4520632"/>
            <a:ext cx="2511360" cy="312512"/>
          </a:xfrm>
          <a:prstGeom prst="rect">
            <a:avLst/>
          </a:prstGeom>
          <a:noFill/>
          <a:ln w="9525">
            <a:noFill/>
            <a:round/>
            <a:headEnd/>
            <a:tailEnd/>
          </a:ln>
        </p:spPr>
        <p:txBody>
          <a:bodyPr wrap="none" lIns="81639" tIns="40820" rIns="81639" bIns="40820"/>
          <a:lstStyle/>
          <a:p>
            <a:pPr marL="0" marR="0" lvl="0" indent="0" algn="l" defTabSz="914400" rtl="0" eaLnBrk="1" fontAlgn="auto" latinLnBrk="0" hangingPunct="1">
              <a:lnSpc>
                <a:spcPct val="100000"/>
              </a:lnSpc>
              <a:spcBef>
                <a:spcPts val="0"/>
              </a:spcBef>
              <a:spcAft>
                <a:spcPts val="0"/>
              </a:spcAft>
              <a:buClrTx/>
              <a:buSzTx/>
              <a:buFontTx/>
              <a:buNone/>
              <a:tabLst>
                <a:tab pos="0" algn="l"/>
                <a:tab pos="414726" algn="l"/>
                <a:tab pos="829452" algn="l"/>
                <a:tab pos="1244178" algn="l"/>
                <a:tab pos="1658904" algn="l"/>
                <a:tab pos="2073631" algn="l"/>
                <a:tab pos="2488357" algn="l"/>
                <a:tab pos="2903083" algn="l"/>
                <a:tab pos="3317809" algn="l"/>
                <a:tab pos="3732535" algn="l"/>
                <a:tab pos="4147261" algn="l"/>
                <a:tab pos="4561987" algn="l"/>
                <a:tab pos="4976713" algn="l"/>
                <a:tab pos="5391440" algn="l"/>
                <a:tab pos="5806166" algn="l"/>
                <a:tab pos="6220892" algn="l"/>
                <a:tab pos="6635618" algn="l"/>
                <a:tab pos="7050344" algn="l"/>
                <a:tab pos="7465070" algn="l"/>
                <a:tab pos="7879796" algn="l"/>
                <a:tab pos="8294522" algn="l"/>
              </a:tabLst>
              <a:defRPr/>
            </a:pPr>
            <a:r>
              <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rPr>
              <a:t>Oxford Nanopore </a:t>
            </a:r>
            <a:r>
              <a:rPr kumimoji="0" lang="en-US" sz="1800" b="0" i="0" u="none" strike="noStrike" kern="1200" cap="none" spc="0" normalizeH="0" baseline="0" noProof="0" dirty="0" err="1">
                <a:ln>
                  <a:noFill/>
                </a:ln>
                <a:solidFill>
                  <a:srgbClr val="000000"/>
                </a:solidFill>
                <a:effectLst/>
                <a:uLnTx/>
                <a:uFillTx/>
                <a:latin typeface="Calibri" pitchFamily="34" charset="0"/>
                <a:ea typeface="+mn-ea"/>
                <a:cs typeface="+mn-cs"/>
              </a:rPr>
              <a:t>MinION</a:t>
            </a:r>
            <a:endParaRPr kumimoji="0" lang="en-US" sz="1800" b="0" i="0" u="none" strike="noStrike" kern="1200" cap="none" spc="0" normalizeH="0" baseline="0" noProof="0" dirty="0">
              <a:ln>
                <a:noFill/>
              </a:ln>
              <a:solidFill>
                <a:srgbClr val="000000"/>
              </a:solidFill>
              <a:effectLst/>
              <a:uLnTx/>
              <a:uFillTx/>
              <a:latin typeface="Calibri" pitchFamily="34" charset="0"/>
              <a:ea typeface="+mn-ea"/>
              <a:cs typeface="+mn-cs"/>
            </a:endParaRPr>
          </a:p>
        </p:txBody>
      </p:sp>
      <p:sp>
        <p:nvSpPr>
          <p:cNvPr id="8" name="Rectangle 7">
            <a:extLst>
              <a:ext uri="{FF2B5EF4-FFF2-40B4-BE49-F238E27FC236}">
                <a16:creationId xmlns:a16="http://schemas.microsoft.com/office/drawing/2014/main" id="{94FFF0AC-581D-AF4A-867C-DE5B8FA734E1}"/>
              </a:ext>
            </a:extLst>
          </p:cNvPr>
          <p:cNvSpPr/>
          <p:nvPr/>
        </p:nvSpPr>
        <p:spPr>
          <a:xfrm>
            <a:off x="0" y="5068079"/>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559052536"/>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p:txBody>
          <a:bodyPr/>
          <a:lstStyle/>
          <a:p>
            <a:r>
              <a:rPr lang="en-US" dirty="0"/>
              <a:t>Accelerating Genome Analysis</a:t>
            </a:r>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fld id="{323594FA-E141-4234-AE05-360401972BE7}" type="slidenum">
              <a:rPr lang="en-US" altLang="en-US" smtClean="0"/>
              <a:pPr/>
              <a:t>45</a:t>
            </a:fld>
            <a:endParaRPr lang="en-US" altLang="en-US"/>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4028241506"/>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err="1"/>
              <a:t>GenASM</a:t>
            </a:r>
            <a:r>
              <a:rPr lang="en-US" dirty="0"/>
              <a:t> Framework </a:t>
            </a:r>
            <a:r>
              <a:rPr lang="en-US" sz="3000" b="1" dirty="0"/>
              <a:t>[MICRO 2020]</a:t>
            </a:r>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013776"/>
            <a:ext cx="9144000" cy="2442505"/>
          </a:xfrm>
          <a:prstGeom prst="rect">
            <a:avLst/>
          </a:prstGeom>
        </p:spPr>
      </p:pic>
    </p:spTree>
    <p:extLst>
      <p:ext uri="{BB962C8B-B14F-4D97-AF65-F5344CB8AC3E}">
        <p14:creationId xmlns:p14="http://schemas.microsoft.com/office/powerpoint/2010/main" val="3385835822"/>
      </p:ext>
    </p:extLst>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3955F-E593-C94F-8AC7-1810F08980FA}"/>
              </a:ext>
            </a:extLst>
          </p:cNvPr>
          <p:cNvSpPr>
            <a:spLocks noGrp="1"/>
          </p:cNvSpPr>
          <p:nvPr>
            <p:ph type="title"/>
          </p:nvPr>
        </p:nvSpPr>
        <p:spPr/>
        <p:txBody>
          <a:bodyPr>
            <a:normAutofit/>
          </a:bodyPr>
          <a:lstStyle/>
          <a:p>
            <a:r>
              <a:rPr lang="en-US" dirty="0"/>
              <a:t>Future of Genome Sequencing &amp; Analysis</a:t>
            </a:r>
          </a:p>
        </p:txBody>
      </p:sp>
      <p:sp>
        <p:nvSpPr>
          <p:cNvPr id="4" name="Slide Number Placeholder 3">
            <a:extLst>
              <a:ext uri="{FF2B5EF4-FFF2-40B4-BE49-F238E27FC236}">
                <a16:creationId xmlns:a16="http://schemas.microsoft.com/office/drawing/2014/main" id="{945DD420-3CB6-7A41-8020-2C87CA87ABA7}"/>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E67019E-6B59-9444-A8F8-0CFAB6B6981D}" type="slidenum">
              <a:rPr kumimoji="0" lang="en-US" sz="1600" b="1" i="0" u="none" strike="noStrike" kern="1200" cap="none" spc="0" normalizeH="0" baseline="0" noProof="0" smtClean="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47</a:t>
            </a:fld>
            <a:endParaRPr kumimoji="0" lang="en-US" sz="1600" b="1" i="0" u="none" strike="noStrike" kern="1200" cap="none" spc="0" normalizeH="0" baseline="0" noProof="0" dirty="0">
              <a:ln>
                <a:noFill/>
              </a:ln>
              <a:solidFill>
                <a:prstClr val="white"/>
              </a:solidFill>
              <a:effectLst/>
              <a:uLnTx/>
              <a:uFillTx/>
              <a:latin typeface="Corbel" panose="020B0503020204020204" pitchFamily="34" charset="0"/>
              <a:ea typeface="ＭＳ Ｐゴシック" panose="020B0600070205080204" pitchFamily="34" charset="-128"/>
              <a:cs typeface="Calibri" panose="020F0502020204030204" pitchFamily="34" charset="0"/>
            </a:endParaRPr>
          </a:p>
        </p:txBody>
      </p:sp>
      <p:pic>
        <p:nvPicPr>
          <p:cNvPr id="5122" name="Picture 2">
            <a:extLst>
              <a:ext uri="{FF2B5EF4-FFF2-40B4-BE49-F238E27FC236}">
                <a16:creationId xmlns:a16="http://schemas.microsoft.com/office/drawing/2014/main" id="{5C405E63-629C-CD4C-A407-9B4A7134B8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09143" y="3969960"/>
            <a:ext cx="4934857" cy="281184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CFD409C-4506-9941-8552-EF2195C4FB00}"/>
              </a:ext>
            </a:extLst>
          </p:cNvPr>
          <p:cNvSpPr txBox="1"/>
          <p:nvPr/>
        </p:nvSpPr>
        <p:spPr>
          <a:xfrm>
            <a:off x="6487885" y="6150579"/>
            <a:ext cx="2423885"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orbel" panose="020B0503020204020204"/>
                <a:ea typeface="ＭＳ Ｐゴシック" panose="020B0600070205080204" pitchFamily="34" charset="-128"/>
                <a:cs typeface="+mn-cs"/>
              </a:rPr>
              <a:t>SmidgION</a:t>
            </a: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 from ONT</a:t>
            </a:r>
          </a:p>
        </p:txBody>
      </p:sp>
      <p:pic>
        <p:nvPicPr>
          <p:cNvPr id="5124" name="Picture 4" descr="First Nanopore Sequencing of Human Genome">
            <a:extLst>
              <a:ext uri="{FF2B5EF4-FFF2-40B4-BE49-F238E27FC236}">
                <a16:creationId xmlns:a16="http://schemas.microsoft.com/office/drawing/2014/main" id="{CD6415EF-163D-B542-B3D4-F9AA1F93D9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9142" y="1775512"/>
            <a:ext cx="4378883" cy="2941150"/>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84B99A9-CA22-114E-A3BA-CE16FDD156D7}"/>
              </a:ext>
            </a:extLst>
          </p:cNvPr>
          <p:cNvSpPr/>
          <p:nvPr/>
        </p:nvSpPr>
        <p:spPr>
          <a:xfrm>
            <a:off x="399142" y="1784391"/>
            <a:ext cx="4378883" cy="294115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7" name="Right Arrow 6">
            <a:extLst>
              <a:ext uri="{FF2B5EF4-FFF2-40B4-BE49-F238E27FC236}">
                <a16:creationId xmlns:a16="http://schemas.microsoft.com/office/drawing/2014/main" id="{CDDC3997-C7CB-584B-BDBF-AE5464A11F6D}"/>
              </a:ext>
            </a:extLst>
          </p:cNvPr>
          <p:cNvSpPr/>
          <p:nvPr/>
        </p:nvSpPr>
        <p:spPr>
          <a:xfrm rot="2626864">
            <a:off x="4168426" y="4039373"/>
            <a:ext cx="1219200" cy="725715"/>
          </a:xfrm>
          <a:prstGeom prst="rightArrow">
            <a:avLst/>
          </a:prstGeom>
          <a:solidFill>
            <a:schemeClr val="accent2">
              <a:lumMod val="60000"/>
              <a:lumOff val="40000"/>
            </a:schemeClr>
          </a:solid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8" name="TextBox 7">
            <a:extLst>
              <a:ext uri="{FF2B5EF4-FFF2-40B4-BE49-F238E27FC236}">
                <a16:creationId xmlns:a16="http://schemas.microsoft.com/office/drawing/2014/main" id="{894684CC-0CFA-074F-9F5D-8C754E1811D1}"/>
              </a:ext>
            </a:extLst>
          </p:cNvPr>
          <p:cNvSpPr txBox="1"/>
          <p:nvPr/>
        </p:nvSpPr>
        <p:spPr>
          <a:xfrm>
            <a:off x="366963" y="4540875"/>
            <a:ext cx="2423885" cy="369332"/>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rbel" panose="020B0503020204020204"/>
                <a:ea typeface="ＭＳ Ｐゴシック" panose="020B0600070205080204" pitchFamily="34" charset="-128"/>
                <a:cs typeface="+mn-cs"/>
              </a:rPr>
              <a:t>MinION from ONT</a:t>
            </a:r>
          </a:p>
        </p:txBody>
      </p:sp>
      <p:sp>
        <p:nvSpPr>
          <p:cNvPr id="10" name="Slide Number Placeholder 2">
            <a:extLst>
              <a:ext uri="{FF2B5EF4-FFF2-40B4-BE49-F238E27FC236}">
                <a16:creationId xmlns:a16="http://schemas.microsoft.com/office/drawing/2014/main" id="{6C9A6BE0-035D-4D45-AA88-9C10BDC56A6E}"/>
              </a:ext>
            </a:extLst>
          </p:cNvPr>
          <p:cNvSpPr>
            <a:spLocks noGrp="1"/>
          </p:cNvSpPr>
          <p:nvPr>
            <p:ph type="sldNum" sz="quarter" idx="11"/>
          </p:nvPr>
        </p:nvSpPr>
        <p:spPr>
          <a:xfrm>
            <a:off x="6946900" y="6373813"/>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018A7077-2B78-4FB5-8F56-24239751AEF0}"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en-US" sz="1600" b="0"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sp>
        <p:nvSpPr>
          <p:cNvPr id="11" name="Rectangle 10">
            <a:extLst>
              <a:ext uri="{FF2B5EF4-FFF2-40B4-BE49-F238E27FC236}">
                <a16:creationId xmlns:a16="http://schemas.microsoft.com/office/drawing/2014/main" id="{2976BE83-CBB8-5848-A3B9-9F433A948BCE}"/>
              </a:ext>
            </a:extLst>
          </p:cNvPr>
          <p:cNvSpPr/>
          <p:nvPr/>
        </p:nvSpPr>
        <p:spPr>
          <a:xfrm>
            <a:off x="76200" y="910043"/>
            <a:ext cx="8943782" cy="52322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Mohammed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Alser</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Zülal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Bingöl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Damla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Senol</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Cali,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Jeremie</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Kim,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Saugata</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Ghose, Can </a:t>
            </a:r>
            <a:r>
              <a:rPr kumimoji="0" lang="en-US" sz="14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Alkan</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Onur Mutlu</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hlinkClick r:id="rId4">
                  <a:extLst>
                    <a:ext uri="{A12FA001-AC4F-418D-AE19-62706E023703}">
                      <ahyp:hlinkClr xmlns:ahyp="http://schemas.microsoft.com/office/drawing/2018/hyperlinkcolor" val="tx"/>
                    </a:ext>
                  </a:extLst>
                </a:hlinkClick>
              </a:rPr>
              <a:t>“Accelerating Genome Analysis: A Primer on an Ongoing Journey” </a:t>
            </a:r>
            <a:r>
              <a:rPr kumimoji="0" lang="en" sz="1400" b="1"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sym typeface="Calibri"/>
              </a:rPr>
              <a:t> </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IEEE Micro, August 2020.</a:t>
            </a:r>
          </a:p>
        </p:txBody>
      </p:sp>
      <p:pic>
        <p:nvPicPr>
          <p:cNvPr id="3" name="Picture 2">
            <a:extLst>
              <a:ext uri="{FF2B5EF4-FFF2-40B4-BE49-F238E27FC236}">
                <a16:creationId xmlns:a16="http://schemas.microsoft.com/office/drawing/2014/main" id="{4D51AC44-75A3-4349-9946-96683AA9B4E8}"/>
              </a:ext>
            </a:extLst>
          </p:cNvPr>
          <p:cNvPicPr>
            <a:picLocks noChangeAspect="1"/>
          </p:cNvPicPr>
          <p:nvPr/>
        </p:nvPicPr>
        <p:blipFill>
          <a:blip r:embed="rId5"/>
          <a:stretch>
            <a:fillRect/>
          </a:stretch>
        </p:blipFill>
        <p:spPr>
          <a:xfrm>
            <a:off x="4810204" y="1702419"/>
            <a:ext cx="3577446" cy="633799"/>
          </a:xfrm>
          <a:prstGeom prst="rect">
            <a:avLst/>
          </a:prstGeom>
        </p:spPr>
      </p:pic>
      <p:pic>
        <p:nvPicPr>
          <p:cNvPr id="6" name="Picture 5">
            <a:extLst>
              <a:ext uri="{FF2B5EF4-FFF2-40B4-BE49-F238E27FC236}">
                <a16:creationId xmlns:a16="http://schemas.microsoft.com/office/drawing/2014/main" id="{869A8184-11C2-4146-99A6-DC2DD45B8BBF}"/>
              </a:ext>
            </a:extLst>
          </p:cNvPr>
          <p:cNvPicPr>
            <a:picLocks noChangeAspect="1"/>
          </p:cNvPicPr>
          <p:nvPr/>
        </p:nvPicPr>
        <p:blipFill>
          <a:blip r:embed="rId6"/>
          <a:stretch>
            <a:fillRect/>
          </a:stretch>
        </p:blipFill>
        <p:spPr>
          <a:xfrm>
            <a:off x="4803425" y="2638622"/>
            <a:ext cx="3584225" cy="635000"/>
          </a:xfrm>
          <a:prstGeom prst="rect">
            <a:avLst/>
          </a:prstGeom>
        </p:spPr>
      </p:pic>
    </p:spTree>
    <p:extLst>
      <p:ext uri="{BB962C8B-B14F-4D97-AF65-F5344CB8AC3E}">
        <p14:creationId xmlns:p14="http://schemas.microsoft.com/office/powerpoint/2010/main" val="4220078545"/>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Genome Analysis</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3a</a:t>
            </a:r>
          </a:p>
          <a:p>
            <a:pPr lvl="1"/>
            <a:r>
              <a:rPr lang="en-US" sz="1800" b="1" dirty="0"/>
              <a:t>Introduction to Genome Sequence Analysis </a:t>
            </a:r>
            <a:r>
              <a:rPr lang="en-US" sz="18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https://www.youtube.com/watch?v=CrRb32v7SJc&amp;list=PL5Q2soXY2Zi9xidyIgBxUz7xRPS-wisBN&amp;index=5</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8</a:t>
            </a:r>
          </a:p>
          <a:p>
            <a:pPr lvl="1"/>
            <a:r>
              <a:rPr lang="en-US" sz="1800" b="1" dirty="0"/>
              <a:t>Intelligent Genome Analysis </a:t>
            </a:r>
            <a:r>
              <a:rPr lang="en-US" sz="18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https://www.youtube.com/watch?v=ygmQpdDTL7o&amp;list=PL5Q2soXY2Zi9xidyIgBxUz7xRPS-wisBN&amp;index=14</a:t>
            </a:r>
            <a:r>
              <a:rPr lang="en-US" sz="1700" dirty="0">
                <a:solidFill>
                  <a:srgbClr val="0000FF"/>
                </a:solidFill>
              </a:rPr>
              <a:t> </a:t>
            </a:r>
          </a:p>
          <a:p>
            <a:pPr lvl="1"/>
            <a:endParaRPr lang="en-US" sz="600" dirty="0">
              <a:solidFill>
                <a:srgbClr val="0000FF"/>
              </a:solidFill>
            </a:endParaRPr>
          </a:p>
          <a:p>
            <a:r>
              <a:rPr lang="en-US" sz="2000" dirty="0">
                <a:solidFill>
                  <a:srgbClr val="FF0000"/>
                </a:solidFill>
              </a:rPr>
              <a:t>Computer Architecture, Fall 2020, Lecture 9a</a:t>
            </a:r>
          </a:p>
          <a:p>
            <a:pPr lvl="1"/>
            <a:r>
              <a:rPr lang="en-US" sz="1800" b="1" dirty="0" err="1"/>
              <a:t>GenASM</a:t>
            </a:r>
            <a:r>
              <a:rPr lang="en-US" sz="1800" b="1" dirty="0"/>
              <a:t>: Approx. String Matching Accelerator </a:t>
            </a:r>
            <a:r>
              <a:rPr lang="en-US" sz="18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https://www.youtube.com/watch?v=XoLpzmN-Pas&amp;list=PL5Q2soXY2Zi9xidyIgBxUz7xRPS-wisBN&amp;index=15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Accelerating Genomics Project Course, Fall 2020, Lecture 1</a:t>
            </a:r>
          </a:p>
          <a:p>
            <a:pPr lvl="1"/>
            <a:r>
              <a:rPr lang="en-US" sz="2000" b="1" dirty="0"/>
              <a:t>Accelerating Genomics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https://www.youtube.com/watch?v=rgjl8ZyLsAg&amp;list=PL5Q2soXY2Zi9E2bBVAgCqLgwiDRQDTyId</a:t>
            </a:r>
            <a:r>
              <a:rPr lang="en-US" sz="1700" dirty="0">
                <a:solidFill>
                  <a:srgbClr val="0000FF"/>
                </a:solidFill>
              </a:rPr>
              <a:t> </a:t>
            </a:r>
            <a:endParaRPr lang="en-US" sz="2000" dirty="0">
              <a:solidFill>
                <a:srgbClr val="0000FF"/>
              </a:solidFill>
            </a:endParaRPr>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618190281"/>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9023920" cy="1066800"/>
          </a:xfrm>
        </p:spPr>
        <p:txBody>
          <a:bodyPr/>
          <a:lstStyle/>
          <a:p>
            <a:r>
              <a:rPr lang="en-US" sz="3800" dirty="0"/>
              <a:t>More on Fast &amp; Efficient Genome Analysis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000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600" dirty="0"/>
            </a:br>
            <a:r>
              <a:rPr lang="en-US" sz="1600" i="1" dirty="0"/>
              <a:t>Invited Lecture at </a:t>
            </a:r>
            <a:r>
              <a:rPr lang="en-US" sz="1600" i="1" dirty="0">
                <a:hlinkClick r:id="rId3"/>
              </a:rPr>
              <a:t>Technion</a:t>
            </a:r>
            <a:r>
              <a:rPr lang="en-US" sz="1600" dirty="0"/>
              <a:t>, Virtual, 26 January 2021.</a:t>
            </a:r>
            <a:br>
              <a:rPr lang="en-US" sz="1600" dirty="0"/>
            </a:br>
            <a:r>
              <a:rPr lang="en-US" sz="1600" dirty="0"/>
              <a:t>[</a:t>
            </a:r>
            <a:r>
              <a:rPr lang="en-US" sz="1600" dirty="0">
                <a:solidFill>
                  <a:srgbClr val="FFC000"/>
                </a:solidFill>
                <a:hlinkClick r:id="rId2"/>
              </a:rPr>
              <a:t>Slides (pptx) </a:t>
            </a:r>
            <a:r>
              <a:rPr lang="en-US" sz="1600" dirty="0">
                <a:hlinkClick r:id="rId4"/>
              </a:rPr>
              <a:t>(pdf)</a:t>
            </a:r>
            <a:r>
              <a:rPr lang="en-US" sz="1600" dirty="0"/>
              <a:t>]</a:t>
            </a:r>
            <a:br>
              <a:rPr lang="en-US" sz="1600" dirty="0"/>
            </a:br>
            <a:r>
              <a:rPr lang="en-US" sz="1600" dirty="0"/>
              <a:t>[</a:t>
            </a:r>
            <a:r>
              <a:rPr lang="en-US" sz="1600" dirty="0">
                <a:hlinkClick r:id="rId5"/>
              </a:rPr>
              <a:t>Talk Video </a:t>
            </a:r>
            <a:r>
              <a:rPr lang="en-US" sz="1600" dirty="0"/>
              <a:t>(1 hour 37 minutes, including Q&amp;A)]</a:t>
            </a:r>
            <a:br>
              <a:rPr lang="en-US" sz="1600" dirty="0"/>
            </a:br>
            <a:r>
              <a:rPr lang="en-US" sz="1600" dirty="0"/>
              <a:t>[</a:t>
            </a:r>
            <a:r>
              <a:rPr lang="en-US" sz="1600" dirty="0">
                <a:hlinkClick r:id="rId6"/>
              </a:rPr>
              <a:t>Related Invited Paper (at IEEE Micro, 2020)</a:t>
            </a:r>
            <a:r>
              <a:rPr lang="en-US" sz="1600" dirty="0"/>
              <a:t>]</a:t>
            </a:r>
          </a:p>
          <a:p>
            <a:pPr marL="0" indent="0">
              <a:buNone/>
            </a:pP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56C4B3FF-961C-8E4D-8E32-9A70FB45E8F8}"/>
              </a:ext>
            </a:extLst>
          </p:cNvPr>
          <p:cNvPicPr>
            <a:picLocks noChangeAspect="1"/>
          </p:cNvPicPr>
          <p:nvPr/>
        </p:nvPicPr>
        <p:blipFill>
          <a:blip r:embed="rId7"/>
          <a:stretch>
            <a:fillRect/>
          </a:stretch>
        </p:blipFill>
        <p:spPr>
          <a:xfrm>
            <a:off x="1399080" y="2507031"/>
            <a:ext cx="6345839" cy="4315761"/>
          </a:xfrm>
          <a:prstGeom prst="rect">
            <a:avLst/>
          </a:prstGeom>
        </p:spPr>
      </p:pic>
      <p:sp>
        <p:nvSpPr>
          <p:cNvPr id="5" name="TextBox 4">
            <a:extLst>
              <a:ext uri="{FF2B5EF4-FFF2-40B4-BE49-F238E27FC236}">
                <a16:creationId xmlns:a16="http://schemas.microsoft.com/office/drawing/2014/main" id="{25539279-48A3-BE4E-B6C7-1E37C771F1BB}"/>
              </a:ext>
            </a:extLst>
          </p:cNvPr>
          <p:cNvSpPr txBox="1"/>
          <p:nvPr/>
        </p:nvSpPr>
        <p:spPr>
          <a:xfrm>
            <a:off x="2788947" y="6541128"/>
            <a:ext cx="3566104"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https://www.youtube.com/watch?v=r7sn41lH-4A</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815776210"/>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E295C2-3E3A-BE4F-87A7-5F3FBBA546A4}"/>
              </a:ext>
            </a:extLst>
          </p:cNvPr>
          <p:cNvSpPr>
            <a:spLocks noGrp="1"/>
          </p:cNvSpPr>
          <p:nvPr>
            <p:ph type="title"/>
          </p:nvPr>
        </p:nvSpPr>
        <p:spPr/>
        <p:txBody>
          <a:bodyPr/>
          <a:lstStyle/>
          <a:p>
            <a:r>
              <a:rPr lang="en-US" dirty="0"/>
              <a:t>Data Overwhelms Modern Machines …</a:t>
            </a:r>
          </a:p>
        </p:txBody>
      </p:sp>
      <p:sp>
        <p:nvSpPr>
          <p:cNvPr id="3" name="Content Placeholder 2">
            <a:extLst>
              <a:ext uri="{FF2B5EF4-FFF2-40B4-BE49-F238E27FC236}">
                <a16:creationId xmlns:a16="http://schemas.microsoft.com/office/drawing/2014/main" id="{93B937BE-0F8C-6D46-8EBB-F986B2A5F5CD}"/>
              </a:ext>
            </a:extLst>
          </p:cNvPr>
          <p:cNvSpPr>
            <a:spLocks noGrp="1"/>
          </p:cNvSpPr>
          <p:nvPr>
            <p:ph idx="1"/>
          </p:nvPr>
        </p:nvSpPr>
        <p:spPr>
          <a:xfrm>
            <a:off x="228600" y="1371600"/>
            <a:ext cx="8915400" cy="4876800"/>
          </a:xfrm>
        </p:spPr>
        <p:txBody>
          <a:bodyPr/>
          <a:lstStyle/>
          <a:p>
            <a:r>
              <a:rPr lang="en-US" dirty="0"/>
              <a:t>Storage/memory capability</a:t>
            </a:r>
          </a:p>
          <a:p>
            <a:endParaRPr lang="en-US" dirty="0"/>
          </a:p>
          <a:p>
            <a:endParaRPr lang="en-US" dirty="0"/>
          </a:p>
          <a:p>
            <a:r>
              <a:rPr lang="en-US" dirty="0"/>
              <a:t>Communication capability</a:t>
            </a:r>
          </a:p>
          <a:p>
            <a:endParaRPr lang="en-US" dirty="0"/>
          </a:p>
          <a:p>
            <a:endParaRPr lang="en-US" dirty="0"/>
          </a:p>
          <a:p>
            <a:r>
              <a:rPr lang="en-US" dirty="0"/>
              <a:t>Computation capability</a:t>
            </a:r>
          </a:p>
          <a:p>
            <a:endParaRPr lang="en-US" dirty="0"/>
          </a:p>
          <a:p>
            <a:endParaRPr lang="en-US" dirty="0"/>
          </a:p>
          <a:p>
            <a:r>
              <a:rPr lang="en-US" dirty="0">
                <a:solidFill>
                  <a:srgbClr val="0000FF"/>
                </a:solidFill>
              </a:rPr>
              <a:t>Greatly impacts robustness, energy, performance, cost</a:t>
            </a:r>
          </a:p>
          <a:p>
            <a:pPr lvl="1"/>
            <a:endParaRPr lang="en-US" dirty="0"/>
          </a:p>
        </p:txBody>
      </p:sp>
      <p:sp>
        <p:nvSpPr>
          <p:cNvPr id="4" name="Slide Number Placeholder 3">
            <a:extLst>
              <a:ext uri="{FF2B5EF4-FFF2-40B4-BE49-F238E27FC236}">
                <a16:creationId xmlns:a16="http://schemas.microsoft.com/office/drawing/2014/main" id="{12A78508-7955-3943-9F95-75E9A621D19A}"/>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133860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a:defRPr/>
            </a:pPr>
            <a:fld id="{8E574D81-B5DE-384D-B24B-566C679AE608}" type="slidenum">
              <a:rPr lang="en-US" smtClean="0"/>
              <a:pPr>
                <a:defRPr/>
              </a:pPr>
              <a:t>51</a:t>
            </a:fld>
            <a:endParaRPr lang="en-US"/>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r>
              <a:rPr lang="en-US" sz="1400" dirty="0">
                <a:solidFill>
                  <a:srgbClr val="000000"/>
                </a:solidFill>
              </a:rPr>
              <a:t>Burks, Goldstein, von Neumann, “</a:t>
            </a:r>
            <a:r>
              <a:rPr lang="en-US" sz="1400" dirty="0">
                <a:solidFill>
                  <a:srgbClr val="0000FF"/>
                </a:solidFill>
              </a:rPr>
              <a:t>Preliminary discussion of the</a:t>
            </a:r>
          </a:p>
          <a:p>
            <a:r>
              <a:rPr lang="en-US" sz="1400" dirty="0">
                <a:solidFill>
                  <a:srgbClr val="0000FF"/>
                </a:solidFill>
              </a:rPr>
              <a:t>logical design of an electronic computing instrument</a:t>
            </a:r>
            <a:r>
              <a:rPr lang="en-US" sz="1400" dirty="0">
                <a:solidFill>
                  <a:srgbClr val="000000"/>
                </a:solidFill>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r>
              <a:rPr lang="en-US" sz="1000" dirty="0">
                <a:solidFill>
                  <a:srgbClr val="000000"/>
                </a:solidFill>
              </a:rPr>
              <a:t>Image source: https://lbsitbytes2010.wordpress.com/2013/03/29/john-von-neumann-roll-no-15/</a:t>
            </a:r>
          </a:p>
        </p:txBody>
      </p:sp>
      <p:sp>
        <p:nvSpPr>
          <p:cNvPr id="10" name="AutoShape 25">
            <a:extLst>
              <a:ext uri="{FF2B5EF4-FFF2-40B4-BE49-F238E27FC236}">
                <a16:creationId xmlns:a16="http://schemas.microsoft.com/office/drawing/2014/main" id="{D9E911D2-E77B-FF4B-9489-176C3DB04621}"/>
              </a:ext>
            </a:extLst>
          </p:cNvPr>
          <p:cNvSpPr>
            <a:spLocks noChangeArrowheads="1"/>
          </p:cNvSpPr>
          <p:nvPr/>
        </p:nvSpPr>
        <p:spPr bwMode="auto">
          <a:xfrm>
            <a:off x="1475656" y="3862079"/>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9018404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Tree>
    <p:extLst>
      <p:ext uri="{BB962C8B-B14F-4D97-AF65-F5344CB8AC3E}">
        <p14:creationId xmlns:p14="http://schemas.microsoft.com/office/powerpoint/2010/main" val="3212154416"/>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sp>
        <p:nvSpPr>
          <p:cNvPr id="4" name="Slide Number Placeholder 3"/>
          <p:cNvSpPr>
            <a:spLocks noGrp="1"/>
          </p:cNvSpPr>
          <p:nvPr>
            <p:ph type="sldNum" sz="quarter" idx="4294967295"/>
          </p:nvPr>
        </p:nvSpPr>
        <p:spPr>
          <a:xfrm>
            <a:off x="7315200" y="6492883"/>
            <a:ext cx="18288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2400" b="1" i="0" u="none" strike="noStrike" kern="1200" cap="none" spc="0" normalizeH="0" baseline="0" noProof="0">
              <a:ln>
                <a:noFill/>
              </a:ln>
              <a:solidFill>
                <a:srgbClr val="0070C0"/>
              </a:solidFill>
              <a:effectLst/>
              <a:uLnTx/>
              <a:uFillTx/>
              <a:latin typeface="Gill Sans MT"/>
              <a:ea typeface="+mn-ea"/>
              <a:cs typeface="+mn-cs"/>
            </a:endParaRPr>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33" name="Title 1">
            <a:extLst>
              <a:ext uri="{FF2B5EF4-FFF2-40B4-BE49-F238E27FC236}">
                <a16:creationId xmlns:a16="http://schemas.microsoft.com/office/drawing/2014/main" id="{4510B7D2-8949-194C-A951-66E3876F4C90}"/>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800" b="0" i="0" u="none" strike="noStrike" kern="0" cap="none" spc="0" normalizeH="0" baseline="0" noProof="0" dirty="0">
                <a:ln>
                  <a:noFill/>
                </a:ln>
                <a:solidFill>
                  <a:srgbClr val="006633"/>
                </a:solidFill>
                <a:effectLst/>
                <a:uLnTx/>
                <a:uFillTx/>
                <a:latin typeface="Garamond"/>
                <a:ea typeface="+mj-ea"/>
                <a:cs typeface="+mj-cs"/>
              </a:rPr>
              <a:t>Data Overwhelms Modern Machines </a:t>
            </a:r>
            <a:endParaRPr kumimoji="0" lang="en-US" sz="4000" b="0" i="0" u="none" strike="noStrike" kern="0" cap="none" spc="0" normalizeH="0" baseline="0" noProof="0" dirty="0">
              <a:ln>
                <a:noFill/>
              </a:ln>
              <a:solidFill>
                <a:srgbClr val="006633"/>
              </a:solidFill>
              <a:effectLst/>
              <a:uLnTx/>
              <a:uFillTx/>
              <a:latin typeface="Garamond"/>
              <a:ea typeface="+mj-ea"/>
              <a:cs typeface="+mj-cs"/>
            </a:endParaRPr>
          </a:p>
        </p:txBody>
      </p:sp>
      <p:sp>
        <p:nvSpPr>
          <p:cNvPr id="34" name="Rectangle 33">
            <a:extLst>
              <a:ext uri="{FF2B5EF4-FFF2-40B4-BE49-F238E27FC236}">
                <a16:creationId xmlns:a16="http://schemas.microsoft.com/office/drawing/2014/main" id="{84B0F726-3DD6-564A-9BCA-59E1A719EC12}"/>
              </a:ext>
            </a:extLst>
          </p:cNvPr>
          <p:cNvSpPr/>
          <p:nvPr/>
        </p:nvSpPr>
        <p:spPr>
          <a:xfrm>
            <a:off x="0" y="3100668"/>
            <a:ext cx="9144000" cy="1169233"/>
          </a:xfrm>
          <a:prstGeom prst="rect">
            <a:avLst/>
          </a:prstGeom>
          <a:solidFill>
            <a:srgbClr val="FF413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Data </a:t>
            </a:r>
            <a:r>
              <a:rPr kumimoji="0" lang="en-US" sz="3200" b="0" i="0" u="none" strike="noStrike" kern="1200" cap="none" spc="0" normalizeH="0" baseline="0" noProof="0" dirty="0">
                <a:ln>
                  <a:noFill/>
                </a:ln>
                <a:solidFill>
                  <a:prstClr val="white"/>
                </a:solidFill>
                <a:effectLst/>
                <a:uLnTx/>
                <a:uFillTx/>
                <a:latin typeface="Cambria Math" panose="02040503050406030204" pitchFamily="18" charset="0"/>
                <a:ea typeface="Cambria Math" panose="02040503050406030204" pitchFamily="18" charset="0"/>
                <a:cs typeface="+mn-cs"/>
              </a:rPr>
              <a:t>→</a:t>
            </a:r>
            <a:r>
              <a:rPr kumimoji="0" lang="en-US" sz="3200" b="0" i="0" u="none" strike="noStrike" kern="1200" cap="none" spc="0" normalizeH="0" baseline="0" noProof="0" dirty="0">
                <a:ln>
                  <a:noFill/>
                </a:ln>
                <a:solidFill>
                  <a:prstClr val="white"/>
                </a:solidFill>
                <a:effectLst/>
                <a:uLnTx/>
                <a:uFillTx/>
                <a:latin typeface="Gill Sans MT"/>
                <a:ea typeface="+mn-ea"/>
                <a:cs typeface="+mn-cs"/>
              </a:rPr>
              <a:t> </a:t>
            </a:r>
            <a:r>
              <a:rPr kumimoji="0" lang="en-US" sz="3200" b="0" i="0" u="none" strike="noStrike" kern="1200" cap="none" spc="0" normalizeH="0" baseline="0" noProof="0" dirty="0">
                <a:ln>
                  <a:noFill/>
                </a:ln>
                <a:solidFill>
                  <a:prstClr val="white"/>
                </a:solidFill>
                <a:effectLst/>
                <a:uLnTx/>
                <a:uFillTx/>
                <a:latin typeface="Futura Medium" charset="0"/>
                <a:ea typeface="Futura Medium" charset="0"/>
                <a:cs typeface="Futura Medium" charset="0"/>
              </a:rPr>
              <a:t>performance &amp; energy bottleneck</a:t>
            </a:r>
          </a:p>
        </p:txBody>
      </p:sp>
    </p:spTree>
    <p:extLst>
      <p:ext uri="{BB962C8B-B14F-4D97-AF65-F5344CB8AC3E}">
        <p14:creationId xmlns:p14="http://schemas.microsoft.com/office/powerpoint/2010/main" val="127988027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
        <p:nvSpPr>
          <p:cNvPr id="9" name="Title 1">
            <a:extLst>
              <a:ext uri="{FF2B5EF4-FFF2-40B4-BE49-F238E27FC236}">
                <a16:creationId xmlns:a16="http://schemas.microsoft.com/office/drawing/2014/main" id="{CADAED7D-7FD9-2A42-BDA3-4593BF0DF855}"/>
              </a:ext>
            </a:extLst>
          </p:cNvPr>
          <p:cNvSpPr txBox="1">
            <a:spLocks/>
          </p:cNvSpPr>
          <p:nvPr/>
        </p:nvSpPr>
        <p:spPr bwMode="auto">
          <a:xfrm>
            <a:off x="228600" y="152400"/>
            <a:ext cx="89154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noAutofit/>
          </a:bodyPr>
          <a:lst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lvl="0">
              <a:defRPr/>
            </a:pPr>
            <a:r>
              <a:rPr lang="en-US" sz="3600" kern="0" dirty="0">
                <a:solidFill>
                  <a:srgbClr val="006633"/>
                </a:solidFill>
              </a:rPr>
              <a:t>Data Movement Overwhelms Modern Machines </a:t>
            </a:r>
          </a:p>
        </p:txBody>
      </p:sp>
    </p:spTree>
    <p:extLst>
      <p:ext uri="{BB962C8B-B14F-4D97-AF65-F5344CB8AC3E}">
        <p14:creationId xmlns:p14="http://schemas.microsoft.com/office/powerpoint/2010/main" val="193598249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Axiom</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000" dirty="0">
                <a:solidFill>
                  <a:srgbClr val="0000FF"/>
                </a:solidFill>
              </a:rPr>
              <a:t>An Intelligent Architecture</a:t>
            </a:r>
          </a:p>
          <a:p>
            <a:pPr marL="0" indent="0" algn="ctr">
              <a:buNone/>
            </a:pPr>
            <a:r>
              <a:rPr lang="en-US" sz="6000" dirty="0">
                <a:solidFill>
                  <a:srgbClr val="FF0000"/>
                </a:solidFill>
              </a:rPr>
              <a:t>Handles Data Well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54071191"/>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1DA2A0-7490-744D-B60D-81215B72FEBB}"/>
              </a:ext>
            </a:extLst>
          </p:cNvPr>
          <p:cNvSpPr>
            <a:spLocks noGrp="1"/>
          </p:cNvSpPr>
          <p:nvPr>
            <p:ph type="title"/>
          </p:nvPr>
        </p:nvSpPr>
        <p:spPr/>
        <p:txBody>
          <a:bodyPr/>
          <a:lstStyle/>
          <a:p>
            <a:r>
              <a:rPr lang="en-US" dirty="0"/>
              <a:t>How to Handle Data Well</a:t>
            </a:r>
          </a:p>
        </p:txBody>
      </p:sp>
      <p:sp>
        <p:nvSpPr>
          <p:cNvPr id="3" name="Content Placeholder 2">
            <a:extLst>
              <a:ext uri="{FF2B5EF4-FFF2-40B4-BE49-F238E27FC236}">
                <a16:creationId xmlns:a16="http://schemas.microsoft.com/office/drawing/2014/main" id="{F9739C49-7CA6-0A4F-B6A6-39271AEA7AD4}"/>
              </a:ext>
            </a:extLst>
          </p:cNvPr>
          <p:cNvSpPr>
            <a:spLocks noGrp="1"/>
          </p:cNvSpPr>
          <p:nvPr>
            <p:ph idx="1"/>
          </p:nvPr>
        </p:nvSpPr>
        <p:spPr>
          <a:xfrm>
            <a:off x="228600" y="1196752"/>
            <a:ext cx="8610600" cy="4876800"/>
          </a:xfrm>
        </p:spPr>
        <p:txBody>
          <a:bodyPr/>
          <a:lstStyle/>
          <a:p>
            <a:r>
              <a:rPr lang="en-US" dirty="0"/>
              <a:t>Ensure data does not overwhelm the components</a:t>
            </a:r>
          </a:p>
          <a:p>
            <a:pPr lvl="1"/>
            <a:r>
              <a:rPr lang="en-US" dirty="0"/>
              <a:t>via intelligent algorithms</a:t>
            </a:r>
          </a:p>
          <a:p>
            <a:pPr lvl="1"/>
            <a:r>
              <a:rPr lang="en-US" dirty="0"/>
              <a:t>via intelligent architectures</a:t>
            </a:r>
          </a:p>
          <a:p>
            <a:pPr lvl="1"/>
            <a:r>
              <a:rPr lang="en-US" dirty="0"/>
              <a:t>via whole system designs: algorithm-architecture-devices</a:t>
            </a:r>
          </a:p>
          <a:p>
            <a:pPr lvl="1"/>
            <a:endParaRPr lang="en-US" dirty="0"/>
          </a:p>
          <a:p>
            <a:pPr lvl="1"/>
            <a:endParaRPr lang="en-US" dirty="0"/>
          </a:p>
          <a:p>
            <a:r>
              <a:rPr lang="en-US" dirty="0"/>
              <a:t>Take advantage of vast amounts of data and metadata</a:t>
            </a:r>
          </a:p>
          <a:p>
            <a:pPr lvl="1"/>
            <a:r>
              <a:rPr lang="en-US" dirty="0"/>
              <a:t>to improve architectural &amp; system-level decisions </a:t>
            </a:r>
          </a:p>
          <a:p>
            <a:pPr lvl="1"/>
            <a:endParaRPr lang="en-US" dirty="0"/>
          </a:p>
          <a:p>
            <a:pPr lvl="1"/>
            <a:endParaRPr lang="en-US" dirty="0"/>
          </a:p>
          <a:p>
            <a:r>
              <a:rPr lang="en-US" dirty="0"/>
              <a:t>Understand and exploit properties of (different) data</a:t>
            </a:r>
          </a:p>
          <a:p>
            <a:pPr lvl="1"/>
            <a:r>
              <a:rPr lang="en-US" dirty="0"/>
              <a:t>to improve algorithms &amp; architectures in various metrics</a:t>
            </a:r>
          </a:p>
          <a:p>
            <a:endParaRPr lang="en-US" dirty="0"/>
          </a:p>
          <a:p>
            <a:pPr marL="0" indent="0">
              <a:buNone/>
            </a:pPr>
            <a:endParaRPr lang="en-US" dirty="0"/>
          </a:p>
          <a:p>
            <a:endParaRPr lang="en-US" dirty="0"/>
          </a:p>
        </p:txBody>
      </p:sp>
      <p:sp>
        <p:nvSpPr>
          <p:cNvPr id="4" name="Slide Number Placeholder 3">
            <a:extLst>
              <a:ext uri="{FF2B5EF4-FFF2-40B4-BE49-F238E27FC236}">
                <a16:creationId xmlns:a16="http://schemas.microsoft.com/office/drawing/2014/main" id="{3523FF48-EF17-B147-BE03-650132864BE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56</a:t>
            </a:fld>
            <a:endParaRPr lang="en-US" altLang="en-US">
              <a:solidFill>
                <a:srgbClr val="000000"/>
              </a:solidFill>
            </a:endParaRPr>
          </a:p>
        </p:txBody>
      </p:sp>
    </p:spTree>
    <p:extLst>
      <p:ext uri="{BB962C8B-B14F-4D97-AF65-F5344CB8AC3E}">
        <p14:creationId xmlns:p14="http://schemas.microsoft.com/office/powerpoint/2010/main" val="23210022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endParaRPr lang="en-US" dirty="0">
              <a:solidFill>
                <a:srgbClr val="0432FF"/>
              </a:solidFill>
            </a:endParaRP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1052736"/>
            <a:ext cx="6192688"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7834405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254078709"/>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839420221"/>
      </p:ext>
    </p:extLst>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60376"/>
            <a:ext cx="7924800" cy="1752600"/>
          </a:xfrm>
        </p:spPr>
        <p:txBody>
          <a:bodyPr/>
          <a:lstStyle/>
          <a:p>
            <a:pPr algn="ctr"/>
            <a:r>
              <a:rPr lang="en-US" dirty="0"/>
              <a:t>Data-Centric (Memory-Centric)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fld id="{7341D3D9-3FE8-4025-BF66-8DAB1ABB951F}" type="slidenum">
              <a:rPr lang="en-US" altLang="en-US" smtClean="0">
                <a:solidFill>
                  <a:srgbClr val="000000"/>
                </a:solidFill>
              </a:rPr>
              <a:pPr/>
              <a:t>60</a:t>
            </a:fld>
            <a:endParaRPr lang="en-US" altLang="en-US">
              <a:solidFill>
                <a:srgbClr val="000000"/>
              </a:solidFill>
            </a:endParaRPr>
          </a:p>
        </p:txBody>
      </p:sp>
    </p:spTree>
    <p:extLst>
      <p:ext uri="{BB962C8B-B14F-4D97-AF65-F5344CB8AC3E}">
        <p14:creationId xmlns:p14="http://schemas.microsoft.com/office/powerpoint/2010/main" val="611465672"/>
      </p:ext>
    </p:extLst>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6A36DD-E071-084E-A698-25D80E2E22EA}"/>
              </a:ext>
            </a:extLst>
          </p:cNvPr>
          <p:cNvSpPr>
            <a:spLocks noGrp="1"/>
          </p:cNvSpPr>
          <p:nvPr>
            <p:ph type="title"/>
          </p:nvPr>
        </p:nvSpPr>
        <p:spPr/>
        <p:txBody>
          <a:bodyPr/>
          <a:lstStyle/>
          <a:p>
            <a:r>
              <a:rPr lang="en-US" dirty="0"/>
              <a:t>Data-Centric Architectures: Properties</a:t>
            </a:r>
          </a:p>
        </p:txBody>
      </p:sp>
      <p:sp>
        <p:nvSpPr>
          <p:cNvPr id="3" name="Content Placeholder 2">
            <a:extLst>
              <a:ext uri="{FF2B5EF4-FFF2-40B4-BE49-F238E27FC236}">
                <a16:creationId xmlns:a16="http://schemas.microsoft.com/office/drawing/2014/main" id="{B14915FF-65F1-9148-84F8-D897101D7352}"/>
              </a:ext>
            </a:extLst>
          </p:cNvPr>
          <p:cNvSpPr>
            <a:spLocks noGrp="1"/>
          </p:cNvSpPr>
          <p:nvPr>
            <p:ph idx="1"/>
          </p:nvPr>
        </p:nvSpPr>
        <p:spPr>
          <a:xfrm>
            <a:off x="228600" y="1124744"/>
            <a:ext cx="8807896" cy="5123656"/>
          </a:xfrm>
        </p:spPr>
        <p:txBody>
          <a:bodyPr/>
          <a:lstStyle/>
          <a:p>
            <a:r>
              <a:rPr lang="en-US" b="1" dirty="0">
                <a:solidFill>
                  <a:srgbClr val="0000FF"/>
                </a:solidFill>
              </a:rPr>
              <a:t>Process data where it resides </a:t>
            </a:r>
            <a:r>
              <a:rPr lang="en-US" dirty="0">
                <a:solidFill>
                  <a:srgbClr val="0000FF"/>
                </a:solidFill>
              </a:rPr>
              <a:t>(where it makes sense)</a:t>
            </a:r>
          </a:p>
          <a:p>
            <a:pPr lvl="1"/>
            <a:r>
              <a:rPr lang="en-US" dirty="0"/>
              <a:t>Processing in and near memory structures</a:t>
            </a:r>
          </a:p>
          <a:p>
            <a:pPr marL="0" indent="0">
              <a:buNone/>
            </a:pPr>
            <a:endParaRPr lang="en-US" dirty="0"/>
          </a:p>
          <a:p>
            <a:r>
              <a:rPr lang="en-US" b="1" dirty="0">
                <a:solidFill>
                  <a:srgbClr val="0000FF"/>
                </a:solidFill>
              </a:rPr>
              <a:t>Low-latency and low-energy data access</a:t>
            </a:r>
          </a:p>
          <a:p>
            <a:pPr lvl="1"/>
            <a:r>
              <a:rPr lang="en-US" dirty="0"/>
              <a:t>Low latency memory</a:t>
            </a:r>
          </a:p>
          <a:p>
            <a:pPr lvl="1"/>
            <a:r>
              <a:rPr lang="en-US" dirty="0"/>
              <a:t>Low energy memory</a:t>
            </a:r>
          </a:p>
          <a:p>
            <a:pPr marL="344487" lvl="1" indent="0">
              <a:buNone/>
            </a:pPr>
            <a:endParaRPr lang="en-US" dirty="0"/>
          </a:p>
          <a:p>
            <a:r>
              <a:rPr lang="en-US" b="1" dirty="0">
                <a:solidFill>
                  <a:srgbClr val="0000FF"/>
                </a:solidFill>
              </a:rPr>
              <a:t>Low-cost data storage and processing</a:t>
            </a:r>
          </a:p>
          <a:p>
            <a:pPr lvl="1"/>
            <a:r>
              <a:rPr lang="en-US" dirty="0"/>
              <a:t>High capacity memory at low cost: hybrid memory, compression</a:t>
            </a:r>
          </a:p>
          <a:p>
            <a:pPr lvl="1"/>
            <a:endParaRPr lang="en-US" dirty="0"/>
          </a:p>
          <a:p>
            <a:r>
              <a:rPr lang="en-US" b="1" dirty="0">
                <a:solidFill>
                  <a:srgbClr val="0000FF"/>
                </a:solidFill>
              </a:rPr>
              <a:t>Intelligent data management</a:t>
            </a:r>
          </a:p>
          <a:p>
            <a:pPr lvl="1"/>
            <a:r>
              <a:rPr lang="en-US" dirty="0"/>
              <a:t>Intelligent controllers handling robustness, security, cost</a:t>
            </a:r>
          </a:p>
          <a:p>
            <a:endParaRPr lang="en-US" dirty="0"/>
          </a:p>
        </p:txBody>
      </p:sp>
      <p:sp>
        <p:nvSpPr>
          <p:cNvPr id="4" name="Slide Number Placeholder 3">
            <a:extLst>
              <a:ext uri="{FF2B5EF4-FFF2-40B4-BE49-F238E27FC236}">
                <a16:creationId xmlns:a16="http://schemas.microsoft.com/office/drawing/2014/main" id="{0F1F47AA-F773-7243-876F-B38D973B454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F2DDA778-26A3-A449-9FF9-F9A4D7854DF7}"/>
              </a:ext>
            </a:extLst>
          </p:cNvPr>
          <p:cNvSpPr>
            <a:spLocks noChangeArrowheads="1"/>
          </p:cNvSpPr>
          <p:nvPr/>
        </p:nvSpPr>
        <p:spPr bwMode="auto">
          <a:xfrm>
            <a:off x="539552" y="1124744"/>
            <a:ext cx="7920880"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8086247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2112734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2657233945"/>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2965941770"/>
      </p:ext>
    </p:extLst>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Processing Data </a:t>
            </a:r>
            <a:br>
              <a:rPr lang="en-US" dirty="0"/>
            </a:br>
            <a:r>
              <a:rPr lang="en-US" dirty="0"/>
              <a:t>	        Where It Makes Sense</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34413268"/>
      </p:ext>
    </p:extLst>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a:extLst>
              <a:ext uri="{FF2B5EF4-FFF2-40B4-BE49-F238E27FC236}">
                <a16:creationId xmlns:a16="http://schemas.microsoft.com/office/drawing/2014/main" id="{D0DC6A04-D80E-184D-BC07-63C1F510EF16}"/>
              </a:ext>
            </a:extLst>
          </p:cNvPr>
          <p:cNvSpPr>
            <a:spLocks noGrp="1"/>
          </p:cNvSpPr>
          <p:nvPr>
            <p:ph idx="1"/>
          </p:nvPr>
        </p:nvSpPr>
        <p:spPr>
          <a:xfrm>
            <a:off x="169011" y="936172"/>
            <a:ext cx="8894602" cy="5293805"/>
          </a:xfrm>
        </p:spPr>
        <p:txBody>
          <a:bodyPr/>
          <a:lstStyle/>
          <a:p>
            <a:r>
              <a:rPr lang="en-US" dirty="0"/>
              <a:t>Kautz, “</a:t>
            </a:r>
            <a:r>
              <a:rPr lang="en-US" dirty="0">
                <a:solidFill>
                  <a:srgbClr val="0000FF"/>
                </a:solidFill>
              </a:rPr>
              <a:t>Cellular Logic-in-Memory Arrays</a:t>
            </a:r>
            <a:r>
              <a:rPr lang="en-US" dirty="0"/>
              <a:t>”, IEEE TC 1969.</a:t>
            </a:r>
          </a:p>
        </p:txBody>
      </p:sp>
      <p:sp>
        <p:nvSpPr>
          <p:cNvPr id="8" name="TextBox 7">
            <a:extLst>
              <a:ext uri="{FF2B5EF4-FFF2-40B4-BE49-F238E27FC236}">
                <a16:creationId xmlns:a16="http://schemas.microsoft.com/office/drawing/2014/main" id="{B249EA16-0367-EB43-921A-3C42949CA66E}"/>
              </a:ext>
            </a:extLst>
          </p:cNvPr>
          <p:cNvSpPr txBox="1"/>
          <p:nvPr/>
        </p:nvSpPr>
        <p:spPr>
          <a:xfrm>
            <a:off x="3384816" y="6557759"/>
            <a:ext cx="2374368"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https://doi.org/10.1109/T-C.1969.222754</a:t>
            </a:r>
            <a:endParaRPr kumimoji="0" lang="en-US" sz="1000" b="0" i="0" u="none" strike="noStrike" kern="1200" cap="none" spc="0" normalizeH="0" baseline="0" noProof="0" dirty="0">
              <a:ln>
                <a:noFill/>
              </a:ln>
              <a:solidFill>
                <a:srgbClr val="0000FF"/>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628C4192-E29D-E24F-8502-741864FE95A5}"/>
              </a:ext>
            </a:extLst>
          </p:cNvPr>
          <p:cNvPicPr>
            <a:picLocks noChangeAspect="1"/>
          </p:cNvPicPr>
          <p:nvPr/>
        </p:nvPicPr>
        <p:blipFill>
          <a:blip r:embed="rId3"/>
          <a:stretch>
            <a:fillRect/>
          </a:stretch>
        </p:blipFill>
        <p:spPr>
          <a:xfrm>
            <a:off x="93840" y="1545034"/>
            <a:ext cx="7422488" cy="1614853"/>
          </a:xfrm>
          <a:prstGeom prst="rect">
            <a:avLst/>
          </a:prstGeom>
          <a:ln>
            <a:noFill/>
          </a:ln>
        </p:spPr>
      </p:pic>
      <p:pic>
        <p:nvPicPr>
          <p:cNvPr id="4" name="Picture 3">
            <a:extLst>
              <a:ext uri="{FF2B5EF4-FFF2-40B4-BE49-F238E27FC236}">
                <a16:creationId xmlns:a16="http://schemas.microsoft.com/office/drawing/2014/main" id="{415F294C-7C0D-9C40-83D9-362BA2329E1C}"/>
              </a:ext>
            </a:extLst>
          </p:cNvPr>
          <p:cNvPicPr>
            <a:picLocks noChangeAspect="1"/>
          </p:cNvPicPr>
          <p:nvPr/>
        </p:nvPicPr>
        <p:blipFill>
          <a:blip r:embed="rId4"/>
          <a:stretch>
            <a:fillRect/>
          </a:stretch>
        </p:blipFill>
        <p:spPr>
          <a:xfrm>
            <a:off x="750743" y="3159887"/>
            <a:ext cx="3821257" cy="3260576"/>
          </a:xfrm>
          <a:prstGeom prst="rect">
            <a:avLst/>
          </a:prstGeom>
          <a:ln>
            <a:noFill/>
          </a:ln>
        </p:spPr>
      </p:pic>
      <p:pic>
        <p:nvPicPr>
          <p:cNvPr id="5" name="Picture 4">
            <a:extLst>
              <a:ext uri="{FF2B5EF4-FFF2-40B4-BE49-F238E27FC236}">
                <a16:creationId xmlns:a16="http://schemas.microsoft.com/office/drawing/2014/main" id="{B83F4E44-82BE-F649-AE47-8490FABD910C}"/>
              </a:ext>
            </a:extLst>
          </p:cNvPr>
          <p:cNvPicPr>
            <a:picLocks noChangeAspect="1"/>
          </p:cNvPicPr>
          <p:nvPr/>
        </p:nvPicPr>
        <p:blipFill>
          <a:blip r:embed="rId5"/>
          <a:stretch>
            <a:fillRect/>
          </a:stretch>
        </p:blipFill>
        <p:spPr>
          <a:xfrm>
            <a:off x="5127130" y="3594249"/>
            <a:ext cx="3289819" cy="2460750"/>
          </a:xfrm>
          <a:prstGeom prst="rect">
            <a:avLst/>
          </a:prstGeom>
          <a:noFill/>
          <a:ln>
            <a:noFill/>
          </a:ln>
        </p:spPr>
      </p:pic>
      <p:sp>
        <p:nvSpPr>
          <p:cNvPr id="9" name="Title 1">
            <a:extLst>
              <a:ext uri="{FF2B5EF4-FFF2-40B4-BE49-F238E27FC236}">
                <a16:creationId xmlns:a16="http://schemas.microsoft.com/office/drawing/2014/main" id="{5EFFEB3E-E419-4F42-ACDC-B356AE150896}"/>
              </a:ext>
            </a:extLst>
          </p:cNvPr>
          <p:cNvSpPr>
            <a:spLocks noGrp="1"/>
          </p:cNvSpPr>
          <p:nvPr>
            <p:ph type="title"/>
          </p:nvPr>
        </p:nvSpPr>
        <p:spPr>
          <a:xfrm>
            <a:off x="228600" y="152400"/>
            <a:ext cx="8610600" cy="1066800"/>
          </a:xfrm>
        </p:spPr>
        <p:txBody>
          <a:bodyPr/>
          <a:lstStyle/>
          <a:p>
            <a:r>
              <a:rPr lang="en-US" dirty="0"/>
              <a:t>Processing in/near Memory: An Old Idea</a:t>
            </a:r>
          </a:p>
        </p:txBody>
      </p:sp>
    </p:spTree>
    <p:extLst>
      <p:ext uri="{BB962C8B-B14F-4D97-AF65-F5344CB8AC3E}">
        <p14:creationId xmlns:p14="http://schemas.microsoft.com/office/powerpoint/2010/main" val="3492450263"/>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92169-91D1-9547-8D20-ED078F3E578F}"/>
              </a:ext>
            </a:extLst>
          </p:cNvPr>
          <p:cNvSpPr>
            <a:spLocks noGrp="1"/>
          </p:cNvSpPr>
          <p:nvPr>
            <p:ph type="title"/>
          </p:nvPr>
        </p:nvSpPr>
        <p:spPr/>
        <p:txBody>
          <a:bodyPr/>
          <a:lstStyle/>
          <a:p>
            <a:r>
              <a:rPr lang="en-US" dirty="0"/>
              <a:t>Processing in/near Memory: An Old Idea</a:t>
            </a:r>
          </a:p>
        </p:txBody>
      </p:sp>
      <p:sp>
        <p:nvSpPr>
          <p:cNvPr id="3" name="Content Placeholder 2">
            <a:extLst>
              <a:ext uri="{FF2B5EF4-FFF2-40B4-BE49-F238E27FC236}">
                <a16:creationId xmlns:a16="http://schemas.microsoft.com/office/drawing/2014/main" id="{270ED294-5647-F94B-A57E-CA0F09C77014}"/>
              </a:ext>
            </a:extLst>
          </p:cNvPr>
          <p:cNvSpPr>
            <a:spLocks noGrp="1"/>
          </p:cNvSpPr>
          <p:nvPr>
            <p:ph idx="1"/>
          </p:nvPr>
        </p:nvSpPr>
        <p:spPr>
          <a:xfrm>
            <a:off x="228600" y="1219200"/>
            <a:ext cx="8610600" cy="5029200"/>
          </a:xfrm>
        </p:spPr>
        <p:txBody>
          <a:bodyPr/>
          <a:lstStyle/>
          <a:p>
            <a:r>
              <a:rPr lang="en-US" dirty="0"/>
              <a:t>Stone, “</a:t>
            </a:r>
            <a:r>
              <a:rPr lang="en-US" dirty="0">
                <a:solidFill>
                  <a:srgbClr val="0000FF"/>
                </a:solidFill>
              </a:rPr>
              <a:t>A Logic-in-Memory Computer,</a:t>
            </a:r>
            <a:r>
              <a:rPr lang="en-US" dirty="0"/>
              <a:t>” IEEE TC 1970.</a:t>
            </a:r>
          </a:p>
        </p:txBody>
      </p:sp>
      <p:sp>
        <p:nvSpPr>
          <p:cNvPr id="4" name="Slide Number Placeholder 3">
            <a:extLst>
              <a:ext uri="{FF2B5EF4-FFF2-40B4-BE49-F238E27FC236}">
                <a16:creationId xmlns:a16="http://schemas.microsoft.com/office/drawing/2014/main" id="{A832AF82-6637-2C44-8C3C-BCD2E1584B2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122" name="Picture 2" descr="https://lh4.googleusercontent.com/U1R3vifukrki6oE_6n0P6HEXhr0-6hnFc-YEWOmKgJErOZXD7VhesI797XMOeMxkM-noaFtXVfpS4SZ7WoDIcJ-N4M2SciBhN8Bh5H1JW9tYfXt6vybr78FdMyDrURzG_C9R2mlSuS8">
            <a:extLst>
              <a:ext uri="{FF2B5EF4-FFF2-40B4-BE49-F238E27FC236}">
                <a16:creationId xmlns:a16="http://schemas.microsoft.com/office/drawing/2014/main" id="{31087902-35DE-004D-94F5-7D884184D7E2}"/>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936" y="2259569"/>
            <a:ext cx="9144000" cy="3470275"/>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427DE9C9-2D44-EB4D-B6C3-44873EE82368}"/>
              </a:ext>
            </a:extLst>
          </p:cNvPr>
          <p:cNvSpPr txBox="1"/>
          <p:nvPr/>
        </p:nvSpPr>
        <p:spPr>
          <a:xfrm>
            <a:off x="1475656" y="6467135"/>
            <a:ext cx="6631944" cy="261610"/>
          </a:xfrm>
          <a:prstGeom prst="rect">
            <a:avLst/>
          </a:prstGeom>
          <a:noFill/>
        </p:spPr>
        <p:txBody>
          <a:bodyPr wrap="none" rtlCol="0">
            <a:spAutoFit/>
          </a:bodyPr>
          <a:lstStyle/>
          <a:p>
            <a:r>
              <a:rPr lang="en-US" sz="1100" dirty="0">
                <a:solidFill>
                  <a:srgbClr val="0000FF"/>
                </a:solidFill>
                <a:hlinkClick r:id="rId3">
                  <a:extLst>
                    <a:ext uri="{A12FA001-AC4F-418D-AE19-62706E023703}">
                      <ahyp:hlinkClr xmlns:ahyp="http://schemas.microsoft.com/office/drawing/2018/hyperlinkcolor" val="tx"/>
                    </a:ext>
                  </a:extLst>
                </a:hlinkClick>
              </a:rPr>
              <a:t>https://safari.ethz.ch/architecture/fall2020/lib/exe/fetch.php?media=stone_logic_in_memory_1970.pdf</a:t>
            </a:r>
            <a:r>
              <a:rPr lang="en-US" sz="1100" dirty="0">
                <a:solidFill>
                  <a:srgbClr val="0000FF"/>
                </a:solidFill>
              </a:rPr>
              <a:t> </a:t>
            </a:r>
          </a:p>
        </p:txBody>
      </p:sp>
    </p:spTree>
    <p:extLst>
      <p:ext uri="{BB962C8B-B14F-4D97-AF65-F5344CB8AC3E}">
        <p14:creationId xmlns:p14="http://schemas.microsoft.com/office/powerpoint/2010/main" val="672999333"/>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893979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107504" y="1502544"/>
            <a:ext cx="7772400" cy="1422400"/>
          </a:xfrm>
          <a:prstGeom prst="rect">
            <a:avLst/>
          </a:prstGeom>
        </p:spPr>
      </p:pic>
      <p:pic>
        <p:nvPicPr>
          <p:cNvPr id="6"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79712" y="1340768"/>
            <a:ext cx="5040560" cy="3619122"/>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6"/>
          <p:cNvPicPr>
            <a:picLocks noChangeAspect="1"/>
          </p:cNvPicPr>
          <p:nvPr/>
        </p:nvPicPr>
        <p:blipFill>
          <a:blip r:embed="rId4"/>
          <a:stretch>
            <a:fillRect/>
          </a:stretch>
        </p:blipFill>
        <p:spPr>
          <a:xfrm>
            <a:off x="6948264" y="1268760"/>
            <a:ext cx="1689100" cy="2451100"/>
          </a:xfrm>
          <a:prstGeom prst="rect">
            <a:avLst/>
          </a:prstGeom>
        </p:spPr>
      </p:pic>
      <p:pic>
        <p:nvPicPr>
          <p:cNvPr id="8" name="Picture 4">
            <a:extLst>
              <a:ext uri="{FF2B5EF4-FFF2-40B4-BE49-F238E27FC236}">
                <a16:creationId xmlns:a16="http://schemas.microsoft.com/office/drawing/2014/main" id="{78736F91-0BC9-C847-AB64-94496038DF6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91240" y="4581128"/>
            <a:ext cx="2173718" cy="1450654"/>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B988699-6AF6-3841-9CDD-4206BB7010B6}"/>
              </a:ext>
            </a:extLst>
          </p:cNvPr>
          <p:cNvSpPr txBox="1"/>
          <p:nvPr/>
        </p:nvSpPr>
        <p:spPr>
          <a:xfrm>
            <a:off x="5580112" y="6031782"/>
            <a:ext cx="1242648" cy="276999"/>
          </a:xfrm>
          <a:prstGeom prst="rect">
            <a:avLst/>
          </a:prstGeom>
          <a:noFill/>
        </p:spPr>
        <p:txBody>
          <a:bodyPr wrap="none" rtlCol="0">
            <a:spAutoFit/>
          </a:bodyPr>
          <a:lstStyle/>
          <a:p>
            <a:r>
              <a:rPr lang="en-US" sz="1200" b="1" dirty="0">
                <a:solidFill>
                  <a:srgbClr val="7030A0"/>
                </a:solidFill>
                <a:latin typeface="Cambria" panose="02040503050406030204" pitchFamily="18" charset="0"/>
                <a:ea typeface="Cambria" panose="02040503050406030204" pitchFamily="18" charset="0"/>
              </a:rPr>
              <a:t>[UPMEM 2019]</a:t>
            </a:r>
          </a:p>
        </p:txBody>
      </p:sp>
      <p:pic>
        <p:nvPicPr>
          <p:cNvPr id="10" name="Picture 6" descr="Samsung's New HBM2 Memory Has 1.2 TFLOPS of Embedded Processing Power |  Tom's Hardware">
            <a:extLst>
              <a:ext uri="{FF2B5EF4-FFF2-40B4-BE49-F238E27FC236}">
                <a16:creationId xmlns:a16="http://schemas.microsoft.com/office/drawing/2014/main" id="{DB677117-788F-B745-91AC-7DC496BAD25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538" t="26829" r="12417" b="21602"/>
          <a:stretch/>
        </p:blipFill>
        <p:spPr bwMode="auto">
          <a:xfrm>
            <a:off x="1525320" y="4628696"/>
            <a:ext cx="2825358" cy="1355518"/>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a:extLst>
              <a:ext uri="{FF2B5EF4-FFF2-40B4-BE49-F238E27FC236}">
                <a16:creationId xmlns:a16="http://schemas.microsoft.com/office/drawing/2014/main" id="{911E3104-281D-B940-8970-5A8D461C8A51}"/>
              </a:ext>
            </a:extLst>
          </p:cNvPr>
          <p:cNvSpPr txBox="1"/>
          <p:nvPr/>
        </p:nvSpPr>
        <p:spPr>
          <a:xfrm>
            <a:off x="2162670" y="6031781"/>
            <a:ext cx="1329210" cy="276999"/>
          </a:xfrm>
          <a:prstGeom prst="rect">
            <a:avLst/>
          </a:prstGeom>
          <a:noFill/>
        </p:spPr>
        <p:txBody>
          <a:bodyPr wrap="none" rtlCol="0">
            <a:spAutoFit/>
          </a:bodyPr>
          <a:lstStyle/>
          <a:p>
            <a:r>
              <a:rPr lang="en-US" sz="1200" b="1" dirty="0">
                <a:solidFill>
                  <a:srgbClr val="7030A0"/>
                </a:solidFill>
                <a:latin typeface="Cambria" panose="02040503050406030204" pitchFamily="18" charset="0"/>
                <a:ea typeface="Cambria" panose="02040503050406030204" pitchFamily="18" charset="0"/>
              </a:rPr>
              <a:t>[Samsung 2021]</a:t>
            </a:r>
          </a:p>
        </p:txBody>
      </p:sp>
    </p:spTree>
    <p:extLst>
      <p:ext uri="{BB962C8B-B14F-4D97-AF65-F5344CB8AC3E}">
        <p14:creationId xmlns:p14="http://schemas.microsoft.com/office/powerpoint/2010/main" val="3228657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Were</a:t>
            </a:r>
            <a:r>
              <a:rPr lang="en-US" dirty="0"/>
              <a:t> Real</a:t>
            </a:r>
          </a:p>
        </p:txBody>
      </p:sp>
      <p:sp>
        <p:nvSpPr>
          <p:cNvPr id="3" name="Content Placeholder 2"/>
          <p:cNvSpPr>
            <a:spLocks noGrp="1"/>
          </p:cNvSpPr>
          <p:nvPr>
            <p:ph idx="1"/>
          </p:nvPr>
        </p:nvSpPr>
        <p:spPr>
          <a:xfrm>
            <a:off x="228600" y="997527"/>
            <a:ext cx="8915400" cy="5193723"/>
          </a:xfrm>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 Scaling: A Systems Architecture Perspective"</a:t>
            </a:r>
            <a:br>
              <a:rPr lang="en-US" dirty="0">
                <a:solidFill>
                  <a:srgbClr val="0432FF"/>
                </a:solidFill>
              </a:rPr>
            </a:br>
            <a:r>
              <a:rPr lang="en-US" i="1" dirty="0"/>
              <a:t>Proceedings of the </a:t>
            </a:r>
            <a:r>
              <a:rPr lang="en-US" i="1" dirty="0">
                <a:hlinkClick r:id="rId3"/>
              </a:rPr>
              <a:t>5th International Memory Workshop</a:t>
            </a:r>
            <a:r>
              <a:rPr lang="en-US" i="1" dirty="0"/>
              <a:t> (</a:t>
            </a:r>
            <a:r>
              <a:rPr lang="en-US" b="1" i="1" dirty="0"/>
              <a:t>IMW</a:t>
            </a:r>
            <a:r>
              <a:rPr lang="en-US" i="1" dirty="0"/>
              <a:t>)</a:t>
            </a:r>
            <a:r>
              <a:rPr lang="en-US" dirty="0"/>
              <a:t>, Monterey, CA, May 2013. </a:t>
            </a:r>
            <a:r>
              <a:rPr lang="en-US" dirty="0">
                <a:hlinkClick r:id="rId4"/>
              </a:rPr>
              <a:t>Slides (pptx)</a:t>
            </a:r>
            <a:r>
              <a:rPr lang="en-US" dirty="0"/>
              <a:t> </a:t>
            </a:r>
            <a:r>
              <a:rPr lang="en-US" dirty="0">
                <a:hlinkClick r:id="rId5"/>
              </a:rPr>
              <a:t>(pdf)</a:t>
            </a:r>
            <a:r>
              <a:rPr lang="en-US" dirty="0"/>
              <a:t> </a:t>
            </a:r>
            <a:br>
              <a:rPr lang="en-US" dirty="0"/>
            </a:br>
            <a:r>
              <a:rPr lang="en-US" dirty="0">
                <a:hlinkClick r:id="rId6"/>
              </a:rPr>
              <a:t>EETimes Reprint</a:t>
            </a:r>
            <a:endParaRPr lang="en-US" dirty="0"/>
          </a:p>
        </p:txBody>
      </p:sp>
      <p:pic>
        <p:nvPicPr>
          <p:cNvPr id="6" name="Picture 5"/>
          <p:cNvPicPr>
            <a:picLocks noChangeAspect="1"/>
          </p:cNvPicPr>
          <p:nvPr/>
        </p:nvPicPr>
        <p:blipFill>
          <a:blip r:embed="rId7"/>
          <a:stretch>
            <a:fillRect/>
          </a:stretch>
        </p:blipFill>
        <p:spPr>
          <a:xfrm>
            <a:off x="0" y="4149080"/>
            <a:ext cx="9144000" cy="1639019"/>
          </a:xfrm>
          <a:prstGeom prst="rect">
            <a:avLst/>
          </a:prstGeom>
        </p:spPr>
      </p:pic>
      <p:sp>
        <p:nvSpPr>
          <p:cNvPr id="5" name="TextBox 4">
            <a:extLst>
              <a:ext uri="{FF2B5EF4-FFF2-40B4-BE49-F238E27FC236}">
                <a16:creationId xmlns:a16="http://schemas.microsoft.com/office/drawing/2014/main" id="{2CB311F9-F741-644A-9EB2-894E4CF2F735}"/>
              </a:ext>
            </a:extLst>
          </p:cNvPr>
          <p:cNvSpPr txBox="1"/>
          <p:nvPr/>
        </p:nvSpPr>
        <p:spPr>
          <a:xfrm>
            <a:off x="192006" y="6488668"/>
            <a:ext cx="86837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Tahoma"/>
                <a:ea typeface="+mn-ea"/>
                <a:cs typeface="+mn-cs"/>
                <a:hlinkClick r:id="rId8"/>
              </a:rPr>
              <a:t>https://people.inf.ethz.ch/omutlu/pub/memory-scaling_memcon13.pdf</a:t>
            </a:r>
            <a:r>
              <a:rPr kumimoji="0" lang="en-US" sz="1800" b="1" i="0" u="none" strike="noStrike" kern="1200" cap="none" spc="0" normalizeH="0" baseline="0" noProof="0" dirty="0">
                <a:ln>
                  <a:noFill/>
                </a:ln>
                <a:solidFill>
                  <a:srgbClr val="000000"/>
                </a:solidFill>
                <a:effectLst/>
                <a:uLnTx/>
                <a:uFillTx/>
                <a:latin typeface="Tahoma"/>
                <a:ea typeface="+mn-ea"/>
                <a:cs typeface="+mn-cs"/>
              </a:rPr>
              <a:t> </a:t>
            </a:r>
          </a:p>
        </p:txBody>
      </p:sp>
    </p:spTree>
    <p:extLst>
      <p:ext uri="{BB962C8B-B14F-4D97-AF65-F5344CB8AC3E}">
        <p14:creationId xmlns:p14="http://schemas.microsoft.com/office/powerpoint/2010/main" val="2298903740"/>
      </p:ext>
    </p:extLst>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As Memory Scales, It Becomes Unreliable</a:t>
            </a:r>
          </a:p>
        </p:txBody>
      </p:sp>
      <p:sp>
        <p:nvSpPr>
          <p:cNvPr id="3" name="Content Placeholder 2"/>
          <p:cNvSpPr>
            <a:spLocks noGrp="1"/>
          </p:cNvSpPr>
          <p:nvPr>
            <p:ph idx="1"/>
          </p:nvPr>
        </p:nvSpPr>
        <p:spPr>
          <a:xfrm>
            <a:off x="107504" y="908720"/>
            <a:ext cx="9036496" cy="5339680"/>
          </a:xfrm>
        </p:spPr>
        <p:txBody>
          <a:bodyPr/>
          <a:lstStyle/>
          <a:p>
            <a:r>
              <a:rPr lang="en-US" dirty="0">
                <a:solidFill>
                  <a:srgbClr val="FF0000"/>
                </a:solidFill>
              </a:rPr>
              <a:t>Data from all of Facebook’s servers worldwide</a:t>
            </a:r>
          </a:p>
          <a:p>
            <a:r>
              <a:rPr lang="en-US" sz="1800" dirty="0"/>
              <a:t>Meza+, “</a:t>
            </a:r>
            <a:r>
              <a:rPr lang="en-US" sz="1800" dirty="0">
                <a:solidFill>
                  <a:srgbClr val="0000FF"/>
                </a:solidFill>
              </a:rPr>
              <a:t>Revisiting Memory Errors in Large-Scale Production Data Centers</a:t>
            </a:r>
            <a:r>
              <a:rPr lang="en-US" sz="1800" dirty="0"/>
              <a:t>,” DSN’15.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Shape 402"/>
          <p:cNvSpPr/>
          <p:nvPr/>
        </p:nvSpPr>
        <p:spPr>
          <a:xfrm rot="548035">
            <a:off x="6981778" y="2908446"/>
            <a:ext cx="1526103" cy="2358594"/>
          </a:xfrm>
          <a:prstGeom prst="rect">
            <a:avLst/>
          </a:prstGeom>
          <a:solidFill>
            <a:srgbClr val="FFFFFF"/>
          </a:solidFill>
          <a:ln w="25400">
            <a:solidFill/>
            <a:miter lim="400000"/>
          </a:ln>
          <a:effectLst>
            <a:outerShdw blurRad="190500" dist="8455" dir="5400000" rotWithShape="0">
              <a:srgbClr val="000000"/>
            </a:outerShdw>
          </a:effectLst>
          <a:extLst>
            <a:ext uri="{C572A759-6A51-4108-AA02-DFA0A04FC94B}">
              <ma14:wrappingTextBoxFlag xmlns="" xmlns:ma14="http://schemas.microsoft.com/office/mac/drawingml/2011/main" val="1"/>
            </a:ext>
          </a:extLst>
        </p:spPr>
        <p:txBody>
          <a:bodyPr wrap="square" lIns="0" tIns="0" rIns="0" bIns="0" anchor="b">
            <a:spAutoFit/>
          </a:bodyPr>
          <a:lstStyle/>
          <a:p>
            <a:pPr marL="0" marR="0" lvl="0" indent="0" algn="ctr" defTabSz="914400" rtl="0" eaLnBrk="1" fontAlgn="auto" latinLnBrk="0" hangingPunct="1">
              <a:lnSpc>
                <a:spcPct val="80000"/>
              </a:lnSpc>
              <a:spcBef>
                <a:spcPts val="0"/>
              </a:spcBef>
              <a:spcAft>
                <a:spcPts val="0"/>
              </a:spcAft>
              <a:buClrTx/>
              <a:buSzTx/>
              <a:buFontTx/>
              <a:buNone/>
              <a:tabLst/>
              <a:defRPr spc="0">
                <a:solidFill>
                  <a:srgbClr val="000000"/>
                </a:solidFill>
              </a:defRPr>
            </a:pPr>
            <a: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t>Intuition:</a:t>
            </a:r>
            <a:br>
              <a:rPr kumimoji="0" sz="3800" b="0" i="1" u="none" strike="noStrike" kern="1200" cap="none" spc="-38" normalizeH="0" baseline="0" noProof="0" dirty="0">
                <a:ln>
                  <a:noFill/>
                </a:ln>
                <a:solidFill>
                  <a:srgbClr val="405F82"/>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quadratic</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increase in</a:t>
            </a:r>
            <a:b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br>
            <a:r>
              <a:rPr kumimoji="0" sz="3800" b="0" i="1" u="none" strike="noStrike" kern="1200" cap="none" spc="-38" normalizeH="0" baseline="0" noProof="0" dirty="0">
                <a:ln>
                  <a:noFill/>
                </a:ln>
                <a:solidFill>
                  <a:srgbClr val="0000FF"/>
                </a:solidFill>
                <a:effectLst/>
                <a:uLnTx/>
                <a:uFillTx/>
                <a:latin typeface="Garamond"/>
                <a:ea typeface="+mn-ea"/>
                <a:cs typeface="+mn-cs"/>
                <a:sym typeface="Vista Sans OT Medium"/>
              </a:rPr>
              <a:t>capacity</a:t>
            </a:r>
          </a:p>
        </p:txBody>
      </p:sp>
      <p:pic>
        <p:nvPicPr>
          <p:cNvPr id="6" name="Picture 5"/>
          <p:cNvPicPr>
            <a:picLocks noChangeAspect="1"/>
          </p:cNvPicPr>
          <p:nvPr/>
        </p:nvPicPr>
        <p:blipFill>
          <a:blip r:embed="rId2"/>
          <a:stretch>
            <a:fillRect/>
          </a:stretch>
        </p:blipFill>
        <p:spPr>
          <a:xfrm>
            <a:off x="1634751" y="1844824"/>
            <a:ext cx="4953473" cy="4968552"/>
          </a:xfrm>
          <a:prstGeom prst="rect">
            <a:avLst/>
          </a:prstGeom>
        </p:spPr>
      </p:pic>
    </p:spTree>
    <p:extLst>
      <p:ext uri="{BB962C8B-B14F-4D97-AF65-F5344CB8AC3E}">
        <p14:creationId xmlns:p14="http://schemas.microsoft.com/office/powerpoint/2010/main" val="3252899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884238"/>
          </a:xfrm>
        </p:spPr>
        <p:txBody>
          <a:bodyPr/>
          <a:lstStyle/>
          <a:p>
            <a:r>
              <a:rPr lang="en-US" dirty="0"/>
              <a:t>Large-Scale Failure Analysis of DRAM Chips</a:t>
            </a:r>
          </a:p>
        </p:txBody>
      </p:sp>
      <p:sp>
        <p:nvSpPr>
          <p:cNvPr id="3" name="Content Placeholder 2"/>
          <p:cNvSpPr>
            <a:spLocks noGrp="1"/>
          </p:cNvSpPr>
          <p:nvPr>
            <p:ph idx="1"/>
          </p:nvPr>
        </p:nvSpPr>
        <p:spPr>
          <a:xfrm>
            <a:off x="228600" y="980728"/>
            <a:ext cx="8610600" cy="5153025"/>
          </a:xfrm>
        </p:spPr>
        <p:txBody>
          <a:bodyPr/>
          <a:lstStyle/>
          <a:p>
            <a:r>
              <a:rPr lang="en-US" dirty="0">
                <a:solidFill>
                  <a:srgbClr val="0000FF"/>
                </a:solidFill>
              </a:rPr>
              <a:t>Analysis and modeling of memory errors found in all of Facebook’s server fleet</a:t>
            </a:r>
          </a:p>
          <a:p>
            <a:endParaRPr lang="en-US" dirty="0"/>
          </a:p>
          <a:p>
            <a:r>
              <a:rPr lang="en-US" sz="2000" dirty="0"/>
              <a:t>Justin Meza, </a:t>
            </a:r>
            <a:r>
              <a:rPr lang="en-US" sz="2000" dirty="0" err="1"/>
              <a:t>Qiang</a:t>
            </a:r>
            <a:r>
              <a:rPr lang="en-US" sz="2000" dirty="0"/>
              <a:t> Wu, </a:t>
            </a:r>
            <a:r>
              <a:rPr lang="en-US" sz="2000" dirty="0" err="1"/>
              <a:t>Sanjeev</a:t>
            </a:r>
            <a:r>
              <a:rPr lang="en-US" sz="2000" dirty="0"/>
              <a:t> Kumar,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"Revisiting Memory Errors in Large-Scale Production Data Centers: Analysis and Modeling of New Trends from the Field"</a:t>
            </a:r>
            <a:r>
              <a:rPr lang="en-US" sz="2000" dirty="0">
                <a:solidFill>
                  <a:srgbClr val="0432FF"/>
                </a:solidFill>
              </a:rPr>
              <a:t> </a:t>
            </a:r>
            <a:br>
              <a:rPr lang="en-US" sz="2000" dirty="0"/>
            </a:br>
            <a:r>
              <a:rPr lang="en-US" sz="2000" i="1" dirty="0"/>
              <a:t>Proceedings of the </a:t>
            </a:r>
            <a:r>
              <a:rPr lang="en-US" sz="2000" i="1" dirty="0">
                <a:hlinkClick r:id="rId3"/>
              </a:rPr>
              <a:t>45th Annual IEEE/IFIP International Conference on Dependable Systems and Networks</a:t>
            </a:r>
            <a:r>
              <a:rPr lang="en-US" sz="2000" i="1" dirty="0"/>
              <a:t> (</a:t>
            </a:r>
            <a:r>
              <a:rPr lang="en-US" sz="2000" b="1" i="1" dirty="0"/>
              <a:t>DSN</a:t>
            </a:r>
            <a:r>
              <a:rPr lang="en-US" sz="2000" i="1" dirty="0"/>
              <a:t>)</a:t>
            </a:r>
            <a:r>
              <a:rPr lang="en-US" sz="2000" dirty="0"/>
              <a:t>, Rio de Janeiro, Brazil, June 2015.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DRAM Error Model</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a:stretch>
            <a:fillRect/>
          </a:stretch>
        </p:blipFill>
        <p:spPr>
          <a:xfrm>
            <a:off x="0" y="4941168"/>
            <a:ext cx="9144000" cy="1475117"/>
          </a:xfrm>
          <a:prstGeom prst="rect">
            <a:avLst/>
          </a:prstGeom>
        </p:spPr>
      </p:pic>
    </p:spTree>
    <p:extLst>
      <p:ext uri="{BB962C8B-B14F-4D97-AF65-F5344CB8AC3E}">
        <p14:creationId xmlns:p14="http://schemas.microsoft.com/office/powerpoint/2010/main" val="3399226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251520" y="1052736"/>
            <a:ext cx="4378369" cy="2520280"/>
          </a:xfrm>
          <a:prstGeom prst="rect">
            <a:avLst/>
          </a:prstGeom>
        </p:spPr>
      </p:pic>
      <p:pic>
        <p:nvPicPr>
          <p:cNvPr id="6" name="Picture 5"/>
          <p:cNvPicPr>
            <a:picLocks noChangeAspect="1"/>
          </p:cNvPicPr>
          <p:nvPr/>
        </p:nvPicPr>
        <p:blipFill>
          <a:blip r:embed="rId3"/>
          <a:stretch>
            <a:fillRect/>
          </a:stretch>
        </p:blipFill>
        <p:spPr>
          <a:xfrm>
            <a:off x="4973630" y="3573016"/>
            <a:ext cx="4170370" cy="2840360"/>
          </a:xfrm>
          <a:prstGeom prst="rect">
            <a:avLst/>
          </a:prstGeom>
        </p:spPr>
      </p:pic>
      <p:sp>
        <p:nvSpPr>
          <p:cNvPr id="7" name="Rectangle 6"/>
          <p:cNvSpPr/>
          <p:nvPr/>
        </p:nvSpPr>
        <p:spPr>
          <a:xfrm>
            <a:off x="4561741" y="980728"/>
            <a:ext cx="4474755" cy="2308324"/>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4"/>
              </a:rPr>
              <a:t>An Experimental Study of Data Retention Behavior in Modern DRAM Devices: Implications for Retention Time Profiling Mechanisms</a:t>
            </a:r>
            <a:r>
              <a:rPr kumimoji="0" lang="en-US" sz="1600" b="0" i="0" u="none" strike="noStrike" kern="1200" cap="none" spc="0" normalizeH="0" baseline="0" noProof="0" dirty="0">
                <a:ln>
                  <a:noFill/>
                </a:ln>
                <a:solidFill>
                  <a:srgbClr val="000000"/>
                </a:solidFill>
                <a:effectLst/>
                <a:uLnTx/>
                <a:uFillTx/>
                <a:latin typeface="Tahoma"/>
                <a:ea typeface="+mn-ea"/>
                <a:cs typeface="+mn-cs"/>
              </a:rPr>
              <a:t> (Liu et al., ISCA 2013)</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5"/>
              </a:rPr>
              <a:t>The Efficacy of Error Mitigation Techniques for DRAM Retention Failures: A Comparative Experimental Study</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(Khan et al., SIGMETRICS 2014)</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
        <p:nvSpPr>
          <p:cNvPr id="8" name="Rectangle 7"/>
          <p:cNvSpPr/>
          <p:nvPr/>
        </p:nvSpPr>
        <p:spPr>
          <a:xfrm>
            <a:off x="25237" y="3652570"/>
            <a:ext cx="4690779" cy="280076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mn-ea"/>
                <a:cs typeface="+mn-cs"/>
                <a:hlinkClick r:id="rId6"/>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mn-ea"/>
                <a:cs typeface="+mn-cs"/>
              </a:rPr>
              <a:t> (Kim et al., ISCA 2014)</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7"/>
              </a:rPr>
              <a:t>Adaptive-Latency DRAM: Optimizing DRAM Timing for the Common-Case</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(Lee et al., HPCA 2015)</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8"/>
              </a:rPr>
              <a:t>AVATAR: A Variable-Retention-Time (VRT) Aware Refresh for DRAM Systems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r>
              <a:rPr kumimoji="0" lang="en-US" sz="16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Qureshi</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et al., DSN 2015)</a:t>
            </a:r>
            <a:endParaRPr kumimoji="0" lang="en-US" sz="16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2993784885"/>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547664" y="6300608"/>
            <a:ext cx="6696744" cy="58477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Kim+, “</a:t>
            </a:r>
            <a:r>
              <a:rPr kumimoji="0" lang="en-US" sz="1600" b="0" i="0" u="none" strike="noStrike" kern="1200" cap="none" spc="0" normalizeH="0" baseline="0" noProof="0" dirty="0">
                <a:ln>
                  <a:noFill/>
                </a:ln>
                <a:solidFill>
                  <a:srgbClr val="0000FF"/>
                </a:solidFill>
                <a:effectLst/>
                <a:uLnTx/>
                <a:uFillTx/>
                <a:latin typeface="Tahoma"/>
                <a:ea typeface="+mn-ea"/>
                <a:cs typeface="+mn-cs"/>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Temperature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Controller</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PC</a:t>
            </a:r>
            <a:endPar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Tree>
    <p:extLst>
      <p:ext uri="{BB962C8B-B14F-4D97-AF65-F5344CB8AC3E}">
        <p14:creationId xmlns:p14="http://schemas.microsoft.com/office/powerpoint/2010/main" val="2688757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dirty="0">
                <a:solidFill>
                  <a:srgbClr val="0432FF"/>
                </a:solidFill>
              </a:rPr>
              <a:t>“</a:t>
            </a:r>
            <a:r>
              <a:rPr lang="en-US" b="1" dirty="0">
                <a:solidFill>
                  <a:srgbClr val="0432FF"/>
                </a:solidFill>
                <a:hlinkClick r:id="rId2">
                  <a:extLst>
                    <a:ext uri="{A12FA001-AC4F-418D-AE19-62706E023703}">
                      <ahyp:hlinkClr xmlns:ahyp="http://schemas.microsoft.com/office/drawing/2018/hyperlinkcolor" val="tx"/>
                    </a:ext>
                  </a:extLst>
                </a:hlinkClick>
              </a:rPr>
              <a:t>SoftMC: A Flexible and Practical Open-Source Infrastructure for Enabling Experimental DRAM Studies</a:t>
            </a:r>
            <a:r>
              <a:rPr lang="en-US" b="1" dirty="0">
                <a:solidFill>
                  <a:srgbClr val="0432FF"/>
                </a:solidFill>
              </a:rPr>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a:extLst>
              <a:ext uri="{28A0092B-C50C-407E-A947-70E740481C1C}">
                <a14:useLocalDpi xmlns:a14="http://schemas.microsoft.com/office/drawing/2010/main" val="0"/>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24525698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https://github.com/CMU-SAFARI/SoftMC</a:t>
            </a:r>
            <a:r>
              <a:rPr lang="en-US" dirty="0">
                <a:solidFill>
                  <a:srgbClr val="0000FF"/>
                </a:solidFill>
              </a:rPr>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a:stretch>
            <a:fillRect/>
          </a:stretch>
        </p:blipFill>
        <p:spPr>
          <a:xfrm>
            <a:off x="0" y="2915817"/>
            <a:ext cx="9144000" cy="2385391"/>
          </a:xfrm>
          <a:prstGeom prst="rect">
            <a:avLst/>
          </a:prstGeom>
        </p:spPr>
      </p:pic>
    </p:spTree>
    <p:extLst>
      <p:ext uri="{BB962C8B-B14F-4D97-AF65-F5344CB8AC3E}">
        <p14:creationId xmlns:p14="http://schemas.microsoft.com/office/powerpoint/2010/main" val="12624057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Curious Discovery </a:t>
            </a:r>
            <a:r>
              <a:rPr lang="en-US" sz="3000" b="1" dirty="0"/>
              <a:t>[Kim et al., ISCA 2014]</a:t>
            </a:r>
          </a:p>
        </p:txBody>
      </p:sp>
      <p:sp>
        <p:nvSpPr>
          <p:cNvPr id="3" name="Content Placeholder 2"/>
          <p:cNvSpPr>
            <a:spLocks noGrp="1"/>
          </p:cNvSpPr>
          <p:nvPr>
            <p:ph idx="1"/>
          </p:nvPr>
        </p:nvSpPr>
        <p:spPr>
          <a:xfrm>
            <a:off x="228600" y="1288504"/>
            <a:ext cx="8610600" cy="4876800"/>
          </a:xfrm>
        </p:spPr>
        <p:txBody>
          <a:bodyPr/>
          <a:lstStyle/>
          <a:p>
            <a:endParaRPr lang="en-US" dirty="0"/>
          </a:p>
          <a:p>
            <a:pPr marL="0" indent="0">
              <a:buNone/>
            </a:pPr>
            <a:endParaRPr lang="en-US" dirty="0"/>
          </a:p>
          <a:p>
            <a:pPr marL="0" indent="0" algn="ctr">
              <a:buNone/>
            </a:pPr>
            <a:r>
              <a:rPr lang="en-US" sz="4400" dirty="0"/>
              <a:t>One can </a:t>
            </a:r>
          </a:p>
          <a:p>
            <a:pPr marL="0" indent="0" algn="ctr">
              <a:buNone/>
            </a:pPr>
            <a:r>
              <a:rPr lang="en-US" sz="4400" dirty="0">
                <a:solidFill>
                  <a:srgbClr val="0000FF"/>
                </a:solidFill>
              </a:rPr>
              <a:t>predictably</a:t>
            </a:r>
            <a:r>
              <a:rPr lang="en-US" sz="4400" dirty="0"/>
              <a:t> </a:t>
            </a:r>
            <a:r>
              <a:rPr lang="en-US" sz="4400" dirty="0">
                <a:solidFill>
                  <a:srgbClr val="FF0000"/>
                </a:solidFill>
              </a:rPr>
              <a:t>induce errors </a:t>
            </a:r>
          </a:p>
          <a:p>
            <a:pPr marL="0" indent="0" algn="ctr">
              <a:buNone/>
            </a:pPr>
            <a:r>
              <a:rPr lang="en-US" sz="4400" dirty="0"/>
              <a:t>in </a:t>
            </a:r>
            <a:r>
              <a:rPr lang="en-US" sz="4400" dirty="0">
                <a:solidFill>
                  <a:srgbClr val="0000FF"/>
                </a:solidFill>
              </a:rPr>
              <a:t>most</a:t>
            </a:r>
            <a:r>
              <a:rPr lang="en-US" sz="4400" dirty="0"/>
              <a:t> DRAM </a:t>
            </a:r>
            <a:r>
              <a:rPr lang="en-US" sz="4400" dirty="0">
                <a:solidFill>
                  <a:srgbClr val="0000FF"/>
                </a:solidFill>
              </a:rPr>
              <a:t>memory</a:t>
            </a:r>
            <a:r>
              <a:rPr lang="en-US" sz="4400" dirty="0"/>
              <a:t> chips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606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69" name="Title 1">
            <a:extLst>
              <a:ext uri="{FF2B5EF4-FFF2-40B4-BE49-F238E27FC236}">
                <a16:creationId xmlns:a16="http://schemas.microsoft.com/office/drawing/2014/main" id="{F3BD4611-1CFE-6D4D-9B12-05248D23686C}"/>
              </a:ext>
            </a:extLst>
          </p:cNvPr>
          <p:cNvSpPr>
            <a:spLocks noGrp="1"/>
          </p:cNvSpPr>
          <p:nvPr>
            <p:ph type="title"/>
          </p:nvPr>
        </p:nvSpPr>
        <p:spPr/>
        <p:txBody>
          <a:bodyPr/>
          <a:lstStyle/>
          <a:p>
            <a:r>
              <a:rPr lang="en-US" altLang="en-US" dirty="0">
                <a:ea typeface="ＭＳ Ｐゴシック" panose="020B0600070205080204" pitchFamily="34" charset="-128"/>
              </a:rPr>
              <a:t>The Story of RowHammer </a:t>
            </a:r>
          </a:p>
        </p:txBody>
      </p:sp>
      <p:sp>
        <p:nvSpPr>
          <p:cNvPr id="231426" name="Content Placeholder 2">
            <a:extLst>
              <a:ext uri="{FF2B5EF4-FFF2-40B4-BE49-F238E27FC236}">
                <a16:creationId xmlns:a16="http://schemas.microsoft.com/office/drawing/2014/main" id="{07C51491-711F-6241-8490-8DD020FDAA44}"/>
              </a:ext>
            </a:extLst>
          </p:cNvPr>
          <p:cNvSpPr>
            <a:spLocks noGrp="1"/>
          </p:cNvSpPr>
          <p:nvPr>
            <p:ph idx="1"/>
          </p:nvPr>
        </p:nvSpPr>
        <p:spPr>
          <a:xfrm>
            <a:off x="0" y="996950"/>
            <a:ext cx="8910638" cy="5194300"/>
          </a:xfrm>
        </p:spPr>
        <p:txBody>
          <a:bodyPr/>
          <a:lstStyle/>
          <a:p>
            <a:r>
              <a:rPr lang="en-US" altLang="en-US" dirty="0">
                <a:ea typeface="ＭＳ Ｐゴシック" panose="020B0600070205080204" pitchFamily="34" charset="-128"/>
              </a:rPr>
              <a:t>One can </a:t>
            </a:r>
            <a:r>
              <a:rPr lang="en-US" altLang="en-US" dirty="0">
                <a:solidFill>
                  <a:srgbClr val="FF0000"/>
                </a:solidFill>
                <a:ea typeface="ＭＳ Ｐゴシック" panose="020B0600070205080204" pitchFamily="34" charset="-128"/>
              </a:rPr>
              <a:t>predictably induce bit flips</a:t>
            </a:r>
            <a:r>
              <a:rPr lang="en-US" altLang="en-US" dirty="0">
                <a:ea typeface="ＭＳ Ｐゴシック" panose="020B0600070205080204" pitchFamily="34" charset="-128"/>
              </a:rPr>
              <a:t> in commodity DRAM chips</a:t>
            </a:r>
          </a:p>
          <a:p>
            <a:pPr lvl="1"/>
            <a:r>
              <a:rPr lang="en-US" altLang="en-US" dirty="0">
                <a:ea typeface="ＭＳ Ｐゴシック" panose="020B0600070205080204" pitchFamily="34" charset="-128"/>
              </a:rPr>
              <a:t>&gt;80% of the tested DRAM chips are vulnerable</a:t>
            </a:r>
          </a:p>
          <a:p>
            <a:endParaRPr lang="en-US" altLang="en-US" sz="1600" dirty="0">
              <a:solidFill>
                <a:srgbClr val="0000FF"/>
              </a:solidFill>
              <a:ea typeface="ＭＳ Ｐゴシック" panose="020B0600070205080204" pitchFamily="34" charset="-128"/>
            </a:endParaRPr>
          </a:p>
          <a:p>
            <a:r>
              <a:rPr lang="en-US" altLang="en-US" dirty="0">
                <a:solidFill>
                  <a:srgbClr val="0000FF"/>
                </a:solidFill>
                <a:ea typeface="ＭＳ Ｐゴシック" panose="020B0600070205080204" pitchFamily="34" charset="-128"/>
              </a:rPr>
              <a:t>First example of how a </a:t>
            </a:r>
            <a:r>
              <a:rPr lang="en-US" altLang="en-US" dirty="0">
                <a:solidFill>
                  <a:srgbClr val="FF0000"/>
                </a:solidFill>
                <a:ea typeface="ＭＳ Ｐゴシック" panose="020B0600070205080204" pitchFamily="34" charset="-128"/>
              </a:rPr>
              <a:t>simple hardware failure mechanism </a:t>
            </a:r>
            <a:r>
              <a:rPr lang="en-US" altLang="en-US" dirty="0">
                <a:solidFill>
                  <a:srgbClr val="0000FF"/>
                </a:solidFill>
                <a:ea typeface="ＭＳ Ｐゴシック" panose="020B0600070205080204" pitchFamily="34" charset="-128"/>
              </a:rPr>
              <a:t>can create a </a:t>
            </a:r>
            <a:r>
              <a:rPr lang="en-US" altLang="en-US" dirty="0">
                <a:solidFill>
                  <a:srgbClr val="FF0000"/>
                </a:solidFill>
                <a:ea typeface="ＭＳ Ｐゴシック" panose="020B0600070205080204" pitchFamily="34" charset="-128"/>
              </a:rPr>
              <a:t>widespread system security vulnerability</a:t>
            </a:r>
          </a:p>
          <a:p>
            <a:endParaRPr lang="en-US" altLang="en-US" dirty="0">
              <a:solidFill>
                <a:srgbClr val="FF0000"/>
              </a:solidFill>
              <a:ea typeface="ＭＳ Ｐゴシック" panose="020B0600070205080204" pitchFamily="34" charset="-128"/>
            </a:endParaRPr>
          </a:p>
        </p:txBody>
      </p:sp>
      <p:sp>
        <p:nvSpPr>
          <p:cNvPr id="314371" name="Slide Number Placeholder 3">
            <a:extLst>
              <a:ext uri="{FF2B5EF4-FFF2-40B4-BE49-F238E27FC236}">
                <a16:creationId xmlns:a16="http://schemas.microsoft.com/office/drawing/2014/main" id="{3FD27D86-281C-644C-886D-DCE9476EA348}"/>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6CFEEA7-D7B9-D84B-9F78-621809FB4D37}"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7C1D731A-3A46-3E4E-9D4B-C8802E36B090}"/>
              </a:ext>
            </a:extLst>
          </p:cNvPr>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3046413"/>
            <a:ext cx="9144000" cy="3811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120209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3142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3142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31426">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a:xfrm>
            <a:off x="914400" y="914400"/>
            <a:ext cx="7315200" cy="3962400"/>
          </a:xfrm>
          <a:prstGeom prst="roundRect">
            <a:avLst>
              <a:gd name="adj" fmla="val 11319"/>
            </a:avLst>
          </a:prstGeom>
          <a:solidFill>
            <a:schemeClr val="bg1">
              <a:lumMod val="85000"/>
            </a:schemeClr>
          </a:solidFill>
          <a:ln w="38100">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cxnSp>
        <p:nvCxnSpPr>
          <p:cNvPr id="9" name="Straight Connector 8"/>
          <p:cNvCxnSpPr/>
          <p:nvPr/>
        </p:nvCxnSpPr>
        <p:spPr>
          <a:xfrm flipH="1" flipV="1">
            <a:off x="1371600" y="16764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1371600" y="22860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1" name="Wordline"/>
          <p:cNvCxnSpPr/>
          <p:nvPr/>
        </p:nvCxnSpPr>
        <p:spPr>
          <a:xfrm flipH="1">
            <a:off x="1371600" y="28956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371600" y="3505200"/>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flipV="1">
            <a:off x="1371600" y="4116388"/>
            <a:ext cx="4572000" cy="0"/>
          </a:xfrm>
          <a:prstGeom prst="line">
            <a:avLst/>
          </a:prstGeom>
          <a:ln w="76200" cap="rnd">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828800" y="1382713"/>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 of Cells</a:t>
            </a:r>
          </a:p>
        </p:txBody>
      </p:sp>
      <p:sp>
        <p:nvSpPr>
          <p:cNvPr id="16" name="Rectangle 15"/>
          <p:cNvSpPr/>
          <p:nvPr/>
        </p:nvSpPr>
        <p:spPr>
          <a:xfrm>
            <a:off x="1828800" y="19812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7" name="Row"/>
          <p:cNvSpPr/>
          <p:nvPr/>
        </p:nvSpPr>
        <p:spPr>
          <a:xfrm>
            <a:off x="1828800" y="25908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8" name="Rectangle 17"/>
          <p:cNvSpPr/>
          <p:nvPr/>
        </p:nvSpPr>
        <p:spPr>
          <a:xfrm>
            <a:off x="1828800" y="32004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mn-ea"/>
                <a:cs typeface="+mn-cs"/>
              </a:rPr>
              <a:t> Row</a:t>
            </a:r>
          </a:p>
        </p:txBody>
      </p:sp>
      <p:sp>
        <p:nvSpPr>
          <p:cNvPr id="19" name="Rectangle 18"/>
          <p:cNvSpPr/>
          <p:nvPr/>
        </p:nvSpPr>
        <p:spPr>
          <a:xfrm>
            <a:off x="1828800" y="3810000"/>
            <a:ext cx="3657600" cy="609600"/>
          </a:xfrm>
          <a:prstGeom prst="rect">
            <a:avLst/>
          </a:prstGeom>
          <a:solidFill>
            <a:schemeClr val="bg1"/>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Calibri Light"/>
                <a:ea typeface="+mn-ea"/>
                <a:cs typeface="+mn-cs"/>
              </a:rPr>
              <a:t> Row</a:t>
            </a:r>
          </a:p>
        </p:txBody>
      </p:sp>
      <p:sp>
        <p:nvSpPr>
          <p:cNvPr id="20" name="TextBox 19"/>
          <p:cNvSpPr txBox="1"/>
          <p:nvPr/>
        </p:nvSpPr>
        <p:spPr>
          <a:xfrm>
            <a:off x="5943600" y="14478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 Wordline</a:t>
            </a:r>
          </a:p>
        </p:txBody>
      </p:sp>
      <p:sp>
        <p:nvSpPr>
          <p:cNvPr id="21" name="Low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1200" cap="none" spc="0" normalizeH="0" baseline="0" noProof="0">
                <a:ln>
                  <a:noFill/>
                </a:ln>
                <a:solidFill>
                  <a:prstClr val="black">
                    <a:lumMod val="65000"/>
                    <a:lumOff val="35000"/>
                  </a:prstClr>
                </a:solidFill>
                <a:effectLst/>
                <a:uLnTx/>
                <a:uFillTx/>
                <a:latin typeface="Calibri Light"/>
                <a:ea typeface="ＭＳ Ｐゴシック" charset="0"/>
                <a:cs typeface="ＭＳ Ｐゴシック" charset="0"/>
              </a:rPr>
              <a:t> V</a:t>
            </a:r>
            <a:r>
              <a:rPr kumimoji="0" lang="en-US" sz="48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rPr>
              <a:t>LOW</a:t>
            </a:r>
            <a:endParaRPr kumimoji="0" lang="en-US" sz="4400" b="1" i="1" u="none" strike="noStrike" kern="1200" cap="none" spc="0" normalizeH="0" baseline="-20000" noProof="0">
              <a:ln>
                <a:noFill/>
              </a:ln>
              <a:solidFill>
                <a:prstClr val="black">
                  <a:lumMod val="65000"/>
                  <a:lumOff val="35000"/>
                </a:prstClr>
              </a:solidFill>
              <a:effectLst/>
              <a:uLnTx/>
              <a:uFillTx/>
              <a:latin typeface="Calibri Light"/>
              <a:ea typeface="ＭＳ Ｐゴシック" charset="0"/>
              <a:cs typeface="ＭＳ Ｐゴシック" charset="0"/>
            </a:endParaRPr>
          </a:p>
        </p:txBody>
      </p:sp>
      <p:sp>
        <p:nvSpPr>
          <p:cNvPr id="22" name="High Volt"/>
          <p:cNvSpPr txBox="1"/>
          <p:nvPr/>
        </p:nvSpPr>
        <p:spPr>
          <a:xfrm>
            <a:off x="5943600" y="2667000"/>
            <a:ext cx="2286000" cy="4572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 </a:t>
            </a:r>
            <a:r>
              <a:rPr kumimoji="0" lang="en-US" sz="4400" b="1" i="1" u="none" strike="noStrike" kern="1200" cap="none" spc="0" normalizeH="0" baseline="0" noProof="0">
                <a:ln>
                  <a:noFill/>
                </a:ln>
                <a:solidFill>
                  <a:srgbClr val="FF0000"/>
                </a:solidFill>
                <a:effectLst/>
                <a:uLnTx/>
                <a:uFillTx/>
                <a:latin typeface="Calibri Light"/>
                <a:ea typeface="ＭＳ Ｐゴシック" charset="0"/>
                <a:cs typeface="ＭＳ Ｐゴシック" charset="0"/>
              </a:rPr>
              <a:t>V</a:t>
            </a:r>
            <a:r>
              <a:rPr kumimoji="0" lang="en-US" sz="48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rPr>
              <a:t>HIGH</a:t>
            </a:r>
            <a:endParaRPr kumimoji="0" lang="en-US" sz="4400" b="1" i="1" u="none" strike="noStrike" kern="1200" cap="none" spc="0" normalizeH="0" baseline="-20000" noProof="0">
              <a:ln>
                <a:noFill/>
              </a:ln>
              <a:solidFill>
                <a:srgbClr val="FF0000"/>
              </a:solidFill>
              <a:effectLst/>
              <a:uLnTx/>
              <a:uFillTx/>
              <a:latin typeface="Calibri Light"/>
              <a:ea typeface="ＭＳ Ｐゴシック" charset="0"/>
              <a:cs typeface="ＭＳ Ｐゴシック" charset="0"/>
            </a:endParaRPr>
          </a:p>
        </p:txBody>
      </p:sp>
      <p:sp>
        <p:nvSpPr>
          <p:cNvPr id="23" name="Error"/>
          <p:cNvSpPr/>
          <p:nvPr/>
        </p:nvSpPr>
        <p:spPr>
          <a:xfrm>
            <a:off x="48768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4" name="Error"/>
          <p:cNvSpPr/>
          <p:nvPr/>
        </p:nvSpPr>
        <p:spPr>
          <a:xfrm>
            <a:off x="4267200" y="320357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5" name="Error"/>
          <p:cNvSpPr/>
          <p:nvPr/>
        </p:nvSpPr>
        <p:spPr>
          <a:xfrm>
            <a:off x="365760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6" name="Error"/>
          <p:cNvSpPr/>
          <p:nvPr/>
        </p:nvSpPr>
        <p:spPr>
          <a:xfrm>
            <a:off x="3657600" y="3197225"/>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7" name="Error"/>
          <p:cNvSpPr/>
          <p:nvPr/>
        </p:nvSpPr>
        <p:spPr>
          <a:xfrm>
            <a:off x="2419350" y="1976438"/>
            <a:ext cx="609600" cy="609600"/>
          </a:xfrm>
          <a:prstGeom prst="mathMultiply">
            <a:avLst/>
          </a:prstGeom>
          <a:solidFill>
            <a:srgbClr val="FFFF00"/>
          </a:solid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31" name="Victim"/>
          <p:cNvSpPr/>
          <p:nvPr/>
        </p:nvSpPr>
        <p:spPr>
          <a:xfrm>
            <a:off x="1828800" y="3200400"/>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2" name="Victim"/>
          <p:cNvSpPr/>
          <p:nvPr/>
        </p:nvSpPr>
        <p:spPr>
          <a:xfrm>
            <a:off x="1828800" y="1982788"/>
            <a:ext cx="3657600" cy="609600"/>
          </a:xfrm>
          <a:prstGeom prst="rect">
            <a:avLst/>
          </a:prstGeom>
          <a:solidFill>
            <a:schemeClr val="accent4"/>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a:t>
            </a:r>
            <a:r>
              <a:rPr kumimoji="0" lang="en-US" sz="3600" b="1" i="0" u="none" strike="noStrike" kern="1200" cap="none" spc="0" normalizeH="0" baseline="0" noProof="0" dirty="0">
                <a:ln>
                  <a:noFill/>
                </a:ln>
                <a:solidFill>
                  <a:prstClr val="black"/>
                </a:solidFill>
                <a:effectLst/>
                <a:uLnTx/>
                <a:uFillTx/>
                <a:latin typeface="Calibri Light"/>
                <a:ea typeface="+mn-ea"/>
                <a:cs typeface="+mn-cs"/>
              </a:rPr>
              <a:t>Victim Row</a:t>
            </a:r>
          </a:p>
        </p:txBody>
      </p:sp>
      <p:sp>
        <p:nvSpPr>
          <p:cNvPr id="33" name="Aggressor"/>
          <p:cNvSpPr/>
          <p:nvPr/>
        </p:nvSpPr>
        <p:spPr>
          <a:xfrm>
            <a:off x="1828800" y="2590800"/>
            <a:ext cx="3657600" cy="609600"/>
          </a:xfrm>
          <a:prstGeom prst="rect">
            <a:avLst/>
          </a:prstGeom>
          <a:solidFill>
            <a:srgbClr val="FF0000"/>
          </a:solidFill>
          <a:ln w="28575">
            <a:solidFill>
              <a:schemeClr val="tx1">
                <a:lumMod val="65000"/>
                <a:lumOff val="35000"/>
              </a:schemeClr>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Light"/>
                <a:ea typeface="+mn-ea"/>
                <a:cs typeface="+mn-cs"/>
              </a:rPr>
              <a:t> Hammered Row</a:t>
            </a:r>
          </a:p>
        </p:txBody>
      </p:sp>
      <p:sp>
        <p:nvSpPr>
          <p:cNvPr id="34" name="Punchline"/>
          <p:cNvSpPr txBox="1"/>
          <p:nvPr/>
        </p:nvSpPr>
        <p:spPr>
          <a:xfrm>
            <a:off x="395288" y="4953000"/>
            <a:ext cx="8359775" cy="1143000"/>
          </a:xfrm>
          <a:prstGeom prst="rect">
            <a:avLst/>
          </a:prstGeom>
          <a:noFill/>
        </p:spPr>
        <p:txBody>
          <a:bodyPr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Repeatedly</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reading</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 row enough times (before memory gets refreshed) induces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disturbance errors</a:t>
            </a:r>
            <a:r>
              <a:rPr kumimoji="0" lang="en-US" sz="2600" b="0"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 </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in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adjacent</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a:t>
            </a:r>
            <a:r>
              <a:rPr kumimoji="0" lang="en-US" sz="2600" b="1"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rows</a:t>
            </a:r>
            <a:r>
              <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rPr>
              <a:t> in </a:t>
            </a:r>
            <a:r>
              <a:rPr kumimoji="0" lang="en-US" sz="2600" b="1" i="0" u="none" strike="noStrike" kern="1200" cap="none" spc="0" normalizeH="0" baseline="0" noProof="0" dirty="0">
                <a:ln>
                  <a:noFill/>
                </a:ln>
                <a:solidFill>
                  <a:srgbClr val="FF0000"/>
                </a:solidFill>
                <a:effectLst/>
                <a:uLnTx/>
                <a:uFillTx/>
                <a:latin typeface="Calibri Light"/>
                <a:ea typeface="ＭＳ Ｐゴシック" charset="0"/>
                <a:cs typeface="ＭＳ Ｐゴシック" charset="0"/>
              </a:rPr>
              <a:t>most real DRAM chips you can buy today</a:t>
            </a:r>
            <a:endParaRPr kumimoji="0" lang="en-US" sz="2600" b="0" i="0" u="none" strike="noStrike" kern="1200" cap="none" spc="0" normalizeH="0" baseline="0" noProof="0" dirty="0">
              <a:ln>
                <a:noFill/>
              </a:ln>
              <a:solidFill>
                <a:prstClr val="black"/>
              </a:solidFill>
              <a:effectLst/>
              <a:uLnTx/>
              <a:uFillTx/>
              <a:latin typeface="Calibri Light"/>
              <a:ea typeface="ＭＳ Ｐゴシック" charset="0"/>
              <a:cs typeface="ＭＳ Ｐゴシック" charset="0"/>
            </a:endParaRPr>
          </a:p>
        </p:txBody>
      </p:sp>
      <p:sp>
        <p:nvSpPr>
          <p:cNvPr id="35" name="Opened"/>
          <p:cNvSpPr txBox="1"/>
          <p:nvPr/>
        </p:nvSpPr>
        <p:spPr>
          <a:xfrm>
            <a:off x="3124200" y="2671763"/>
            <a:ext cx="2209800"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Opened</a:t>
            </a:r>
          </a:p>
        </p:txBody>
      </p:sp>
      <p:sp>
        <p:nvSpPr>
          <p:cNvPr id="28" name="Closed"/>
          <p:cNvSpPr txBox="1"/>
          <p:nvPr/>
        </p:nvSpPr>
        <p:spPr>
          <a:xfrm>
            <a:off x="3133725" y="2671763"/>
            <a:ext cx="2200275" cy="457200"/>
          </a:xfrm>
          <a:prstGeom prst="rect">
            <a:avLst/>
          </a:prstGeom>
          <a:noFill/>
        </p:spPr>
        <p:txBody>
          <a:bodyPr anchor="ct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1200" cap="none" spc="0" normalizeH="0" baseline="0" noProof="0">
                <a:ln>
                  <a:noFill/>
                </a:ln>
                <a:solidFill>
                  <a:prstClr val="black"/>
                </a:solidFill>
                <a:effectLst/>
                <a:uLnTx/>
                <a:uFillTx/>
                <a:latin typeface="Calibri Light"/>
                <a:ea typeface="ＭＳ Ｐゴシック" charset="0"/>
                <a:cs typeface="ＭＳ Ｐゴシック" charset="0"/>
              </a:rPr>
              <a:t>Closed</a:t>
            </a:r>
          </a:p>
        </p:txBody>
      </p:sp>
      <p:sp>
        <p:nvSpPr>
          <p:cNvPr id="239642" name="Slide Number Placeholder 2"/>
          <p:cNvSpPr>
            <a:spLocks noGrp="1"/>
          </p:cNvSpPr>
          <p:nvPr>
            <p:ph type="sldNum" sz="quarter" idx="10"/>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3EFCF5-C8B9-AF45-B0E3-7DB4F7D988EA}" type="slidenum">
              <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rPr>
              <a:pPr marL="0" marR="0" lvl="0" indent="0" algn="r" defTabSz="914400" rtl="0" eaLnBrk="1" fontAlgn="base" latinLnBrk="0" hangingPunct="1">
                <a:lnSpc>
                  <a:spcPct val="100000"/>
                </a:lnSpc>
                <a:spcBef>
                  <a:spcPct val="0"/>
                </a:spcBef>
                <a:spcAft>
                  <a:spcPct val="0"/>
                </a:spcAft>
                <a:buClrTx/>
                <a:buSzTx/>
                <a:buFontTx/>
                <a:buNone/>
                <a:tabLst/>
                <a:defRPr/>
              </a:pPr>
              <a:t>79</a:t>
            </a:fld>
            <a:endParaRPr kumimoji="0" lang="en-US" sz="2000" b="0" i="0" u="none" strike="noStrike" kern="1200" cap="none" spc="0" normalizeH="0" baseline="0" noProof="0">
              <a:ln>
                <a:noFill/>
              </a:ln>
              <a:solidFill>
                <a:srgbClr val="898989"/>
              </a:solidFill>
              <a:effectLst/>
              <a:uLnTx/>
              <a:uFillTx/>
              <a:latin typeface="Cambria Math" charset="0"/>
              <a:ea typeface="ＭＳ Ｐゴシック" charset="0"/>
              <a:cs typeface="Cambria Math" charset="0"/>
            </a:endParaRPr>
          </a:p>
        </p:txBody>
      </p:sp>
      <p:sp>
        <p:nvSpPr>
          <p:cNvPr id="239643" name="Title 1"/>
          <p:cNvSpPr>
            <a:spLocks noGrp="1"/>
          </p:cNvSpPr>
          <p:nvPr>
            <p:ph type="title"/>
          </p:nvPr>
        </p:nvSpPr>
        <p:spPr>
          <a:xfrm>
            <a:off x="228600" y="-14288"/>
            <a:ext cx="8915400" cy="1066801"/>
          </a:xfrm>
        </p:spPr>
        <p:txBody>
          <a:bodyPr/>
          <a:lstStyle/>
          <a:p>
            <a:r>
              <a:rPr lang="en-US" sz="3600" b="0" dirty="0">
                <a:solidFill>
                  <a:schemeClr val="accent6">
                    <a:lumMod val="50000"/>
                  </a:schemeClr>
                </a:solidFill>
                <a:latin typeface="Garamond" charset="0"/>
              </a:rPr>
              <a:t>Modern DRAM is Prone to Disturbance Errors</a:t>
            </a:r>
          </a:p>
        </p:txBody>
      </p:sp>
      <p:sp>
        <p:nvSpPr>
          <p:cNvPr id="30" name="Rectangle 29"/>
          <p:cNvSpPr/>
          <p:nvPr/>
        </p:nvSpPr>
        <p:spPr>
          <a:xfrm>
            <a:off x="107950" y="6239053"/>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3"/>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41540090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750"/>
                                        <p:tgtEl>
                                          <p:spTgt spid="22"/>
                                        </p:tgtEl>
                                      </p:cBhvr>
                                    </p:animEffect>
                                  </p:childTnLst>
                                </p:cTn>
                              </p:par>
                              <p:par>
                                <p:cTn id="8" presetID="7" presetClass="emph" presetSubtype="2" fill="hold" nodeType="withEffect">
                                  <p:stCondLst>
                                    <p:cond delay="0"/>
                                  </p:stCondLst>
                                  <p:childTnLst>
                                    <p:animClr clrSpc="rgb" dir="cw">
                                      <p:cBhvr>
                                        <p:cTn id="9" dur="750" fill="hold"/>
                                        <p:tgtEl>
                                          <p:spTgt spid="11"/>
                                        </p:tgtEl>
                                        <p:attrNameLst>
                                          <p:attrName>stroke.color</p:attrName>
                                        </p:attrNameLst>
                                      </p:cBhvr>
                                      <p:to>
                                        <a:srgbClr val="FF0000"/>
                                      </p:to>
                                    </p:animClr>
                                    <p:set>
                                      <p:cBhvr>
                                        <p:cTn id="10" dur="750" fill="hold"/>
                                        <p:tgtEl>
                                          <p:spTgt spid="11"/>
                                        </p:tgtEl>
                                        <p:attrNameLst>
                                          <p:attrName>stroke.on</p:attrName>
                                        </p:attrNameLst>
                                      </p:cBhvr>
                                      <p:to>
                                        <p:strVal val="true"/>
                                      </p:to>
                                    </p:set>
                                  </p:childTnLst>
                                </p:cTn>
                              </p:par>
                              <p:par>
                                <p:cTn id="11" presetID="1" presetClass="emph" presetSubtype="2" fill="hold" nodeType="withEffect">
                                  <p:stCondLst>
                                    <p:cond delay="0"/>
                                  </p:stCondLst>
                                  <p:childTnLst>
                                    <p:animClr clrSpc="rgb" dir="cw">
                                      <p:cBhvr>
                                        <p:cTn id="12" dur="750" fill="hold"/>
                                        <p:tgtEl>
                                          <p:spTgt spid="17"/>
                                        </p:tgtEl>
                                        <p:attrNameLst>
                                          <p:attrName>fillcolor</p:attrName>
                                        </p:attrNameLst>
                                      </p:cBhvr>
                                      <p:to>
                                        <a:srgbClr val="FF0000"/>
                                      </p:to>
                                    </p:animClr>
                                    <p:set>
                                      <p:cBhvr>
                                        <p:cTn id="13" dur="750" fill="hold"/>
                                        <p:tgtEl>
                                          <p:spTgt spid="17"/>
                                        </p:tgtEl>
                                        <p:attrNameLst>
                                          <p:attrName>fill.type</p:attrName>
                                        </p:attrNameLst>
                                      </p:cBhvr>
                                      <p:to>
                                        <p:strVal val="solid"/>
                                      </p:to>
                                    </p:set>
                                    <p:set>
                                      <p:cBhvr>
                                        <p:cTn id="14" dur="750" fill="hold"/>
                                        <p:tgtEl>
                                          <p:spTgt spid="17"/>
                                        </p:tgtEl>
                                        <p:attrNameLst>
                                          <p:attrName>fill.on</p:attrName>
                                        </p:attrNameLst>
                                      </p:cBhvr>
                                      <p:to>
                                        <p:strVal val="true"/>
                                      </p:to>
                                    </p:set>
                                  </p:childTnLst>
                                </p:cTn>
                              </p:par>
                              <p:par>
                                <p:cTn id="15" presetID="10" presetClass="entr" presetSubtype="0" fill="hold" grpId="0" nodeType="with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fade">
                                      <p:cBhvr>
                                        <p:cTn id="17" dur="750"/>
                                        <p:tgtEl>
                                          <p:spTgt spid="3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grpId="1" nodeType="clickEffect">
                                  <p:stCondLst>
                                    <p:cond delay="0"/>
                                  </p:stCondLst>
                                  <p:childTnLst>
                                    <p:set>
                                      <p:cBhvr>
                                        <p:cTn id="21" dur="1" fill="hold">
                                          <p:stCondLst>
                                            <p:cond delay="0"/>
                                          </p:stCondLst>
                                        </p:cTn>
                                        <p:tgtEl>
                                          <p:spTgt spid="22"/>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par>
                                <p:cTn id="25" presetID="7" presetClass="emph" presetSubtype="2" fill="hold" nodeType="withEffect">
                                  <p:stCondLst>
                                    <p:cond delay="0"/>
                                  </p:stCondLst>
                                  <p:childTnLst>
                                    <p:animClr clrSpc="rgb" dir="cw">
                                      <p:cBhvr>
                                        <p:cTn id="26" dur="500" fill="hold"/>
                                        <p:tgtEl>
                                          <p:spTgt spid="11"/>
                                        </p:tgtEl>
                                        <p:attrNameLst>
                                          <p:attrName>stroke.color</p:attrName>
                                        </p:attrNameLst>
                                      </p:cBhvr>
                                      <p:to>
                                        <a:srgbClr val="595959"/>
                                      </p:to>
                                    </p:animClr>
                                    <p:set>
                                      <p:cBhvr>
                                        <p:cTn id="27" dur="500" fill="hold"/>
                                        <p:tgtEl>
                                          <p:spTgt spid="11"/>
                                        </p:tgtEl>
                                        <p:attrNameLst>
                                          <p:attrName>stroke.on</p:attrName>
                                        </p:attrNameLst>
                                      </p:cBhvr>
                                      <p:to>
                                        <p:strVal val="true"/>
                                      </p:to>
                                    </p:set>
                                  </p:childTnLst>
                                </p:cTn>
                              </p:par>
                              <p:par>
                                <p:cTn id="28" presetID="1" presetClass="emph" presetSubtype="2" fill="hold" nodeType="withEffect">
                                  <p:stCondLst>
                                    <p:cond delay="0"/>
                                  </p:stCondLst>
                                  <p:childTnLst>
                                    <p:animClr clrSpc="rgb" dir="cw">
                                      <p:cBhvr>
                                        <p:cTn id="29" dur="500" fill="hold"/>
                                        <p:tgtEl>
                                          <p:spTgt spid="17"/>
                                        </p:tgtEl>
                                        <p:attrNameLst>
                                          <p:attrName>fillcolor</p:attrName>
                                        </p:attrNameLst>
                                      </p:cBhvr>
                                      <p:to>
                                        <a:srgbClr val="FFFFFF"/>
                                      </p:to>
                                    </p:animClr>
                                    <p:set>
                                      <p:cBhvr>
                                        <p:cTn id="30" dur="500" fill="hold"/>
                                        <p:tgtEl>
                                          <p:spTgt spid="17"/>
                                        </p:tgtEl>
                                        <p:attrNameLst>
                                          <p:attrName>fill.type</p:attrName>
                                        </p:attrNameLst>
                                      </p:cBhvr>
                                      <p:to>
                                        <p:strVal val="solid"/>
                                      </p:to>
                                    </p:set>
                                    <p:set>
                                      <p:cBhvr>
                                        <p:cTn id="31" dur="500" fill="hold"/>
                                        <p:tgtEl>
                                          <p:spTgt spid="17"/>
                                        </p:tgtEl>
                                        <p:attrNameLst>
                                          <p:attrName>fill.on</p:attrName>
                                        </p:attrNameLst>
                                      </p:cBhvr>
                                      <p:to>
                                        <p:strVal val="true"/>
                                      </p:to>
                                    </p:set>
                                  </p:childTnLst>
                                </p:cTn>
                              </p:par>
                              <p:par>
                                <p:cTn id="32" presetID="1" presetClass="exit" presetSubtype="0" fill="hold" grpId="1" nodeType="withEffect">
                                  <p:stCondLst>
                                    <p:cond delay="0"/>
                                  </p:stCondLst>
                                  <p:childTnLst>
                                    <p:set>
                                      <p:cBhvr>
                                        <p:cTn id="33" dur="1" fill="hold">
                                          <p:stCondLst>
                                            <p:cond delay="0"/>
                                          </p:stCondLst>
                                        </p:cTn>
                                        <p:tgtEl>
                                          <p:spTgt spid="35"/>
                                        </p:tgtEl>
                                        <p:attrNameLst>
                                          <p:attrName>style.visibility</p:attrName>
                                        </p:attrNameLst>
                                      </p:cBhvr>
                                      <p:to>
                                        <p:strVal val="hidden"/>
                                      </p:to>
                                    </p:set>
                                  </p:childTnLst>
                                </p:cTn>
                              </p:par>
                              <p:par>
                                <p:cTn id="34" presetID="10" presetClass="entr" presetSubtype="0" fill="hold" grpId="0" nodeType="withEffect">
                                  <p:stCondLst>
                                    <p:cond delay="25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250"/>
                                        <p:tgtEl>
                                          <p:spTgt spid="2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1" presetClass="exit" presetSubtype="0" fill="hold" grpId="1" nodeType="clickEffect">
                                  <p:stCondLst>
                                    <p:cond delay="0"/>
                                  </p:stCondLst>
                                  <p:childTnLst>
                                    <p:set>
                                      <p:cBhvr>
                                        <p:cTn id="40" dur="1" fill="hold">
                                          <p:stCondLst>
                                            <p:cond delay="0"/>
                                          </p:stCondLst>
                                        </p:cTn>
                                        <p:tgtEl>
                                          <p:spTgt spid="28"/>
                                        </p:tgtEl>
                                        <p:attrNameLst>
                                          <p:attrName>style.visibility</p:attrName>
                                        </p:attrNameLst>
                                      </p:cBhvr>
                                      <p:to>
                                        <p:strVal val="hidden"/>
                                      </p:to>
                                    </p:set>
                                  </p:childTnLst>
                                </p:cTn>
                              </p:par>
                              <p:par>
                                <p:cTn id="41" presetID="1" presetClass="entr" presetSubtype="0" fill="hold" grpId="2"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xit" presetSubtype="0" fill="hold" grpId="1" nodeType="withEffect">
                                  <p:stCondLst>
                                    <p:cond delay="0"/>
                                  </p:stCondLst>
                                  <p:childTnLst>
                                    <p:set>
                                      <p:cBhvr>
                                        <p:cTn id="44" dur="1" fill="hold">
                                          <p:stCondLst>
                                            <p:cond delay="0"/>
                                          </p:stCondLst>
                                        </p:cTn>
                                        <p:tgtEl>
                                          <p:spTgt spid="21"/>
                                        </p:tgtEl>
                                        <p:attrNameLst>
                                          <p:attrName>style.visibility</p:attrName>
                                        </p:attrNameLst>
                                      </p:cBhvr>
                                      <p:to>
                                        <p:strVal val="hidden"/>
                                      </p:to>
                                    </p:set>
                                  </p:childTnLst>
                                </p:cTn>
                              </p:par>
                              <p:par>
                                <p:cTn id="45" presetID="7" presetClass="emph" presetSubtype="2" fill="hold" nodeType="withEffect">
                                  <p:stCondLst>
                                    <p:cond delay="0"/>
                                  </p:stCondLst>
                                  <p:childTnLst>
                                    <p:animClr clrSpc="rgb" dir="cw">
                                      <p:cBhvr>
                                        <p:cTn id="46" dur="10" fill="hold"/>
                                        <p:tgtEl>
                                          <p:spTgt spid="11"/>
                                        </p:tgtEl>
                                        <p:attrNameLst>
                                          <p:attrName>stroke.color</p:attrName>
                                        </p:attrNameLst>
                                      </p:cBhvr>
                                      <p:to>
                                        <a:srgbClr val="FF0000"/>
                                      </p:to>
                                    </p:animClr>
                                    <p:set>
                                      <p:cBhvr>
                                        <p:cTn id="47" dur="10" fill="hold"/>
                                        <p:tgtEl>
                                          <p:spTgt spid="11"/>
                                        </p:tgtEl>
                                        <p:attrNameLst>
                                          <p:attrName>stroke.on</p:attrName>
                                        </p:attrNameLst>
                                      </p:cBhvr>
                                      <p:to>
                                        <p:strVal val="true"/>
                                      </p:to>
                                    </p:set>
                                  </p:childTnLst>
                                </p:cTn>
                              </p:par>
                              <p:par>
                                <p:cTn id="48" presetID="1" presetClass="emph" presetSubtype="2" fill="hold" nodeType="withEffect">
                                  <p:stCondLst>
                                    <p:cond delay="0"/>
                                  </p:stCondLst>
                                  <p:childTnLst>
                                    <p:animClr clrSpc="rgb" dir="cw">
                                      <p:cBhvr>
                                        <p:cTn id="49" dur="10" fill="hold"/>
                                        <p:tgtEl>
                                          <p:spTgt spid="17"/>
                                        </p:tgtEl>
                                        <p:attrNameLst>
                                          <p:attrName>fillcolor</p:attrName>
                                        </p:attrNameLst>
                                      </p:cBhvr>
                                      <p:to>
                                        <a:srgbClr val="FF0000"/>
                                      </p:to>
                                    </p:animClr>
                                    <p:set>
                                      <p:cBhvr>
                                        <p:cTn id="50" dur="10" fill="hold"/>
                                        <p:tgtEl>
                                          <p:spTgt spid="17"/>
                                        </p:tgtEl>
                                        <p:attrNameLst>
                                          <p:attrName>fill.type</p:attrName>
                                        </p:attrNameLst>
                                      </p:cBhvr>
                                      <p:to>
                                        <p:strVal val="solid"/>
                                      </p:to>
                                    </p:set>
                                    <p:set>
                                      <p:cBhvr>
                                        <p:cTn id="51" dur="10" fill="hold"/>
                                        <p:tgtEl>
                                          <p:spTgt spid="17"/>
                                        </p:tgtEl>
                                        <p:attrNameLst>
                                          <p:attrName>fill.on</p:attrName>
                                        </p:attrNameLst>
                                      </p:cBhvr>
                                      <p:to>
                                        <p:strVal val="true"/>
                                      </p:to>
                                    </p:set>
                                  </p:childTnLst>
                                </p:cTn>
                              </p:par>
                              <p:par>
                                <p:cTn id="52" presetID="1" presetClass="exit" presetSubtype="0" fill="hold" grpId="3" nodeType="withEffect">
                                  <p:stCondLst>
                                    <p:cond delay="500"/>
                                  </p:stCondLst>
                                  <p:childTnLst>
                                    <p:set>
                                      <p:cBhvr>
                                        <p:cTn id="53" dur="1" fill="hold">
                                          <p:stCondLst>
                                            <p:cond delay="0"/>
                                          </p:stCondLst>
                                        </p:cTn>
                                        <p:tgtEl>
                                          <p:spTgt spid="22"/>
                                        </p:tgtEl>
                                        <p:attrNameLst>
                                          <p:attrName>style.visibility</p:attrName>
                                        </p:attrNameLst>
                                      </p:cBhvr>
                                      <p:to>
                                        <p:strVal val="hidden"/>
                                      </p:to>
                                    </p:set>
                                  </p:childTnLst>
                                </p:cTn>
                              </p:par>
                              <p:par>
                                <p:cTn id="54" presetID="1" presetClass="entr" presetSubtype="0" fill="hold" grpId="2" nodeType="withEffect">
                                  <p:stCondLst>
                                    <p:cond delay="500"/>
                                  </p:stCondLst>
                                  <p:childTnLst>
                                    <p:set>
                                      <p:cBhvr>
                                        <p:cTn id="55" dur="1" fill="hold">
                                          <p:stCondLst>
                                            <p:cond delay="0"/>
                                          </p:stCondLst>
                                        </p:cTn>
                                        <p:tgtEl>
                                          <p:spTgt spid="21"/>
                                        </p:tgtEl>
                                        <p:attrNameLst>
                                          <p:attrName>style.visibility</p:attrName>
                                        </p:attrNameLst>
                                      </p:cBhvr>
                                      <p:to>
                                        <p:strVal val="visible"/>
                                      </p:to>
                                    </p:set>
                                  </p:childTnLst>
                                </p:cTn>
                              </p:par>
                              <p:par>
                                <p:cTn id="56" presetID="7" presetClass="emph" presetSubtype="2" fill="hold" nodeType="withEffect">
                                  <p:stCondLst>
                                    <p:cond delay="500"/>
                                  </p:stCondLst>
                                  <p:childTnLst>
                                    <p:animClr clrSpc="rgb" dir="cw">
                                      <p:cBhvr>
                                        <p:cTn id="57" dur="10" fill="hold"/>
                                        <p:tgtEl>
                                          <p:spTgt spid="11"/>
                                        </p:tgtEl>
                                        <p:attrNameLst>
                                          <p:attrName>stroke.color</p:attrName>
                                        </p:attrNameLst>
                                      </p:cBhvr>
                                      <p:to>
                                        <a:srgbClr val="595959"/>
                                      </p:to>
                                    </p:animClr>
                                    <p:set>
                                      <p:cBhvr>
                                        <p:cTn id="58" dur="10" fill="hold"/>
                                        <p:tgtEl>
                                          <p:spTgt spid="11"/>
                                        </p:tgtEl>
                                        <p:attrNameLst>
                                          <p:attrName>stroke.on</p:attrName>
                                        </p:attrNameLst>
                                      </p:cBhvr>
                                      <p:to>
                                        <p:strVal val="true"/>
                                      </p:to>
                                    </p:set>
                                  </p:childTnLst>
                                </p:cTn>
                              </p:par>
                              <p:par>
                                <p:cTn id="59" presetID="1" presetClass="emph" presetSubtype="2" fill="hold" nodeType="withEffect">
                                  <p:stCondLst>
                                    <p:cond delay="500"/>
                                  </p:stCondLst>
                                  <p:childTnLst>
                                    <p:animClr clrSpc="rgb" dir="cw">
                                      <p:cBhvr>
                                        <p:cTn id="60" dur="10" fill="hold"/>
                                        <p:tgtEl>
                                          <p:spTgt spid="17"/>
                                        </p:tgtEl>
                                        <p:attrNameLst>
                                          <p:attrName>fillcolor</p:attrName>
                                        </p:attrNameLst>
                                      </p:cBhvr>
                                      <p:to>
                                        <a:srgbClr val="FFFFFF"/>
                                      </p:to>
                                    </p:animClr>
                                    <p:set>
                                      <p:cBhvr>
                                        <p:cTn id="61" dur="10" fill="hold"/>
                                        <p:tgtEl>
                                          <p:spTgt spid="17"/>
                                        </p:tgtEl>
                                        <p:attrNameLst>
                                          <p:attrName>fill.type</p:attrName>
                                        </p:attrNameLst>
                                      </p:cBhvr>
                                      <p:to>
                                        <p:strVal val="solid"/>
                                      </p:to>
                                    </p:set>
                                    <p:set>
                                      <p:cBhvr>
                                        <p:cTn id="62" dur="10" fill="hold"/>
                                        <p:tgtEl>
                                          <p:spTgt spid="17"/>
                                        </p:tgtEl>
                                        <p:attrNameLst>
                                          <p:attrName>fill.on</p:attrName>
                                        </p:attrNameLst>
                                      </p:cBhvr>
                                      <p:to>
                                        <p:strVal val="true"/>
                                      </p:to>
                                    </p:set>
                                  </p:childTnLst>
                                </p:cTn>
                              </p:par>
                              <p:par>
                                <p:cTn id="63" presetID="1" presetClass="entr" presetSubtype="0" fill="hold" grpId="9" nodeType="withEffect">
                                  <p:stCondLst>
                                    <p:cond delay="1000"/>
                                  </p:stCondLst>
                                  <p:childTnLst>
                                    <p:set>
                                      <p:cBhvr>
                                        <p:cTn id="64" dur="1" fill="hold">
                                          <p:stCondLst>
                                            <p:cond delay="0"/>
                                          </p:stCondLst>
                                        </p:cTn>
                                        <p:tgtEl>
                                          <p:spTgt spid="22"/>
                                        </p:tgtEl>
                                        <p:attrNameLst>
                                          <p:attrName>style.visibility</p:attrName>
                                        </p:attrNameLst>
                                      </p:cBhvr>
                                      <p:to>
                                        <p:strVal val="visible"/>
                                      </p:to>
                                    </p:set>
                                  </p:childTnLst>
                                </p:cTn>
                              </p:par>
                              <p:par>
                                <p:cTn id="65" presetID="1" presetClass="exit" presetSubtype="0" fill="hold" grpId="3" nodeType="withEffect">
                                  <p:stCondLst>
                                    <p:cond delay="1000"/>
                                  </p:stCondLst>
                                  <p:childTnLst>
                                    <p:set>
                                      <p:cBhvr>
                                        <p:cTn id="66" dur="1" fill="hold">
                                          <p:stCondLst>
                                            <p:cond delay="0"/>
                                          </p:stCondLst>
                                        </p:cTn>
                                        <p:tgtEl>
                                          <p:spTgt spid="21"/>
                                        </p:tgtEl>
                                        <p:attrNameLst>
                                          <p:attrName>style.visibility</p:attrName>
                                        </p:attrNameLst>
                                      </p:cBhvr>
                                      <p:to>
                                        <p:strVal val="hidden"/>
                                      </p:to>
                                    </p:set>
                                  </p:childTnLst>
                                </p:cTn>
                              </p:par>
                              <p:par>
                                <p:cTn id="67" presetID="7" presetClass="emph" presetSubtype="2" fill="hold" nodeType="withEffect">
                                  <p:stCondLst>
                                    <p:cond delay="1000"/>
                                  </p:stCondLst>
                                  <p:childTnLst>
                                    <p:animClr clrSpc="rgb" dir="cw">
                                      <p:cBhvr>
                                        <p:cTn id="68" dur="10" fill="hold"/>
                                        <p:tgtEl>
                                          <p:spTgt spid="11"/>
                                        </p:tgtEl>
                                        <p:attrNameLst>
                                          <p:attrName>stroke.color</p:attrName>
                                        </p:attrNameLst>
                                      </p:cBhvr>
                                      <p:to>
                                        <a:srgbClr val="FF0000"/>
                                      </p:to>
                                    </p:animClr>
                                    <p:set>
                                      <p:cBhvr>
                                        <p:cTn id="69" dur="10" fill="hold"/>
                                        <p:tgtEl>
                                          <p:spTgt spid="11"/>
                                        </p:tgtEl>
                                        <p:attrNameLst>
                                          <p:attrName>stroke.on</p:attrName>
                                        </p:attrNameLst>
                                      </p:cBhvr>
                                      <p:to>
                                        <p:strVal val="true"/>
                                      </p:to>
                                    </p:set>
                                  </p:childTnLst>
                                </p:cTn>
                              </p:par>
                              <p:par>
                                <p:cTn id="70" presetID="1" presetClass="emph" presetSubtype="2" fill="hold" nodeType="withEffect">
                                  <p:stCondLst>
                                    <p:cond delay="1000"/>
                                  </p:stCondLst>
                                  <p:childTnLst>
                                    <p:animClr clrSpc="rgb" dir="cw">
                                      <p:cBhvr>
                                        <p:cTn id="71" dur="10" fill="hold"/>
                                        <p:tgtEl>
                                          <p:spTgt spid="17"/>
                                        </p:tgtEl>
                                        <p:attrNameLst>
                                          <p:attrName>fillcolor</p:attrName>
                                        </p:attrNameLst>
                                      </p:cBhvr>
                                      <p:to>
                                        <a:srgbClr val="FF0000"/>
                                      </p:to>
                                    </p:animClr>
                                    <p:set>
                                      <p:cBhvr>
                                        <p:cTn id="72" dur="10" fill="hold"/>
                                        <p:tgtEl>
                                          <p:spTgt spid="17"/>
                                        </p:tgtEl>
                                        <p:attrNameLst>
                                          <p:attrName>fill.type</p:attrName>
                                        </p:attrNameLst>
                                      </p:cBhvr>
                                      <p:to>
                                        <p:strVal val="solid"/>
                                      </p:to>
                                    </p:set>
                                    <p:set>
                                      <p:cBhvr>
                                        <p:cTn id="73" dur="10" fill="hold"/>
                                        <p:tgtEl>
                                          <p:spTgt spid="17"/>
                                        </p:tgtEl>
                                        <p:attrNameLst>
                                          <p:attrName>fill.on</p:attrName>
                                        </p:attrNameLst>
                                      </p:cBhvr>
                                      <p:to>
                                        <p:strVal val="true"/>
                                      </p:to>
                                    </p:set>
                                  </p:childTnLst>
                                </p:cTn>
                              </p:par>
                              <p:par>
                                <p:cTn id="74" presetID="1" presetClass="exit" presetSubtype="0" fill="hold" grpId="4" nodeType="withEffect">
                                  <p:stCondLst>
                                    <p:cond delay="1500"/>
                                  </p:stCondLst>
                                  <p:childTnLst>
                                    <p:set>
                                      <p:cBhvr>
                                        <p:cTn id="75" dur="1" fill="hold">
                                          <p:stCondLst>
                                            <p:cond delay="0"/>
                                          </p:stCondLst>
                                        </p:cTn>
                                        <p:tgtEl>
                                          <p:spTgt spid="22"/>
                                        </p:tgtEl>
                                        <p:attrNameLst>
                                          <p:attrName>style.visibility</p:attrName>
                                        </p:attrNameLst>
                                      </p:cBhvr>
                                      <p:to>
                                        <p:strVal val="hidden"/>
                                      </p:to>
                                    </p:set>
                                  </p:childTnLst>
                                </p:cTn>
                              </p:par>
                              <p:par>
                                <p:cTn id="76" presetID="1" presetClass="entr" presetSubtype="0" fill="hold" grpId="4" nodeType="withEffect">
                                  <p:stCondLst>
                                    <p:cond delay="1500"/>
                                  </p:stCondLst>
                                  <p:childTnLst>
                                    <p:set>
                                      <p:cBhvr>
                                        <p:cTn id="77" dur="1" fill="hold">
                                          <p:stCondLst>
                                            <p:cond delay="0"/>
                                          </p:stCondLst>
                                        </p:cTn>
                                        <p:tgtEl>
                                          <p:spTgt spid="21"/>
                                        </p:tgtEl>
                                        <p:attrNameLst>
                                          <p:attrName>style.visibility</p:attrName>
                                        </p:attrNameLst>
                                      </p:cBhvr>
                                      <p:to>
                                        <p:strVal val="visible"/>
                                      </p:to>
                                    </p:set>
                                  </p:childTnLst>
                                </p:cTn>
                              </p:par>
                              <p:par>
                                <p:cTn id="78" presetID="7" presetClass="emph" presetSubtype="2" fill="hold" nodeType="withEffect">
                                  <p:stCondLst>
                                    <p:cond delay="1500"/>
                                  </p:stCondLst>
                                  <p:childTnLst>
                                    <p:animClr clrSpc="rgb" dir="cw">
                                      <p:cBhvr>
                                        <p:cTn id="79" dur="10" fill="hold"/>
                                        <p:tgtEl>
                                          <p:spTgt spid="11"/>
                                        </p:tgtEl>
                                        <p:attrNameLst>
                                          <p:attrName>stroke.color</p:attrName>
                                        </p:attrNameLst>
                                      </p:cBhvr>
                                      <p:to>
                                        <a:srgbClr val="595959"/>
                                      </p:to>
                                    </p:animClr>
                                    <p:set>
                                      <p:cBhvr>
                                        <p:cTn id="80" dur="10" fill="hold"/>
                                        <p:tgtEl>
                                          <p:spTgt spid="11"/>
                                        </p:tgtEl>
                                        <p:attrNameLst>
                                          <p:attrName>stroke.on</p:attrName>
                                        </p:attrNameLst>
                                      </p:cBhvr>
                                      <p:to>
                                        <p:strVal val="true"/>
                                      </p:to>
                                    </p:set>
                                  </p:childTnLst>
                                </p:cTn>
                              </p:par>
                              <p:par>
                                <p:cTn id="81" presetID="1" presetClass="emph" presetSubtype="2" fill="hold" nodeType="withEffect">
                                  <p:stCondLst>
                                    <p:cond delay="1500"/>
                                  </p:stCondLst>
                                  <p:childTnLst>
                                    <p:animClr clrSpc="rgb" dir="cw">
                                      <p:cBhvr>
                                        <p:cTn id="82" dur="10" fill="hold"/>
                                        <p:tgtEl>
                                          <p:spTgt spid="17"/>
                                        </p:tgtEl>
                                        <p:attrNameLst>
                                          <p:attrName>fillcolor</p:attrName>
                                        </p:attrNameLst>
                                      </p:cBhvr>
                                      <p:to>
                                        <a:srgbClr val="FFFFFF"/>
                                      </p:to>
                                    </p:animClr>
                                    <p:set>
                                      <p:cBhvr>
                                        <p:cTn id="83" dur="10" fill="hold"/>
                                        <p:tgtEl>
                                          <p:spTgt spid="17"/>
                                        </p:tgtEl>
                                        <p:attrNameLst>
                                          <p:attrName>fill.type</p:attrName>
                                        </p:attrNameLst>
                                      </p:cBhvr>
                                      <p:to>
                                        <p:strVal val="solid"/>
                                      </p:to>
                                    </p:set>
                                    <p:set>
                                      <p:cBhvr>
                                        <p:cTn id="84" dur="10" fill="hold"/>
                                        <p:tgtEl>
                                          <p:spTgt spid="17"/>
                                        </p:tgtEl>
                                        <p:attrNameLst>
                                          <p:attrName>fill.on</p:attrName>
                                        </p:attrNameLst>
                                      </p:cBhvr>
                                      <p:to>
                                        <p:strVal val="true"/>
                                      </p:to>
                                    </p:set>
                                  </p:childTnLst>
                                </p:cTn>
                              </p:par>
                              <p:par>
                                <p:cTn id="85" presetID="1" presetClass="entr" presetSubtype="0" fill="hold" grpId="5" nodeType="withEffect">
                                  <p:stCondLst>
                                    <p:cond delay="2000"/>
                                  </p:stCondLst>
                                  <p:childTnLst>
                                    <p:set>
                                      <p:cBhvr>
                                        <p:cTn id="86" dur="1" fill="hold">
                                          <p:stCondLst>
                                            <p:cond delay="0"/>
                                          </p:stCondLst>
                                        </p:cTn>
                                        <p:tgtEl>
                                          <p:spTgt spid="22"/>
                                        </p:tgtEl>
                                        <p:attrNameLst>
                                          <p:attrName>style.visibility</p:attrName>
                                        </p:attrNameLst>
                                      </p:cBhvr>
                                      <p:to>
                                        <p:strVal val="visible"/>
                                      </p:to>
                                    </p:set>
                                  </p:childTnLst>
                                </p:cTn>
                              </p:par>
                              <p:par>
                                <p:cTn id="87" presetID="1" presetClass="exit" presetSubtype="0" fill="hold" grpId="5" nodeType="withEffect">
                                  <p:stCondLst>
                                    <p:cond delay="2000"/>
                                  </p:stCondLst>
                                  <p:childTnLst>
                                    <p:set>
                                      <p:cBhvr>
                                        <p:cTn id="88" dur="1" fill="hold">
                                          <p:stCondLst>
                                            <p:cond delay="0"/>
                                          </p:stCondLst>
                                        </p:cTn>
                                        <p:tgtEl>
                                          <p:spTgt spid="21"/>
                                        </p:tgtEl>
                                        <p:attrNameLst>
                                          <p:attrName>style.visibility</p:attrName>
                                        </p:attrNameLst>
                                      </p:cBhvr>
                                      <p:to>
                                        <p:strVal val="hidden"/>
                                      </p:to>
                                    </p:set>
                                  </p:childTnLst>
                                </p:cTn>
                              </p:par>
                              <p:par>
                                <p:cTn id="89" presetID="7" presetClass="emph" presetSubtype="2" fill="hold" nodeType="withEffect">
                                  <p:stCondLst>
                                    <p:cond delay="2000"/>
                                  </p:stCondLst>
                                  <p:childTnLst>
                                    <p:animClr clrSpc="rgb" dir="cw">
                                      <p:cBhvr>
                                        <p:cTn id="90" dur="10" fill="hold"/>
                                        <p:tgtEl>
                                          <p:spTgt spid="11"/>
                                        </p:tgtEl>
                                        <p:attrNameLst>
                                          <p:attrName>stroke.color</p:attrName>
                                        </p:attrNameLst>
                                      </p:cBhvr>
                                      <p:to>
                                        <a:srgbClr val="FF0000"/>
                                      </p:to>
                                    </p:animClr>
                                    <p:set>
                                      <p:cBhvr>
                                        <p:cTn id="91" dur="10" fill="hold"/>
                                        <p:tgtEl>
                                          <p:spTgt spid="11"/>
                                        </p:tgtEl>
                                        <p:attrNameLst>
                                          <p:attrName>stroke.on</p:attrName>
                                        </p:attrNameLst>
                                      </p:cBhvr>
                                      <p:to>
                                        <p:strVal val="true"/>
                                      </p:to>
                                    </p:set>
                                  </p:childTnLst>
                                </p:cTn>
                              </p:par>
                              <p:par>
                                <p:cTn id="92" presetID="1" presetClass="emph" presetSubtype="2" fill="hold" nodeType="withEffect">
                                  <p:stCondLst>
                                    <p:cond delay="2000"/>
                                  </p:stCondLst>
                                  <p:childTnLst>
                                    <p:animClr clrSpc="rgb" dir="cw">
                                      <p:cBhvr>
                                        <p:cTn id="93" dur="10" fill="hold"/>
                                        <p:tgtEl>
                                          <p:spTgt spid="17"/>
                                        </p:tgtEl>
                                        <p:attrNameLst>
                                          <p:attrName>fillcolor</p:attrName>
                                        </p:attrNameLst>
                                      </p:cBhvr>
                                      <p:to>
                                        <a:srgbClr val="FF0000"/>
                                      </p:to>
                                    </p:animClr>
                                    <p:set>
                                      <p:cBhvr>
                                        <p:cTn id="94" dur="10" fill="hold"/>
                                        <p:tgtEl>
                                          <p:spTgt spid="17"/>
                                        </p:tgtEl>
                                        <p:attrNameLst>
                                          <p:attrName>fill.type</p:attrName>
                                        </p:attrNameLst>
                                      </p:cBhvr>
                                      <p:to>
                                        <p:strVal val="solid"/>
                                      </p:to>
                                    </p:set>
                                    <p:set>
                                      <p:cBhvr>
                                        <p:cTn id="95" dur="10" fill="hold"/>
                                        <p:tgtEl>
                                          <p:spTgt spid="17"/>
                                        </p:tgtEl>
                                        <p:attrNameLst>
                                          <p:attrName>fill.on</p:attrName>
                                        </p:attrNameLst>
                                      </p:cBhvr>
                                      <p:to>
                                        <p:strVal val="true"/>
                                      </p:to>
                                    </p:set>
                                  </p:childTnLst>
                                </p:cTn>
                              </p:par>
                              <p:par>
                                <p:cTn id="96" presetID="1" presetClass="exit" presetSubtype="0" fill="hold" grpId="6" nodeType="withEffect">
                                  <p:stCondLst>
                                    <p:cond delay="2500"/>
                                  </p:stCondLst>
                                  <p:childTnLst>
                                    <p:set>
                                      <p:cBhvr>
                                        <p:cTn id="97" dur="1" fill="hold">
                                          <p:stCondLst>
                                            <p:cond delay="0"/>
                                          </p:stCondLst>
                                        </p:cTn>
                                        <p:tgtEl>
                                          <p:spTgt spid="22"/>
                                        </p:tgtEl>
                                        <p:attrNameLst>
                                          <p:attrName>style.visibility</p:attrName>
                                        </p:attrNameLst>
                                      </p:cBhvr>
                                      <p:to>
                                        <p:strVal val="hidden"/>
                                      </p:to>
                                    </p:set>
                                  </p:childTnLst>
                                </p:cTn>
                              </p:par>
                              <p:par>
                                <p:cTn id="98" presetID="1" presetClass="entr" presetSubtype="0" fill="hold" grpId="6" nodeType="withEffect">
                                  <p:stCondLst>
                                    <p:cond delay="2500"/>
                                  </p:stCondLst>
                                  <p:childTnLst>
                                    <p:set>
                                      <p:cBhvr>
                                        <p:cTn id="99" dur="1" fill="hold">
                                          <p:stCondLst>
                                            <p:cond delay="0"/>
                                          </p:stCondLst>
                                        </p:cTn>
                                        <p:tgtEl>
                                          <p:spTgt spid="21"/>
                                        </p:tgtEl>
                                        <p:attrNameLst>
                                          <p:attrName>style.visibility</p:attrName>
                                        </p:attrNameLst>
                                      </p:cBhvr>
                                      <p:to>
                                        <p:strVal val="visible"/>
                                      </p:to>
                                    </p:set>
                                  </p:childTnLst>
                                </p:cTn>
                              </p:par>
                              <p:par>
                                <p:cTn id="100" presetID="7" presetClass="emph" presetSubtype="2" fill="hold" nodeType="withEffect">
                                  <p:stCondLst>
                                    <p:cond delay="2500"/>
                                  </p:stCondLst>
                                  <p:childTnLst>
                                    <p:animClr clrSpc="rgb" dir="cw">
                                      <p:cBhvr>
                                        <p:cTn id="101" dur="10" fill="hold"/>
                                        <p:tgtEl>
                                          <p:spTgt spid="11"/>
                                        </p:tgtEl>
                                        <p:attrNameLst>
                                          <p:attrName>stroke.color</p:attrName>
                                        </p:attrNameLst>
                                      </p:cBhvr>
                                      <p:to>
                                        <a:srgbClr val="595959"/>
                                      </p:to>
                                    </p:animClr>
                                    <p:set>
                                      <p:cBhvr>
                                        <p:cTn id="102" dur="10" fill="hold"/>
                                        <p:tgtEl>
                                          <p:spTgt spid="11"/>
                                        </p:tgtEl>
                                        <p:attrNameLst>
                                          <p:attrName>stroke.on</p:attrName>
                                        </p:attrNameLst>
                                      </p:cBhvr>
                                      <p:to>
                                        <p:strVal val="true"/>
                                      </p:to>
                                    </p:set>
                                  </p:childTnLst>
                                </p:cTn>
                              </p:par>
                              <p:par>
                                <p:cTn id="103" presetID="1" presetClass="emph" presetSubtype="2" fill="hold" nodeType="withEffect">
                                  <p:stCondLst>
                                    <p:cond delay="2500"/>
                                  </p:stCondLst>
                                  <p:childTnLst>
                                    <p:animClr clrSpc="rgb" dir="cw">
                                      <p:cBhvr>
                                        <p:cTn id="104" dur="10" fill="hold"/>
                                        <p:tgtEl>
                                          <p:spTgt spid="17"/>
                                        </p:tgtEl>
                                        <p:attrNameLst>
                                          <p:attrName>fillcolor</p:attrName>
                                        </p:attrNameLst>
                                      </p:cBhvr>
                                      <p:to>
                                        <a:srgbClr val="FFFFFF"/>
                                      </p:to>
                                    </p:animClr>
                                    <p:set>
                                      <p:cBhvr>
                                        <p:cTn id="105" dur="10" fill="hold"/>
                                        <p:tgtEl>
                                          <p:spTgt spid="17"/>
                                        </p:tgtEl>
                                        <p:attrNameLst>
                                          <p:attrName>fill.type</p:attrName>
                                        </p:attrNameLst>
                                      </p:cBhvr>
                                      <p:to>
                                        <p:strVal val="solid"/>
                                      </p:to>
                                    </p:set>
                                    <p:set>
                                      <p:cBhvr>
                                        <p:cTn id="106" dur="10" fill="hold"/>
                                        <p:tgtEl>
                                          <p:spTgt spid="17"/>
                                        </p:tgtEl>
                                        <p:attrNameLst>
                                          <p:attrName>fill.on</p:attrName>
                                        </p:attrNameLst>
                                      </p:cBhvr>
                                      <p:to>
                                        <p:strVal val="true"/>
                                      </p:to>
                                    </p:set>
                                  </p:childTnLst>
                                </p:cTn>
                              </p:par>
                              <p:par>
                                <p:cTn id="107" presetID="1" presetClass="entr" presetSubtype="0" fill="hold" grpId="7" nodeType="withEffect">
                                  <p:stCondLst>
                                    <p:cond delay="3000"/>
                                  </p:stCondLst>
                                  <p:childTnLst>
                                    <p:set>
                                      <p:cBhvr>
                                        <p:cTn id="108" dur="1" fill="hold">
                                          <p:stCondLst>
                                            <p:cond delay="0"/>
                                          </p:stCondLst>
                                        </p:cTn>
                                        <p:tgtEl>
                                          <p:spTgt spid="22"/>
                                        </p:tgtEl>
                                        <p:attrNameLst>
                                          <p:attrName>style.visibility</p:attrName>
                                        </p:attrNameLst>
                                      </p:cBhvr>
                                      <p:to>
                                        <p:strVal val="visible"/>
                                      </p:to>
                                    </p:set>
                                  </p:childTnLst>
                                </p:cTn>
                              </p:par>
                              <p:par>
                                <p:cTn id="109" presetID="1" presetClass="exit" presetSubtype="0" fill="hold" grpId="7" nodeType="withEffect">
                                  <p:stCondLst>
                                    <p:cond delay="3000"/>
                                  </p:stCondLst>
                                  <p:childTnLst>
                                    <p:set>
                                      <p:cBhvr>
                                        <p:cTn id="110" dur="1" fill="hold">
                                          <p:stCondLst>
                                            <p:cond delay="0"/>
                                          </p:stCondLst>
                                        </p:cTn>
                                        <p:tgtEl>
                                          <p:spTgt spid="21"/>
                                        </p:tgtEl>
                                        <p:attrNameLst>
                                          <p:attrName>style.visibility</p:attrName>
                                        </p:attrNameLst>
                                      </p:cBhvr>
                                      <p:to>
                                        <p:strVal val="hidden"/>
                                      </p:to>
                                    </p:set>
                                  </p:childTnLst>
                                </p:cTn>
                              </p:par>
                              <p:par>
                                <p:cTn id="111" presetID="7" presetClass="emph" presetSubtype="2" fill="hold" nodeType="withEffect">
                                  <p:stCondLst>
                                    <p:cond delay="3000"/>
                                  </p:stCondLst>
                                  <p:childTnLst>
                                    <p:animClr clrSpc="rgb" dir="cw">
                                      <p:cBhvr>
                                        <p:cTn id="112" dur="10" fill="hold"/>
                                        <p:tgtEl>
                                          <p:spTgt spid="11"/>
                                        </p:tgtEl>
                                        <p:attrNameLst>
                                          <p:attrName>stroke.color</p:attrName>
                                        </p:attrNameLst>
                                      </p:cBhvr>
                                      <p:to>
                                        <a:srgbClr val="FF0000"/>
                                      </p:to>
                                    </p:animClr>
                                    <p:set>
                                      <p:cBhvr>
                                        <p:cTn id="113" dur="10" fill="hold"/>
                                        <p:tgtEl>
                                          <p:spTgt spid="11"/>
                                        </p:tgtEl>
                                        <p:attrNameLst>
                                          <p:attrName>stroke.on</p:attrName>
                                        </p:attrNameLst>
                                      </p:cBhvr>
                                      <p:to>
                                        <p:strVal val="true"/>
                                      </p:to>
                                    </p:set>
                                  </p:childTnLst>
                                </p:cTn>
                              </p:par>
                              <p:par>
                                <p:cTn id="114" presetID="1" presetClass="emph" presetSubtype="2" fill="hold" nodeType="withEffect">
                                  <p:stCondLst>
                                    <p:cond delay="3000"/>
                                  </p:stCondLst>
                                  <p:childTnLst>
                                    <p:animClr clrSpc="rgb" dir="cw">
                                      <p:cBhvr>
                                        <p:cTn id="115" dur="10" fill="hold"/>
                                        <p:tgtEl>
                                          <p:spTgt spid="17"/>
                                        </p:tgtEl>
                                        <p:attrNameLst>
                                          <p:attrName>fillcolor</p:attrName>
                                        </p:attrNameLst>
                                      </p:cBhvr>
                                      <p:to>
                                        <a:srgbClr val="FF0000"/>
                                      </p:to>
                                    </p:animClr>
                                    <p:set>
                                      <p:cBhvr>
                                        <p:cTn id="116" dur="10" fill="hold"/>
                                        <p:tgtEl>
                                          <p:spTgt spid="17"/>
                                        </p:tgtEl>
                                        <p:attrNameLst>
                                          <p:attrName>fill.type</p:attrName>
                                        </p:attrNameLst>
                                      </p:cBhvr>
                                      <p:to>
                                        <p:strVal val="solid"/>
                                      </p:to>
                                    </p:set>
                                    <p:set>
                                      <p:cBhvr>
                                        <p:cTn id="117" dur="10" fill="hold"/>
                                        <p:tgtEl>
                                          <p:spTgt spid="17"/>
                                        </p:tgtEl>
                                        <p:attrNameLst>
                                          <p:attrName>fill.on</p:attrName>
                                        </p:attrNameLst>
                                      </p:cBhvr>
                                      <p:to>
                                        <p:strVal val="true"/>
                                      </p:to>
                                    </p:set>
                                  </p:childTnLst>
                                </p:cTn>
                              </p:par>
                              <p:par>
                                <p:cTn id="118" presetID="1" presetClass="exit" presetSubtype="0" fill="hold" grpId="8" nodeType="withEffect">
                                  <p:stCondLst>
                                    <p:cond delay="3500"/>
                                  </p:stCondLst>
                                  <p:childTnLst>
                                    <p:set>
                                      <p:cBhvr>
                                        <p:cTn id="119" dur="1" fill="hold">
                                          <p:stCondLst>
                                            <p:cond delay="0"/>
                                          </p:stCondLst>
                                        </p:cTn>
                                        <p:tgtEl>
                                          <p:spTgt spid="22"/>
                                        </p:tgtEl>
                                        <p:attrNameLst>
                                          <p:attrName>style.visibility</p:attrName>
                                        </p:attrNameLst>
                                      </p:cBhvr>
                                      <p:to>
                                        <p:strVal val="hidden"/>
                                      </p:to>
                                    </p:set>
                                  </p:childTnLst>
                                </p:cTn>
                              </p:par>
                              <p:par>
                                <p:cTn id="120" presetID="1" presetClass="entr" presetSubtype="0" fill="hold" grpId="8" nodeType="withEffect">
                                  <p:stCondLst>
                                    <p:cond delay="3500"/>
                                  </p:stCondLst>
                                  <p:childTnLst>
                                    <p:set>
                                      <p:cBhvr>
                                        <p:cTn id="121" dur="1" fill="hold">
                                          <p:stCondLst>
                                            <p:cond delay="0"/>
                                          </p:stCondLst>
                                        </p:cTn>
                                        <p:tgtEl>
                                          <p:spTgt spid="21"/>
                                        </p:tgtEl>
                                        <p:attrNameLst>
                                          <p:attrName>style.visibility</p:attrName>
                                        </p:attrNameLst>
                                      </p:cBhvr>
                                      <p:to>
                                        <p:strVal val="visible"/>
                                      </p:to>
                                    </p:set>
                                  </p:childTnLst>
                                </p:cTn>
                              </p:par>
                              <p:par>
                                <p:cTn id="122" presetID="7" presetClass="emph" presetSubtype="2" fill="hold" nodeType="withEffect">
                                  <p:stCondLst>
                                    <p:cond delay="3500"/>
                                  </p:stCondLst>
                                  <p:childTnLst>
                                    <p:animClr clrSpc="rgb" dir="cw">
                                      <p:cBhvr>
                                        <p:cTn id="123" dur="10" fill="hold"/>
                                        <p:tgtEl>
                                          <p:spTgt spid="11"/>
                                        </p:tgtEl>
                                        <p:attrNameLst>
                                          <p:attrName>stroke.color</p:attrName>
                                        </p:attrNameLst>
                                      </p:cBhvr>
                                      <p:to>
                                        <a:srgbClr val="595959"/>
                                      </p:to>
                                    </p:animClr>
                                    <p:set>
                                      <p:cBhvr>
                                        <p:cTn id="124" dur="10" fill="hold"/>
                                        <p:tgtEl>
                                          <p:spTgt spid="11"/>
                                        </p:tgtEl>
                                        <p:attrNameLst>
                                          <p:attrName>stroke.on</p:attrName>
                                        </p:attrNameLst>
                                      </p:cBhvr>
                                      <p:to>
                                        <p:strVal val="true"/>
                                      </p:to>
                                    </p:set>
                                  </p:childTnLst>
                                </p:cTn>
                              </p:par>
                              <p:par>
                                <p:cTn id="125" presetID="1" presetClass="emph" presetSubtype="2" fill="hold" nodeType="withEffect">
                                  <p:stCondLst>
                                    <p:cond delay="3500"/>
                                  </p:stCondLst>
                                  <p:childTnLst>
                                    <p:animClr clrSpc="rgb" dir="cw">
                                      <p:cBhvr>
                                        <p:cTn id="126" dur="10" fill="hold"/>
                                        <p:tgtEl>
                                          <p:spTgt spid="17"/>
                                        </p:tgtEl>
                                        <p:attrNameLst>
                                          <p:attrName>fillcolor</p:attrName>
                                        </p:attrNameLst>
                                      </p:cBhvr>
                                      <p:to>
                                        <a:srgbClr val="FFFFFF"/>
                                      </p:to>
                                    </p:animClr>
                                    <p:set>
                                      <p:cBhvr>
                                        <p:cTn id="127" dur="10" fill="hold"/>
                                        <p:tgtEl>
                                          <p:spTgt spid="17"/>
                                        </p:tgtEl>
                                        <p:attrNameLst>
                                          <p:attrName>fill.type</p:attrName>
                                        </p:attrNameLst>
                                      </p:cBhvr>
                                      <p:to>
                                        <p:strVal val="solid"/>
                                      </p:to>
                                    </p:set>
                                    <p:set>
                                      <p:cBhvr>
                                        <p:cTn id="128" dur="10" fill="hold"/>
                                        <p:tgtEl>
                                          <p:spTgt spid="17"/>
                                        </p:tgtEl>
                                        <p:attrNameLst>
                                          <p:attrName>fill.on</p:attrName>
                                        </p:attrNameLst>
                                      </p:cBhvr>
                                      <p:to>
                                        <p:strVal val="true"/>
                                      </p:to>
                                    </p:set>
                                  </p:childTnLst>
                                </p:cTn>
                              </p:par>
                              <p:par>
                                <p:cTn id="129" presetID="1" presetClass="entr" presetSubtype="0" fill="hold" grpId="10" nodeType="withEffect">
                                  <p:stCondLst>
                                    <p:cond delay="4000"/>
                                  </p:stCondLst>
                                  <p:childTnLst>
                                    <p:set>
                                      <p:cBhvr>
                                        <p:cTn id="130" dur="1" fill="hold">
                                          <p:stCondLst>
                                            <p:cond delay="0"/>
                                          </p:stCondLst>
                                        </p:cTn>
                                        <p:tgtEl>
                                          <p:spTgt spid="22"/>
                                        </p:tgtEl>
                                        <p:attrNameLst>
                                          <p:attrName>style.visibility</p:attrName>
                                        </p:attrNameLst>
                                      </p:cBhvr>
                                      <p:to>
                                        <p:strVal val="visible"/>
                                      </p:to>
                                    </p:set>
                                  </p:childTnLst>
                                </p:cTn>
                              </p:par>
                              <p:par>
                                <p:cTn id="131" presetID="1" presetClass="exit" presetSubtype="0" fill="hold" grpId="9" nodeType="withEffect">
                                  <p:stCondLst>
                                    <p:cond delay="4000"/>
                                  </p:stCondLst>
                                  <p:childTnLst>
                                    <p:set>
                                      <p:cBhvr>
                                        <p:cTn id="132" dur="1" fill="hold">
                                          <p:stCondLst>
                                            <p:cond delay="0"/>
                                          </p:stCondLst>
                                        </p:cTn>
                                        <p:tgtEl>
                                          <p:spTgt spid="21"/>
                                        </p:tgtEl>
                                        <p:attrNameLst>
                                          <p:attrName>style.visibility</p:attrName>
                                        </p:attrNameLst>
                                      </p:cBhvr>
                                      <p:to>
                                        <p:strVal val="hidden"/>
                                      </p:to>
                                    </p:set>
                                  </p:childTnLst>
                                </p:cTn>
                              </p:par>
                              <p:par>
                                <p:cTn id="133" presetID="7" presetClass="emph" presetSubtype="2" fill="hold" nodeType="withEffect">
                                  <p:stCondLst>
                                    <p:cond delay="4000"/>
                                  </p:stCondLst>
                                  <p:childTnLst>
                                    <p:animClr clrSpc="rgb" dir="cw">
                                      <p:cBhvr>
                                        <p:cTn id="134" dur="10" fill="hold"/>
                                        <p:tgtEl>
                                          <p:spTgt spid="11"/>
                                        </p:tgtEl>
                                        <p:attrNameLst>
                                          <p:attrName>stroke.color</p:attrName>
                                        </p:attrNameLst>
                                      </p:cBhvr>
                                      <p:to>
                                        <a:srgbClr val="FF0000"/>
                                      </p:to>
                                    </p:animClr>
                                    <p:set>
                                      <p:cBhvr>
                                        <p:cTn id="135" dur="10" fill="hold"/>
                                        <p:tgtEl>
                                          <p:spTgt spid="11"/>
                                        </p:tgtEl>
                                        <p:attrNameLst>
                                          <p:attrName>stroke.on</p:attrName>
                                        </p:attrNameLst>
                                      </p:cBhvr>
                                      <p:to>
                                        <p:strVal val="true"/>
                                      </p:to>
                                    </p:set>
                                  </p:childTnLst>
                                </p:cTn>
                              </p:par>
                              <p:par>
                                <p:cTn id="136" presetID="1" presetClass="emph" presetSubtype="2" fill="hold" nodeType="withEffect">
                                  <p:stCondLst>
                                    <p:cond delay="4000"/>
                                  </p:stCondLst>
                                  <p:childTnLst>
                                    <p:animClr clrSpc="rgb" dir="cw">
                                      <p:cBhvr>
                                        <p:cTn id="137" dur="10" fill="hold"/>
                                        <p:tgtEl>
                                          <p:spTgt spid="17"/>
                                        </p:tgtEl>
                                        <p:attrNameLst>
                                          <p:attrName>fillcolor</p:attrName>
                                        </p:attrNameLst>
                                      </p:cBhvr>
                                      <p:to>
                                        <a:srgbClr val="FF0000"/>
                                      </p:to>
                                    </p:animClr>
                                    <p:set>
                                      <p:cBhvr>
                                        <p:cTn id="138" dur="10" fill="hold"/>
                                        <p:tgtEl>
                                          <p:spTgt spid="17"/>
                                        </p:tgtEl>
                                        <p:attrNameLst>
                                          <p:attrName>fill.type</p:attrName>
                                        </p:attrNameLst>
                                      </p:cBhvr>
                                      <p:to>
                                        <p:strVal val="solid"/>
                                      </p:to>
                                    </p:set>
                                    <p:set>
                                      <p:cBhvr>
                                        <p:cTn id="139" dur="10" fill="hold"/>
                                        <p:tgtEl>
                                          <p:spTgt spid="17"/>
                                        </p:tgtEl>
                                        <p:attrNameLst>
                                          <p:attrName>fill.on</p:attrName>
                                        </p:attrNameLst>
                                      </p:cBhvr>
                                      <p:to>
                                        <p:strVal val="true"/>
                                      </p:to>
                                    </p:set>
                                  </p:childTnLst>
                                </p:cTn>
                              </p:par>
                              <p:par>
                                <p:cTn id="140" presetID="1" presetClass="exit" presetSubtype="0" fill="hold" grpId="11" nodeType="withEffect">
                                  <p:stCondLst>
                                    <p:cond delay="4500"/>
                                  </p:stCondLst>
                                  <p:childTnLst>
                                    <p:set>
                                      <p:cBhvr>
                                        <p:cTn id="141" dur="1" fill="hold">
                                          <p:stCondLst>
                                            <p:cond delay="0"/>
                                          </p:stCondLst>
                                        </p:cTn>
                                        <p:tgtEl>
                                          <p:spTgt spid="22"/>
                                        </p:tgtEl>
                                        <p:attrNameLst>
                                          <p:attrName>style.visibility</p:attrName>
                                        </p:attrNameLst>
                                      </p:cBhvr>
                                      <p:to>
                                        <p:strVal val="hidden"/>
                                      </p:to>
                                    </p:set>
                                  </p:childTnLst>
                                </p:cTn>
                              </p:par>
                              <p:par>
                                <p:cTn id="142" presetID="1" presetClass="entr" presetSubtype="0" fill="hold" grpId="10" nodeType="withEffect">
                                  <p:stCondLst>
                                    <p:cond delay="4500"/>
                                  </p:stCondLst>
                                  <p:childTnLst>
                                    <p:set>
                                      <p:cBhvr>
                                        <p:cTn id="143" dur="1" fill="hold">
                                          <p:stCondLst>
                                            <p:cond delay="0"/>
                                          </p:stCondLst>
                                        </p:cTn>
                                        <p:tgtEl>
                                          <p:spTgt spid="21"/>
                                        </p:tgtEl>
                                        <p:attrNameLst>
                                          <p:attrName>style.visibility</p:attrName>
                                        </p:attrNameLst>
                                      </p:cBhvr>
                                      <p:to>
                                        <p:strVal val="visible"/>
                                      </p:to>
                                    </p:set>
                                  </p:childTnLst>
                                </p:cTn>
                              </p:par>
                              <p:par>
                                <p:cTn id="144" presetID="7" presetClass="emph" presetSubtype="2" fill="hold" nodeType="withEffect">
                                  <p:stCondLst>
                                    <p:cond delay="4500"/>
                                  </p:stCondLst>
                                  <p:childTnLst>
                                    <p:animClr clrSpc="rgb" dir="cw">
                                      <p:cBhvr>
                                        <p:cTn id="145" dur="10" fill="hold"/>
                                        <p:tgtEl>
                                          <p:spTgt spid="11"/>
                                        </p:tgtEl>
                                        <p:attrNameLst>
                                          <p:attrName>stroke.color</p:attrName>
                                        </p:attrNameLst>
                                      </p:cBhvr>
                                      <p:to>
                                        <a:srgbClr val="FF0000"/>
                                      </p:to>
                                    </p:animClr>
                                    <p:set>
                                      <p:cBhvr>
                                        <p:cTn id="146" dur="10" fill="hold"/>
                                        <p:tgtEl>
                                          <p:spTgt spid="11"/>
                                        </p:tgtEl>
                                        <p:attrNameLst>
                                          <p:attrName>stroke.on</p:attrName>
                                        </p:attrNameLst>
                                      </p:cBhvr>
                                      <p:to>
                                        <p:strVal val="true"/>
                                      </p:to>
                                    </p:set>
                                  </p:childTnLst>
                                </p:cTn>
                              </p:par>
                              <p:par>
                                <p:cTn id="147" presetID="1" presetClass="emph" presetSubtype="2" fill="hold" nodeType="withEffect">
                                  <p:stCondLst>
                                    <p:cond delay="4500"/>
                                  </p:stCondLst>
                                  <p:childTnLst>
                                    <p:animClr clrSpc="rgb" dir="cw">
                                      <p:cBhvr>
                                        <p:cTn id="148" dur="10" fill="hold"/>
                                        <p:tgtEl>
                                          <p:spTgt spid="17"/>
                                        </p:tgtEl>
                                        <p:attrNameLst>
                                          <p:attrName>fillcolor</p:attrName>
                                        </p:attrNameLst>
                                      </p:cBhvr>
                                      <p:to>
                                        <a:srgbClr val="FFFFFF"/>
                                      </p:to>
                                    </p:animClr>
                                    <p:set>
                                      <p:cBhvr>
                                        <p:cTn id="149" dur="10" fill="hold"/>
                                        <p:tgtEl>
                                          <p:spTgt spid="17"/>
                                        </p:tgtEl>
                                        <p:attrNameLst>
                                          <p:attrName>fill.type</p:attrName>
                                        </p:attrNameLst>
                                      </p:cBhvr>
                                      <p:to>
                                        <p:strVal val="solid"/>
                                      </p:to>
                                    </p:set>
                                    <p:set>
                                      <p:cBhvr>
                                        <p:cTn id="150" dur="10" fill="hold"/>
                                        <p:tgtEl>
                                          <p:spTgt spid="17"/>
                                        </p:tgtEl>
                                        <p:attrNameLst>
                                          <p:attrName>fill.on</p:attrName>
                                        </p:attrNameLst>
                                      </p:cBhvr>
                                      <p:to>
                                        <p:strVal val="true"/>
                                      </p:to>
                                    </p:set>
                                  </p:childTnLst>
                                </p:cTn>
                              </p:par>
                              <p:par>
                                <p:cTn id="151" presetID="1" presetClass="entr" presetSubtype="0" fill="hold" grpId="12" nodeType="withEffect">
                                  <p:stCondLst>
                                    <p:cond delay="5000"/>
                                  </p:stCondLst>
                                  <p:childTnLst>
                                    <p:set>
                                      <p:cBhvr>
                                        <p:cTn id="152" dur="1" fill="hold">
                                          <p:stCondLst>
                                            <p:cond delay="0"/>
                                          </p:stCondLst>
                                        </p:cTn>
                                        <p:tgtEl>
                                          <p:spTgt spid="22"/>
                                        </p:tgtEl>
                                        <p:attrNameLst>
                                          <p:attrName>style.visibility</p:attrName>
                                        </p:attrNameLst>
                                      </p:cBhvr>
                                      <p:to>
                                        <p:strVal val="visible"/>
                                      </p:to>
                                    </p:set>
                                  </p:childTnLst>
                                </p:cTn>
                              </p:par>
                              <p:par>
                                <p:cTn id="153" presetID="1" presetClass="exit" presetSubtype="0" fill="hold" grpId="11" nodeType="withEffect">
                                  <p:stCondLst>
                                    <p:cond delay="5000"/>
                                  </p:stCondLst>
                                  <p:childTnLst>
                                    <p:set>
                                      <p:cBhvr>
                                        <p:cTn id="154" dur="1" fill="hold">
                                          <p:stCondLst>
                                            <p:cond delay="0"/>
                                          </p:stCondLst>
                                        </p:cTn>
                                        <p:tgtEl>
                                          <p:spTgt spid="21"/>
                                        </p:tgtEl>
                                        <p:attrNameLst>
                                          <p:attrName>style.visibility</p:attrName>
                                        </p:attrNameLst>
                                      </p:cBhvr>
                                      <p:to>
                                        <p:strVal val="hidden"/>
                                      </p:to>
                                    </p:set>
                                  </p:childTnLst>
                                </p:cTn>
                              </p:par>
                              <p:par>
                                <p:cTn id="155" presetID="7" presetClass="emph" presetSubtype="2" fill="hold" nodeType="withEffect">
                                  <p:stCondLst>
                                    <p:cond delay="5000"/>
                                  </p:stCondLst>
                                  <p:childTnLst>
                                    <p:animClr clrSpc="rgb" dir="cw">
                                      <p:cBhvr>
                                        <p:cTn id="156" dur="10" fill="hold"/>
                                        <p:tgtEl>
                                          <p:spTgt spid="11"/>
                                        </p:tgtEl>
                                        <p:attrNameLst>
                                          <p:attrName>stroke.color</p:attrName>
                                        </p:attrNameLst>
                                      </p:cBhvr>
                                      <p:to>
                                        <a:srgbClr val="FF0000"/>
                                      </p:to>
                                    </p:animClr>
                                    <p:set>
                                      <p:cBhvr>
                                        <p:cTn id="157" dur="10" fill="hold"/>
                                        <p:tgtEl>
                                          <p:spTgt spid="11"/>
                                        </p:tgtEl>
                                        <p:attrNameLst>
                                          <p:attrName>stroke.on</p:attrName>
                                        </p:attrNameLst>
                                      </p:cBhvr>
                                      <p:to>
                                        <p:strVal val="true"/>
                                      </p:to>
                                    </p:set>
                                  </p:childTnLst>
                                </p:cTn>
                              </p:par>
                              <p:par>
                                <p:cTn id="158" presetID="1" presetClass="emph" presetSubtype="2" fill="hold" nodeType="withEffect">
                                  <p:stCondLst>
                                    <p:cond delay="5000"/>
                                  </p:stCondLst>
                                  <p:childTnLst>
                                    <p:animClr clrSpc="rgb" dir="cw">
                                      <p:cBhvr>
                                        <p:cTn id="159" dur="10" fill="hold"/>
                                        <p:tgtEl>
                                          <p:spTgt spid="17"/>
                                        </p:tgtEl>
                                        <p:attrNameLst>
                                          <p:attrName>fillcolor</p:attrName>
                                        </p:attrNameLst>
                                      </p:cBhvr>
                                      <p:to>
                                        <a:srgbClr val="FF0000"/>
                                      </p:to>
                                    </p:animClr>
                                    <p:set>
                                      <p:cBhvr>
                                        <p:cTn id="160" dur="10" fill="hold"/>
                                        <p:tgtEl>
                                          <p:spTgt spid="17"/>
                                        </p:tgtEl>
                                        <p:attrNameLst>
                                          <p:attrName>fill.type</p:attrName>
                                        </p:attrNameLst>
                                      </p:cBhvr>
                                      <p:to>
                                        <p:strVal val="solid"/>
                                      </p:to>
                                    </p:set>
                                    <p:set>
                                      <p:cBhvr>
                                        <p:cTn id="161" dur="10" fill="hold"/>
                                        <p:tgtEl>
                                          <p:spTgt spid="17"/>
                                        </p:tgtEl>
                                        <p:attrNameLst>
                                          <p:attrName>fill.on</p:attrName>
                                        </p:attrNameLst>
                                      </p:cBhvr>
                                      <p:to>
                                        <p:strVal val="true"/>
                                      </p:to>
                                    </p:set>
                                  </p:childTnLst>
                                </p:cTn>
                              </p:par>
                              <p:par>
                                <p:cTn id="162" presetID="10" presetClass="entr" presetSubtype="0" fill="hold" nodeType="withEffect">
                                  <p:stCondLst>
                                    <p:cond delay="1500"/>
                                  </p:stCondLst>
                                  <p:childTnLst>
                                    <p:set>
                                      <p:cBhvr>
                                        <p:cTn id="163" dur="1" fill="hold">
                                          <p:stCondLst>
                                            <p:cond delay="0"/>
                                          </p:stCondLst>
                                        </p:cTn>
                                        <p:tgtEl>
                                          <p:spTgt spid="23"/>
                                        </p:tgtEl>
                                        <p:attrNameLst>
                                          <p:attrName>style.visibility</p:attrName>
                                        </p:attrNameLst>
                                      </p:cBhvr>
                                      <p:to>
                                        <p:strVal val="visible"/>
                                      </p:to>
                                    </p:set>
                                    <p:animEffect transition="in" filter="fade">
                                      <p:cBhvr>
                                        <p:cTn id="164" dur="3000"/>
                                        <p:tgtEl>
                                          <p:spTgt spid="23"/>
                                        </p:tgtEl>
                                      </p:cBhvr>
                                    </p:animEffect>
                                  </p:childTnLst>
                                </p:cTn>
                              </p:par>
                              <p:par>
                                <p:cTn id="165" presetID="10" presetClass="entr" presetSubtype="0" fill="hold" nodeType="withEffect">
                                  <p:stCondLst>
                                    <p:cond delay="2000"/>
                                  </p:stCondLst>
                                  <p:childTnLst>
                                    <p:set>
                                      <p:cBhvr>
                                        <p:cTn id="166" dur="1" fill="hold">
                                          <p:stCondLst>
                                            <p:cond delay="0"/>
                                          </p:stCondLst>
                                        </p:cTn>
                                        <p:tgtEl>
                                          <p:spTgt spid="24"/>
                                        </p:tgtEl>
                                        <p:attrNameLst>
                                          <p:attrName>style.visibility</p:attrName>
                                        </p:attrNameLst>
                                      </p:cBhvr>
                                      <p:to>
                                        <p:strVal val="visible"/>
                                      </p:to>
                                    </p:set>
                                    <p:animEffect transition="in" filter="fade">
                                      <p:cBhvr>
                                        <p:cTn id="167" dur="3000"/>
                                        <p:tgtEl>
                                          <p:spTgt spid="24"/>
                                        </p:tgtEl>
                                      </p:cBhvr>
                                    </p:animEffect>
                                  </p:childTnLst>
                                </p:cTn>
                              </p:par>
                              <p:par>
                                <p:cTn id="168" presetID="10" presetClass="entr" presetSubtype="0" fill="hold" nodeType="withEffect">
                                  <p:stCondLst>
                                    <p:cond delay="2000"/>
                                  </p:stCondLst>
                                  <p:childTnLst>
                                    <p:set>
                                      <p:cBhvr>
                                        <p:cTn id="169" dur="1" fill="hold">
                                          <p:stCondLst>
                                            <p:cond delay="0"/>
                                          </p:stCondLst>
                                        </p:cTn>
                                        <p:tgtEl>
                                          <p:spTgt spid="27"/>
                                        </p:tgtEl>
                                        <p:attrNameLst>
                                          <p:attrName>style.visibility</p:attrName>
                                        </p:attrNameLst>
                                      </p:cBhvr>
                                      <p:to>
                                        <p:strVal val="visible"/>
                                      </p:to>
                                    </p:set>
                                    <p:animEffect transition="in" filter="fade">
                                      <p:cBhvr>
                                        <p:cTn id="170" dur="3000"/>
                                        <p:tgtEl>
                                          <p:spTgt spid="27"/>
                                        </p:tgtEl>
                                      </p:cBhvr>
                                    </p:animEffect>
                                  </p:childTnLst>
                                </p:cTn>
                              </p:par>
                              <p:par>
                                <p:cTn id="171" presetID="10" presetClass="entr" presetSubtype="0" fill="hold" nodeType="withEffect">
                                  <p:stCondLst>
                                    <p:cond delay="2500"/>
                                  </p:stCondLst>
                                  <p:childTnLst>
                                    <p:set>
                                      <p:cBhvr>
                                        <p:cTn id="172" dur="1" fill="hold">
                                          <p:stCondLst>
                                            <p:cond delay="0"/>
                                          </p:stCondLst>
                                        </p:cTn>
                                        <p:tgtEl>
                                          <p:spTgt spid="26"/>
                                        </p:tgtEl>
                                        <p:attrNameLst>
                                          <p:attrName>style.visibility</p:attrName>
                                        </p:attrNameLst>
                                      </p:cBhvr>
                                      <p:to>
                                        <p:strVal val="visible"/>
                                      </p:to>
                                    </p:set>
                                    <p:animEffect transition="in" filter="fade">
                                      <p:cBhvr>
                                        <p:cTn id="173" dur="3000"/>
                                        <p:tgtEl>
                                          <p:spTgt spid="26"/>
                                        </p:tgtEl>
                                      </p:cBhvr>
                                    </p:animEffect>
                                  </p:childTnLst>
                                </p:cTn>
                              </p:par>
                              <p:par>
                                <p:cTn id="174" presetID="10" presetClass="entr" presetSubtype="0" fill="hold" nodeType="withEffect">
                                  <p:stCondLst>
                                    <p:cond delay="2500"/>
                                  </p:stCondLst>
                                  <p:childTnLst>
                                    <p:set>
                                      <p:cBhvr>
                                        <p:cTn id="175" dur="1" fill="hold">
                                          <p:stCondLst>
                                            <p:cond delay="0"/>
                                          </p:stCondLst>
                                        </p:cTn>
                                        <p:tgtEl>
                                          <p:spTgt spid="25"/>
                                        </p:tgtEl>
                                        <p:attrNameLst>
                                          <p:attrName>style.visibility</p:attrName>
                                        </p:attrNameLst>
                                      </p:cBhvr>
                                      <p:to>
                                        <p:strVal val="visible"/>
                                      </p:to>
                                    </p:set>
                                    <p:animEffect transition="in" filter="fade">
                                      <p:cBhvr>
                                        <p:cTn id="176" dur="3000"/>
                                        <p:tgtEl>
                                          <p:spTgt spid="25"/>
                                        </p:tgtEl>
                                      </p:cBhvr>
                                    </p:animEffect>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2" presetClass="entr" presetSubtype="8" fill="hold" grpId="0" nodeType="clickEffect">
                                  <p:stCondLst>
                                    <p:cond delay="0"/>
                                  </p:stCondLst>
                                  <p:childTnLst>
                                    <p:set>
                                      <p:cBhvr>
                                        <p:cTn id="180" dur="1" fill="hold">
                                          <p:stCondLst>
                                            <p:cond delay="0"/>
                                          </p:stCondLst>
                                        </p:cTn>
                                        <p:tgtEl>
                                          <p:spTgt spid="33"/>
                                        </p:tgtEl>
                                        <p:attrNameLst>
                                          <p:attrName>style.visibility</p:attrName>
                                        </p:attrNameLst>
                                      </p:cBhvr>
                                      <p:to>
                                        <p:strVal val="visible"/>
                                      </p:to>
                                    </p:set>
                                    <p:animEffect transition="in" filter="wipe(left)">
                                      <p:cBhvr>
                                        <p:cTn id="181" dur="750"/>
                                        <p:tgtEl>
                                          <p:spTgt spid="33"/>
                                        </p:tgtEl>
                                      </p:cBhvr>
                                    </p:animEffect>
                                  </p:childTnLst>
                                </p:cTn>
                              </p:par>
                            </p:childTnLst>
                          </p:cTn>
                        </p:par>
                      </p:childTnLst>
                    </p:cTn>
                  </p:par>
                  <p:par>
                    <p:cTn id="182" fill="hold" nodeType="clickPar">
                      <p:stCondLst>
                        <p:cond delay="indefinite"/>
                      </p:stCondLst>
                      <p:childTnLst>
                        <p:par>
                          <p:cTn id="183" fill="hold" nodeType="withGroup">
                            <p:stCondLst>
                              <p:cond delay="0"/>
                            </p:stCondLst>
                            <p:childTnLst>
                              <p:par>
                                <p:cTn id="184" presetID="22" presetClass="entr" presetSubtype="8" fill="hold" grpId="0" nodeType="clickEffect">
                                  <p:stCondLst>
                                    <p:cond delay="0"/>
                                  </p:stCondLst>
                                  <p:childTnLst>
                                    <p:set>
                                      <p:cBhvr>
                                        <p:cTn id="185" dur="1" fill="hold">
                                          <p:stCondLst>
                                            <p:cond delay="0"/>
                                          </p:stCondLst>
                                        </p:cTn>
                                        <p:tgtEl>
                                          <p:spTgt spid="32"/>
                                        </p:tgtEl>
                                        <p:attrNameLst>
                                          <p:attrName>style.visibility</p:attrName>
                                        </p:attrNameLst>
                                      </p:cBhvr>
                                      <p:to>
                                        <p:strVal val="visible"/>
                                      </p:to>
                                    </p:set>
                                    <p:animEffect transition="in" filter="wipe(left)">
                                      <p:cBhvr>
                                        <p:cTn id="186" dur="750"/>
                                        <p:tgtEl>
                                          <p:spTgt spid="32"/>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31"/>
                                        </p:tgtEl>
                                        <p:attrNameLst>
                                          <p:attrName>style.visibility</p:attrName>
                                        </p:attrNameLst>
                                      </p:cBhvr>
                                      <p:to>
                                        <p:strVal val="visible"/>
                                      </p:to>
                                    </p:set>
                                    <p:animEffect transition="in" filter="wipe(left)">
                                      <p:cBhvr>
                                        <p:cTn id="189" dur="750"/>
                                        <p:tgtEl>
                                          <p:spTgt spid="31"/>
                                        </p:tgtEl>
                                      </p:cBhvr>
                                    </p:animEffect>
                                  </p:childTnLst>
                                </p:cTn>
                              </p:par>
                            </p:childTnLst>
                          </p:cTn>
                        </p:par>
                      </p:childTnLst>
                    </p:cTn>
                  </p:par>
                  <p:par>
                    <p:cTn id="190" fill="hold" nodeType="clickPar">
                      <p:stCondLst>
                        <p:cond delay="indefinite"/>
                      </p:stCondLst>
                      <p:childTnLst>
                        <p:par>
                          <p:cTn id="191" fill="hold" nodeType="withGroup">
                            <p:stCondLst>
                              <p:cond delay="0"/>
                            </p:stCondLst>
                            <p:childTnLst>
                              <p:par>
                                <p:cTn id="192" presetID="1" presetClass="entr" presetSubtype="0" fill="hold" grpId="0" nodeType="clickEffect">
                                  <p:stCondLst>
                                    <p:cond delay="0"/>
                                  </p:stCondLst>
                                  <p:childTnLst>
                                    <p:set>
                                      <p:cBhvr>
                                        <p:cTn id="193"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1" grpId="1"/>
      <p:bldP spid="21" grpId="2"/>
      <p:bldP spid="21" grpId="3"/>
      <p:bldP spid="21" grpId="4"/>
      <p:bldP spid="21" grpId="5"/>
      <p:bldP spid="21" grpId="6"/>
      <p:bldP spid="21" grpId="7"/>
      <p:bldP spid="21" grpId="8"/>
      <p:bldP spid="21" grpId="9"/>
      <p:bldP spid="21" grpId="10"/>
      <p:bldP spid="21" grpId="11"/>
      <p:bldP spid="22" grpId="0"/>
      <p:bldP spid="22" grpId="1"/>
      <p:bldP spid="22" grpId="2"/>
      <p:bldP spid="22" grpId="3"/>
      <p:bldP spid="22" grpId="4"/>
      <p:bldP spid="22" grpId="5"/>
      <p:bldP spid="22" grpId="6"/>
      <p:bldP spid="22" grpId="7"/>
      <p:bldP spid="22" grpId="8"/>
      <p:bldP spid="22" grpId="9"/>
      <p:bldP spid="22" grpId="10"/>
      <p:bldP spid="22" grpId="11"/>
      <p:bldP spid="22" grpId="12"/>
      <p:bldP spid="31" grpId="0" animBg="1"/>
      <p:bldP spid="32" grpId="0" animBg="1"/>
      <p:bldP spid="33" grpId="0" animBg="1"/>
      <p:bldP spid="34" grpId="0"/>
      <p:bldP spid="35" grpId="0"/>
      <p:bldP spid="35" grpId="1"/>
      <p:bldP spid="28" grpId="0"/>
      <p:bldP spid="28" grpId="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762000" y="2057399"/>
            <a:ext cx="2147590" cy="1295400"/>
            <a:chOff x="914400" y="2095500"/>
            <a:chExt cx="2147590" cy="1295400"/>
          </a:xfrm>
        </p:grpSpPr>
        <p:pic>
          <p:nvPicPr>
            <p:cNvPr id="7" name="Picture 6"/>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4">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8" name="Picture 7"/>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9" name="Picture 8"/>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10" name="Picture 9"/>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7">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11" name="Picture 10"/>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12" name="Picture 11"/>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9">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13" name="Picture 12"/>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14" name="Picture 13"/>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10">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15" name="Picture 14"/>
            <p:cNvPicPr>
              <a:picLocks noChangeAspect="1"/>
            </p:cNvPicPr>
            <p:nvPr/>
          </p:nvPicPr>
          <p:blipFill rotWithShape="1">
            <a:blip r:embed="rId3" cstate="screen">
              <a:duotone>
                <a:schemeClr val="accent1">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6" name="X"/>
          <p:cNvSpPr/>
          <p:nvPr/>
        </p:nvSpPr>
        <p:spPr>
          <a:xfrm>
            <a:off x="762000"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86%</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(37/43)</a:t>
            </a:r>
          </a:p>
        </p:txBody>
      </p:sp>
      <p:grpSp>
        <p:nvGrpSpPr>
          <p:cNvPr id="17" name="Group 16"/>
          <p:cNvGrpSpPr/>
          <p:nvPr/>
        </p:nvGrpSpPr>
        <p:grpSpPr>
          <a:xfrm>
            <a:off x="3498205" y="2057400"/>
            <a:ext cx="2147590" cy="1295400"/>
            <a:chOff x="914400" y="2095500"/>
            <a:chExt cx="2147590" cy="1295400"/>
          </a:xfrm>
        </p:grpSpPr>
        <p:pic>
          <p:nvPicPr>
            <p:cNvPr id="19" name="Picture 18"/>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20" name="Picture 19"/>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21" name="Picture 20"/>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1">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22" name="Picture 21"/>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23" name="Picture 22"/>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2">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24" name="Picture 23"/>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3">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25" name="Picture 24"/>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4">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26" name="Picture 25"/>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15">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27" name="Picture 26"/>
            <p:cNvPicPr>
              <a:picLocks noChangeAspect="1"/>
            </p:cNvPicPr>
            <p:nvPr/>
          </p:nvPicPr>
          <p:blipFill rotWithShape="1">
            <a:blip r:embed="rId3" cstate="screen">
              <a:duotone>
                <a:schemeClr val="accent2">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18" name="X"/>
          <p:cNvSpPr/>
          <p:nvPr/>
        </p:nvSpPr>
        <p:spPr>
          <a:xfrm>
            <a:off x="3498205" y="2057399"/>
            <a:ext cx="2147590" cy="9906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83%</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(45/54)</a:t>
            </a:r>
          </a:p>
        </p:txBody>
      </p:sp>
      <p:grpSp>
        <p:nvGrpSpPr>
          <p:cNvPr id="29" name="Group 28"/>
          <p:cNvGrpSpPr/>
          <p:nvPr/>
        </p:nvGrpSpPr>
        <p:grpSpPr>
          <a:xfrm>
            <a:off x="6248400" y="2057399"/>
            <a:ext cx="2147590" cy="1295400"/>
            <a:chOff x="914400" y="2095500"/>
            <a:chExt cx="2147590" cy="1295400"/>
          </a:xfrm>
        </p:grpSpPr>
        <p:pic>
          <p:nvPicPr>
            <p:cNvPr id="31" name="Picture 30"/>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524000" y="2095500"/>
              <a:ext cx="1537990" cy="685800"/>
            </a:xfrm>
            <a:prstGeom prst="rect">
              <a:avLst/>
            </a:prstGeom>
            <a:noFill/>
            <a:ln>
              <a:noFill/>
            </a:ln>
          </p:spPr>
        </p:pic>
        <p:pic>
          <p:nvPicPr>
            <p:cNvPr id="32" name="Picture 31"/>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3">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433810" y="2171700"/>
              <a:ext cx="1537990" cy="685800"/>
            </a:xfrm>
            <a:prstGeom prst="rect">
              <a:avLst/>
            </a:prstGeom>
            <a:noFill/>
            <a:ln>
              <a:noFill/>
            </a:ln>
          </p:spPr>
        </p:pic>
        <p:pic>
          <p:nvPicPr>
            <p:cNvPr id="33" name="Picture 32"/>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7">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357610" y="2247900"/>
              <a:ext cx="1537990" cy="685800"/>
            </a:xfrm>
            <a:prstGeom prst="rect">
              <a:avLst/>
            </a:prstGeom>
            <a:noFill/>
            <a:ln>
              <a:noFill/>
            </a:ln>
          </p:spPr>
        </p:pic>
        <p:pic>
          <p:nvPicPr>
            <p:cNvPr id="34" name="Picture 33"/>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81410" y="2324100"/>
              <a:ext cx="1537990" cy="685800"/>
            </a:xfrm>
            <a:prstGeom prst="rect">
              <a:avLst/>
            </a:prstGeom>
            <a:noFill/>
            <a:ln>
              <a:noFill/>
            </a:ln>
          </p:spPr>
        </p:pic>
        <p:pic>
          <p:nvPicPr>
            <p:cNvPr id="35" name="Picture 34"/>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8">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205210" y="2400300"/>
              <a:ext cx="1537990" cy="685800"/>
            </a:xfrm>
            <a:prstGeom prst="rect">
              <a:avLst/>
            </a:prstGeom>
            <a:noFill/>
            <a:ln>
              <a:noFill/>
            </a:ln>
          </p:spPr>
        </p:pic>
        <p:pic>
          <p:nvPicPr>
            <p:cNvPr id="36" name="Picture 35"/>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4">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129010" y="2476500"/>
              <a:ext cx="1537990" cy="685800"/>
            </a:xfrm>
            <a:prstGeom prst="rect">
              <a:avLst/>
            </a:prstGeom>
            <a:noFill/>
            <a:ln>
              <a:noFill/>
            </a:ln>
          </p:spPr>
        </p:pic>
        <p:pic>
          <p:nvPicPr>
            <p:cNvPr id="37" name="Picture 36"/>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6">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1066800" y="2552700"/>
              <a:ext cx="1537990" cy="685800"/>
            </a:xfrm>
            <a:prstGeom prst="rect">
              <a:avLst/>
            </a:prstGeom>
            <a:noFill/>
            <a:ln>
              <a:noFill/>
            </a:ln>
          </p:spPr>
        </p:pic>
        <p:pic>
          <p:nvPicPr>
            <p:cNvPr id="38" name="Picture 37"/>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19">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90600" y="2628900"/>
              <a:ext cx="1537990" cy="685800"/>
            </a:xfrm>
            <a:prstGeom prst="rect">
              <a:avLst/>
            </a:prstGeom>
            <a:noFill/>
            <a:ln>
              <a:noFill/>
            </a:ln>
          </p:spPr>
        </p:pic>
        <p:pic>
          <p:nvPicPr>
            <p:cNvPr id="39" name="Picture 38"/>
            <p:cNvPicPr>
              <a:picLocks noChangeAspect="1"/>
            </p:cNvPicPr>
            <p:nvPr/>
          </p:nvPicPr>
          <p:blipFill rotWithShape="1">
            <a:blip r:embed="rId3" cstate="screen">
              <a:duotone>
                <a:schemeClr val="accent6">
                  <a:shade val="45000"/>
                  <a:satMod val="135000"/>
                </a:schemeClr>
                <a:prstClr val="white"/>
              </a:duotone>
              <a:extLst>
                <a:ext uri="{BEBA8EAE-BF5A-486C-A8C5-ECC9F3942E4B}">
                  <a14:imgProps xmlns:a14="http://schemas.microsoft.com/office/drawing/2010/main">
                    <a14:imgLayer r:embed="rId20">
                      <a14:imgEffect>
                        <a14:backgroundRemoval t="0" b="100000" l="0" r="100000"/>
                      </a14:imgEffect>
                      <a14:imgEffect>
                        <a14:saturation sat="400000"/>
                      </a14:imgEffect>
                      <a14:imgEffect>
                        <a14:brightnessContrast bright="40000" contrast="40000"/>
                      </a14:imgEffect>
                    </a14:imgLayer>
                  </a14:imgProps>
                </a:ext>
                <a:ext uri="{28A0092B-C50C-407E-A947-70E740481C1C}">
                  <a14:useLocalDpi xmlns:a14="http://schemas.microsoft.com/office/drawing/2010/main"/>
                </a:ext>
              </a:extLst>
            </a:blip>
            <a:srcRect/>
            <a:stretch/>
          </p:blipFill>
          <p:spPr>
            <a:xfrm>
              <a:off x="914400" y="2705100"/>
              <a:ext cx="1537990" cy="685800"/>
            </a:xfrm>
            <a:prstGeom prst="rect">
              <a:avLst/>
            </a:prstGeom>
            <a:noFill/>
            <a:ln>
              <a:noFill/>
            </a:ln>
          </p:spPr>
        </p:pic>
      </p:grpSp>
      <p:sp>
        <p:nvSpPr>
          <p:cNvPr id="30" name="X"/>
          <p:cNvSpPr/>
          <p:nvPr/>
        </p:nvSpPr>
        <p:spPr>
          <a:xfrm>
            <a:off x="6248400" y="2057398"/>
            <a:ext cx="2147590" cy="1066801"/>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88%</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Courier New" panose="02070309020205020404" pitchFamily="49" charset="0"/>
              </a:rPr>
              <a:t>(28/32)</a:t>
            </a:r>
          </a:p>
        </p:txBody>
      </p:sp>
      <p:sp>
        <p:nvSpPr>
          <p:cNvPr id="41" name="Rectangle 40"/>
          <p:cNvSpPr/>
          <p:nvPr/>
        </p:nvSpPr>
        <p:spPr>
          <a:xfrm>
            <a:off x="609602"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5B9BD5"/>
                </a:solidFill>
                <a:effectLst/>
                <a:uLnTx/>
                <a:uFillTx/>
                <a:latin typeface="Calibri Light"/>
                <a:ea typeface="+mn-ea"/>
                <a:cs typeface="+mn-cs"/>
              </a:rPr>
              <a:t>A</a:t>
            </a:r>
            <a:r>
              <a:rPr kumimoji="0" lang="en-US" sz="4000" b="1" i="0" u="none" strike="noStrike" kern="1200" cap="none" spc="0" normalizeH="0" baseline="0" noProof="0">
                <a:ln>
                  <a:noFill/>
                </a:ln>
                <a:solidFill>
                  <a:srgbClr val="5B9BD5"/>
                </a:solidFill>
                <a:effectLst/>
                <a:uLnTx/>
                <a:uFillTx/>
                <a:latin typeface="Calibri Light"/>
                <a:ea typeface="+mn-ea"/>
                <a:cs typeface="+mn-cs"/>
              </a:rPr>
              <a:t> </a:t>
            </a:r>
            <a:r>
              <a:rPr kumimoji="0" lang="en-US" sz="3200" b="0" i="0" u="none" strike="noStrike" kern="1200" cap="none" spc="0" normalizeH="0" baseline="0" noProof="0">
                <a:ln>
                  <a:noFill/>
                </a:ln>
                <a:solidFill>
                  <a:srgbClr val="5B9BD5"/>
                </a:solidFill>
                <a:effectLst/>
                <a:uLnTx/>
                <a:uFillTx/>
                <a:latin typeface="Calibri Light"/>
                <a:ea typeface="+mn-ea"/>
                <a:cs typeface="+mn-cs"/>
              </a:rPr>
              <a:t>company</a:t>
            </a:r>
            <a:endParaRPr kumimoji="0" lang="en-US" sz="4000" b="0" i="0" u="none" strike="noStrike" kern="1200" cap="none" spc="0" normalizeH="0" baseline="0" noProof="0">
              <a:ln>
                <a:noFill/>
              </a:ln>
              <a:solidFill>
                <a:srgbClr val="5B9BD5"/>
              </a:solidFill>
              <a:effectLst/>
              <a:uLnTx/>
              <a:uFillTx/>
              <a:latin typeface="Calibri Light"/>
              <a:ea typeface="+mn-ea"/>
              <a:cs typeface="+mn-cs"/>
            </a:endParaRPr>
          </a:p>
        </p:txBody>
      </p:sp>
      <p:sp>
        <p:nvSpPr>
          <p:cNvPr id="42" name="Rectangle 41"/>
          <p:cNvSpPr/>
          <p:nvPr/>
        </p:nvSpPr>
        <p:spPr>
          <a:xfrm>
            <a:off x="3352801" y="1066801"/>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ED7D31"/>
                </a:solidFill>
                <a:effectLst/>
                <a:uLnTx/>
                <a:uFillTx/>
                <a:latin typeface="Calibri Light"/>
                <a:ea typeface="+mn-ea"/>
                <a:cs typeface="+mn-cs"/>
              </a:rPr>
              <a:t>B</a:t>
            </a:r>
            <a:r>
              <a:rPr kumimoji="0" lang="en-US" sz="4000" b="0" i="0" u="none" strike="noStrike" kern="1200" cap="none" spc="0" normalizeH="0" baseline="0" noProof="0">
                <a:ln>
                  <a:noFill/>
                </a:ln>
                <a:solidFill>
                  <a:srgbClr val="ED7D31"/>
                </a:solidFill>
                <a:effectLst/>
                <a:uLnTx/>
                <a:uFillTx/>
                <a:latin typeface="Calibri Light"/>
                <a:ea typeface="+mn-ea"/>
                <a:cs typeface="+mn-cs"/>
              </a:rPr>
              <a:t> </a:t>
            </a:r>
            <a:r>
              <a:rPr kumimoji="0" lang="en-US" sz="3200" b="0" i="0" u="none" strike="noStrike" kern="1200" cap="none" spc="0" normalizeH="0" baseline="0" noProof="0">
                <a:ln>
                  <a:noFill/>
                </a:ln>
                <a:solidFill>
                  <a:srgbClr val="ED7D31"/>
                </a:solidFill>
                <a:effectLst/>
                <a:uLnTx/>
                <a:uFillTx/>
                <a:latin typeface="Calibri Light"/>
                <a:ea typeface="+mn-ea"/>
                <a:cs typeface="+mn-cs"/>
              </a:rPr>
              <a:t>company</a:t>
            </a:r>
            <a:endParaRPr kumimoji="0" lang="en-US" sz="4000" b="0" i="0" u="none" strike="noStrike" kern="1200" cap="none" spc="0" normalizeH="0" baseline="0" noProof="0">
              <a:ln>
                <a:noFill/>
              </a:ln>
              <a:solidFill>
                <a:srgbClr val="ED7D31"/>
              </a:solidFill>
              <a:effectLst/>
              <a:uLnTx/>
              <a:uFillTx/>
              <a:latin typeface="Calibri Light"/>
              <a:ea typeface="+mn-ea"/>
              <a:cs typeface="+mn-cs"/>
            </a:endParaRPr>
          </a:p>
        </p:txBody>
      </p:sp>
      <p:sp>
        <p:nvSpPr>
          <p:cNvPr id="43" name="Rectangle 42"/>
          <p:cNvSpPr/>
          <p:nvPr/>
        </p:nvSpPr>
        <p:spPr>
          <a:xfrm>
            <a:off x="6096001" y="1066800"/>
            <a:ext cx="2438398" cy="533399"/>
          </a:xfrm>
          <a:prstGeom prst="rect">
            <a:avLst/>
          </a:prstGeom>
          <a:noFill/>
          <a:ln w="76200">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70AD47"/>
                </a:solidFill>
                <a:effectLst/>
                <a:uLnTx/>
                <a:uFillTx/>
                <a:latin typeface="Calibri Light"/>
                <a:ea typeface="+mn-ea"/>
                <a:cs typeface="+mn-cs"/>
              </a:rPr>
              <a:t>C </a:t>
            </a:r>
            <a:r>
              <a:rPr kumimoji="0" lang="en-US" sz="3200" b="0" i="0" u="none" strike="noStrike" kern="1200" cap="none" spc="0" normalizeH="0" baseline="0" noProof="0">
                <a:ln>
                  <a:noFill/>
                </a:ln>
                <a:solidFill>
                  <a:srgbClr val="70AD47"/>
                </a:solidFill>
                <a:effectLst/>
                <a:uLnTx/>
                <a:uFillTx/>
                <a:latin typeface="Calibri Light"/>
                <a:ea typeface="+mn-ea"/>
                <a:cs typeface="+mn-cs"/>
              </a:rPr>
              <a:t>company</a:t>
            </a:r>
            <a:endParaRPr kumimoji="0" lang="en-US" sz="4000" b="0" i="0" u="none" strike="noStrike" kern="1200" cap="none" spc="0" normalizeH="0" baseline="0" noProof="0">
              <a:ln>
                <a:noFill/>
              </a:ln>
              <a:solidFill>
                <a:srgbClr val="70AD47"/>
              </a:solidFill>
              <a:effectLst/>
              <a:uLnTx/>
              <a:uFillTx/>
              <a:latin typeface="Calibri Light"/>
              <a:ea typeface="+mn-ea"/>
              <a:cs typeface="+mn-cs"/>
            </a:endParaRPr>
          </a:p>
        </p:txBody>
      </p:sp>
      <p:sp>
        <p:nvSpPr>
          <p:cNvPr id="45" name="X"/>
          <p:cNvSpPr/>
          <p:nvPr/>
        </p:nvSpPr>
        <p:spPr>
          <a:xfrm>
            <a:off x="7480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1.0×10</a:t>
            </a:r>
            <a:r>
              <a:rPr kumimoji="0" lang="en-US" sz="4400" b="1" i="0" u="none" strike="noStrike" kern="1200" cap="none" spc="0" normalizeH="0" baseline="3000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7</a:t>
            </a:r>
            <a: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5B9BD5"/>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5B9BD5"/>
                </a:solidFill>
                <a:effectLst/>
                <a:uLnTx/>
                <a:uFillTx/>
                <a:latin typeface="Calibri Light"/>
                <a:ea typeface="+mn-ea"/>
                <a:cs typeface="Courier New" panose="02070309020205020404" pitchFamily="49" charset="0"/>
              </a:rPr>
              <a:t>errors </a:t>
            </a:r>
          </a:p>
        </p:txBody>
      </p:sp>
      <p:sp>
        <p:nvSpPr>
          <p:cNvPr id="46" name="X"/>
          <p:cNvSpPr/>
          <p:nvPr/>
        </p:nvSpPr>
        <p:spPr>
          <a:xfrm>
            <a:off x="3484215"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2.7×10</a:t>
            </a:r>
            <a:r>
              <a:rPr kumimoji="0" lang="en-US" sz="4400" b="1" i="0" u="none" strike="noStrike" kern="1200" cap="none" spc="0" normalizeH="0" baseline="3000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t>6</a:t>
            </a:r>
            <a:br>
              <a:rPr kumimoji="0" lang="en-US" sz="3600" b="0" i="0" u="none" strike="noStrike" kern="1200" cap="none" spc="0" normalizeH="0" baseline="0" noProof="0" dirty="0">
                <a:ln>
                  <a:noFill/>
                </a:ln>
                <a:solidFill>
                  <a:srgbClr val="ED7D31"/>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ED7D31"/>
                </a:solidFill>
                <a:effectLst/>
                <a:uLnTx/>
                <a:uFillTx/>
                <a:latin typeface="Calibri Light"/>
                <a:ea typeface="+mn-ea"/>
                <a:cs typeface="Courier New" panose="02070309020205020404" pitchFamily="49" charset="0"/>
              </a:rPr>
              <a:t>errors </a:t>
            </a:r>
          </a:p>
        </p:txBody>
      </p:sp>
      <p:sp>
        <p:nvSpPr>
          <p:cNvPr id="47" name="X"/>
          <p:cNvSpPr/>
          <p:nvPr/>
        </p:nvSpPr>
        <p:spPr>
          <a:xfrm>
            <a:off x="6234410" y="4343400"/>
            <a:ext cx="2161580" cy="914400"/>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Up to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3.3×10</a:t>
            </a:r>
            <a:r>
              <a:rPr kumimoji="0" lang="en-US" sz="4400" b="1" i="0" u="none" strike="noStrike" kern="1200" cap="none" spc="0" normalizeH="0" baseline="3000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5</a:t>
            </a:r>
            <a: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t> </a:t>
            </a:r>
            <a:br>
              <a:rPr kumimoji="0" lang="en-US" sz="3600" b="0" i="0" u="none" strike="noStrike" kern="1200" cap="none" spc="0" normalizeH="0" baseline="0" noProof="0" dirty="0">
                <a:ln>
                  <a:noFill/>
                </a:ln>
                <a:solidFill>
                  <a:srgbClr val="70AD47"/>
                </a:solidFill>
                <a:effectLst/>
                <a:uLnTx/>
                <a:uFillTx/>
                <a:latin typeface="Cambria Math" panose="02040503050406030204" pitchFamily="18" charset="0"/>
                <a:ea typeface="Cambria Math" panose="02040503050406030204" pitchFamily="18" charset="0"/>
                <a:cs typeface="Courier New" panose="02070309020205020404" pitchFamily="49" charset="0"/>
              </a:rPr>
            </a:br>
            <a:r>
              <a:rPr kumimoji="0" lang="en-US" sz="3600" b="0" i="0" u="none" strike="noStrike" kern="1200" cap="none" spc="0" normalizeH="0" baseline="0" noProof="0" dirty="0">
                <a:ln>
                  <a:noFill/>
                </a:ln>
                <a:solidFill>
                  <a:srgbClr val="70AD47"/>
                </a:solidFill>
                <a:effectLst/>
                <a:uLnTx/>
                <a:uFillTx/>
                <a:latin typeface="Calibri Light"/>
                <a:ea typeface="+mn-ea"/>
                <a:cs typeface="Courier New" panose="02070309020205020404" pitchFamily="49" charset="0"/>
              </a:rPr>
              <a:t>errors </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48" name="Title 1"/>
          <p:cNvSpPr>
            <a:spLocks noGrp="1"/>
          </p:cNvSpPr>
          <p:nvPr>
            <p:ph type="title"/>
          </p:nvPr>
        </p:nvSpPr>
        <p:spPr>
          <a:xfrm>
            <a:off x="228600" y="-27384"/>
            <a:ext cx="8610600" cy="1066800"/>
          </a:xfrm>
        </p:spPr>
        <p:txBody>
          <a:bodyPr/>
          <a:lstStyle/>
          <a:p>
            <a:r>
              <a:rPr lang="en-US" sz="4400" b="0" dirty="0">
                <a:solidFill>
                  <a:srgbClr val="1A5712"/>
                </a:solidFill>
                <a:latin typeface="Garamond" charset="0"/>
                <a:ea typeface="ＭＳ Ｐゴシック" charset="0"/>
                <a:cs typeface="ＭＳ Ｐゴシック" charset="0"/>
              </a:rPr>
              <a:t>Most DRAM Modules Are Vulnerable</a:t>
            </a:r>
          </a:p>
        </p:txBody>
      </p:sp>
      <p:sp>
        <p:nvSpPr>
          <p:cNvPr id="44" name="Rectangle 43"/>
          <p:cNvSpPr/>
          <p:nvPr/>
        </p:nvSpPr>
        <p:spPr>
          <a:xfrm>
            <a:off x="107950" y="6165304"/>
            <a:ext cx="8568506"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hlinkClick r:id="rId21"/>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Calibri"/>
                <a:ea typeface="ＭＳ Ｐゴシック" charset="0"/>
                <a:cs typeface="ＭＳ Ｐゴシック" charset="0"/>
              </a:rPr>
              <a:t>,</a:t>
            </a: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ＭＳ Ｐゴシック" charset="0"/>
              </a:rPr>
              <a:t> </a:t>
            </a:r>
            <a:r>
              <a:rPr kumimoji="0" lang="en-US" sz="18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(Kim et al., ISCA 2014)</a:t>
            </a:r>
          </a:p>
        </p:txBody>
      </p:sp>
    </p:spTree>
    <p:extLst>
      <p:ext uri="{BB962C8B-B14F-4D97-AF65-F5344CB8AC3E}">
        <p14:creationId xmlns:p14="http://schemas.microsoft.com/office/powerpoint/2010/main" val="15713619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reErrors"/>
          <p:cNvPicPr>
            <a:picLocks noGrp="1" noChangeAspect="1"/>
          </p:cNvPicPr>
          <p:nvPr>
            <p:ph idx="1"/>
          </p:nvPr>
        </p:nvPicPr>
        <p:blipFill>
          <a:blip r:embed="rId3" cstate="screen">
            <a:extLst>
              <a:ext uri="{28A0092B-C50C-407E-A947-70E740481C1C}">
                <a14:useLocalDpi xmlns:a14="http://schemas.microsoft.com/office/drawing/2010/main"/>
              </a:ext>
            </a:extLst>
          </a:blip>
          <a:stretch>
            <a:fillRect/>
          </a:stretch>
        </p:blipFill>
        <p:spPr>
          <a:xfrm>
            <a:off x="1213682" y="990600"/>
            <a:ext cx="6731875" cy="4651892"/>
          </a:xfrm>
        </p:spPr>
      </p:pic>
      <p:pic>
        <p:nvPicPr>
          <p:cNvPr id="8" name="AllErrors"/>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213682" y="990600"/>
            <a:ext cx="6731875" cy="4651891"/>
          </a:xfrm>
          <a:prstGeom prst="rect">
            <a:avLst/>
          </a:prstGeom>
        </p:spPr>
      </p:pic>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D2B188-1D62-4FCA-8363-938AD4629BBB}" type="slidenum">
              <a:rPr kumimoji="0" lang="en-US" sz="2000" b="0" i="0" u="none" strike="noStrike" kern="1200" cap="none" spc="0" normalizeH="0" baseline="0" noProof="0" smtClean="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2000" b="0" i="0" u="none" strike="noStrike" kern="1200" cap="none" spc="0" normalizeH="0" baseline="0" noProof="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endParaRPr>
          </a:p>
        </p:txBody>
      </p:sp>
      <p:sp>
        <p:nvSpPr>
          <p:cNvPr id="12" name="Second"/>
          <p:cNvSpPr/>
          <p:nvPr/>
        </p:nvSpPr>
        <p:spPr>
          <a:xfrm>
            <a:off x="4832032" y="3679825"/>
            <a:ext cx="382905" cy="381001"/>
          </a:xfrm>
          <a:prstGeom prst="ellipse">
            <a:avLst/>
          </a:prstGeom>
          <a:noFill/>
          <a:ln w="19050">
            <a:solidFill>
              <a:srgbClr val="699FD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Third"/>
          <p:cNvSpPr/>
          <p:nvPr/>
        </p:nvSpPr>
        <p:spPr>
          <a:xfrm>
            <a:off x="5093970" y="1685925"/>
            <a:ext cx="382905" cy="381001"/>
          </a:xfrm>
          <a:prstGeom prst="ellipse">
            <a:avLst/>
          </a:prstGeom>
          <a:noFill/>
          <a:ln w="19050">
            <a:solidFill>
              <a:srgbClr val="F27A3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6" name="Punchline"/>
          <p:cNvSpPr txBox="1"/>
          <p:nvPr/>
        </p:nvSpPr>
        <p:spPr>
          <a:xfrm>
            <a:off x="228600" y="5718692"/>
            <a:ext cx="8686800" cy="758308"/>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FF0000"/>
                </a:solidFill>
                <a:effectLst/>
                <a:uLnTx/>
                <a:uFillTx/>
                <a:latin typeface="Calibri Light"/>
                <a:ea typeface="+mn-ea"/>
                <a:cs typeface="+mn-cs"/>
              </a:rPr>
              <a:t>All modules from </a:t>
            </a:r>
            <a:r>
              <a:rPr kumimoji="0" lang="en-US" sz="3200" b="0" i="1" u="none" strike="noStrike" kern="1200" cap="none" spc="0" normalizeH="0" baseline="0" noProof="0" dirty="0">
                <a:ln>
                  <a:noFill/>
                </a:ln>
                <a:solidFill>
                  <a:srgbClr val="FF0000"/>
                </a:solidFill>
                <a:effectLst/>
                <a:uLnTx/>
                <a:uFillTx/>
                <a:latin typeface="Cambria Math" panose="02040503050406030204" pitchFamily="18" charset="0"/>
                <a:ea typeface="Cambria Math" panose="02040503050406030204" pitchFamily="18" charset="0"/>
                <a:cs typeface="+mn-cs"/>
              </a:rPr>
              <a:t>2012–2013 </a:t>
            </a:r>
            <a:r>
              <a:rPr kumimoji="0" lang="en-US" sz="3600" b="0" i="1" u="none" strike="noStrike" kern="1200" cap="none" spc="0" normalizeH="0" baseline="0" noProof="0" dirty="0">
                <a:ln>
                  <a:noFill/>
                </a:ln>
                <a:solidFill>
                  <a:srgbClr val="FF0000"/>
                </a:solidFill>
                <a:effectLst/>
                <a:uLnTx/>
                <a:uFillTx/>
                <a:latin typeface="Calibri Light"/>
                <a:ea typeface="+mn-ea"/>
                <a:cs typeface="+mn-cs"/>
              </a:rPr>
              <a:t>are vulnerable</a:t>
            </a:r>
          </a:p>
        </p:txBody>
      </p:sp>
      <p:sp>
        <p:nvSpPr>
          <p:cNvPr id="19" name="RedBox"/>
          <p:cNvSpPr/>
          <p:nvPr/>
        </p:nvSpPr>
        <p:spPr>
          <a:xfrm>
            <a:off x="5454650" y="1442720"/>
            <a:ext cx="1660525" cy="3405505"/>
          </a:xfrm>
          <a:prstGeom prst="rect">
            <a:avLst/>
          </a:prstGeom>
          <a:solidFill>
            <a:srgbClr val="FF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9" name="First Appearance"/>
          <p:cNvSpPr/>
          <p:nvPr/>
        </p:nvSpPr>
        <p:spPr>
          <a:xfrm>
            <a:off x="3192780" y="2430781"/>
            <a:ext cx="2023110" cy="845819"/>
          </a:xfrm>
          <a:prstGeom prst="rect">
            <a:avLst/>
          </a:prstGeom>
          <a:noFill/>
          <a:ln w="28575">
            <a:noFill/>
          </a:ln>
        </p:spPr>
        <p:style>
          <a:lnRef idx="2">
            <a:schemeClr val="accent3">
              <a:shade val="50000"/>
            </a:schemeClr>
          </a:lnRef>
          <a:fillRef idx="1">
            <a:schemeClr val="accent3"/>
          </a:fillRef>
          <a:effectRef idx="0">
            <a:schemeClr val="accent3"/>
          </a:effectRef>
          <a:fontRef idx="minor">
            <a:schemeClr val="lt1"/>
          </a:fontRef>
        </p:style>
        <p:txBody>
          <a:bodyPr rIns="91440" rtlCol="0" anchor="ct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First</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E46"/>
                </a:solidFill>
                <a:effectLst/>
                <a:uLnTx/>
                <a:uFillTx/>
                <a:latin typeface="Calibri Light"/>
                <a:ea typeface="+mn-ea"/>
                <a:cs typeface="Courier New" panose="02070309020205020404" pitchFamily="49" charset="0"/>
              </a:rPr>
              <a:t>Appearance</a:t>
            </a:r>
          </a:p>
        </p:txBody>
      </p:sp>
      <p:sp>
        <p:nvSpPr>
          <p:cNvPr id="3" name="First"/>
          <p:cNvSpPr/>
          <p:nvPr/>
        </p:nvSpPr>
        <p:spPr>
          <a:xfrm>
            <a:off x="4016374" y="3305175"/>
            <a:ext cx="382905" cy="381001"/>
          </a:xfrm>
          <a:prstGeom prst="ellipse">
            <a:avLst/>
          </a:prstGeom>
          <a:noFill/>
          <a:ln w="19050">
            <a:solidFill>
              <a:srgbClr val="6EAE3F"/>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7" name="Title 1"/>
          <p:cNvSpPr>
            <a:spLocks noGrp="1"/>
          </p:cNvSpPr>
          <p:nvPr>
            <p:ph type="title"/>
          </p:nvPr>
        </p:nvSpPr>
        <p:spPr>
          <a:xfrm>
            <a:off x="228600" y="-14064"/>
            <a:ext cx="8610600" cy="1066800"/>
          </a:xfrm>
        </p:spPr>
        <p:txBody>
          <a:bodyPr/>
          <a:lstStyle/>
          <a:p>
            <a:r>
              <a:rPr lang="en-US" sz="4400" b="0" dirty="0">
                <a:solidFill>
                  <a:srgbClr val="1A5712"/>
                </a:solidFill>
                <a:latin typeface="Garamond" charset="0"/>
                <a:ea typeface="ＭＳ Ｐゴシック" charset="0"/>
                <a:cs typeface="ＭＳ Ｐゴシック" charset="0"/>
              </a:rPr>
              <a:t>Recent DRAM Is More Vulnerable</a:t>
            </a:r>
          </a:p>
        </p:txBody>
      </p:sp>
    </p:spTree>
    <p:extLst>
      <p:ext uri="{BB962C8B-B14F-4D97-AF65-F5344CB8AC3E}">
        <p14:creationId xmlns:p14="http://schemas.microsoft.com/office/powerpoint/2010/main" val="498593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9"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sz="3400" dirty="0"/>
              <a:t>One Can Take Over an Otherwise-Secure System</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2"/>
          <a:stretch>
            <a:fillRect/>
          </a:stretch>
        </p:blipFill>
        <p:spPr>
          <a:xfrm>
            <a:off x="1115616" y="1844824"/>
            <a:ext cx="6540500" cy="1257300"/>
          </a:xfrm>
          <a:prstGeom prst="rect">
            <a:avLst/>
          </a:prstGeom>
        </p:spPr>
      </p:pic>
      <p:pic>
        <p:nvPicPr>
          <p:cNvPr id="7" name="Picture 6"/>
          <p:cNvPicPr>
            <a:picLocks noChangeAspect="1"/>
          </p:cNvPicPr>
          <p:nvPr/>
        </p:nvPicPr>
        <p:blipFill>
          <a:blip r:embed="rId3"/>
          <a:stretch>
            <a:fillRect/>
          </a:stretch>
        </p:blipFill>
        <p:spPr>
          <a:xfrm>
            <a:off x="0" y="3348508"/>
            <a:ext cx="9144000" cy="3433292"/>
          </a:xfrm>
          <a:prstGeom prst="rect">
            <a:avLst/>
          </a:prstGeom>
        </p:spPr>
      </p:pic>
      <p:pic>
        <p:nvPicPr>
          <p:cNvPr id="8" name="Picture 7"/>
          <p:cNvPicPr>
            <a:picLocks noChangeAspect="1"/>
          </p:cNvPicPr>
          <p:nvPr/>
        </p:nvPicPr>
        <p:blipFill>
          <a:blip r:embed="rId4"/>
          <a:stretch>
            <a:fillRect/>
          </a:stretch>
        </p:blipFill>
        <p:spPr>
          <a:xfrm>
            <a:off x="-1869" y="980728"/>
            <a:ext cx="9144000" cy="952728"/>
          </a:xfrm>
          <a:prstGeom prst="rect">
            <a:avLst/>
          </a:prstGeom>
        </p:spPr>
      </p:pic>
      <p:sp>
        <p:nvSpPr>
          <p:cNvPr id="3" name="Rectangle 2"/>
          <p:cNvSpPr/>
          <p:nvPr/>
        </p:nvSpPr>
        <p:spPr>
          <a:xfrm>
            <a:off x="4572000" y="5181600"/>
            <a:ext cx="4572000" cy="64633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hlinkClick r:id="rId5"/>
              </a:rPr>
              <a:t>Exploiting the DRAM rowhammer bug to gain kernel privileges </a:t>
            </a:r>
            <a:r>
              <a:rPr kumimoji="0" lang="en-US" sz="1800" b="0" i="0" u="none" strike="noStrike" kern="1200" cap="none" spc="0" normalizeH="0" baseline="0" noProof="0" dirty="0">
                <a:ln>
                  <a:noFill/>
                </a:ln>
                <a:solidFill>
                  <a:srgbClr val="0000FF"/>
                </a:solidFill>
                <a:effectLst/>
                <a:uLnTx/>
                <a:uFillTx/>
                <a:latin typeface="Tahoma"/>
                <a:ea typeface="+mn-ea"/>
                <a:cs typeface="+mn-cs"/>
              </a:rPr>
              <a:t>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Seaborn</a:t>
            </a:r>
            <a:r>
              <a:rPr kumimoji="0" lang="en-US" sz="1800" b="0" i="0" u="none" strike="noStrike" kern="1200" cap="none" spc="0" normalizeH="0" baseline="0" noProof="0" dirty="0">
                <a:ln>
                  <a:noFill/>
                </a:ln>
                <a:solidFill>
                  <a:srgbClr val="0000FF"/>
                </a:solidFill>
                <a:effectLst/>
                <a:uLnTx/>
                <a:uFillTx/>
                <a:latin typeface="Tahoma"/>
                <a:ea typeface="+mn-ea"/>
                <a:cs typeface="+mn-cs"/>
              </a:rPr>
              <a:t>, 2015)</a:t>
            </a:r>
          </a:p>
        </p:txBody>
      </p:sp>
      <p:sp>
        <p:nvSpPr>
          <p:cNvPr id="9" name="Rectangle 8"/>
          <p:cNvSpPr/>
          <p:nvPr/>
        </p:nvSpPr>
        <p:spPr>
          <a:xfrm>
            <a:off x="3635896" y="3212976"/>
            <a:ext cx="5493596" cy="93610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hlinkClick r:id="rId6"/>
              </a:rPr>
              <a:t>Flipping Bits in Memory Without Accessing Them: An Experimental Study of DRAM Disturbance Errors</a:t>
            </a:r>
            <a:r>
              <a:rPr kumimoji="0" lang="en-US" sz="1800" b="0" i="0" u="none" strike="noStrike" kern="1200" cap="none" spc="0" normalizeH="0" baseline="0" noProof="0" dirty="0">
                <a:ln>
                  <a:noFill/>
                </a:ln>
                <a:solidFill>
                  <a:srgbClr val="0000FF"/>
                </a:solidFill>
                <a:effectLst/>
                <a:uLnTx/>
                <a:uFillTx/>
                <a:latin typeface="Tahoma"/>
                <a:ea typeface="ＭＳ Ｐゴシック" charset="0"/>
                <a:cs typeface="ＭＳ Ｐゴシック" charset="0"/>
              </a:rPr>
              <a:t> (Kim et al., ISCA 2014)</a:t>
            </a:r>
          </a:p>
        </p:txBody>
      </p:sp>
    </p:spTree>
    <p:extLst>
      <p:ext uri="{BB962C8B-B14F-4D97-AF65-F5344CB8AC3E}">
        <p14:creationId xmlns:p14="http://schemas.microsoft.com/office/powerpoint/2010/main" val="26240568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a:t>
            </a:r>
          </a:p>
        </p:txBody>
      </p:sp>
      <p:sp>
        <p:nvSpPr>
          <p:cNvPr id="256002"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A812B5F-CE3B-564D-B1D9-5770355AF2F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
        <p:nvSpPr>
          <p:cNvPr id="256003" name="TextBox 5"/>
          <p:cNvSpPr txBox="1">
            <a:spLocks noChangeArrowheads="1"/>
          </p:cNvSpPr>
          <p:nvPr/>
        </p:nvSpPr>
        <p:spPr bwMode="auto">
          <a:xfrm>
            <a:off x="228600" y="6599238"/>
            <a:ext cx="29083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a:t>
            </a:r>
            <a:r>
              <a:rPr kumimoji="0" lang="en-US" sz="1000" b="0" i="0" u="none" strike="noStrike" kern="1200" cap="none" spc="0" normalizeH="0" baseline="0" noProof="0">
                <a:ln>
                  <a:noFill/>
                </a:ln>
                <a:solidFill>
                  <a:srgbClr val="000000"/>
                </a:solidFill>
                <a:effectLst/>
                <a:uLnTx/>
                <a:uFillTx/>
                <a:latin typeface="Arial" charset="0"/>
                <a:ea typeface="ＭＳ Ｐゴシック" charset="0"/>
                <a:hlinkClick r:id="rId2"/>
              </a:rPr>
              <a:t>https://lab.dsst.io/32c3-slides/7197.html</a:t>
            </a: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 </a:t>
            </a:r>
          </a:p>
        </p:txBody>
      </p:sp>
      <p:pic>
        <p:nvPicPr>
          <p:cNvPr id="256004" name="Picture 6" descr="49.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949796"/>
            <a:ext cx="9144000" cy="5143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5"/>
          <p:cNvSpPr/>
          <p:nvPr/>
        </p:nvSpPr>
        <p:spPr>
          <a:xfrm>
            <a:off x="395536" y="6084004"/>
            <a:ext cx="8568952"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FF"/>
                </a:solidFill>
                <a:effectLst/>
                <a:uLnTx/>
                <a:uFillTx/>
                <a:latin typeface="Tahoma"/>
                <a:ea typeface="+mn-ea"/>
                <a:cs typeface="+mn-cs"/>
              </a:rPr>
              <a:t>Rowhammer.js</a:t>
            </a:r>
            <a:r>
              <a:rPr kumimoji="0" lang="en-US" sz="1800" b="0" i="0" u="none" strike="noStrike" kern="1200" cap="none" spc="0" normalizeH="0" baseline="0" noProof="0" dirty="0">
                <a:ln>
                  <a:noFill/>
                </a:ln>
                <a:solidFill>
                  <a:srgbClr val="0000FF"/>
                </a:solidFill>
                <a:effectLst/>
                <a:uLnTx/>
                <a:uFillTx/>
                <a:latin typeface="Tahoma"/>
                <a:ea typeface="+mn-ea"/>
                <a:cs typeface="+mn-cs"/>
              </a:rPr>
              <a:t>: A Remote Software-Induced Fault Attack in JavaScript (DIMVA’16)</a:t>
            </a:r>
          </a:p>
        </p:txBody>
      </p:sp>
      <p:sp>
        <p:nvSpPr>
          <p:cNvPr id="2" name="Rectangle 1"/>
          <p:cNvSpPr/>
          <p:nvPr/>
        </p:nvSpPr>
        <p:spPr>
          <a:xfrm>
            <a:off x="539552" y="1043444"/>
            <a:ext cx="8064896" cy="3847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1" i="0" u="none" strike="noStrike" kern="1200" cap="none" spc="0" normalizeH="0" baseline="0" noProof="0" dirty="0">
                <a:ln>
                  <a:noFill/>
                </a:ln>
                <a:solidFill>
                  <a:srgbClr val="FFFF00"/>
                </a:solidFill>
                <a:effectLst/>
                <a:uLnTx/>
                <a:uFillTx/>
                <a:latin typeface="Tahoma"/>
                <a:ea typeface="+mn-ea"/>
                <a:cs typeface="+mn-cs"/>
              </a:rPr>
              <a:t>“We can gain unrestricted access to systems of website visitors.”</a:t>
            </a:r>
          </a:p>
        </p:txBody>
      </p:sp>
    </p:spTree>
    <p:extLst>
      <p:ext uri="{BB962C8B-B14F-4D97-AF65-F5344CB8AC3E}">
        <p14:creationId xmlns:p14="http://schemas.microsoft.com/office/powerpoint/2010/main" val="1014623642"/>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Title 1"/>
          <p:cNvSpPr>
            <a:spLocks noGrp="1"/>
          </p:cNvSpPr>
          <p:nvPr>
            <p:ph type="title"/>
          </p:nvPr>
        </p:nvSpPr>
        <p:spPr/>
        <p:txBody>
          <a:bodyPr/>
          <a:lstStyle/>
          <a:p>
            <a:r>
              <a:rPr lang="en-US" dirty="0">
                <a:latin typeface="Garamond" charset="0"/>
                <a:ea typeface="ＭＳ Ｐゴシック" charset="0"/>
                <a:cs typeface="ＭＳ Ｐゴシック" charset="0"/>
              </a:rPr>
              <a:t>More Security Implications (II)</a:t>
            </a:r>
          </a:p>
        </p:txBody>
      </p:sp>
      <p:sp>
        <p:nvSpPr>
          <p:cNvPr id="25702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3D3305A-74B5-C341-8457-3D076A48DDAD}"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257027" name="Picture 4" descr="drammer-attack-android.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1196752"/>
            <a:ext cx="9144000" cy="508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7028" name="TextBox 5"/>
          <p:cNvSpPr txBox="1">
            <a:spLocks noChangeArrowheads="1"/>
          </p:cNvSpPr>
          <p:nvPr/>
        </p:nvSpPr>
        <p:spPr bwMode="auto">
          <a:xfrm>
            <a:off x="228600" y="6599238"/>
            <a:ext cx="4775200"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Source: https://</a:t>
            </a:r>
            <a:r>
              <a:rPr kumimoji="0" lang="en-US" sz="1000" b="0" i="0" u="none" strike="noStrike" kern="1200" cap="none" spc="0" normalizeH="0" baseline="0" noProof="0" dirty="0" err="1">
                <a:ln>
                  <a:noFill/>
                </a:ln>
                <a:solidFill>
                  <a:srgbClr val="000000"/>
                </a:solidFill>
                <a:effectLst/>
                <a:uLnTx/>
                <a:uFillTx/>
                <a:latin typeface="Arial" charset="0"/>
                <a:ea typeface="ＭＳ Ｐゴシック" charset="0"/>
              </a:rPr>
              <a:t>fossbytes.com</a:t>
            </a: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a:t>
            </a:r>
            <a:r>
              <a:rPr kumimoji="0" lang="en-US" sz="1000" b="0" i="0" u="none" strike="noStrike" kern="1200" cap="none" spc="0" normalizeH="0" baseline="0" noProof="0" dirty="0" err="1">
                <a:ln>
                  <a:noFill/>
                </a:ln>
                <a:solidFill>
                  <a:srgbClr val="000000"/>
                </a:solidFill>
                <a:effectLst/>
                <a:uLnTx/>
                <a:uFillTx/>
                <a:latin typeface="Arial" charset="0"/>
                <a:ea typeface="ＭＳ Ｐゴシック" charset="0"/>
              </a:rPr>
              <a:t>drammer</a:t>
            </a: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a:t>
            </a:r>
            <a:r>
              <a:rPr kumimoji="0" lang="en-US" sz="1000" b="0" i="0" u="none" strike="noStrike" kern="1200" cap="none" spc="0" normalizeH="0" baseline="0" noProof="0" dirty="0" err="1">
                <a:ln>
                  <a:noFill/>
                </a:ln>
                <a:solidFill>
                  <a:srgbClr val="000000"/>
                </a:solidFill>
                <a:effectLst/>
                <a:uLnTx/>
                <a:uFillTx/>
                <a:latin typeface="Arial" charset="0"/>
                <a:ea typeface="ＭＳ Ｐゴシック" charset="0"/>
              </a:rPr>
              <a:t>rowhammer</a:t>
            </a:r>
            <a:r>
              <a:rPr kumimoji="0" lang="en-US" sz="1000" b="0" i="0" u="none" strike="noStrike" kern="1200" cap="none" spc="0" normalizeH="0" baseline="0" noProof="0" dirty="0">
                <a:ln>
                  <a:noFill/>
                </a:ln>
                <a:solidFill>
                  <a:srgbClr val="000000"/>
                </a:solidFill>
                <a:effectLst/>
                <a:uLnTx/>
                <a:uFillTx/>
                <a:latin typeface="Arial" charset="0"/>
                <a:ea typeface="ＭＳ Ｐゴシック" charset="0"/>
              </a:rPr>
              <a:t>-attack-android-root-devices/</a:t>
            </a:r>
          </a:p>
        </p:txBody>
      </p:sp>
      <p:sp>
        <p:nvSpPr>
          <p:cNvPr id="2" name="Rectangle 1"/>
          <p:cNvSpPr/>
          <p:nvPr/>
        </p:nvSpPr>
        <p:spPr>
          <a:xfrm>
            <a:off x="4860032" y="6165304"/>
            <a:ext cx="4572000" cy="64633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rgbClr val="0000FF"/>
                </a:solidFill>
                <a:effectLst/>
                <a:uLnTx/>
                <a:uFillTx/>
                <a:latin typeface="Tahoma"/>
                <a:ea typeface="+mn-ea"/>
                <a:cs typeface="+mn-cs"/>
              </a:rPr>
              <a:t>Drammer</a:t>
            </a:r>
            <a:r>
              <a:rPr kumimoji="0" lang="en-US" sz="1800" b="0" i="0" u="none" strike="noStrike" kern="1200" cap="none" spc="0" normalizeH="0" baseline="0" noProof="0" dirty="0">
                <a:ln>
                  <a:noFill/>
                </a:ln>
                <a:solidFill>
                  <a:srgbClr val="0000FF"/>
                </a:solidFill>
                <a:effectLst/>
                <a:uLnTx/>
                <a:uFillTx/>
                <a:latin typeface="Tahoma"/>
                <a:ea typeface="+mn-ea"/>
                <a:cs typeface="+mn-cs"/>
              </a:rPr>
              <a:t>: Deterministic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Rowhammer</a:t>
            </a:r>
            <a:r>
              <a:rPr kumimoji="0" lang="en-US" sz="1800" b="0" i="0" u="none" strike="noStrike" kern="1200" cap="none" spc="0" normalizeH="0" baseline="0" noProof="0" dirty="0">
                <a:ln>
                  <a:noFill/>
                </a:ln>
                <a:solidFill>
                  <a:srgbClr val="0000FF"/>
                </a:solidFill>
                <a:effectLst/>
                <a:uLnTx/>
                <a:uFillTx/>
                <a:latin typeface="Tahoma"/>
                <a:ea typeface="+mn-ea"/>
                <a:cs typeface="+mn-cs"/>
              </a:rPr>
              <a:t> Attacks on Mobile Platforms, CCS’16 </a:t>
            </a: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
        <p:nvSpPr>
          <p:cNvPr id="3" name="Rectangle 2"/>
          <p:cNvSpPr/>
          <p:nvPr/>
        </p:nvSpPr>
        <p:spPr>
          <a:xfrm>
            <a:off x="539552" y="874524"/>
            <a:ext cx="7593722" cy="400110"/>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“Can gain control of a smart phone deterministically”</a:t>
            </a:r>
          </a:p>
        </p:txBody>
      </p:sp>
    </p:spTree>
    <p:extLst>
      <p:ext uri="{BB962C8B-B14F-4D97-AF65-F5344CB8AC3E}">
        <p14:creationId xmlns:p14="http://schemas.microsoft.com/office/powerpoint/2010/main" val="563490823"/>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E818CF-AFA4-B140-8F78-17FA6388B060}"/>
              </a:ext>
            </a:extLst>
          </p:cNvPr>
          <p:cNvSpPr>
            <a:spLocks noGrp="1"/>
          </p:cNvSpPr>
          <p:nvPr>
            <p:ph type="title"/>
          </p:nvPr>
        </p:nvSpPr>
        <p:spPr/>
        <p:txBody>
          <a:bodyPr/>
          <a:lstStyle/>
          <a:p>
            <a:r>
              <a:rPr lang="en-US" dirty="0"/>
              <a:t>More Security Implications (VII)</a:t>
            </a:r>
          </a:p>
        </p:txBody>
      </p:sp>
      <p:sp>
        <p:nvSpPr>
          <p:cNvPr id="3" name="Content Placeholder 2">
            <a:extLst>
              <a:ext uri="{FF2B5EF4-FFF2-40B4-BE49-F238E27FC236}">
                <a16:creationId xmlns:a16="http://schemas.microsoft.com/office/drawing/2014/main" id="{3A10F98D-E235-E44D-A6C0-AEE698D2A8FC}"/>
              </a:ext>
            </a:extLst>
          </p:cNvPr>
          <p:cNvSpPr>
            <a:spLocks noGrp="1"/>
          </p:cNvSpPr>
          <p:nvPr>
            <p:ph idx="1"/>
          </p:nvPr>
        </p:nvSpPr>
        <p:spPr/>
        <p:txBody>
          <a:bodyPr/>
          <a:lstStyle/>
          <a:p>
            <a:r>
              <a:rPr lang="en-US" dirty="0">
                <a:solidFill>
                  <a:srgbClr val="0000FF"/>
                </a:solidFill>
              </a:rPr>
              <a:t>USENIX Security 2019</a:t>
            </a:r>
          </a:p>
          <a:p>
            <a:endParaRPr lang="en-US" dirty="0"/>
          </a:p>
        </p:txBody>
      </p:sp>
      <p:pic>
        <p:nvPicPr>
          <p:cNvPr id="6" name="Picture 5">
            <a:extLst>
              <a:ext uri="{FF2B5EF4-FFF2-40B4-BE49-F238E27FC236}">
                <a16:creationId xmlns:a16="http://schemas.microsoft.com/office/drawing/2014/main" id="{ADA32E6C-A832-7F43-84D9-9C9C4582E752}"/>
              </a:ext>
            </a:extLst>
          </p:cNvPr>
          <p:cNvPicPr>
            <a:picLocks noChangeAspect="1"/>
          </p:cNvPicPr>
          <p:nvPr/>
        </p:nvPicPr>
        <p:blipFill>
          <a:blip r:embed="rId2"/>
          <a:stretch>
            <a:fillRect/>
          </a:stretch>
        </p:blipFill>
        <p:spPr>
          <a:xfrm>
            <a:off x="228600" y="1528487"/>
            <a:ext cx="8682217" cy="2493994"/>
          </a:xfrm>
          <a:prstGeom prst="rect">
            <a:avLst/>
          </a:prstGeom>
        </p:spPr>
      </p:pic>
      <p:pic>
        <p:nvPicPr>
          <p:cNvPr id="7" name="Picture 6">
            <a:extLst>
              <a:ext uri="{FF2B5EF4-FFF2-40B4-BE49-F238E27FC236}">
                <a16:creationId xmlns:a16="http://schemas.microsoft.com/office/drawing/2014/main" id="{AC305D6E-CDEE-9C42-9EF6-D0DFEF187174}"/>
              </a:ext>
            </a:extLst>
          </p:cNvPr>
          <p:cNvPicPr>
            <a:picLocks noChangeAspect="1"/>
          </p:cNvPicPr>
          <p:nvPr/>
        </p:nvPicPr>
        <p:blipFill>
          <a:blip r:embed="rId3"/>
          <a:stretch>
            <a:fillRect/>
          </a:stretch>
        </p:blipFill>
        <p:spPr>
          <a:xfrm>
            <a:off x="-38100" y="4221088"/>
            <a:ext cx="9144000" cy="2168769"/>
          </a:xfrm>
          <a:prstGeom prst="rect">
            <a:avLst/>
          </a:prstGeom>
        </p:spPr>
      </p:pic>
    </p:spTree>
    <p:extLst>
      <p:ext uri="{BB962C8B-B14F-4D97-AF65-F5344CB8AC3E}">
        <p14:creationId xmlns:p14="http://schemas.microsoft.com/office/powerpoint/2010/main" val="289866264"/>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E818CF-AFA4-B140-8F78-17FA6388B060}"/>
              </a:ext>
            </a:extLst>
          </p:cNvPr>
          <p:cNvSpPr>
            <a:spLocks noGrp="1"/>
          </p:cNvSpPr>
          <p:nvPr>
            <p:ph type="title"/>
          </p:nvPr>
        </p:nvSpPr>
        <p:spPr/>
        <p:txBody>
          <a:bodyPr/>
          <a:lstStyle/>
          <a:p>
            <a:r>
              <a:rPr lang="en-US" dirty="0"/>
              <a:t>More Security Implications (VIII)</a:t>
            </a:r>
          </a:p>
        </p:txBody>
      </p:sp>
      <p:sp>
        <p:nvSpPr>
          <p:cNvPr id="3" name="Content Placeholder 2">
            <a:extLst>
              <a:ext uri="{FF2B5EF4-FFF2-40B4-BE49-F238E27FC236}">
                <a16:creationId xmlns:a16="http://schemas.microsoft.com/office/drawing/2014/main" id="{3A10F98D-E235-E44D-A6C0-AEE698D2A8FC}"/>
              </a:ext>
            </a:extLst>
          </p:cNvPr>
          <p:cNvSpPr>
            <a:spLocks noGrp="1"/>
          </p:cNvSpPr>
          <p:nvPr>
            <p:ph idx="1"/>
          </p:nvPr>
        </p:nvSpPr>
        <p:spPr/>
        <p:txBody>
          <a:bodyPr/>
          <a:lstStyle/>
          <a:p>
            <a:r>
              <a:rPr lang="en-US" dirty="0">
                <a:solidFill>
                  <a:srgbClr val="0000FF"/>
                </a:solidFill>
              </a:rPr>
              <a:t>USENIX Security 2020</a:t>
            </a:r>
          </a:p>
          <a:p>
            <a:endParaRPr lang="en-US" dirty="0"/>
          </a:p>
        </p:txBody>
      </p:sp>
      <p:pic>
        <p:nvPicPr>
          <p:cNvPr id="4" name="Picture 3">
            <a:extLst>
              <a:ext uri="{FF2B5EF4-FFF2-40B4-BE49-F238E27FC236}">
                <a16:creationId xmlns:a16="http://schemas.microsoft.com/office/drawing/2014/main" id="{B94006CA-6278-A142-A76D-9CA853A19CC7}"/>
              </a:ext>
            </a:extLst>
          </p:cNvPr>
          <p:cNvPicPr>
            <a:picLocks noChangeAspect="1"/>
          </p:cNvPicPr>
          <p:nvPr/>
        </p:nvPicPr>
        <p:blipFill>
          <a:blip r:embed="rId2"/>
          <a:stretch>
            <a:fillRect/>
          </a:stretch>
        </p:blipFill>
        <p:spPr>
          <a:xfrm>
            <a:off x="519522" y="1484784"/>
            <a:ext cx="7920558" cy="1911447"/>
          </a:xfrm>
          <a:prstGeom prst="rect">
            <a:avLst/>
          </a:prstGeom>
        </p:spPr>
      </p:pic>
      <p:pic>
        <p:nvPicPr>
          <p:cNvPr id="5" name="Picture 4">
            <a:extLst>
              <a:ext uri="{FF2B5EF4-FFF2-40B4-BE49-F238E27FC236}">
                <a16:creationId xmlns:a16="http://schemas.microsoft.com/office/drawing/2014/main" id="{493D59EF-DDD3-BB48-80CD-308D55AA82F7}"/>
              </a:ext>
            </a:extLst>
          </p:cNvPr>
          <p:cNvPicPr>
            <a:picLocks noChangeAspect="1"/>
          </p:cNvPicPr>
          <p:nvPr/>
        </p:nvPicPr>
        <p:blipFill>
          <a:blip r:embed="rId3"/>
          <a:stretch>
            <a:fillRect/>
          </a:stretch>
        </p:blipFill>
        <p:spPr>
          <a:xfrm>
            <a:off x="627720" y="3559297"/>
            <a:ext cx="7812360" cy="3277851"/>
          </a:xfrm>
          <a:prstGeom prst="rect">
            <a:avLst/>
          </a:prstGeom>
        </p:spPr>
      </p:pic>
    </p:spTree>
    <p:extLst>
      <p:ext uri="{BB962C8B-B14F-4D97-AF65-F5344CB8AC3E}">
        <p14:creationId xmlns:p14="http://schemas.microsoft.com/office/powerpoint/2010/main" val="1164689023"/>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Scaling Issues </a:t>
            </a:r>
            <a:r>
              <a:rPr lang="en-US" b="1" dirty="0"/>
              <a:t>Are</a:t>
            </a:r>
            <a:r>
              <a:rPr lang="en-US" dirty="0"/>
              <a:t> Real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35496" y="4071630"/>
            <a:ext cx="9144000" cy="2359092"/>
          </a:xfrm>
          <a:prstGeom prst="rect">
            <a:avLst/>
          </a:prstGeom>
        </p:spPr>
      </p:pic>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Yoongu</a:t>
            </a:r>
            <a:r>
              <a:rPr lang="en-US" sz="2000" dirty="0"/>
              <a:t> Kim, Ross Daly, </a:t>
            </a:r>
            <a:r>
              <a:rPr lang="en-US" sz="2000" dirty="0" err="1"/>
              <a:t>Jeremie</a:t>
            </a:r>
            <a:r>
              <a:rPr lang="en-US" sz="2000" dirty="0"/>
              <a:t> Kim, Chris </a:t>
            </a:r>
            <a:r>
              <a:rPr lang="en-US" sz="2000" dirty="0" err="1"/>
              <a:t>Fallin</a:t>
            </a:r>
            <a:r>
              <a:rPr lang="en-US" sz="2000" dirty="0"/>
              <a:t>, </a:t>
            </a:r>
            <a:r>
              <a:rPr lang="en-US" sz="2000" dirty="0" err="1"/>
              <a:t>Ji</a:t>
            </a:r>
            <a:r>
              <a:rPr lang="en-US" sz="2000" dirty="0"/>
              <a:t> </a:t>
            </a:r>
            <a:r>
              <a:rPr lang="en-US" sz="2000" dirty="0" err="1"/>
              <a:t>Hye</a:t>
            </a:r>
            <a:r>
              <a:rPr lang="en-US" sz="2000" dirty="0"/>
              <a:t> Lee, </a:t>
            </a:r>
            <a:r>
              <a:rPr lang="en-US" sz="2000" dirty="0" err="1"/>
              <a:t>Donghyuk</a:t>
            </a:r>
            <a:r>
              <a:rPr lang="en-US" sz="2000" dirty="0"/>
              <a:t> Lee, Chris Wilkerson, </a:t>
            </a:r>
            <a:r>
              <a:rPr lang="en-US" sz="2000" dirty="0" err="1"/>
              <a:t>Konrad</a:t>
            </a:r>
            <a:r>
              <a:rPr lang="en-US" sz="2000" dirty="0"/>
              <a:t> Lai, and Onur Mutlu,</a:t>
            </a:r>
            <a:br>
              <a:rPr lang="en-US" sz="2000" dirty="0"/>
            </a:br>
            <a:r>
              <a:rPr lang="en-US" sz="2000" b="1" dirty="0">
                <a:solidFill>
                  <a:srgbClr val="0432FF"/>
                </a:solidFill>
                <a:hlinkClick r:id="rId3">
                  <a:extLst>
                    <a:ext uri="{A12FA001-AC4F-418D-AE19-62706E023703}">
                      <ahyp:hlinkClr xmlns:ahyp="http://schemas.microsoft.com/office/drawing/2018/hyperlinkcolor" val="tx"/>
                    </a:ext>
                  </a:extLst>
                </a:hlinkClick>
              </a:rPr>
              <a:t>"Flipping Bits in Memory Without Accessing Them: An Experimental Study of DRAM Disturbance Errors"</a:t>
            </a:r>
            <a:br>
              <a:rPr lang="en-US" sz="2000" dirty="0">
                <a:solidFill>
                  <a:srgbClr val="0432FF"/>
                </a:solidFill>
              </a:rPr>
            </a:br>
            <a:r>
              <a:rPr lang="en-US" sz="2000" i="1" dirty="0"/>
              <a:t>Proceedings of the </a:t>
            </a:r>
            <a:r>
              <a:rPr lang="en-US" sz="2000" i="1" dirty="0">
                <a:hlinkClick r:id="rId4"/>
              </a:rPr>
              <a:t>41st International Symposium on Computer Architecture</a:t>
            </a:r>
            <a:r>
              <a:rPr lang="en-US" sz="2000" i="1" dirty="0"/>
              <a:t> (</a:t>
            </a:r>
            <a:r>
              <a:rPr lang="en-US" sz="2000" b="1" i="1" dirty="0"/>
              <a:t>ISCA</a:t>
            </a:r>
            <a:r>
              <a:rPr lang="en-US" sz="2000" i="1" dirty="0"/>
              <a:t>)</a:t>
            </a:r>
            <a:r>
              <a:rPr lang="en-US" sz="2000" dirty="0"/>
              <a:t>, Minneapolis, MN, June 2014.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 [</a:t>
            </a:r>
            <a:r>
              <a:rPr lang="en-US" sz="2000" dirty="0">
                <a:hlinkClick r:id="rId9"/>
              </a:rPr>
              <a:t>Source Code and Data</a:t>
            </a:r>
            <a:r>
              <a:rPr lang="en-US" sz="2000" dirty="0"/>
              <a:t>]</a:t>
            </a:r>
          </a:p>
        </p:txBody>
      </p:sp>
    </p:spTree>
    <p:extLst>
      <p:ext uri="{BB962C8B-B14F-4D97-AF65-F5344CB8AC3E}">
        <p14:creationId xmlns:p14="http://schemas.microsoft.com/office/powerpoint/2010/main" val="3685724153"/>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a:xfrm>
            <a:off x="228600" y="152400"/>
            <a:ext cx="8915400" cy="884238"/>
          </a:xfrm>
        </p:spPr>
        <p:txBody>
          <a:bodyPr/>
          <a:lstStyle/>
          <a:p>
            <a:r>
              <a:rPr lang="en-US" dirty="0"/>
              <a:t>Memory Scaling Issues </a:t>
            </a:r>
            <a:r>
              <a:rPr lang="en-US" b="1" dirty="0"/>
              <a:t>Are</a:t>
            </a:r>
            <a:r>
              <a:rPr lang="en-US" dirty="0"/>
              <a:t> Real</a:t>
            </a:r>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p:txBody>
          <a:bodyPr/>
          <a:lstStyle/>
          <a:p>
            <a:r>
              <a:rPr lang="en-US" sz="2000" dirty="0"/>
              <a:t>Onur Mutlu and </a:t>
            </a:r>
            <a:r>
              <a:rPr lang="en-US" sz="2000" dirty="0" err="1"/>
              <a:t>Jeremie</a:t>
            </a:r>
            <a:r>
              <a:rPr lang="en-US" sz="2000" dirty="0"/>
              <a:t> Kim,</a:t>
            </a:r>
            <a:br>
              <a:rPr lang="en-US" sz="2000" dirty="0"/>
            </a:br>
            <a:r>
              <a:rPr lang="en-US" sz="2000" b="1" dirty="0">
                <a:solidFill>
                  <a:srgbClr val="0000FF"/>
                </a:solidFill>
                <a:hlinkClick r:id="rId2">
                  <a:extLst>
                    <a:ext uri="{A12FA001-AC4F-418D-AE19-62706E023703}">
                      <ahyp:hlinkClr xmlns:ahyp="http://schemas.microsoft.com/office/drawing/2018/hyperlinkcolor" val="tx"/>
                    </a:ext>
                  </a:extLst>
                </a:hlinkClick>
              </a:rPr>
              <a:t>"RowHammer: A Retrospective"</a:t>
            </a:r>
            <a:br>
              <a:rPr lang="en-US" sz="2000" dirty="0"/>
            </a:br>
            <a:r>
              <a:rPr lang="en-US" sz="2000" i="1" dirty="0">
                <a:hlinkClick r:id="rId3"/>
              </a:rPr>
              <a:t>IEEE Transactions on Computer-Aided Design of Integrated Circuits and Systems</a:t>
            </a:r>
            <a:r>
              <a:rPr lang="en-US" sz="2000" i="1" dirty="0"/>
              <a:t> (</a:t>
            </a:r>
            <a:r>
              <a:rPr lang="en-US" sz="2000" b="1" i="1" dirty="0"/>
              <a:t>TCAD</a:t>
            </a:r>
            <a:r>
              <a:rPr lang="en-US" sz="2000" i="1" dirty="0"/>
              <a:t>) Special Issue on Top Picks in Hardware and Embedded Security</a:t>
            </a:r>
            <a:r>
              <a:rPr lang="en-US" sz="2000" dirty="0"/>
              <a:t>, 2019.</a:t>
            </a:r>
            <a:br>
              <a:rPr lang="en-US" sz="2000" dirty="0"/>
            </a:br>
            <a:r>
              <a:rPr lang="en-US" sz="2000" dirty="0"/>
              <a:t>[</a:t>
            </a:r>
            <a:r>
              <a:rPr lang="en-US" sz="2000" dirty="0">
                <a:hlinkClick r:id="rId4"/>
              </a:rPr>
              <a:t>Preliminary arXiv version</a:t>
            </a:r>
            <a:r>
              <a:rPr lang="en-US" sz="2000" dirty="0"/>
              <a:t>]</a:t>
            </a:r>
            <a:br>
              <a:rPr lang="en-US" sz="2000" dirty="0"/>
            </a:br>
            <a:r>
              <a:rPr lang="en-US" sz="2000" dirty="0"/>
              <a:t>[</a:t>
            </a:r>
            <a:r>
              <a:rPr lang="en-US" sz="2000" dirty="0">
                <a:hlinkClick r:id="rId5"/>
              </a:rPr>
              <a:t>Slides from COSADE 2019 (pptx)</a:t>
            </a:r>
            <a:r>
              <a:rPr lang="en-US" sz="2000" dirty="0"/>
              <a:t>]</a:t>
            </a:r>
            <a:br>
              <a:rPr lang="en-US" sz="2000" dirty="0"/>
            </a:br>
            <a:r>
              <a:rPr lang="en-US" sz="2000" dirty="0"/>
              <a:t>[</a:t>
            </a:r>
            <a:r>
              <a:rPr lang="en-US" sz="2000" dirty="0">
                <a:hlinkClick r:id="rId6"/>
              </a:rPr>
              <a:t>Slides from VLSI-SOC 2020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Talk Video</a:t>
            </a:r>
            <a:r>
              <a:rPr lang="en-US" sz="2000" dirty="0"/>
              <a:t> (1 </a:t>
            </a:r>
            <a:r>
              <a:rPr lang="en-US" sz="2000" dirty="0" err="1"/>
              <a:t>hr</a:t>
            </a:r>
            <a:r>
              <a:rPr lang="en-US" sz="2000" dirty="0"/>
              <a:t> 15 minutes, with Q&amp;A)]</a:t>
            </a:r>
          </a:p>
          <a:p>
            <a:pPr marL="0" indent="0">
              <a:buNone/>
            </a:pPr>
            <a:br>
              <a:rPr lang="en-US" sz="2000" dirty="0"/>
            </a:br>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DF8A0BF4-FF83-FF4D-95CC-55B11F61D051}"/>
              </a:ext>
            </a:extLst>
          </p:cNvPr>
          <p:cNvPicPr>
            <a:picLocks noChangeAspect="1"/>
          </p:cNvPicPr>
          <p:nvPr/>
        </p:nvPicPr>
        <p:blipFill>
          <a:blip r:embed="rId9"/>
          <a:stretch>
            <a:fillRect/>
          </a:stretch>
        </p:blipFill>
        <p:spPr>
          <a:xfrm>
            <a:off x="990600" y="4495800"/>
            <a:ext cx="7391400" cy="1752600"/>
          </a:xfrm>
          <a:prstGeom prst="rect">
            <a:avLst/>
          </a:prstGeom>
        </p:spPr>
      </p:pic>
    </p:spTree>
    <p:extLst>
      <p:ext uri="{BB962C8B-B14F-4D97-AF65-F5344CB8AC3E}">
        <p14:creationId xmlns:p14="http://schemas.microsoft.com/office/powerpoint/2010/main" val="2137272663"/>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929589045"/>
      </p:ext>
    </p:extLst>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p:txBody>
          <a:bodyPr/>
          <a:lstStyle/>
          <a:p>
            <a:r>
              <a:rPr lang="en-US" dirty="0"/>
              <a:t>RowHammer in 2020 (I)</a:t>
            </a:r>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a:xfrm>
            <a:off x="228600" y="964912"/>
            <a:ext cx="8610600" cy="5153025"/>
          </a:xfrm>
        </p:spPr>
        <p:txBody>
          <a:bodyPr/>
          <a:lstStyle/>
          <a:p>
            <a:r>
              <a:rPr lang="en-US" sz="2000" dirty="0" err="1"/>
              <a:t>Jeremie</a:t>
            </a:r>
            <a:r>
              <a:rPr lang="en-US" sz="2000" dirty="0"/>
              <a:t> S. Kim, Minesh Patel, A. </a:t>
            </a:r>
            <a:r>
              <a:rPr lang="en-US" sz="2000" dirty="0" err="1"/>
              <a:t>Giray</a:t>
            </a:r>
            <a:r>
              <a:rPr lang="en-US" sz="2000" dirty="0"/>
              <a:t> </a:t>
            </a:r>
            <a:r>
              <a:rPr lang="en-US" sz="2000" dirty="0" err="1"/>
              <a:t>Yaglikci</a:t>
            </a:r>
            <a:r>
              <a:rPr lang="en-US" sz="2000" dirty="0"/>
              <a:t>, Hasan Hassan, </a:t>
            </a:r>
            <a:r>
              <a:rPr lang="en-US" sz="2000" dirty="0" err="1"/>
              <a:t>Roknoddin</a:t>
            </a:r>
            <a:r>
              <a:rPr lang="en-US" sz="2000" dirty="0"/>
              <a:t> Azizi, Lois </a:t>
            </a:r>
            <a:r>
              <a:rPr lang="en-US" sz="2000" dirty="0" err="1"/>
              <a:t>Orosa</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"Revisiting RowHammer: An Experimental Analysis of Modern Devices and Mitigation Techniques"</a:t>
            </a:r>
            <a:br>
              <a:rPr lang="en-US" sz="2000" dirty="0">
                <a:solidFill>
                  <a:srgbClr val="0432FF"/>
                </a:solidFill>
              </a:rPr>
            </a:br>
            <a:r>
              <a:rPr lang="en-US" sz="2000" i="1" dirty="0"/>
              <a:t>Proceedings of the </a:t>
            </a:r>
            <a:r>
              <a:rPr lang="en-US" sz="2000" i="1" dirty="0">
                <a:hlinkClick r:id="rId3"/>
              </a:rPr>
              <a:t>47th International Symposium on Computer Architecture</a:t>
            </a:r>
            <a:r>
              <a:rPr lang="en-US" sz="2000" i="1" dirty="0"/>
              <a:t> (</a:t>
            </a:r>
            <a:r>
              <a:rPr lang="en-US" sz="2000" b="1" i="1" dirty="0"/>
              <a:t>ISCA</a:t>
            </a:r>
            <a:r>
              <a:rPr lang="en-US" sz="2000" i="1" dirty="0"/>
              <a:t>)</a:t>
            </a:r>
            <a:r>
              <a:rPr lang="en-US" sz="2000" dirty="0"/>
              <a:t>, Valencia, Spain, June 2020.</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Lightning Talk Slides (pptx)</a:t>
            </a:r>
            <a:r>
              <a:rPr lang="en-US" sz="2000" dirty="0"/>
              <a:t> </a:t>
            </a:r>
            <a:r>
              <a:rPr lang="en-US" sz="2000" dirty="0">
                <a:hlinkClick r:id="rId7"/>
              </a:rPr>
              <a:t>(pdf)</a:t>
            </a:r>
            <a:r>
              <a:rPr lang="en-US" sz="2000" dirty="0"/>
              <a:t>]</a:t>
            </a:r>
            <a:br>
              <a:rPr lang="en-US" sz="2000" dirty="0"/>
            </a:br>
            <a:r>
              <a:rPr lang="en-US" sz="2000" dirty="0"/>
              <a:t>[</a:t>
            </a:r>
            <a:r>
              <a:rPr lang="en-US" sz="2000" dirty="0">
                <a:hlinkClick r:id="rId8"/>
              </a:rPr>
              <a:t>Talk Video</a:t>
            </a:r>
            <a:r>
              <a:rPr lang="en-US" sz="2000" dirty="0"/>
              <a:t> (20 minutes)]</a:t>
            </a:r>
            <a:br>
              <a:rPr lang="en-US" sz="2000" dirty="0"/>
            </a:br>
            <a:r>
              <a:rPr lang="en-US" sz="2000" dirty="0"/>
              <a:t>[</a:t>
            </a:r>
            <a:r>
              <a:rPr lang="en-US" sz="2000" dirty="0">
                <a:hlinkClick r:id="rId9"/>
              </a:rPr>
              <a:t>Lightning Talk Video</a:t>
            </a:r>
            <a:r>
              <a:rPr lang="en-US" sz="2000" dirty="0"/>
              <a:t> (3 minutes)]</a:t>
            </a:r>
            <a:br>
              <a:rPr lang="en-US" sz="2000" dirty="0"/>
            </a:br>
            <a:endParaRPr lang="en-US" sz="2000" dirty="0"/>
          </a:p>
          <a:p>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D358FA82-42F6-114C-8941-25DAEAA640A5}"/>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445871"/>
            <a:ext cx="9144000" cy="2374232"/>
          </a:xfrm>
          <a:prstGeom prst="rect">
            <a:avLst/>
          </a:prstGeom>
        </p:spPr>
      </p:pic>
    </p:spTree>
    <p:extLst>
      <p:ext uri="{BB962C8B-B14F-4D97-AF65-F5344CB8AC3E}">
        <p14:creationId xmlns:p14="http://schemas.microsoft.com/office/powerpoint/2010/main" val="281626805"/>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75578-D2FD-AF4C-A6C4-BB619E262F7C}"/>
              </a:ext>
            </a:extLst>
          </p:cNvPr>
          <p:cNvSpPr>
            <a:spLocks noGrp="1"/>
          </p:cNvSpPr>
          <p:nvPr>
            <p:ph type="title"/>
          </p:nvPr>
        </p:nvSpPr>
        <p:spPr/>
        <p:txBody>
          <a:bodyPr/>
          <a:lstStyle/>
          <a:p>
            <a:r>
              <a:rPr lang="en-US" sz="4700" b="1" dirty="0"/>
              <a:t>Key Takeaways from 1580 Chips</a:t>
            </a:r>
          </a:p>
        </p:txBody>
      </p:sp>
      <p:sp>
        <p:nvSpPr>
          <p:cNvPr id="3" name="Content Placeholder 2">
            <a:extLst>
              <a:ext uri="{FF2B5EF4-FFF2-40B4-BE49-F238E27FC236}">
                <a16:creationId xmlns:a16="http://schemas.microsoft.com/office/drawing/2014/main" id="{2B726EE3-660B-D447-A591-D2EDD8ADAAF1}"/>
              </a:ext>
            </a:extLst>
          </p:cNvPr>
          <p:cNvSpPr>
            <a:spLocks noGrp="1"/>
          </p:cNvSpPr>
          <p:nvPr>
            <p:ph idx="1"/>
          </p:nvPr>
        </p:nvSpPr>
        <p:spPr>
          <a:xfrm>
            <a:off x="75990" y="911224"/>
            <a:ext cx="8987621" cy="5318753"/>
          </a:xfrm>
        </p:spPr>
        <p:txBody>
          <a:bodyPr/>
          <a:lstStyle/>
          <a:p>
            <a:r>
              <a:rPr lang="en-US" sz="2800" b="1" dirty="0">
                <a:solidFill>
                  <a:srgbClr val="FF0000"/>
                </a:solidFill>
              </a:rPr>
              <a:t>Newer DRAM chips are more vulnerable to RowHammer</a:t>
            </a:r>
          </a:p>
          <a:p>
            <a:endParaRPr lang="en-US" sz="2800" dirty="0"/>
          </a:p>
          <a:p>
            <a:r>
              <a:rPr lang="en-US" sz="2800" dirty="0"/>
              <a:t>There are chips today whose weakest cells fail after </a:t>
            </a:r>
            <a:r>
              <a:rPr lang="en-US" sz="2800" b="1" dirty="0">
                <a:solidFill>
                  <a:schemeClr val="accent2">
                    <a:lumMod val="75000"/>
                  </a:schemeClr>
                </a:solidFill>
              </a:rPr>
              <a:t>only 4800 hammers</a:t>
            </a:r>
            <a:r>
              <a:rPr lang="en-US" sz="2800" dirty="0">
                <a:solidFill>
                  <a:schemeClr val="accent2">
                    <a:lumMod val="75000"/>
                  </a:schemeClr>
                </a:solidFill>
              </a:rPr>
              <a:t> </a:t>
            </a:r>
          </a:p>
          <a:p>
            <a:endParaRPr lang="en-US" sz="2800" dirty="0"/>
          </a:p>
          <a:p>
            <a:r>
              <a:rPr lang="en-US" sz="2800" dirty="0"/>
              <a:t>Chips of newer DRAM technology nodes can exhibit RowHammer bit flips 1) in </a:t>
            </a:r>
            <a:r>
              <a:rPr lang="en-US" sz="2800" b="1" dirty="0">
                <a:solidFill>
                  <a:schemeClr val="accent5">
                    <a:lumMod val="75000"/>
                  </a:schemeClr>
                </a:solidFill>
              </a:rPr>
              <a:t>more rows </a:t>
            </a:r>
            <a:r>
              <a:rPr lang="en-US" sz="2800" dirty="0"/>
              <a:t>and 2) </a:t>
            </a:r>
            <a:r>
              <a:rPr lang="en-US" sz="2800" b="1" dirty="0">
                <a:solidFill>
                  <a:schemeClr val="accent5">
                    <a:lumMod val="75000"/>
                  </a:schemeClr>
                </a:solidFill>
              </a:rPr>
              <a:t>farther away </a:t>
            </a:r>
            <a:r>
              <a:rPr lang="en-US" sz="2800" dirty="0"/>
              <a:t>from the victim row. </a:t>
            </a:r>
          </a:p>
          <a:p>
            <a:endParaRPr lang="en-US" sz="2800" dirty="0"/>
          </a:p>
          <a:p>
            <a:r>
              <a:rPr lang="en-US" sz="2800" b="1" dirty="0">
                <a:solidFill>
                  <a:srgbClr val="FF0000"/>
                </a:solidFill>
              </a:rPr>
              <a:t>Existing mitigation mechanisms are NOT effective</a:t>
            </a:r>
          </a:p>
          <a:p>
            <a:endParaRPr lang="en-US" sz="2800" dirty="0"/>
          </a:p>
        </p:txBody>
      </p:sp>
    </p:spTree>
    <p:extLst>
      <p:ext uri="{BB962C8B-B14F-4D97-AF65-F5344CB8AC3E}">
        <p14:creationId xmlns:p14="http://schemas.microsoft.com/office/powerpoint/2010/main" val="214223919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p:txBody>
          <a:bodyPr/>
          <a:lstStyle/>
          <a:p>
            <a:r>
              <a:rPr lang="en-US" dirty="0">
                <a:solidFill>
                  <a:srgbClr val="006633"/>
                </a:solidFill>
              </a:rPr>
              <a:t>RowHammer in 2020 (II)</a:t>
            </a:r>
            <a:endParaRPr lang="en-US" sz="3600" dirty="0"/>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a:xfrm>
            <a:off x="228600" y="964912"/>
            <a:ext cx="8610600" cy="5153025"/>
          </a:xfrm>
        </p:spPr>
        <p:txBody>
          <a:bodyPr/>
          <a:lstStyle/>
          <a:p>
            <a:r>
              <a:rPr lang="en-US" sz="1600" dirty="0"/>
              <a:t>Pietro </a:t>
            </a:r>
            <a:r>
              <a:rPr lang="en-US" sz="1600" dirty="0" err="1"/>
              <a:t>Frigo</a:t>
            </a:r>
            <a:r>
              <a:rPr lang="en-US" sz="1600" dirty="0"/>
              <a:t>, Emanuele </a:t>
            </a:r>
            <a:r>
              <a:rPr lang="en-US" sz="1600" dirty="0" err="1"/>
              <a:t>Vannacci</a:t>
            </a:r>
            <a:r>
              <a:rPr lang="en-US" sz="1600" dirty="0"/>
              <a:t>, Hasan Hassan, Victor van der Veen, Onur Mutlu, Cristiano Giuffrida, Herbert Bos, and Kaveh </a:t>
            </a:r>
            <a:r>
              <a:rPr lang="en-US" sz="1600" dirty="0" err="1"/>
              <a:t>Razavi</a:t>
            </a:r>
            <a:r>
              <a:rPr lang="en-US" sz="1600" dirty="0"/>
              <a:t>,</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"TRRespass: Exploiting the Many Sides of Target Row Refresh"</a:t>
            </a:r>
            <a:br>
              <a:rPr lang="en-US" sz="1600" dirty="0">
                <a:solidFill>
                  <a:srgbClr val="0432FF"/>
                </a:solidFill>
              </a:rPr>
            </a:br>
            <a:r>
              <a:rPr lang="en-US" sz="1600" i="1" dirty="0"/>
              <a:t>Proceedings of the </a:t>
            </a:r>
            <a:r>
              <a:rPr lang="en-US" sz="1600" i="1" dirty="0">
                <a:hlinkClick r:id="rId3"/>
              </a:rPr>
              <a:t>41st IEEE Symposium on Security and Privacy</a:t>
            </a:r>
            <a:r>
              <a:rPr lang="en-US" sz="1600" i="1" dirty="0"/>
              <a:t> (</a:t>
            </a:r>
            <a:r>
              <a:rPr lang="en-US" sz="1600" b="1" i="1" dirty="0"/>
              <a:t>S&amp;P</a:t>
            </a:r>
            <a:r>
              <a:rPr lang="en-US" sz="1600" i="1" dirty="0"/>
              <a:t>)</a:t>
            </a:r>
            <a:r>
              <a:rPr lang="en-US" sz="1600" dirty="0"/>
              <a:t>, San Francisco, CA, USA, May 2020.</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Lecture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Talk Video</a:t>
            </a:r>
            <a:r>
              <a:rPr lang="en-US" sz="1600" dirty="0"/>
              <a:t> (17 minutes)]</a:t>
            </a:r>
            <a:br>
              <a:rPr lang="en-US" sz="1600" dirty="0"/>
            </a:br>
            <a:r>
              <a:rPr lang="en-US" sz="1600" dirty="0"/>
              <a:t>[</a:t>
            </a:r>
            <a:r>
              <a:rPr lang="en-US" sz="1600" dirty="0">
                <a:hlinkClick r:id="rId9"/>
              </a:rPr>
              <a:t>Lecture Video</a:t>
            </a:r>
            <a:r>
              <a:rPr lang="en-US" sz="1600" dirty="0"/>
              <a:t> (59 minutes)]</a:t>
            </a:r>
            <a:br>
              <a:rPr lang="en-US" sz="1600" dirty="0"/>
            </a:br>
            <a:r>
              <a:rPr lang="en-US" sz="1600" dirty="0"/>
              <a:t>[</a:t>
            </a:r>
            <a:r>
              <a:rPr lang="en-US" sz="1600" dirty="0">
                <a:hlinkClick r:id="rId10"/>
              </a:rPr>
              <a:t>Source Code</a:t>
            </a:r>
            <a:r>
              <a:rPr lang="en-US" sz="1600" dirty="0"/>
              <a:t>]</a:t>
            </a:r>
            <a:br>
              <a:rPr lang="en-US" sz="1600" dirty="0"/>
            </a:br>
            <a:r>
              <a:rPr lang="en-US" sz="1600" dirty="0"/>
              <a:t>[</a:t>
            </a:r>
            <a:r>
              <a:rPr lang="en-US" sz="1600" dirty="0">
                <a:hlinkClick r:id="rId11"/>
              </a:rPr>
              <a:t>Web Article</a:t>
            </a:r>
            <a:r>
              <a:rPr lang="en-US" sz="1600" dirty="0"/>
              <a:t>]</a:t>
            </a:r>
            <a:br>
              <a:rPr lang="en-US" sz="1600" dirty="0"/>
            </a:br>
            <a:r>
              <a:rPr lang="en-US" sz="1600" b="1" i="1" dirty="0">
                <a:solidFill>
                  <a:srgbClr val="FF0000"/>
                </a:solidFill>
              </a:rPr>
              <a:t>Best paper award.</a:t>
            </a:r>
            <a:br>
              <a:rPr lang="en-US" sz="1600" dirty="0">
                <a:solidFill>
                  <a:srgbClr val="FF0000"/>
                </a:solidFill>
              </a:rPr>
            </a:br>
            <a:r>
              <a:rPr lang="en-US" sz="1600" b="1" i="1" dirty="0" err="1">
                <a:solidFill>
                  <a:srgbClr val="FF0000"/>
                </a:solidFill>
              </a:rPr>
              <a:t>Pwnie</a:t>
            </a:r>
            <a:r>
              <a:rPr lang="en-US" sz="1600" b="1" i="1" dirty="0">
                <a:solidFill>
                  <a:srgbClr val="FF0000"/>
                </a:solidFill>
              </a:rPr>
              <a:t> Award 2020 for Most Innovative Research.</a:t>
            </a:r>
            <a:r>
              <a:rPr lang="en-US" sz="1600" dirty="0">
                <a:solidFill>
                  <a:srgbClr val="FF0000"/>
                </a:solidFill>
              </a:rPr>
              <a:t> </a:t>
            </a:r>
            <a:r>
              <a:rPr lang="en-US" sz="1600" dirty="0">
                <a:hlinkClick r:id="rId12"/>
              </a:rPr>
              <a:t>Pwnie Awards 2020</a:t>
            </a:r>
            <a:endParaRPr lang="en-US" sz="16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007B803B-2519-824E-AF70-2C1BC2D5315A}"/>
              </a:ext>
            </a:extLst>
          </p:cNvPr>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0" y="4335202"/>
            <a:ext cx="9144000" cy="2595247"/>
          </a:xfrm>
          <a:prstGeom prst="rect">
            <a:avLst/>
          </a:prstGeom>
        </p:spPr>
      </p:pic>
    </p:spTree>
    <p:extLst>
      <p:ext uri="{BB962C8B-B14F-4D97-AF65-F5344CB8AC3E}">
        <p14:creationId xmlns:p14="http://schemas.microsoft.com/office/powerpoint/2010/main" val="3091395383"/>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2EBC98-50B0-E14B-AA18-0194CEBA613E}"/>
              </a:ext>
            </a:extLst>
          </p:cNvPr>
          <p:cNvSpPr>
            <a:spLocks noGrp="1"/>
          </p:cNvSpPr>
          <p:nvPr>
            <p:ph type="title"/>
          </p:nvPr>
        </p:nvSpPr>
        <p:spPr/>
        <p:txBody>
          <a:bodyPr/>
          <a:lstStyle/>
          <a:p>
            <a:r>
              <a:rPr lang="en-US" dirty="0">
                <a:solidFill>
                  <a:srgbClr val="006633"/>
                </a:solidFill>
              </a:rPr>
              <a:t>RowHammer in 2020 (III)</a:t>
            </a:r>
            <a:endParaRPr lang="en-US" sz="3600" dirty="0"/>
          </a:p>
        </p:txBody>
      </p:sp>
      <p:sp>
        <p:nvSpPr>
          <p:cNvPr id="3" name="Content Placeholder 2">
            <a:extLst>
              <a:ext uri="{FF2B5EF4-FFF2-40B4-BE49-F238E27FC236}">
                <a16:creationId xmlns:a16="http://schemas.microsoft.com/office/drawing/2014/main" id="{8A54FBC6-1E5E-F74E-9CED-5D646D0D7745}"/>
              </a:ext>
            </a:extLst>
          </p:cNvPr>
          <p:cNvSpPr>
            <a:spLocks noGrp="1"/>
          </p:cNvSpPr>
          <p:nvPr>
            <p:ph idx="1"/>
          </p:nvPr>
        </p:nvSpPr>
        <p:spPr>
          <a:xfrm>
            <a:off x="228600" y="964912"/>
            <a:ext cx="8610600" cy="5153025"/>
          </a:xfrm>
        </p:spPr>
        <p:txBody>
          <a:bodyPr/>
          <a:lstStyle/>
          <a:p>
            <a:r>
              <a:rPr lang="en-US" sz="2000" dirty="0"/>
              <a:t>Lucian </a:t>
            </a:r>
            <a:r>
              <a:rPr lang="en-US" sz="2000" dirty="0" err="1"/>
              <a:t>Cojocar</a:t>
            </a:r>
            <a:r>
              <a:rPr lang="en-US" sz="2000" dirty="0"/>
              <a:t>, </a:t>
            </a:r>
            <a:r>
              <a:rPr lang="en-US" sz="2000" dirty="0" err="1"/>
              <a:t>Jeremie</a:t>
            </a:r>
            <a:r>
              <a:rPr lang="en-US" sz="2000" dirty="0"/>
              <a:t> Kim, Minesh Patel, Lillian Tsai, Stefan </a:t>
            </a:r>
            <a:r>
              <a:rPr lang="en-US" sz="2000" dirty="0" err="1"/>
              <a:t>Saroiu</a:t>
            </a:r>
            <a:r>
              <a:rPr lang="en-US" sz="2000" dirty="0"/>
              <a:t>, Alec Wolman,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"Are We Susceptible to Rowhammer? An End-to-End Methodology for Cloud Providers"</a:t>
            </a:r>
            <a:br>
              <a:rPr lang="en-US" sz="2000" dirty="0">
                <a:solidFill>
                  <a:srgbClr val="0432FF"/>
                </a:solidFill>
              </a:rPr>
            </a:br>
            <a:r>
              <a:rPr lang="en-US" sz="2000" i="1" dirty="0"/>
              <a:t>Proceedings of the </a:t>
            </a:r>
            <a:r>
              <a:rPr lang="en-US" sz="2000" i="1" dirty="0">
                <a:hlinkClick r:id="rId3"/>
              </a:rPr>
              <a:t>41st IEEE Symposium on Security and Privacy</a:t>
            </a:r>
            <a:r>
              <a:rPr lang="en-US" sz="2000" i="1" dirty="0"/>
              <a:t> (</a:t>
            </a:r>
            <a:r>
              <a:rPr lang="en-US" sz="2000" b="1" i="1" dirty="0"/>
              <a:t>S&amp;P</a:t>
            </a:r>
            <a:r>
              <a:rPr lang="en-US" sz="2000" i="1" dirty="0"/>
              <a:t>)</a:t>
            </a:r>
            <a:r>
              <a:rPr lang="en-US" sz="2000" dirty="0"/>
              <a:t>, San Francisco, CA, USA, May 2020.</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Talk Video</a:t>
            </a:r>
            <a:r>
              <a:rPr lang="en-US" sz="2000" dirty="0"/>
              <a:t> (17 minutes)]</a:t>
            </a:r>
          </a:p>
          <a:p>
            <a:pPr marL="0" indent="0">
              <a:buNone/>
            </a:pPr>
            <a:br>
              <a:rPr lang="en-US" sz="2000" dirty="0"/>
            </a:br>
            <a:br>
              <a:rPr lang="en-US" sz="2000" dirty="0"/>
            </a:br>
            <a:br>
              <a:rPr lang="en-US" sz="2000" dirty="0"/>
            </a:br>
            <a:endParaRPr lang="en-US" sz="2000" dirty="0"/>
          </a:p>
          <a:p>
            <a:endParaRPr lang="en-US" sz="2000" dirty="0"/>
          </a:p>
          <a:p>
            <a:endParaRPr lang="en-US" sz="2000" dirty="0"/>
          </a:p>
        </p:txBody>
      </p:sp>
      <p:sp>
        <p:nvSpPr>
          <p:cNvPr id="4" name="Slide Number Placeholder 3">
            <a:extLst>
              <a:ext uri="{FF2B5EF4-FFF2-40B4-BE49-F238E27FC236}">
                <a16:creationId xmlns:a16="http://schemas.microsoft.com/office/drawing/2014/main" id="{9E5AABF2-B333-B545-8DF3-BE9AFD43C84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a:extLst>
              <a:ext uri="{FF2B5EF4-FFF2-40B4-BE49-F238E27FC236}">
                <a16:creationId xmlns:a16="http://schemas.microsoft.com/office/drawing/2014/main" id="{FCA3E838-8085-B447-B8F6-3CEFA5A1BF16}"/>
              </a:ext>
            </a:extLst>
          </p:cNvPr>
          <p:cNvPicPr>
            <a:picLocks noChangeAspect="1"/>
          </p:cNvPicPr>
          <p:nvPr/>
        </p:nvPicPr>
        <p:blipFill>
          <a:blip r:embed="rId7"/>
          <a:stretch>
            <a:fillRect/>
          </a:stretch>
        </p:blipFill>
        <p:spPr>
          <a:xfrm>
            <a:off x="192658" y="4038671"/>
            <a:ext cx="8887842" cy="2079266"/>
          </a:xfrm>
          <a:prstGeom prst="rect">
            <a:avLst/>
          </a:prstGeom>
        </p:spPr>
      </p:pic>
    </p:spTree>
    <p:extLst>
      <p:ext uri="{BB962C8B-B14F-4D97-AF65-F5344CB8AC3E}">
        <p14:creationId xmlns:p14="http://schemas.microsoft.com/office/powerpoint/2010/main" val="940115468"/>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A0B0F1-22FF-5647-9EA2-576FA50F753D}"/>
              </a:ext>
            </a:extLst>
          </p:cNvPr>
          <p:cNvSpPr>
            <a:spLocks noGrp="1"/>
          </p:cNvSpPr>
          <p:nvPr>
            <p:ph type="title"/>
          </p:nvPr>
        </p:nvSpPr>
        <p:spPr/>
        <p:txBody>
          <a:bodyPr/>
          <a:lstStyle/>
          <a:p>
            <a:r>
              <a:rPr lang="en-US" dirty="0" err="1"/>
              <a:t>BlockHammer</a:t>
            </a:r>
            <a:r>
              <a:rPr lang="en-US" dirty="0"/>
              <a:t> Solution in 2021</a:t>
            </a:r>
          </a:p>
        </p:txBody>
      </p:sp>
      <p:sp>
        <p:nvSpPr>
          <p:cNvPr id="3" name="Content Placeholder 2">
            <a:extLst>
              <a:ext uri="{FF2B5EF4-FFF2-40B4-BE49-F238E27FC236}">
                <a16:creationId xmlns:a16="http://schemas.microsoft.com/office/drawing/2014/main" id="{2632BFC6-3EA8-844B-B6B5-0C6543648E40}"/>
              </a:ext>
            </a:extLst>
          </p:cNvPr>
          <p:cNvSpPr>
            <a:spLocks noGrp="1"/>
          </p:cNvSpPr>
          <p:nvPr>
            <p:ph idx="1"/>
          </p:nvPr>
        </p:nvSpPr>
        <p:spPr/>
        <p:txBody>
          <a:bodyPr/>
          <a:lstStyle/>
          <a:p>
            <a:r>
              <a:rPr lang="en-US" sz="1800" dirty="0"/>
              <a:t>A. </a:t>
            </a:r>
            <a:r>
              <a:rPr lang="en-US" sz="1800" dirty="0" err="1"/>
              <a:t>Giray</a:t>
            </a:r>
            <a:r>
              <a:rPr lang="en-US" sz="1800" dirty="0"/>
              <a:t> </a:t>
            </a:r>
            <a:r>
              <a:rPr lang="en-US" sz="1800" dirty="0" err="1"/>
              <a:t>Yaglikci</a:t>
            </a:r>
            <a:r>
              <a:rPr lang="en-US" sz="1800" dirty="0"/>
              <a:t>, </a:t>
            </a:r>
            <a:r>
              <a:rPr lang="en-US" sz="1800" dirty="0" err="1"/>
              <a:t>Minesh</a:t>
            </a:r>
            <a:r>
              <a:rPr lang="en-US" sz="1800" dirty="0"/>
              <a:t> Patel, </a:t>
            </a:r>
            <a:r>
              <a:rPr lang="en-US" sz="1800" dirty="0" err="1"/>
              <a:t>Jeremie</a:t>
            </a:r>
            <a:r>
              <a:rPr lang="en-US" sz="1800" dirty="0"/>
              <a:t> S. Kim, </a:t>
            </a:r>
            <a:r>
              <a:rPr lang="en-US" sz="1800" dirty="0" err="1"/>
              <a:t>Roknoddin</a:t>
            </a:r>
            <a:r>
              <a:rPr lang="en-US" sz="1800" dirty="0"/>
              <a:t> Azizi, </a:t>
            </a:r>
            <a:r>
              <a:rPr lang="en-US" sz="1800" dirty="0" err="1"/>
              <a:t>Ataberk</a:t>
            </a:r>
            <a:r>
              <a:rPr lang="en-US" sz="1800" dirty="0"/>
              <a:t> </a:t>
            </a:r>
            <a:r>
              <a:rPr lang="en-US" sz="1800" dirty="0" err="1"/>
              <a:t>Olgun</a:t>
            </a:r>
            <a:r>
              <a:rPr lang="en-US" sz="1800" dirty="0"/>
              <a:t>, Lois </a:t>
            </a:r>
            <a:r>
              <a:rPr lang="en-US" sz="1800" dirty="0" err="1"/>
              <a:t>Orosa</a:t>
            </a:r>
            <a:r>
              <a:rPr lang="en-US" sz="1800" dirty="0"/>
              <a:t>, Hasan Hassan, </a:t>
            </a:r>
            <a:r>
              <a:rPr lang="en-US" sz="1800" dirty="0" err="1"/>
              <a:t>Jisung</a:t>
            </a:r>
            <a:r>
              <a:rPr lang="en-US" sz="1800" dirty="0"/>
              <a:t> Park, Konstantinos </a:t>
            </a:r>
            <a:r>
              <a:rPr lang="en-US" sz="1800" dirty="0" err="1"/>
              <a:t>Kanellopoulos</a:t>
            </a:r>
            <a:r>
              <a:rPr lang="en-US" sz="1800" dirty="0"/>
              <a:t>, Taha </a:t>
            </a:r>
            <a:r>
              <a:rPr lang="en-US" sz="1800" dirty="0" err="1"/>
              <a:t>Shahroodi</a:t>
            </a:r>
            <a:r>
              <a:rPr lang="en-US" sz="1800" dirty="0"/>
              <a:t>, </a:t>
            </a:r>
            <a:r>
              <a:rPr lang="en-US" sz="1800" dirty="0" err="1"/>
              <a:t>Saugata</a:t>
            </a:r>
            <a:r>
              <a:rPr lang="en-US" sz="1800" dirty="0"/>
              <a:t> Ghose,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"BlockHammer: Preventing RowHammer at Low Cost by Blacklisting Rapidly-Accessed DRAM Rows"</a:t>
            </a:r>
            <a:br>
              <a:rPr lang="en-US" sz="1800" dirty="0">
                <a:solidFill>
                  <a:srgbClr val="0432FF"/>
                </a:solidFill>
              </a:rPr>
            </a:br>
            <a:r>
              <a:rPr lang="en-US" sz="1800" i="1" dirty="0"/>
              <a:t>Proceedings of the </a:t>
            </a:r>
            <a:r>
              <a:rPr lang="en-US" sz="1800" i="1" dirty="0">
                <a:hlinkClick r:id="rId3"/>
              </a:rPr>
              <a:t>27th International Symposium on High-Performance Computer Architecture</a:t>
            </a:r>
            <a:r>
              <a:rPr lang="en-US" sz="1800" i="1" dirty="0"/>
              <a:t> (</a:t>
            </a:r>
            <a:r>
              <a:rPr lang="en-US" sz="1800" b="1" i="1" dirty="0"/>
              <a:t>HPCA</a:t>
            </a:r>
            <a:r>
              <a:rPr lang="en-US" sz="1800" i="1" dirty="0"/>
              <a:t>)</a:t>
            </a:r>
            <a:r>
              <a:rPr lang="en-US" sz="1800" dirty="0"/>
              <a:t>, Virtual, February-March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Short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(22 minutes)]</a:t>
            </a:r>
            <a:br>
              <a:rPr lang="en-US" sz="1800" dirty="0"/>
            </a:br>
            <a:r>
              <a:rPr lang="en-US" sz="1800" dirty="0"/>
              <a:t>[</a:t>
            </a:r>
            <a:r>
              <a:rPr lang="en-US" sz="1800" dirty="0">
                <a:hlinkClick r:id="rId9"/>
              </a:rPr>
              <a:t>Short Talk Video</a:t>
            </a:r>
            <a:r>
              <a:rPr lang="en-US" sz="1800" dirty="0"/>
              <a:t> (7 minutes)]</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FCBD83A9-2106-8E46-A4D9-BF54A23B8A2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a:extLst>
              <a:ext uri="{FF2B5EF4-FFF2-40B4-BE49-F238E27FC236}">
                <a16:creationId xmlns:a16="http://schemas.microsoft.com/office/drawing/2014/main" id="{808D06FD-75D7-A34F-BBF6-07F7398B757B}"/>
              </a:ext>
            </a:extLst>
          </p:cNvPr>
          <p:cNvPicPr>
            <a:picLocks noChangeAspect="1"/>
          </p:cNvPicPr>
          <p:nvPr/>
        </p:nvPicPr>
        <p:blipFill>
          <a:blip r:embed="rId10"/>
          <a:stretch>
            <a:fillRect/>
          </a:stretch>
        </p:blipFill>
        <p:spPr>
          <a:xfrm>
            <a:off x="0" y="4667288"/>
            <a:ext cx="9144000" cy="1498016"/>
          </a:xfrm>
          <a:prstGeom prst="rect">
            <a:avLst/>
          </a:prstGeom>
        </p:spPr>
      </p:pic>
    </p:spTree>
    <p:extLst>
      <p:ext uri="{BB962C8B-B14F-4D97-AF65-F5344CB8AC3E}">
        <p14:creationId xmlns:p14="http://schemas.microsoft.com/office/powerpoint/2010/main" val="3313286720"/>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a:extLst>
              <a:ext uri="{FF2B5EF4-FFF2-40B4-BE49-F238E27FC236}">
                <a16:creationId xmlns:a16="http://schemas.microsoft.com/office/drawing/2014/main" id="{CE883138-D9E1-B64B-A156-2ACEF0DD4C1A}"/>
              </a:ext>
            </a:extLst>
          </p:cNvPr>
          <p:cNvSpPr>
            <a:spLocks noGrp="1" noChangeArrowheads="1"/>
          </p:cNvSpPr>
          <p:nvPr>
            <p:ph type="title"/>
          </p:nvPr>
        </p:nvSpPr>
        <p:spPr>
          <a:xfrm>
            <a:off x="228600" y="152400"/>
            <a:ext cx="8763000" cy="1066800"/>
          </a:xfrm>
        </p:spPr>
        <p:txBody>
          <a:bodyPr/>
          <a:lstStyle/>
          <a:p>
            <a:r>
              <a:rPr lang="en-US" altLang="en-US" sz="3200" dirty="0">
                <a:ea typeface="ＭＳ Ｐゴシック" panose="020B0600070205080204" pitchFamily="34" charset="-128"/>
              </a:rPr>
              <a:t>Two Upcoming RowHammer Papers at MICRO 2021</a:t>
            </a:r>
          </a:p>
        </p:txBody>
      </p:sp>
      <p:sp>
        <p:nvSpPr>
          <p:cNvPr id="3" name="Content Placeholder 2">
            <a:extLst>
              <a:ext uri="{FF2B5EF4-FFF2-40B4-BE49-F238E27FC236}">
                <a16:creationId xmlns:a16="http://schemas.microsoft.com/office/drawing/2014/main" id="{D05FD6B0-04B1-214B-9BE5-FA9653A85939}"/>
              </a:ext>
            </a:extLst>
          </p:cNvPr>
          <p:cNvSpPr>
            <a:spLocks noGrp="1"/>
          </p:cNvSpPr>
          <p:nvPr>
            <p:ph idx="1"/>
          </p:nvPr>
        </p:nvSpPr>
        <p:spPr>
          <a:xfrm>
            <a:off x="228600" y="1130300"/>
            <a:ext cx="8763000" cy="5194300"/>
          </a:xfrm>
        </p:spPr>
        <p:txBody>
          <a:bodyPr/>
          <a:lstStyle/>
          <a:p>
            <a:pPr>
              <a:defRPr/>
            </a:pPr>
            <a:r>
              <a:rPr lang="en-US" sz="2000" dirty="0"/>
              <a:t>Lois </a:t>
            </a:r>
            <a:r>
              <a:rPr lang="en-US" sz="2000" dirty="0" err="1"/>
              <a:t>Orosa</a:t>
            </a:r>
            <a:r>
              <a:rPr lang="en-US" sz="2000" dirty="0"/>
              <a:t>, Abdullah </a:t>
            </a:r>
            <a:r>
              <a:rPr lang="en-US" sz="2000" dirty="0" err="1"/>
              <a:t>Giray</a:t>
            </a:r>
            <a:r>
              <a:rPr lang="en-US" sz="2000" dirty="0"/>
              <a:t> </a:t>
            </a:r>
            <a:r>
              <a:rPr lang="en-US" sz="2000" dirty="0" err="1"/>
              <a:t>Yaglikci</a:t>
            </a:r>
            <a:r>
              <a:rPr lang="en-US" sz="2000" dirty="0"/>
              <a:t>, </a:t>
            </a:r>
            <a:r>
              <a:rPr lang="en-US" sz="2000" dirty="0" err="1"/>
              <a:t>Haocong</a:t>
            </a:r>
            <a:r>
              <a:rPr lang="en-US" sz="2000" dirty="0"/>
              <a:t> Luo, </a:t>
            </a:r>
            <a:r>
              <a:rPr lang="en-US" sz="2000" dirty="0" err="1"/>
              <a:t>Ataberk</a:t>
            </a:r>
            <a:r>
              <a:rPr lang="en-US" sz="2000" dirty="0"/>
              <a:t> </a:t>
            </a:r>
            <a:r>
              <a:rPr lang="en-US" sz="2000" dirty="0" err="1"/>
              <a:t>Olgun</a:t>
            </a:r>
            <a:r>
              <a:rPr lang="en-US" sz="2000" dirty="0"/>
              <a:t>, </a:t>
            </a:r>
            <a:r>
              <a:rPr lang="en-US" sz="2000" dirty="0" err="1"/>
              <a:t>Jisung</a:t>
            </a:r>
            <a:r>
              <a:rPr lang="en-US" sz="2000" dirty="0"/>
              <a:t> Park, Hasan Hassan, </a:t>
            </a:r>
            <a:r>
              <a:rPr lang="en-US" sz="2000" dirty="0" err="1"/>
              <a:t>Minesh</a:t>
            </a:r>
            <a:r>
              <a:rPr lang="en-US" sz="2000" dirty="0"/>
              <a:t> Patel, </a:t>
            </a:r>
            <a:r>
              <a:rPr lang="en-US" sz="2000" dirty="0" err="1"/>
              <a:t>Jeremie</a:t>
            </a:r>
            <a:r>
              <a:rPr lang="en-US" sz="2000" dirty="0"/>
              <a:t> S. Kim, </a:t>
            </a:r>
            <a:r>
              <a:rPr lang="en-US" sz="2000" dirty="0" err="1"/>
              <a:t>Onur</a:t>
            </a:r>
            <a:r>
              <a:rPr lang="en-US" sz="2000" dirty="0"/>
              <a:t> </a:t>
            </a:r>
            <a:r>
              <a:rPr lang="en-US" sz="2000" dirty="0" err="1"/>
              <a:t>Mutlu</a:t>
            </a:r>
            <a:r>
              <a:rPr lang="en-US" sz="2000" dirty="0"/>
              <a:t>,</a:t>
            </a:r>
          </a:p>
          <a:p>
            <a:pPr marL="327025" lvl="1" indent="0">
              <a:buNone/>
              <a:defRPr/>
            </a:pPr>
            <a:r>
              <a:rPr lang="en-US" sz="2000" b="1" dirty="0">
                <a:solidFill>
                  <a:srgbClr val="0432FF"/>
                </a:solidFill>
              </a:rPr>
              <a:t>"A Deeper Look into </a:t>
            </a:r>
            <a:r>
              <a:rPr lang="en-US" sz="2000" b="1" dirty="0" err="1">
                <a:solidFill>
                  <a:srgbClr val="0432FF"/>
                </a:solidFill>
              </a:rPr>
              <a:t>RowHammer's</a:t>
            </a:r>
            <a:r>
              <a:rPr lang="en-US" sz="2000" b="1" dirty="0">
                <a:solidFill>
                  <a:srgbClr val="0432FF"/>
                </a:solidFill>
              </a:rPr>
              <a:t> Sensitivities: Experimental Analysis of Real DRAM Chips and Implications on Future Attacks and Defenses"</a:t>
            </a:r>
            <a:r>
              <a:rPr lang="en-US" sz="2000" b="1" dirty="0"/>
              <a:t> </a:t>
            </a:r>
          </a:p>
          <a:p>
            <a:pPr marL="327025" lvl="1" indent="0">
              <a:buNone/>
              <a:defRPr/>
            </a:pPr>
            <a:r>
              <a:rPr lang="en-US" sz="2000" i="1" dirty="0">
                <a:solidFill>
                  <a:schemeClr val="accent1">
                    <a:lumMod val="75000"/>
                  </a:schemeClr>
                </a:solidFill>
              </a:rPr>
              <a:t>MICRO 2021</a:t>
            </a:r>
          </a:p>
          <a:p>
            <a:pPr>
              <a:defRPr/>
            </a:pPr>
            <a:endParaRPr lang="en-US" sz="2000" dirty="0"/>
          </a:p>
        </p:txBody>
      </p:sp>
      <p:sp>
        <p:nvSpPr>
          <p:cNvPr id="214019" name="Slide Number Placeholder 3">
            <a:extLst>
              <a:ext uri="{FF2B5EF4-FFF2-40B4-BE49-F238E27FC236}">
                <a16:creationId xmlns:a16="http://schemas.microsoft.com/office/drawing/2014/main" id="{00E39CF5-4E3D-AB4F-8DB9-1D70653F30E4}"/>
              </a:ext>
            </a:extLst>
          </p:cNvPr>
          <p:cNvSpPr>
            <a:spLocks noGrp="1" noChangeArrowheads="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9476484-13C9-A448-B53A-A763F32618D4}"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95</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2" name="Picture 1">
            <a:extLst>
              <a:ext uri="{FF2B5EF4-FFF2-40B4-BE49-F238E27FC236}">
                <a16:creationId xmlns:a16="http://schemas.microsoft.com/office/drawing/2014/main" id="{FA8FD1AC-F9F8-C141-AF30-19177F1AD56F}"/>
              </a:ext>
            </a:extLst>
          </p:cNvPr>
          <p:cNvPicPr>
            <a:picLocks noChangeAspect="1"/>
          </p:cNvPicPr>
          <p:nvPr/>
        </p:nvPicPr>
        <p:blipFill>
          <a:blip r:embed="rId2"/>
          <a:stretch>
            <a:fillRect/>
          </a:stretch>
        </p:blipFill>
        <p:spPr>
          <a:xfrm>
            <a:off x="0" y="3429000"/>
            <a:ext cx="9144000" cy="2662453"/>
          </a:xfrm>
          <a:prstGeom prst="rect">
            <a:avLst/>
          </a:prstGeom>
        </p:spPr>
      </p:pic>
    </p:spTree>
    <p:extLst>
      <p:ext uri="{BB962C8B-B14F-4D97-AF65-F5344CB8AC3E}">
        <p14:creationId xmlns:p14="http://schemas.microsoft.com/office/powerpoint/2010/main" val="2977533957"/>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a:extLst>
              <a:ext uri="{FF2B5EF4-FFF2-40B4-BE49-F238E27FC236}">
                <a16:creationId xmlns:a16="http://schemas.microsoft.com/office/drawing/2014/main" id="{CE883138-D9E1-B64B-A156-2ACEF0DD4C1A}"/>
              </a:ext>
            </a:extLst>
          </p:cNvPr>
          <p:cNvSpPr>
            <a:spLocks noGrp="1" noChangeArrowheads="1"/>
          </p:cNvSpPr>
          <p:nvPr>
            <p:ph type="title"/>
          </p:nvPr>
        </p:nvSpPr>
        <p:spPr>
          <a:xfrm>
            <a:off x="228600" y="152400"/>
            <a:ext cx="8763000" cy="1066800"/>
          </a:xfrm>
        </p:spPr>
        <p:txBody>
          <a:bodyPr/>
          <a:lstStyle/>
          <a:p>
            <a:r>
              <a:rPr lang="en-US" altLang="en-US" sz="3200" dirty="0">
                <a:ea typeface="ＭＳ Ｐゴシック" panose="020B0600070205080204" pitchFamily="34" charset="-128"/>
              </a:rPr>
              <a:t>Two Upcoming RowHammer Papers at MICRO 2021</a:t>
            </a:r>
          </a:p>
        </p:txBody>
      </p:sp>
      <p:sp>
        <p:nvSpPr>
          <p:cNvPr id="3" name="Content Placeholder 2">
            <a:extLst>
              <a:ext uri="{FF2B5EF4-FFF2-40B4-BE49-F238E27FC236}">
                <a16:creationId xmlns:a16="http://schemas.microsoft.com/office/drawing/2014/main" id="{D05FD6B0-04B1-214B-9BE5-FA9653A85939}"/>
              </a:ext>
            </a:extLst>
          </p:cNvPr>
          <p:cNvSpPr>
            <a:spLocks noGrp="1"/>
          </p:cNvSpPr>
          <p:nvPr>
            <p:ph idx="1"/>
          </p:nvPr>
        </p:nvSpPr>
        <p:spPr>
          <a:xfrm>
            <a:off x="228600" y="1130300"/>
            <a:ext cx="8763000" cy="5194300"/>
          </a:xfrm>
        </p:spPr>
        <p:txBody>
          <a:bodyPr/>
          <a:lstStyle/>
          <a:p>
            <a:pPr>
              <a:defRPr/>
            </a:pPr>
            <a:r>
              <a:rPr lang="en-US" sz="2000" dirty="0"/>
              <a:t>Hasan Hassan, Yahya Can </a:t>
            </a:r>
            <a:r>
              <a:rPr lang="en-US" sz="2000" dirty="0" err="1"/>
              <a:t>Tugrul</a:t>
            </a:r>
            <a:r>
              <a:rPr lang="en-US" sz="2000" dirty="0"/>
              <a:t>, </a:t>
            </a:r>
            <a:r>
              <a:rPr lang="en-US" sz="2000" dirty="0" err="1"/>
              <a:t>Jeremie</a:t>
            </a:r>
            <a:r>
              <a:rPr lang="en-US" sz="2000" dirty="0"/>
              <a:t> S. Kim, Victor van der Veen, Kaveh </a:t>
            </a:r>
            <a:r>
              <a:rPr lang="en-US" sz="2000" dirty="0" err="1"/>
              <a:t>Razavi</a:t>
            </a:r>
            <a:r>
              <a:rPr lang="en-US" sz="2000" dirty="0"/>
              <a:t>, </a:t>
            </a:r>
            <a:r>
              <a:rPr lang="en-US" sz="2000" dirty="0" err="1"/>
              <a:t>Onur</a:t>
            </a:r>
            <a:r>
              <a:rPr lang="en-US" sz="2000" dirty="0"/>
              <a:t> </a:t>
            </a:r>
            <a:r>
              <a:rPr lang="en-US" sz="2000" dirty="0" err="1"/>
              <a:t>Mutlu</a:t>
            </a:r>
            <a:r>
              <a:rPr lang="en-US" sz="2000" dirty="0"/>
              <a:t>, </a:t>
            </a:r>
          </a:p>
          <a:p>
            <a:pPr marL="327025" lvl="1" indent="0">
              <a:buNone/>
              <a:defRPr/>
            </a:pPr>
            <a:r>
              <a:rPr lang="en-US" sz="2000" b="1" dirty="0">
                <a:solidFill>
                  <a:srgbClr val="0432FF"/>
                </a:solidFill>
              </a:rPr>
              <a:t>"Uncovering In-DRAM </a:t>
            </a:r>
            <a:r>
              <a:rPr lang="en-US" sz="2000" b="1" dirty="0" err="1">
                <a:solidFill>
                  <a:srgbClr val="0432FF"/>
                </a:solidFill>
              </a:rPr>
              <a:t>RowHammer</a:t>
            </a:r>
            <a:r>
              <a:rPr lang="en-US" sz="2000" b="1" dirty="0">
                <a:solidFill>
                  <a:srgbClr val="0432FF"/>
                </a:solidFill>
              </a:rPr>
              <a:t> Protection Mechanisms: A New Methodology, Custom </a:t>
            </a:r>
            <a:r>
              <a:rPr lang="en-US" sz="2000" b="1" dirty="0" err="1">
                <a:solidFill>
                  <a:srgbClr val="0432FF"/>
                </a:solidFill>
              </a:rPr>
              <a:t>RowHammer</a:t>
            </a:r>
            <a:r>
              <a:rPr lang="en-US" sz="2000" b="1" dirty="0">
                <a:solidFill>
                  <a:srgbClr val="0432FF"/>
                </a:solidFill>
              </a:rPr>
              <a:t> Patterns, and Implications"</a:t>
            </a:r>
            <a:r>
              <a:rPr lang="en-US" sz="2000" b="1" dirty="0"/>
              <a:t> </a:t>
            </a:r>
          </a:p>
          <a:p>
            <a:pPr marL="327025" lvl="1" indent="0">
              <a:buNone/>
              <a:defRPr/>
            </a:pPr>
            <a:r>
              <a:rPr lang="en-US" sz="2000" i="1" dirty="0">
                <a:solidFill>
                  <a:schemeClr val="accent1">
                    <a:lumMod val="75000"/>
                  </a:schemeClr>
                </a:solidFill>
              </a:rPr>
              <a:t>MICRO 2021</a:t>
            </a:r>
          </a:p>
          <a:p>
            <a:pPr>
              <a:defRPr/>
            </a:pPr>
            <a:endParaRPr lang="en-US" sz="2000" dirty="0"/>
          </a:p>
        </p:txBody>
      </p:sp>
      <p:sp>
        <p:nvSpPr>
          <p:cNvPr id="214019" name="Slide Number Placeholder 3">
            <a:extLst>
              <a:ext uri="{FF2B5EF4-FFF2-40B4-BE49-F238E27FC236}">
                <a16:creationId xmlns:a16="http://schemas.microsoft.com/office/drawing/2014/main" id="{00E39CF5-4E3D-AB4F-8DB9-1D70653F30E4}"/>
              </a:ext>
            </a:extLst>
          </p:cNvPr>
          <p:cNvSpPr>
            <a:spLocks noGrp="1" noChangeArrowheads="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9476484-13C9-A448-B53A-A763F32618D4}"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2" name="Picture 1">
            <a:extLst>
              <a:ext uri="{FF2B5EF4-FFF2-40B4-BE49-F238E27FC236}">
                <a16:creationId xmlns:a16="http://schemas.microsoft.com/office/drawing/2014/main" id="{49B29993-E425-A440-8EFF-4ADA6F21B8A8}"/>
              </a:ext>
            </a:extLst>
          </p:cNvPr>
          <p:cNvPicPr>
            <a:picLocks noChangeAspect="1"/>
          </p:cNvPicPr>
          <p:nvPr/>
        </p:nvPicPr>
        <p:blipFill>
          <a:blip r:embed="rId2"/>
          <a:stretch>
            <a:fillRect/>
          </a:stretch>
        </p:blipFill>
        <p:spPr>
          <a:xfrm>
            <a:off x="0" y="3567927"/>
            <a:ext cx="9144000" cy="1994673"/>
          </a:xfrm>
          <a:prstGeom prst="rect">
            <a:avLst/>
          </a:prstGeom>
        </p:spPr>
      </p:pic>
    </p:spTree>
    <p:extLst>
      <p:ext uri="{BB962C8B-B14F-4D97-AF65-F5344CB8AC3E}">
        <p14:creationId xmlns:p14="http://schemas.microsoft.com/office/powerpoint/2010/main" val="2636791549"/>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Key Takeaways in 2021</a:t>
            </a:r>
          </a:p>
        </p:txBody>
      </p:sp>
      <p:sp>
        <p:nvSpPr>
          <p:cNvPr id="3" name="Content Placeholder 2"/>
          <p:cNvSpPr>
            <a:spLocks noGrp="1"/>
          </p:cNvSpPr>
          <p:nvPr>
            <p:ph idx="1"/>
          </p:nvPr>
        </p:nvSpPr>
        <p:spPr>
          <a:xfrm>
            <a:off x="136056" y="332656"/>
            <a:ext cx="8784976" cy="5193723"/>
          </a:xfrm>
        </p:spPr>
        <p:txBody>
          <a:bodyPr/>
          <a:lstStyle/>
          <a:p>
            <a:pPr marL="0" indent="0" algn="ctr">
              <a:buNone/>
            </a:pPr>
            <a:endParaRPr lang="en-US" sz="5200" dirty="0"/>
          </a:p>
          <a:p>
            <a:pPr marL="0" indent="0" algn="ctr">
              <a:buNone/>
            </a:pPr>
            <a:r>
              <a:rPr lang="en-US" sz="5200" dirty="0">
                <a:solidFill>
                  <a:srgbClr val="0000FF"/>
                </a:solidFill>
              </a:rPr>
              <a:t>RowHammer is still </a:t>
            </a:r>
          </a:p>
          <a:p>
            <a:pPr marL="0" indent="0" algn="ctr">
              <a:buNone/>
            </a:pPr>
            <a:r>
              <a:rPr lang="en-US" sz="5200" dirty="0">
                <a:solidFill>
                  <a:srgbClr val="0000FF"/>
                </a:solidFill>
              </a:rPr>
              <a:t>an open problem</a:t>
            </a:r>
          </a:p>
          <a:p>
            <a:pPr marL="0" indent="0" algn="ctr">
              <a:buNone/>
            </a:pPr>
            <a:endParaRPr lang="en-US" sz="5200" dirty="0">
              <a:solidFill>
                <a:srgbClr val="0000FF"/>
              </a:solidFill>
            </a:endParaRPr>
          </a:p>
          <a:p>
            <a:pPr marL="0" indent="0" algn="ctr">
              <a:buNone/>
            </a:pPr>
            <a:r>
              <a:rPr lang="en-US" sz="5200" dirty="0">
                <a:solidFill>
                  <a:srgbClr val="FF0000"/>
                </a:solidFill>
              </a:rPr>
              <a:t>Security by obscurity </a:t>
            </a:r>
          </a:p>
          <a:p>
            <a:pPr marL="0" indent="0" algn="ctr">
              <a:buNone/>
            </a:pPr>
            <a:r>
              <a:rPr lang="en-US" sz="5200" dirty="0">
                <a:solidFill>
                  <a:srgbClr val="FF0000"/>
                </a:solidFill>
              </a:rPr>
              <a:t>is not a good solution</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Tree>
    <p:extLst>
      <p:ext uri="{BB962C8B-B14F-4D97-AF65-F5344CB8AC3E}">
        <p14:creationId xmlns:p14="http://schemas.microsoft.com/office/powerpoint/2010/main" val="189964619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RowHammer</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4b</a:t>
            </a:r>
          </a:p>
          <a:p>
            <a:pPr lvl="1"/>
            <a:r>
              <a:rPr lang="en-US" sz="2000" dirty="0"/>
              <a:t>RowHammer (ETH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https://www.youtube.com/watch?v=KDy632z23UE&amp;list=PL5Q2soXY2Zi9xidyIgBxUz7xRPS-wisBN&amp;index=8</a:t>
            </a:r>
            <a:endParaRPr lang="en-US" sz="1700" dirty="0">
              <a:solidFill>
                <a:srgbClr val="FF0000"/>
              </a:solidFill>
            </a:endParaRPr>
          </a:p>
          <a:p>
            <a:r>
              <a:rPr lang="en-US" sz="2000" dirty="0">
                <a:solidFill>
                  <a:srgbClr val="FF0000"/>
                </a:solidFill>
              </a:rPr>
              <a:t>Computer Architecture, Fall 2020, Lecture 5a</a:t>
            </a:r>
          </a:p>
          <a:p>
            <a:pPr lvl="1"/>
            <a:r>
              <a:rPr lang="en-US" sz="2000" dirty="0"/>
              <a:t>RowHammer in 2020: </a:t>
            </a:r>
            <a:r>
              <a:rPr lang="en-US" sz="2000" dirty="0" err="1"/>
              <a:t>TRRespass</a:t>
            </a:r>
            <a:r>
              <a:rPr lang="en-US" sz="2000" dirty="0"/>
              <a:t> (ETH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https://www.youtube.com/watch?v=pwRw7QqK_qA&amp;list=PL5Q2soXY2Zi9xidyIgBxUz7xRPS-wisBN&amp;index=9</a:t>
            </a:r>
            <a:endParaRPr lang="en-US" sz="1700" dirty="0">
              <a:solidFill>
                <a:srgbClr val="0000FF"/>
              </a:solidFill>
            </a:endParaRPr>
          </a:p>
          <a:p>
            <a:r>
              <a:rPr lang="en-US" sz="2000" dirty="0">
                <a:solidFill>
                  <a:srgbClr val="FF0000"/>
                </a:solidFill>
              </a:rPr>
              <a:t>Computer Architecture, Fall 2020, Lecture 5b</a:t>
            </a:r>
          </a:p>
          <a:p>
            <a:pPr lvl="1"/>
            <a:r>
              <a:rPr lang="en-US" sz="2000" dirty="0"/>
              <a:t>RowHammer in 2020: Revisiting RowHammer (ETH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https://www.youtube.com/watch?v=gR7XR-Eepcg&amp;list=PL5Q2soXY2Zi9xidyIgBxUz7xRPS-wisBN&amp;index=10</a:t>
            </a:r>
            <a:endParaRPr lang="en-US" sz="1700" dirty="0">
              <a:solidFill>
                <a:srgbClr val="0000FF"/>
              </a:solidFill>
            </a:endParaRPr>
          </a:p>
          <a:p>
            <a:r>
              <a:rPr lang="en-US" sz="2000" dirty="0">
                <a:solidFill>
                  <a:srgbClr val="FF0000"/>
                </a:solidFill>
              </a:rPr>
              <a:t>Computer Architecture, Fall 2020, Lecture 5c</a:t>
            </a:r>
          </a:p>
          <a:p>
            <a:pPr lvl="1"/>
            <a:r>
              <a:rPr lang="en-US" sz="2000" dirty="0"/>
              <a:t>Secure and Reliable Memory (ETH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https://www.youtube.com/watch?v=HvswnsfG3oQ&amp;list=PL5Q2soXY2Zi9xidyIgBxUz7xRPS-wisBN&amp;index=11</a:t>
            </a:r>
            <a:endParaRPr lang="en-US" sz="2000" dirty="0">
              <a:hlinkClick r:id="rId6">
                <a:extLst>
                  <a:ext uri="{A12FA001-AC4F-418D-AE19-62706E023703}">
                    <ahyp:hlinkClr xmlns:ahyp="http://schemas.microsoft.com/office/drawing/2018/hyperlinkcolor" val="tx"/>
                  </a:ext>
                </a:extLst>
              </a:hlinkClick>
            </a:endParaRPr>
          </a:p>
          <a:p>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945892455"/>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p:txBody>
          <a:bodyPr/>
          <a:lstStyle/>
          <a:p>
            <a:r>
              <a:rPr lang="en-US" b="1" dirty="0"/>
              <a:t>The Story of </a:t>
            </a:r>
            <a:r>
              <a:rPr lang="en-US" b="1" dirty="0" err="1"/>
              <a:t>RowHammer</a:t>
            </a:r>
            <a:r>
              <a:rPr lang="en-US" b="1" dirty="0"/>
              <a:t> </a:t>
            </a:r>
            <a:r>
              <a:rPr lang="en-US" dirty="0"/>
              <a:t>Lecture …</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r>
              <a:rPr lang="en-US" sz="1600" dirty="0"/>
              <a:t>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"The Story of RowHammer"</a:t>
            </a:r>
            <a:br>
              <a:rPr lang="en-US" sz="1600" dirty="0"/>
            </a:br>
            <a:r>
              <a:rPr lang="en-US" sz="1600" dirty="0"/>
              <a:t>Keynote Talk at </a:t>
            </a:r>
            <a:r>
              <a:rPr lang="en-US" sz="1600" i="1" dirty="0">
                <a:hlinkClick r:id="rId3"/>
              </a:rPr>
              <a:t>Secure Hardware, Architectures, and Operating Systems Workshop</a:t>
            </a:r>
            <a:r>
              <a:rPr lang="en-US" sz="1600" i="1" dirty="0"/>
              <a:t> (</a:t>
            </a:r>
            <a:r>
              <a:rPr lang="en-US" sz="1600" b="1" i="1" dirty="0" err="1"/>
              <a:t>SeHAS</a:t>
            </a:r>
            <a:r>
              <a:rPr lang="en-US" sz="1600" i="1" dirty="0"/>
              <a:t>), held with </a:t>
            </a:r>
            <a:r>
              <a:rPr lang="en-US" sz="1600" i="1" dirty="0">
                <a:hlinkClick r:id="rId4"/>
              </a:rPr>
              <a:t>HiPEAC 2021 Conference</a:t>
            </a:r>
            <a:r>
              <a:rPr lang="en-US" sz="1600" dirty="0"/>
              <a:t>, Virtual, 19 January 2021.</a:t>
            </a:r>
            <a:br>
              <a:rPr lang="en-US" sz="1600" dirty="0"/>
            </a:br>
            <a:r>
              <a:rPr lang="en-US" sz="1600" dirty="0"/>
              <a:t>[</a:t>
            </a:r>
            <a:r>
              <a:rPr lang="en-US" sz="1600" dirty="0">
                <a:hlinkClick r:id="rId2"/>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Talk Video</a:t>
            </a:r>
            <a:r>
              <a:rPr lang="en-US" sz="1600" dirty="0"/>
              <a:t> (1 </a:t>
            </a:r>
            <a:r>
              <a:rPr lang="en-US" sz="1600" dirty="0" err="1"/>
              <a:t>hr</a:t>
            </a:r>
            <a:r>
              <a:rPr lang="en-US" sz="1600" dirty="0"/>
              <a:t> 15 minutes, with Q&amp;A)]</a:t>
            </a: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3B6C85BC-E1D4-CE46-B0F7-E149869B2D17}"/>
              </a:ext>
            </a:extLst>
          </p:cNvPr>
          <p:cNvPicPr>
            <a:picLocks noChangeAspect="1"/>
          </p:cNvPicPr>
          <p:nvPr/>
        </p:nvPicPr>
        <p:blipFill>
          <a:blip r:embed="rId7"/>
          <a:stretch>
            <a:fillRect/>
          </a:stretch>
        </p:blipFill>
        <p:spPr>
          <a:xfrm>
            <a:off x="1547664" y="2422891"/>
            <a:ext cx="6264696" cy="4318477"/>
          </a:xfrm>
          <a:prstGeom prst="rect">
            <a:avLst/>
          </a:prstGeom>
        </p:spPr>
      </p:pic>
      <p:sp>
        <p:nvSpPr>
          <p:cNvPr id="5" name="TextBox 4">
            <a:extLst>
              <a:ext uri="{FF2B5EF4-FFF2-40B4-BE49-F238E27FC236}">
                <a16:creationId xmlns:a16="http://schemas.microsoft.com/office/drawing/2014/main" id="{BBC5F87A-7D79-2748-8FC3-ED1DCFBCB44E}"/>
              </a:ext>
            </a:extLst>
          </p:cNvPr>
          <p:cNvSpPr txBox="1"/>
          <p:nvPr/>
        </p:nvSpPr>
        <p:spPr>
          <a:xfrm>
            <a:off x="2724026" y="6481410"/>
            <a:ext cx="369594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https://www.youtube.com/watch?v=sgd7PHQQ1AI</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4127092924"/>
      </p:ext>
    </p:extLst>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36512" y="404664"/>
            <a:ext cx="9144000" cy="6057900"/>
          </a:xfrm>
          <a:prstGeom prst="rect">
            <a:avLst/>
          </a:prstGeom>
        </p:spPr>
      </p:pic>
    </p:spTree>
    <p:extLst>
      <p:ext uri="{BB962C8B-B14F-4D97-AF65-F5344CB8AC3E}">
        <p14:creationId xmlns:p14="http://schemas.microsoft.com/office/powerpoint/2010/main" val="1169388448"/>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78089404"/>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Reliable/Secure/Safe is This Bridge?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tacom1.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97680" y="1484785"/>
            <a:ext cx="7884320" cy="4464496"/>
          </a:xfrm>
          <a:prstGeom prst="rect">
            <a:avLst/>
          </a:prstGeom>
        </p:spPr>
      </p:pic>
      <p:sp>
        <p:nvSpPr>
          <p:cNvPr id="6" name="Rectangle 5"/>
          <p:cNvSpPr/>
          <p:nvPr/>
        </p:nvSpPr>
        <p:spPr>
          <a:xfrm>
            <a:off x="230425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www.technologystudent.com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/struct1/tacom1.png</a:t>
            </a:r>
          </a:p>
        </p:txBody>
      </p:sp>
    </p:spTree>
    <p:extLst>
      <p:ext uri="{BB962C8B-B14F-4D97-AF65-F5344CB8AC3E}">
        <p14:creationId xmlns:p14="http://schemas.microsoft.com/office/powerpoint/2010/main" val="1692651036"/>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Collapse of the “Galloping Gertie” (1940)</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3" name="Picture 2" descr="tacoma-narrows-good-pnmyvzwviiamiq5ash0d.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35000" y="1124744"/>
            <a:ext cx="7874000" cy="5080000"/>
          </a:xfrm>
          <a:prstGeom prst="rect">
            <a:avLst/>
          </a:prstGeom>
        </p:spPr>
      </p:pic>
      <p:sp>
        <p:nvSpPr>
          <p:cNvPr id="5" name="TextBox 4"/>
          <p:cNvSpPr txBox="1"/>
          <p:nvPr/>
        </p:nvSpPr>
        <p:spPr>
          <a:xfrm>
            <a:off x="1590829" y="6495147"/>
            <a:ext cx="74892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AP</a:t>
            </a:r>
          </a:p>
        </p:txBody>
      </p:sp>
      <p:sp>
        <p:nvSpPr>
          <p:cNvPr id="6" name="TextBox 5">
            <a:extLst>
              <a:ext uri="{FF2B5EF4-FFF2-40B4-BE49-F238E27FC236}">
                <a16:creationId xmlns:a16="http://schemas.microsoft.com/office/drawing/2014/main" id="{7BCC3142-DA86-4548-9F28-38A48D1778CE}"/>
              </a:ext>
            </a:extLst>
          </p:cNvPr>
          <p:cNvSpPr txBox="1"/>
          <p:nvPr/>
        </p:nvSpPr>
        <p:spPr>
          <a:xfrm>
            <a:off x="1579967" y="6657907"/>
            <a:ext cx="3280065"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http://</a:t>
            </a:r>
            <a:r>
              <a:rPr kumimoji="0" lang="en-US" sz="800" b="0" i="0" u="none" strike="noStrike" kern="1200" cap="none" spc="0" normalizeH="0" baseline="0" noProof="0" dirty="0" err="1">
                <a:ln>
                  <a:noFill/>
                </a:ln>
                <a:solidFill>
                  <a:srgbClr val="000000"/>
                </a:solidFill>
                <a:effectLst/>
                <a:uLnTx/>
                <a:uFillTx/>
                <a:latin typeface="Tahoma"/>
                <a:ea typeface="+mn-ea"/>
                <a:cs typeface="+mn-cs"/>
              </a:rPr>
              <a:t>www.wsdot.wa.gov</a:t>
            </a:r>
            <a:r>
              <a:rPr kumimoji="0" lang="en-US" sz="800" b="0" i="0" u="none" strike="noStrike" kern="1200" cap="none" spc="0" normalizeH="0" baseline="0" noProof="0" dirty="0">
                <a:ln>
                  <a:noFill/>
                </a:ln>
                <a:solidFill>
                  <a:srgbClr val="000000"/>
                </a:solidFill>
                <a:effectLst/>
                <a:uLnTx/>
                <a:uFillTx/>
                <a:latin typeface="Tahoma"/>
                <a:ea typeface="+mn-ea"/>
                <a:cs typeface="+mn-cs"/>
              </a:rPr>
              <a:t>/</a:t>
            </a:r>
            <a:r>
              <a:rPr kumimoji="0" lang="en-US" sz="800" b="0" i="0" u="none" strike="noStrike" kern="1200" cap="none" spc="0" normalizeH="0" baseline="0" noProof="0" dirty="0" err="1">
                <a:ln>
                  <a:noFill/>
                </a:ln>
                <a:solidFill>
                  <a:srgbClr val="000000"/>
                </a:solidFill>
                <a:effectLst/>
                <a:uLnTx/>
                <a:uFillTx/>
                <a:latin typeface="Tahoma"/>
                <a:ea typeface="+mn-ea"/>
                <a:cs typeface="+mn-cs"/>
              </a:rPr>
              <a:t>tnbhistory</a:t>
            </a:r>
            <a:r>
              <a:rPr kumimoji="0" lang="en-US" sz="800" b="0" i="0" u="none" strike="noStrike" kern="1200" cap="none" spc="0" normalizeH="0" baseline="0" noProof="0" dirty="0">
                <a:ln>
                  <a:noFill/>
                </a:ln>
                <a:solidFill>
                  <a:srgbClr val="000000"/>
                </a:solidFill>
                <a:effectLst/>
                <a:uLnTx/>
                <a:uFillTx/>
                <a:latin typeface="Tahoma"/>
                <a:ea typeface="+mn-ea"/>
                <a:cs typeface="+mn-cs"/>
              </a:rPr>
              <a:t>/connections/connections3.htm</a:t>
            </a:r>
          </a:p>
        </p:txBody>
      </p:sp>
    </p:spTree>
    <p:extLst>
      <p:ext uri="{BB962C8B-B14F-4D97-AF65-F5344CB8AC3E}">
        <p14:creationId xmlns:p14="http://schemas.microsoft.com/office/powerpoint/2010/main" val="2585825843"/>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Another Example (1994)</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Box 4"/>
          <p:cNvSpPr txBox="1"/>
          <p:nvPr/>
        </p:nvSpPr>
        <p:spPr>
          <a:xfrm>
            <a:off x="1590829" y="6525344"/>
            <a:ext cx="5894562"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Source:  By </a:t>
            </a:r>
            <a:r>
              <a:rPr kumimoji="0" lang="ko-KR" altLang="en-US" sz="1000" b="0" i="0" u="none" strike="noStrike" kern="1200" cap="none" spc="0" normalizeH="0" baseline="0" noProof="0" dirty="0" err="1">
                <a:ln>
                  <a:noFill/>
                </a:ln>
                <a:solidFill>
                  <a:srgbClr val="000000"/>
                </a:solidFill>
                <a:effectLst/>
                <a:uLnTx/>
                <a:uFillTx/>
                <a:latin typeface="Calibri"/>
                <a:ea typeface="+mn-ea"/>
                <a:cs typeface="Calibri"/>
              </a:rPr>
              <a:t>최광모</a:t>
            </a:r>
            <a:r>
              <a:rPr kumimoji="0" lang="ko-KR" altLang="en-US" sz="1000" b="0" i="0" u="none" strike="noStrike" kern="1200" cap="none" spc="0" normalizeH="0" baseline="0" noProof="0" dirty="0">
                <a:ln>
                  <a:noFill/>
                </a:ln>
                <a:solidFill>
                  <a:srgbClr val="000000"/>
                </a:solidFill>
                <a:effectLst/>
                <a:uLnTx/>
                <a:uFillTx/>
                <a:latin typeface="Calibri"/>
                <a:ea typeface="+mn-ea"/>
                <a:cs typeface="Calibri"/>
              </a:rPr>
              <a:t> </a:t>
            </a:r>
            <a:r>
              <a:rPr kumimoji="0" lang="en-US" altLang="ko-KR"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 </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Own work, CC BY-SA 4.0, https://</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commons.wikimedia.org</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/w/</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index.php?curid</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=35197984</a:t>
            </a:r>
          </a:p>
        </p:txBody>
      </p:sp>
      <p:pic>
        <p:nvPicPr>
          <p:cNvPr id="8" name="Picture 7">
            <a:extLst>
              <a:ext uri="{FF2B5EF4-FFF2-40B4-BE49-F238E27FC236}">
                <a16:creationId xmlns:a16="http://schemas.microsoft.com/office/drawing/2014/main" id="{472123AD-AEFB-4E4D-93DA-A25F100E02F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39551" y="1125036"/>
            <a:ext cx="8011255" cy="5238128"/>
          </a:xfrm>
          <a:prstGeom prst="rect">
            <a:avLst/>
          </a:prstGeom>
        </p:spPr>
      </p:pic>
    </p:spTree>
    <p:extLst>
      <p:ext uri="{BB962C8B-B14F-4D97-AF65-F5344CB8AC3E}">
        <p14:creationId xmlns:p14="http://schemas.microsoft.com/office/powerpoint/2010/main" val="527004869"/>
      </p:ext>
    </p:extLst>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761DA8-913A-3045-9F66-87C6E1F3CD95}"/>
              </a:ext>
            </a:extLst>
          </p:cNvPr>
          <p:cNvSpPr>
            <a:spLocks noGrp="1"/>
          </p:cNvSpPr>
          <p:nvPr>
            <p:ph type="title"/>
          </p:nvPr>
        </p:nvSpPr>
        <p:spPr/>
        <p:txBody>
          <a:bodyPr/>
          <a:lstStyle/>
          <a:p>
            <a:r>
              <a:rPr lang="en-US" dirty="0"/>
              <a:t>Yet Another Example (2007)</a:t>
            </a:r>
          </a:p>
        </p:txBody>
      </p:sp>
      <p:sp>
        <p:nvSpPr>
          <p:cNvPr id="4" name="Slide Number Placeholder 3">
            <a:extLst>
              <a:ext uri="{FF2B5EF4-FFF2-40B4-BE49-F238E27FC236}">
                <a16:creationId xmlns:a16="http://schemas.microsoft.com/office/drawing/2014/main" id="{28948C3B-F3B0-BE49-8119-B72955907EF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10" name="Content Placeholder 9">
            <a:extLst>
              <a:ext uri="{FF2B5EF4-FFF2-40B4-BE49-F238E27FC236}">
                <a16:creationId xmlns:a16="http://schemas.microsoft.com/office/drawing/2014/main" id="{829E0BDC-6CCF-764A-A63F-5C9456C2FF4A}"/>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969504" y="1052736"/>
            <a:ext cx="7128792" cy="5326792"/>
          </a:xfrm>
        </p:spPr>
      </p:pic>
      <p:sp>
        <p:nvSpPr>
          <p:cNvPr id="12" name="TextBox 11">
            <a:extLst>
              <a:ext uri="{FF2B5EF4-FFF2-40B4-BE49-F238E27FC236}">
                <a16:creationId xmlns:a16="http://schemas.microsoft.com/office/drawing/2014/main" id="{A00832F1-8E7E-3C47-B5BD-1DCEE2A58036}"/>
              </a:ext>
            </a:extLst>
          </p:cNvPr>
          <p:cNvSpPr txBox="1"/>
          <p:nvPr/>
        </p:nvSpPr>
        <p:spPr>
          <a:xfrm>
            <a:off x="1590829" y="6453336"/>
            <a:ext cx="6615914"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Source:  </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Morry</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 Gash/AP,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 https://</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www.npr.org</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/2017/08/01/540669701/10-years-after-bridge-collapse-america-is-still-crumbling?t=1535427165809</a:t>
            </a:r>
          </a:p>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br>
            <a:endPar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endParaRPr>
          </a:p>
        </p:txBody>
      </p:sp>
    </p:spTree>
    <p:extLst>
      <p:ext uri="{BB962C8B-B14F-4D97-AF65-F5344CB8AC3E}">
        <p14:creationId xmlns:p14="http://schemas.microsoft.com/office/powerpoint/2010/main" val="1937249741"/>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More Recent Example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5" name="TextBox 4"/>
          <p:cNvSpPr txBox="1"/>
          <p:nvPr/>
        </p:nvSpPr>
        <p:spPr>
          <a:xfrm>
            <a:off x="1590829" y="6525344"/>
            <a:ext cx="608371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Source: AFP / Valery HACHE, https://</a:t>
            </a:r>
            <a:r>
              <a:rPr kumimoji="0" lang="en-US" sz="1000" b="0" i="0" u="none" strike="noStrike" kern="1200" cap="none" spc="0" normalizeH="0" baseline="0" noProof="0" dirty="0" err="1">
                <a:ln>
                  <a:noFill/>
                </a:ln>
                <a:solidFill>
                  <a:srgbClr val="000000"/>
                </a:solidFill>
                <a:effectLst/>
                <a:uLnTx/>
                <a:uFillTx/>
                <a:latin typeface="Calibri"/>
                <a:ea typeface="ＭＳ Ｐゴシック" panose="020B0600070205080204" pitchFamily="34" charset="-128"/>
                <a:cs typeface="Calibri"/>
              </a:rPr>
              <a:t>www.capitalfm.co.ke</a:t>
            </a:r>
            <a:r>
              <a:rPr kumimoji="0" lang="en-US" sz="10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Calibri"/>
              </a:rPr>
              <a:t>/news/2018/08/genoa-bridge-collapse-what-we-know/</a:t>
            </a:r>
          </a:p>
        </p:txBody>
      </p:sp>
      <p:pic>
        <p:nvPicPr>
          <p:cNvPr id="6" name="Picture 5">
            <a:extLst>
              <a:ext uri="{FF2B5EF4-FFF2-40B4-BE49-F238E27FC236}">
                <a16:creationId xmlns:a16="http://schemas.microsoft.com/office/drawing/2014/main" id="{6DACB559-AEF1-2644-9258-F852B452CC2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13027" y="1507232"/>
            <a:ext cx="8507445" cy="4298032"/>
          </a:xfrm>
          <a:prstGeom prst="rect">
            <a:avLst/>
          </a:prstGeom>
        </p:spPr>
      </p:pic>
    </p:spTree>
    <p:extLst>
      <p:ext uri="{BB962C8B-B14F-4D97-AF65-F5344CB8AC3E}">
        <p14:creationId xmlns:p14="http://schemas.microsoft.com/office/powerpoint/2010/main" val="254187300"/>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Safe &amp; Secure Is This Platform?</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1547664" y="6525344"/>
            <a:ext cx="6534472" cy="24622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https://s-media-cache-ak0.pinimg.com/originals/48/09/54/4809543a9c7700246a0cf8acdae27abf.jpg</a:t>
            </a:r>
          </a:p>
        </p:txBody>
      </p:sp>
      <p:pic>
        <p:nvPicPr>
          <p:cNvPr id="6" name="Picture 5" descr="ny-workers-securit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295400"/>
            <a:ext cx="9144000" cy="4247097"/>
          </a:xfrm>
          <a:prstGeom prst="rect">
            <a:avLst/>
          </a:prstGeom>
        </p:spPr>
      </p:pic>
      <p:sp>
        <p:nvSpPr>
          <p:cNvPr id="3" name="TextBox 2"/>
          <p:cNvSpPr txBox="1"/>
          <p:nvPr/>
        </p:nvSpPr>
        <p:spPr>
          <a:xfrm>
            <a:off x="251520" y="5775647"/>
            <a:ext cx="863108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FF"/>
                </a:solidFill>
                <a:effectLst/>
                <a:uLnTx/>
                <a:uFillTx/>
                <a:latin typeface="Tahoma"/>
                <a:ea typeface="+mn-ea"/>
                <a:cs typeface="+mn-cs"/>
              </a:rPr>
              <a:t>Security is about preventing unforeseen consequences</a:t>
            </a:r>
          </a:p>
        </p:txBody>
      </p:sp>
    </p:spTree>
    <p:extLst>
      <p:ext uri="{BB962C8B-B14F-4D97-AF65-F5344CB8AC3E}">
        <p14:creationId xmlns:p14="http://schemas.microsoft.com/office/powerpoint/2010/main" val="33537336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Safe &amp; Secure Is </a:t>
            </a:r>
            <a:r>
              <a:rPr lang="en-US" b="1" dirty="0"/>
              <a:t>This</a:t>
            </a:r>
            <a:r>
              <a:rPr lang="en-US" dirty="0"/>
              <a:t> Platform?</a:t>
            </a:r>
          </a:p>
        </p:txBody>
      </p:sp>
      <p:pic>
        <p:nvPicPr>
          <p:cNvPr id="5" name="Content Placeholder 4" descr="UK-Self-Driving-Cars.jpg"/>
          <p:cNvPicPr>
            <a:picLocks noGrp="1" noChangeAspect="1"/>
          </p:cNvPicPr>
          <p:nvPr>
            <p:ph idx="1"/>
          </p:nvPr>
        </p:nvPicPr>
        <p:blipFill>
          <a:blip r:embed="rId2">
            <a:extLst>
              <a:ext uri="{28A0092B-C50C-407E-A947-70E740481C1C}">
                <a14:useLocalDpi xmlns:a14="http://schemas.microsoft.com/office/drawing/2010/main" val="0"/>
              </a:ext>
            </a:extLst>
          </a:blip>
          <a:srcRect l="3873" r="3873"/>
          <a:stretch>
            <a:fillRect/>
          </a:stretch>
        </p:blipFill>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p:cNvSpPr txBox="1"/>
          <p:nvPr/>
        </p:nvSpPr>
        <p:spPr>
          <a:xfrm>
            <a:off x="1475656" y="6495147"/>
            <a:ext cx="472185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https://</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taxistartup.com</a:t>
            </a:r>
            <a:r>
              <a:rPr kumimoji="0" lang="en-US" sz="1000" b="0" i="0" u="none" strike="noStrike" kern="1200" cap="none" spc="0" normalizeH="0" baseline="0" noProof="0" dirty="0">
                <a:ln>
                  <a:noFill/>
                </a:ln>
                <a:solidFill>
                  <a:srgbClr val="000000"/>
                </a:solidFill>
                <a:effectLst/>
                <a:uLnTx/>
                <a:uFillTx/>
                <a:latin typeface="Calibri"/>
                <a:ea typeface="+mn-ea"/>
                <a:cs typeface="Calibri"/>
              </a:rPr>
              <a:t>/</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wp</a:t>
            </a:r>
            <a:r>
              <a:rPr kumimoji="0" lang="en-US" sz="1000" b="0" i="0" u="none" strike="noStrike" kern="1200" cap="none" spc="0" normalizeH="0" baseline="0" noProof="0" dirty="0">
                <a:ln>
                  <a:noFill/>
                </a:ln>
                <a:solidFill>
                  <a:srgbClr val="000000"/>
                </a:solidFill>
                <a:effectLst/>
                <a:uLnTx/>
                <a:uFillTx/>
                <a:latin typeface="Calibri"/>
                <a:ea typeface="+mn-ea"/>
                <a:cs typeface="Calibri"/>
              </a:rPr>
              <a:t>-content/uploads/2015/03/UK-Self-Driving-</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Cars.jpg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42590990"/>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0000FF"/>
                </a:solidFill>
              </a:rPr>
              <a:t>Secure, Reliable, Safe</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968457849"/>
      </p:ext>
    </p:extLst>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Solution Direction: Principled Designs</a:t>
            </a:r>
          </a:p>
        </p:txBody>
      </p:sp>
      <p:sp>
        <p:nvSpPr>
          <p:cNvPr id="3" name="Content Placeholder 2"/>
          <p:cNvSpPr>
            <a:spLocks noGrp="1"/>
          </p:cNvSpPr>
          <p:nvPr>
            <p:ph idx="1"/>
          </p:nvPr>
        </p:nvSpPr>
        <p:spPr>
          <a:xfrm>
            <a:off x="179512" y="548680"/>
            <a:ext cx="8784976" cy="5193723"/>
          </a:xfrm>
        </p:spPr>
        <p:txBody>
          <a:bodyPr/>
          <a:lstStyle/>
          <a:p>
            <a:pPr marL="0" indent="0" algn="ctr">
              <a:buNone/>
            </a:pPr>
            <a:endParaRPr lang="en-US" sz="5200" dirty="0"/>
          </a:p>
          <a:p>
            <a:pPr marL="0" indent="0" algn="ctr">
              <a:buNone/>
            </a:pPr>
            <a:r>
              <a:rPr lang="en-US" sz="5200" dirty="0">
                <a:solidFill>
                  <a:srgbClr val="0000FF"/>
                </a:solidFill>
              </a:rPr>
              <a:t>Design fundamentally secure</a:t>
            </a:r>
          </a:p>
          <a:p>
            <a:pPr marL="0" indent="0" algn="ctr">
              <a:buNone/>
            </a:pPr>
            <a:r>
              <a:rPr lang="en-US" sz="5200" dirty="0">
                <a:solidFill>
                  <a:srgbClr val="0000FF"/>
                </a:solidFill>
              </a:rPr>
              <a:t>computing architectures </a:t>
            </a:r>
          </a:p>
          <a:p>
            <a:pPr marL="0" indent="0" algn="ctr">
              <a:buNone/>
            </a:pPr>
            <a:endParaRPr lang="en-US" sz="5200" dirty="0">
              <a:solidFill>
                <a:srgbClr val="0000FF"/>
              </a:solidFill>
            </a:endParaRPr>
          </a:p>
          <a:p>
            <a:pPr marL="0" indent="0" algn="ctr">
              <a:buNone/>
            </a:pPr>
            <a:r>
              <a:rPr lang="en-US" sz="5200" dirty="0">
                <a:solidFill>
                  <a:srgbClr val="FF0000"/>
                </a:solidFill>
              </a:rPr>
              <a:t>Predict and prevent </a:t>
            </a:r>
          </a:p>
          <a:p>
            <a:pPr marL="0" indent="0" algn="ctr">
              <a:buNone/>
            </a:pPr>
            <a:r>
              <a:rPr lang="en-US" sz="5200" dirty="0">
                <a:solidFill>
                  <a:srgbClr val="FF0000"/>
                </a:solidFill>
              </a:rPr>
              <a:t>safety &amp; security issues</a:t>
            </a:r>
          </a:p>
          <a:p>
            <a:pPr marL="0" indent="0" algn="ctr">
              <a:buNone/>
            </a:pPr>
            <a:endParaRPr lang="en-US" sz="5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7521925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Systems Need</a:t>
            </a:r>
          </a:p>
          <a:p>
            <a:pPr marL="0" indent="0" algn="ctr">
              <a:buNone/>
            </a:pPr>
            <a:r>
              <a:rPr lang="en-US" sz="6400" dirty="0">
                <a:solidFill>
                  <a:srgbClr val="0432FF"/>
                </a:solidFill>
              </a:rPr>
              <a:t>Intelligent Memories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673877128"/>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Takeaway, Again</a:t>
            </a:r>
          </a:p>
        </p:txBody>
      </p:sp>
      <p:sp>
        <p:nvSpPr>
          <p:cNvPr id="3" name="Content Placeholder 2"/>
          <p:cNvSpPr>
            <a:spLocks noGrp="1"/>
          </p:cNvSpPr>
          <p:nvPr>
            <p:ph idx="1"/>
          </p:nvPr>
        </p:nvSpPr>
        <p:spPr>
          <a:xfrm>
            <a:off x="0" y="1844824"/>
            <a:ext cx="9144000" cy="2088232"/>
          </a:xfrm>
        </p:spPr>
        <p:txBody>
          <a:bodyPr/>
          <a:lstStyle/>
          <a:p>
            <a:pPr marL="0" indent="0" algn="ctr">
              <a:buNone/>
            </a:pPr>
            <a:r>
              <a:rPr lang="en-US" sz="6400" dirty="0">
                <a:solidFill>
                  <a:srgbClr val="FF0000"/>
                </a:solidFill>
              </a:rPr>
              <a:t>In-Field Patch-ability</a:t>
            </a:r>
          </a:p>
          <a:p>
            <a:pPr marL="0" indent="0" algn="ctr">
              <a:buNone/>
            </a:pPr>
            <a:r>
              <a:rPr lang="en-US" sz="6400" dirty="0">
                <a:solidFill>
                  <a:srgbClr val="0000FF"/>
                </a:solidFill>
              </a:rPr>
              <a:t>(Intelligent Memory)</a:t>
            </a:r>
          </a:p>
          <a:p>
            <a:pPr marL="0" indent="0" algn="ctr">
              <a:buNone/>
            </a:pPr>
            <a:r>
              <a:rPr lang="en-US" sz="6400" dirty="0">
                <a:solidFill>
                  <a:srgbClr val="FF0000"/>
                </a:solidFill>
              </a:rPr>
              <a:t>Can Avoid Many Failures</a:t>
            </a:r>
          </a:p>
          <a:p>
            <a:pPr marL="0" indent="0" algn="ctr">
              <a:buNone/>
            </a:pPr>
            <a:endParaRPr lang="en-US" sz="64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726221906"/>
      </p:ext>
    </p:extLst>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2008" y="152400"/>
            <a:ext cx="9540552" cy="1066800"/>
          </a:xfrm>
        </p:spPr>
        <p:txBody>
          <a:bodyPr/>
          <a:lstStyle/>
          <a:p>
            <a:r>
              <a:rPr lang="en-US" dirty="0"/>
              <a:t>Data Retention in Memory </a:t>
            </a:r>
            <a:r>
              <a:rPr lang="en-US" sz="3000" b="1" dirty="0">
                <a:solidFill>
                  <a:srgbClr val="006633"/>
                </a:solidFill>
              </a:rPr>
              <a:t>[Liu et al., ISCA 2013]</a:t>
            </a:r>
            <a:endParaRPr lang="en-US" dirty="0"/>
          </a:p>
        </p:txBody>
      </p:sp>
      <p:sp>
        <p:nvSpPr>
          <p:cNvPr id="3" name="Content Placeholder 2"/>
          <p:cNvSpPr>
            <a:spLocks noGrp="1"/>
          </p:cNvSpPr>
          <p:nvPr>
            <p:ph idx="1"/>
          </p:nvPr>
        </p:nvSpPr>
        <p:spPr>
          <a:xfrm>
            <a:off x="228600" y="1124744"/>
            <a:ext cx="8610600" cy="4876800"/>
          </a:xfrm>
        </p:spPr>
        <p:txBody>
          <a:bodyPr/>
          <a:lstStyle/>
          <a:p>
            <a:r>
              <a:rPr lang="en-US" dirty="0">
                <a:solidFill>
                  <a:srgbClr val="0000FF"/>
                </a:solidFill>
              </a:rPr>
              <a:t>Retention Time Profile of DRAM looks like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786FF2-CC60-CB43-AE88-3EA463621049}"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a:stretch>
            <a:fillRect/>
          </a:stretch>
        </p:blipFill>
        <p:spPr>
          <a:xfrm>
            <a:off x="0" y="1864539"/>
            <a:ext cx="9144000" cy="4372773"/>
          </a:xfrm>
          <a:prstGeom prst="rect">
            <a:avLst/>
          </a:prstGeom>
        </p:spPr>
      </p:pic>
      <p:sp>
        <p:nvSpPr>
          <p:cNvPr id="6" name="TextBox 5"/>
          <p:cNvSpPr txBox="1"/>
          <p:nvPr/>
        </p:nvSpPr>
        <p:spPr>
          <a:xfrm>
            <a:off x="5468024" y="5385990"/>
            <a:ext cx="3724097" cy="92333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Location</a:t>
            </a:r>
            <a:r>
              <a:rPr kumimoji="0" lang="en-US" sz="1800" b="0" i="0" u="none" strike="noStrike" kern="1200" cap="none" spc="0" normalizeH="0" baseline="0" noProof="0" dirty="0">
                <a:ln>
                  <a:noFill/>
                </a:ln>
                <a:solidFill>
                  <a:srgbClr val="FF0000"/>
                </a:solidFill>
                <a:effectLst/>
                <a:uLnTx/>
                <a:uFillTx/>
                <a:latin typeface="Tahoma"/>
                <a:ea typeface="+mn-ea"/>
                <a:cs typeface="+mn-cs"/>
              </a:rPr>
              <a:t> dependent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Stored value pattern </a:t>
            </a:r>
            <a:r>
              <a:rPr kumimoji="0" lang="en-US" sz="1800" b="0" i="0" u="none" strike="noStrike" kern="1200" cap="none" spc="0" normalizeH="0" baseline="0" noProof="0" dirty="0">
                <a:ln>
                  <a:noFill/>
                </a:ln>
                <a:solidFill>
                  <a:srgbClr val="FF0000"/>
                </a:solidFill>
                <a:effectLst/>
                <a:uLnTx/>
                <a:uFillTx/>
                <a:latin typeface="Tahoma"/>
                <a:ea typeface="+mn-ea"/>
                <a:cs typeface="+mn-cs"/>
              </a:rPr>
              <a:t>dependent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Tahoma"/>
                <a:ea typeface="+mn-ea"/>
                <a:cs typeface="+mn-cs"/>
              </a:rPr>
              <a:t>Time</a:t>
            </a:r>
            <a:r>
              <a:rPr kumimoji="0" lang="en-US" sz="1800" b="0" i="0" u="none" strike="noStrike" kern="1200" cap="none" spc="0" normalizeH="0" baseline="0" noProof="0" dirty="0">
                <a:ln>
                  <a:noFill/>
                </a:ln>
                <a:solidFill>
                  <a:srgbClr val="FF0000"/>
                </a:solidFill>
                <a:effectLst/>
                <a:uLnTx/>
                <a:uFillTx/>
                <a:latin typeface="Tahoma"/>
                <a:ea typeface="+mn-ea"/>
                <a:cs typeface="+mn-cs"/>
              </a:rPr>
              <a:t> dependent</a:t>
            </a:r>
          </a:p>
        </p:txBody>
      </p:sp>
    </p:spTree>
    <p:extLst>
      <p:ext uri="{BB962C8B-B14F-4D97-AF65-F5344CB8AC3E}">
        <p14:creationId xmlns:p14="http://schemas.microsoft.com/office/powerpoint/2010/main" val="34748728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9023920" cy="1066800"/>
          </a:xfrm>
        </p:spPr>
        <p:txBody>
          <a:bodyPr/>
          <a:lstStyle/>
          <a:p>
            <a:r>
              <a:rPr lang="en-US" dirty="0"/>
              <a:t>More on DRAM Refresh (I)</a:t>
            </a:r>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"RAIDR: Retention-Aware Intelligent DRAM Refresh"</a:t>
            </a:r>
            <a:br>
              <a:rPr lang="en-US" dirty="0">
                <a:solidFill>
                  <a:srgbClr val="0432FF"/>
                </a:solidFill>
              </a:rPr>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2536966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More on DRAM Refresh (II)</a:t>
            </a:r>
          </a:p>
        </p:txBody>
      </p:sp>
      <p:sp>
        <p:nvSpPr>
          <p:cNvPr id="3" name="Content Placeholder 2"/>
          <p:cNvSpPr>
            <a:spLocks noGrp="1"/>
          </p:cNvSpPr>
          <p:nvPr>
            <p:ph idx="1"/>
          </p:nvPr>
        </p:nvSpPr>
        <p:spPr>
          <a:xfrm>
            <a:off x="228600" y="980728"/>
            <a:ext cx="8610600" cy="5153025"/>
          </a:xfrm>
        </p:spPr>
        <p:txBody>
          <a:bodyPr/>
          <a:lstStyle/>
          <a:p>
            <a:r>
              <a:rPr lang="en-US" sz="1800" dirty="0"/>
              <a:t>Jamie Liu, Ben </a:t>
            </a:r>
            <a:r>
              <a:rPr lang="en-US" sz="1800" dirty="0" err="1"/>
              <a:t>Jaiyen</a:t>
            </a:r>
            <a:r>
              <a:rPr lang="en-US" sz="1800" dirty="0"/>
              <a:t>, Yoongu Kim, Chris Wilkerson,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"An Experimental Study of Data Retention Behavior in Modern DRAM Devices: Implications for Retention Time Profiling Mechanisms"</a:t>
            </a:r>
            <a:br>
              <a:rPr lang="en-US" sz="1800" dirty="0"/>
            </a:br>
            <a:r>
              <a:rPr lang="en-US" sz="1800" i="1" dirty="0"/>
              <a:t>Proceedings of the </a:t>
            </a:r>
            <a:r>
              <a:rPr lang="en-US" sz="1800" i="1" dirty="0">
                <a:hlinkClick r:id="rId3"/>
              </a:rPr>
              <a:t>40th International Symposium on Computer Architecture</a:t>
            </a:r>
            <a:r>
              <a:rPr lang="en-US" sz="1800" i="1" dirty="0"/>
              <a:t> (</a:t>
            </a:r>
            <a:r>
              <a:rPr lang="en-US" sz="1800" b="1" i="1" dirty="0"/>
              <a:t>ISCA</a:t>
            </a:r>
            <a:r>
              <a:rPr lang="en-US" sz="1800" i="1" dirty="0"/>
              <a:t>)</a:t>
            </a:r>
            <a:r>
              <a:rPr lang="en-US" sz="1800" dirty="0"/>
              <a:t>, Tel-Aviv, Israel, June 2013. </a:t>
            </a:r>
            <a:r>
              <a:rPr lang="en-US" sz="1800" dirty="0">
                <a:hlinkClick r:id="rId4"/>
              </a:rPr>
              <a:t>Slides (ppt)</a:t>
            </a:r>
            <a:r>
              <a:rPr lang="en-US" sz="1800" dirty="0"/>
              <a:t> </a:t>
            </a:r>
            <a:r>
              <a:rPr lang="en-US" sz="1800" dirty="0">
                <a:hlinkClick r:id="rId5"/>
              </a:rPr>
              <a:t>Slides (pdf)</a:t>
            </a: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6"/>
          <a:stretch>
            <a:fillRect/>
          </a:stretch>
        </p:blipFill>
        <p:spPr>
          <a:xfrm>
            <a:off x="0" y="2751315"/>
            <a:ext cx="9144000" cy="4134069"/>
          </a:xfrm>
          <a:prstGeom prst="rect">
            <a:avLst/>
          </a:prstGeom>
        </p:spPr>
      </p:pic>
    </p:spTree>
    <p:extLst>
      <p:ext uri="{BB962C8B-B14F-4D97-AF65-F5344CB8AC3E}">
        <p14:creationId xmlns:p14="http://schemas.microsoft.com/office/powerpoint/2010/main" val="9421505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610600" cy="5153025"/>
          </a:xfrm>
        </p:spPr>
        <p:txBody>
          <a:bodyPr/>
          <a:lstStyle/>
          <a:p>
            <a:r>
              <a:rPr lang="en-US" sz="1800" dirty="0"/>
              <a:t>Samira Khan, Donghyuk Lee, Yoongu Kim, </a:t>
            </a:r>
            <a:r>
              <a:rPr lang="en-US" sz="1800" dirty="0" err="1"/>
              <a:t>Alaa</a:t>
            </a:r>
            <a:r>
              <a:rPr lang="en-US" sz="1800" dirty="0"/>
              <a:t> </a:t>
            </a:r>
            <a:r>
              <a:rPr lang="en-US" sz="1800" dirty="0" err="1"/>
              <a:t>Alameldeen</a:t>
            </a:r>
            <a:r>
              <a:rPr lang="en-US" sz="1800" dirty="0"/>
              <a:t>, Chris Wilkerson,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Efficacy of Error Mitigation Techniques for DRAM Retention Failures: A Comparative Experimental Study"</a:t>
            </a:r>
            <a:r>
              <a:rPr lang="en-US" sz="1800" dirty="0">
                <a:solidFill>
                  <a:srgbClr val="0432FF"/>
                </a:solidFill>
              </a:rPr>
              <a:t> </a:t>
            </a:r>
            <a:br>
              <a:rPr lang="en-US" sz="1800" dirty="0">
                <a:solidFill>
                  <a:srgbClr val="0432FF"/>
                </a:solidFill>
              </a:rPr>
            </a:br>
            <a:r>
              <a:rPr lang="en-US" sz="1800" i="1" dirty="0"/>
              <a:t>Proceedings of the </a:t>
            </a:r>
            <a:r>
              <a:rPr lang="en-US" sz="1800" i="1" dirty="0">
                <a:hlinkClick r:id="rId3"/>
              </a:rPr>
              <a:t>ACM International Conference on Measurement and Modeling of Computer Systems </a:t>
            </a:r>
            <a:r>
              <a:rPr lang="en-US" sz="1800" i="1" dirty="0"/>
              <a:t>(</a:t>
            </a:r>
            <a:r>
              <a:rPr lang="en-US" sz="1800" b="1" i="1" dirty="0"/>
              <a:t>SIGMETRICS</a:t>
            </a:r>
            <a:r>
              <a:rPr lang="en-US" sz="1800" i="1" dirty="0"/>
              <a:t>)</a:t>
            </a:r>
            <a:r>
              <a:rPr lang="en-US" sz="1800" dirty="0"/>
              <a:t>, Austin, TX, June 2014.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Poster (pptx)</a:t>
            </a:r>
            <a:r>
              <a:rPr lang="en-US" sz="1800" dirty="0"/>
              <a:t> </a:t>
            </a:r>
            <a:r>
              <a:rPr lang="en-US" sz="1800" dirty="0">
                <a:hlinkClick r:id="rId7"/>
              </a:rPr>
              <a:t>(pdf)</a:t>
            </a:r>
            <a:r>
              <a:rPr lang="en-US" sz="1800" dirty="0"/>
              <a:t>] [</a:t>
            </a:r>
            <a:r>
              <a:rPr lang="en-US" sz="1800" dirty="0">
                <a:hlinkClick r:id="rId8"/>
              </a:rPr>
              <a:t>Full data sets</a:t>
            </a:r>
            <a:r>
              <a:rPr lang="en-US" sz="1800" dirty="0"/>
              <a:t>] </a:t>
            </a:r>
          </a:p>
          <a:p>
            <a:endParaRPr lang="en-US" dirty="0"/>
          </a:p>
        </p:txBody>
      </p:sp>
      <p:pic>
        <p:nvPicPr>
          <p:cNvPr id="5" name="Picture 4"/>
          <p:cNvPicPr>
            <a:picLocks noChangeAspect="1"/>
          </p:cNvPicPr>
          <p:nvPr/>
        </p:nvPicPr>
        <p:blipFill>
          <a:blip r:embed="rId9"/>
          <a:stretch>
            <a:fillRect/>
          </a:stretch>
        </p:blipFill>
        <p:spPr>
          <a:xfrm>
            <a:off x="0" y="3645024"/>
            <a:ext cx="9144000" cy="2872292"/>
          </a:xfrm>
          <a:prstGeom prst="rect">
            <a:avLst/>
          </a:prstGeom>
        </p:spPr>
      </p:pic>
      <p:sp>
        <p:nvSpPr>
          <p:cNvPr id="7" name="Title 1"/>
          <p:cNvSpPr>
            <a:spLocks noGrp="1"/>
          </p:cNvSpPr>
          <p:nvPr>
            <p:ph type="title"/>
          </p:nvPr>
        </p:nvSpPr>
        <p:spPr>
          <a:xfrm>
            <a:off x="107504" y="152400"/>
            <a:ext cx="9036496" cy="1066800"/>
          </a:xfrm>
        </p:spPr>
        <p:txBody>
          <a:bodyPr/>
          <a:lstStyle/>
          <a:p>
            <a:r>
              <a:rPr lang="en-US" dirty="0"/>
              <a:t>More on DRAM Refresh (III)</a:t>
            </a:r>
            <a:endParaRPr lang="en-US" sz="2600" b="1" dirty="0"/>
          </a:p>
        </p:txBody>
      </p:sp>
    </p:spTree>
    <p:extLst>
      <p:ext uri="{BB962C8B-B14F-4D97-AF65-F5344CB8AC3E}">
        <p14:creationId xmlns:p14="http://schemas.microsoft.com/office/powerpoint/2010/main" val="3509950496"/>
      </p:ext>
    </p:extLst>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err="1"/>
              <a:t>Moinuddin</a:t>
            </a:r>
            <a:r>
              <a:rPr lang="en-US" sz="1800" dirty="0"/>
              <a:t> Qureshi, </a:t>
            </a:r>
            <a:r>
              <a:rPr lang="en-US" sz="1800" dirty="0" err="1"/>
              <a:t>Dae</a:t>
            </a:r>
            <a:r>
              <a:rPr lang="en-US" sz="1800" dirty="0"/>
              <a:t> Hyun Kim, Samira Khan, Prashant Nair, and Onur Mutlu,</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"AVATAR: A Variable-Retention-Time (VRT) Aware Refresh for DRAM Systems"</a:t>
            </a:r>
            <a:r>
              <a:rPr lang="en-US" sz="1800" dirty="0">
                <a:solidFill>
                  <a:srgbClr val="0432FF"/>
                </a:solidFill>
              </a:rPr>
              <a:t> </a:t>
            </a:r>
            <a:br>
              <a:rPr lang="en-US" sz="1800" dirty="0"/>
            </a:br>
            <a:r>
              <a:rPr lang="en-US" sz="1800" i="1" dirty="0"/>
              <a:t>Proceedings of the </a:t>
            </a:r>
            <a:r>
              <a:rPr lang="en-US" sz="1800" i="1" dirty="0">
                <a:hlinkClick r:id="rId4"/>
              </a:rPr>
              <a:t>45th Annual IEEE/IFIP International Conference on Dependable Systems and Networks</a:t>
            </a:r>
            <a:r>
              <a:rPr lang="en-US" sz="1800" i="1" dirty="0"/>
              <a:t> (</a:t>
            </a:r>
            <a:r>
              <a:rPr lang="en-US" sz="1800" b="1" i="1" dirty="0"/>
              <a:t>DSN</a:t>
            </a:r>
            <a:r>
              <a:rPr lang="en-US" sz="1800" i="1" dirty="0"/>
              <a:t>)</a:t>
            </a:r>
            <a:r>
              <a:rPr lang="en-US" sz="1800" dirty="0"/>
              <a:t>, Rio de Janeiro, Brazil, June 2015. </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a:t>
            </a:r>
            <a:endParaRPr lang="en-US" dirty="0"/>
          </a:p>
        </p:txBody>
      </p:sp>
      <p:sp>
        <p:nvSpPr>
          <p:cNvPr id="9" name="Title 1"/>
          <p:cNvSpPr>
            <a:spLocks noGrp="1"/>
          </p:cNvSpPr>
          <p:nvPr>
            <p:ph type="title"/>
          </p:nvPr>
        </p:nvSpPr>
        <p:spPr>
          <a:xfrm>
            <a:off x="228600" y="152400"/>
            <a:ext cx="8915400" cy="884238"/>
          </a:xfrm>
        </p:spPr>
        <p:txBody>
          <a:bodyPr/>
          <a:lstStyle/>
          <a:p>
            <a:r>
              <a:rPr lang="en-US" dirty="0"/>
              <a:t>More on DRAM Refresh (IV)</a:t>
            </a:r>
            <a:endParaRPr lang="en-US" sz="3400" dirty="0"/>
          </a:p>
        </p:txBody>
      </p:sp>
      <p:pic>
        <p:nvPicPr>
          <p:cNvPr id="10" name="Picture 9"/>
          <p:cNvPicPr>
            <a:picLocks noChangeAspect="1"/>
          </p:cNvPicPr>
          <p:nvPr/>
        </p:nvPicPr>
        <p:blipFill>
          <a:blip r:embed="rId7"/>
          <a:stretch>
            <a:fillRect/>
          </a:stretch>
        </p:blipFill>
        <p:spPr>
          <a:xfrm>
            <a:off x="0" y="3933056"/>
            <a:ext cx="9144000" cy="1642219"/>
          </a:xfrm>
          <a:prstGeom prst="rect">
            <a:avLst/>
          </a:prstGeom>
        </p:spPr>
      </p:pic>
    </p:spTree>
    <p:extLst>
      <p:ext uri="{BB962C8B-B14F-4D97-AF65-F5344CB8AC3E}">
        <p14:creationId xmlns:p14="http://schemas.microsoft.com/office/powerpoint/2010/main" val="3585249644"/>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a:t>Samira Khan, </a:t>
            </a:r>
            <a:r>
              <a:rPr lang="en-US" sz="1800" dirty="0" err="1"/>
              <a:t>Donghyuk</a:t>
            </a:r>
            <a:r>
              <a:rPr lang="en-US" sz="1800" dirty="0"/>
              <a:t> Lee,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"PARBOR: An Efficient System-Level Technique to Detect Data-Dependent Failures in DRAM"</a:t>
            </a:r>
            <a:r>
              <a:rPr lang="en-US" sz="1800" dirty="0">
                <a:solidFill>
                  <a:srgbClr val="0432FF"/>
                </a:solidFill>
              </a:rPr>
              <a:t> </a:t>
            </a:r>
            <a:br>
              <a:rPr lang="en-US" sz="1800" dirty="0"/>
            </a:br>
            <a:r>
              <a:rPr lang="en-US" sz="1800" i="1" dirty="0"/>
              <a:t>Proceedings of the </a:t>
            </a:r>
            <a:r>
              <a:rPr lang="en-US" sz="1800" i="1" dirty="0">
                <a:hlinkClick r:id="rId3"/>
              </a:rPr>
              <a:t>45th Annual IEEE/IFIP International Conference on Dependable Systems and Networks</a:t>
            </a:r>
            <a:r>
              <a:rPr lang="en-US" sz="1800" i="1" dirty="0"/>
              <a:t> (</a:t>
            </a:r>
            <a:r>
              <a:rPr lang="en-US" sz="1800" b="1" i="1" dirty="0"/>
              <a:t>DSN</a:t>
            </a:r>
            <a:r>
              <a:rPr lang="en-US" sz="1800" i="1" dirty="0"/>
              <a:t>)</a:t>
            </a:r>
            <a:r>
              <a:rPr lang="en-US" sz="1800" dirty="0"/>
              <a:t>, Toulouse, France, June 2016. </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endParaRPr lang="en-US" dirty="0"/>
          </a:p>
        </p:txBody>
      </p:sp>
      <p:sp>
        <p:nvSpPr>
          <p:cNvPr id="7" name="Title 1"/>
          <p:cNvSpPr>
            <a:spLocks noGrp="1"/>
          </p:cNvSpPr>
          <p:nvPr>
            <p:ph type="title"/>
          </p:nvPr>
        </p:nvSpPr>
        <p:spPr>
          <a:xfrm>
            <a:off x="228600" y="152400"/>
            <a:ext cx="8610600" cy="1066800"/>
          </a:xfrm>
        </p:spPr>
        <p:txBody>
          <a:bodyPr/>
          <a:lstStyle/>
          <a:p>
            <a:r>
              <a:rPr lang="en-US" dirty="0"/>
              <a:t>More on DRAM Refresh (V)</a:t>
            </a:r>
          </a:p>
        </p:txBody>
      </p:sp>
      <p:pic>
        <p:nvPicPr>
          <p:cNvPr id="8" name="Picture 7"/>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0" y="3893823"/>
            <a:ext cx="9144000" cy="1839433"/>
          </a:xfrm>
          <a:prstGeom prst="rect">
            <a:avLst/>
          </a:prstGeom>
        </p:spPr>
      </p:pic>
    </p:spTree>
    <p:extLst>
      <p:ext uri="{BB962C8B-B14F-4D97-AF65-F5344CB8AC3E}">
        <p14:creationId xmlns:p14="http://schemas.microsoft.com/office/powerpoint/2010/main" val="1331097195"/>
      </p:ext>
    </p:extLst>
  </p:cSld>
  <p:clrMapOvr>
    <a:masterClrMapping/>
  </p:clrMapOvr>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980728"/>
            <a:ext cx="8851900" cy="5153025"/>
          </a:xfrm>
        </p:spPr>
        <p:txBody>
          <a:bodyPr/>
          <a:lstStyle/>
          <a:p>
            <a:r>
              <a:rPr lang="en-US" sz="1800" dirty="0"/>
              <a:t>Samira Khan, Chris Wilkerson, </a:t>
            </a:r>
            <a:r>
              <a:rPr lang="en-US" sz="1800" dirty="0" err="1"/>
              <a:t>Zhe</a:t>
            </a:r>
            <a:r>
              <a:rPr lang="en-US" sz="1800" dirty="0"/>
              <a:t> Wang, </a:t>
            </a:r>
            <a:r>
              <a:rPr lang="en-US" sz="1800" dirty="0" err="1"/>
              <a:t>Alaa</a:t>
            </a:r>
            <a:r>
              <a:rPr lang="en-US" sz="1800" dirty="0"/>
              <a:t> R. </a:t>
            </a:r>
            <a:r>
              <a:rPr lang="en-US" sz="1800" dirty="0" err="1"/>
              <a:t>Alameldeen</a:t>
            </a:r>
            <a:r>
              <a:rPr lang="en-US" sz="1800" dirty="0"/>
              <a:t>, </a:t>
            </a:r>
            <a:r>
              <a:rPr lang="en-US" sz="1800" dirty="0" err="1"/>
              <a:t>Donghyuk</a:t>
            </a:r>
            <a:r>
              <a:rPr lang="en-US" sz="1800" dirty="0"/>
              <a:t> Lee,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"Detecting and Mitigating Data-Dependent DRAM Failures by Exploiting Current Memory Content"</a:t>
            </a:r>
            <a:br>
              <a:rPr lang="en-US" sz="1800" dirty="0">
                <a:solidFill>
                  <a:srgbClr val="0432FF"/>
                </a:solidFill>
              </a:rPr>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 </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endParaRPr lang="en-US" dirty="0"/>
          </a:p>
        </p:txBody>
      </p:sp>
      <p:pic>
        <p:nvPicPr>
          <p:cNvPr id="6" name="Picture 5"/>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042310"/>
            <a:ext cx="9144000" cy="1618938"/>
          </a:xfrm>
          <a:prstGeom prst="rect">
            <a:avLst/>
          </a:prstGeom>
        </p:spPr>
      </p:pic>
      <p:sp>
        <p:nvSpPr>
          <p:cNvPr id="9" name="Title 1"/>
          <p:cNvSpPr>
            <a:spLocks noGrp="1"/>
          </p:cNvSpPr>
          <p:nvPr>
            <p:ph type="title"/>
          </p:nvPr>
        </p:nvSpPr>
        <p:spPr>
          <a:xfrm>
            <a:off x="107504" y="152400"/>
            <a:ext cx="9036496" cy="1066800"/>
          </a:xfrm>
        </p:spPr>
        <p:txBody>
          <a:bodyPr/>
          <a:lstStyle/>
          <a:p>
            <a:r>
              <a:rPr lang="en-US" dirty="0"/>
              <a:t>More on DRAM Refresh (VI)</a:t>
            </a:r>
          </a:p>
        </p:txBody>
      </p:sp>
    </p:spTree>
    <p:extLst>
      <p:ext uri="{BB962C8B-B14F-4D97-AF65-F5344CB8AC3E}">
        <p14:creationId xmlns:p14="http://schemas.microsoft.com/office/powerpoint/2010/main" val="1587664023"/>
      </p:ext>
    </p:extLst>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More on DRAM Refresh (VII)</a:t>
            </a:r>
            <a:endParaRPr lang="en-US" sz="36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4548800"/>
            <a:ext cx="9144000" cy="1904536"/>
          </a:xfrm>
          <a:prstGeom prst="rect">
            <a:avLst/>
          </a:prstGeom>
        </p:spPr>
      </p:pic>
      <p:sp>
        <p:nvSpPr>
          <p:cNvPr id="6" name="Content Placeholder 2"/>
          <p:cNvSpPr>
            <a:spLocks noGrp="1"/>
          </p:cNvSpPr>
          <p:nvPr>
            <p:ph idx="1"/>
          </p:nvPr>
        </p:nvSpPr>
        <p:spPr>
          <a:xfrm>
            <a:off x="228600" y="980728"/>
            <a:ext cx="8610600" cy="5153025"/>
          </a:xfrm>
        </p:spPr>
        <p:txBody>
          <a:bodyPr/>
          <a:lstStyle/>
          <a:p>
            <a:r>
              <a:rPr lang="en-US" sz="1800" dirty="0"/>
              <a:t>Minesh Patel, </a:t>
            </a:r>
            <a:r>
              <a:rPr lang="en-US" sz="1800" dirty="0" err="1"/>
              <a:t>Jeremie</a:t>
            </a:r>
            <a:r>
              <a:rPr lang="en-US" sz="1800" dirty="0"/>
              <a:t> S. Kim, and Onur Mutlu,</a:t>
            </a:r>
            <a:br>
              <a:rPr lang="en-US" sz="1800" dirty="0"/>
            </a:br>
            <a:r>
              <a:rPr lang="en-US" sz="1800" b="1" dirty="0">
                <a:solidFill>
                  <a:srgbClr val="0432FF"/>
                </a:solidFill>
                <a:hlinkClick r:id="rId3">
                  <a:extLst>
                    <a:ext uri="{A12FA001-AC4F-418D-AE19-62706E023703}">
                      <ahyp:hlinkClr xmlns:ahyp="http://schemas.microsoft.com/office/drawing/2018/hyperlinkcolor" val="tx"/>
                    </a:ext>
                  </a:extLst>
                </a:hlinkClick>
              </a:rPr>
              <a:t>"The Reach Profiler (REAPER): Enabling the Mitigation of DRAM Retention Failures via Profiling at Aggressive Conditions"</a:t>
            </a:r>
            <a:br>
              <a:rPr lang="en-US" sz="1800" dirty="0"/>
            </a:br>
            <a:r>
              <a:rPr lang="en-US" sz="1800" i="1" dirty="0"/>
              <a:t>Proceedings of the </a:t>
            </a:r>
            <a:r>
              <a:rPr lang="en-US" sz="1800" i="1" dirty="0">
                <a:hlinkClick r:id="rId4"/>
              </a:rPr>
              <a:t>44th International Symposium on Computer Architecture</a:t>
            </a:r>
            <a:r>
              <a:rPr lang="en-US" sz="1800" i="1" dirty="0"/>
              <a:t> (</a:t>
            </a:r>
            <a:r>
              <a:rPr lang="en-US" sz="1800" b="1" i="1" dirty="0"/>
              <a:t>ISCA</a:t>
            </a:r>
            <a:r>
              <a:rPr lang="en-US" sz="1800" i="1" dirty="0"/>
              <a:t>)</a:t>
            </a:r>
            <a:r>
              <a:rPr lang="en-US" sz="1800" dirty="0"/>
              <a:t>, Toronto, Canada, June 2017. </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br>
              <a:rPr lang="en-US" sz="1800" dirty="0"/>
            </a:br>
            <a:r>
              <a:rPr lang="en-US" sz="1800" dirty="0"/>
              <a:t>[</a:t>
            </a:r>
            <a:r>
              <a:rPr lang="en-US" sz="1800" dirty="0">
                <a:hlinkClick r:id="rId7"/>
              </a:rPr>
              <a:t>Lightning Session Slides (pptx)</a:t>
            </a:r>
            <a:r>
              <a:rPr lang="en-US" sz="1800" dirty="0"/>
              <a:t> </a:t>
            </a:r>
            <a:r>
              <a:rPr lang="en-US" sz="1800" dirty="0">
                <a:hlinkClick r:id="rId8"/>
              </a:rPr>
              <a:t>(pdf)</a:t>
            </a:r>
            <a:r>
              <a:rPr lang="en-US" sz="1800" dirty="0"/>
              <a:t>] </a:t>
            </a:r>
          </a:p>
          <a:p>
            <a:endParaRPr lang="en-US" sz="1800" dirty="0"/>
          </a:p>
          <a:p>
            <a:r>
              <a:rPr lang="en-US" sz="1800" dirty="0">
                <a:solidFill>
                  <a:srgbClr val="FF0000"/>
                </a:solidFill>
              </a:rPr>
              <a:t>First experimental analysis of (mobile) LPDDR4 chips</a:t>
            </a:r>
          </a:p>
          <a:p>
            <a:r>
              <a:rPr lang="en-US" sz="1800" dirty="0">
                <a:solidFill>
                  <a:srgbClr val="FF0000"/>
                </a:solidFill>
              </a:rPr>
              <a:t>Analyzes the complex tradeoff space of retention time profiling</a:t>
            </a:r>
          </a:p>
          <a:p>
            <a:r>
              <a:rPr lang="en-US" sz="1800" dirty="0">
                <a:solidFill>
                  <a:srgbClr val="FF0000"/>
                </a:solidFill>
              </a:rPr>
              <a:t>Idea: enable fast and robust profiling at higher refresh intervals &amp; temperatures</a:t>
            </a:r>
            <a:endParaRPr lang="en-US" dirty="0">
              <a:solidFill>
                <a:srgbClr val="FF0000"/>
              </a:solidFill>
            </a:endParaRPr>
          </a:p>
        </p:txBody>
      </p:sp>
    </p:spTree>
    <p:extLst>
      <p:ext uri="{BB962C8B-B14F-4D97-AF65-F5344CB8AC3E}">
        <p14:creationId xmlns:p14="http://schemas.microsoft.com/office/powerpoint/2010/main" val="22022748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DRAM Refresh (VIII)</a:t>
            </a:r>
          </a:p>
        </p:txBody>
      </p:sp>
      <p:sp>
        <p:nvSpPr>
          <p:cNvPr id="3" name="Content Placeholder 2"/>
          <p:cNvSpPr>
            <a:spLocks noGrp="1"/>
          </p:cNvSpPr>
          <p:nvPr>
            <p:ph idx="1"/>
          </p:nvPr>
        </p:nvSpPr>
        <p:spPr>
          <a:xfrm>
            <a:off x="228600" y="935524"/>
            <a:ext cx="8610600" cy="5193723"/>
          </a:xfrm>
        </p:spPr>
        <p:txBody>
          <a:bodyPr/>
          <a:lstStyle/>
          <a:p>
            <a:r>
              <a:rPr lang="en-US" sz="2000" dirty="0"/>
              <a:t>Minesh Patel, </a:t>
            </a:r>
            <a:r>
              <a:rPr lang="en-US" sz="2000" dirty="0" err="1"/>
              <a:t>Jeremie</a:t>
            </a:r>
            <a:r>
              <a:rPr lang="en-US" sz="2000" dirty="0"/>
              <a:t> S. Kim, Hasan Hassan,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"Understanding and Modeling On-Die Error Correction in Modern DRAM: An Experimental Study Using Real Devices"</a:t>
            </a:r>
            <a:br>
              <a:rPr lang="en-US" sz="2000" dirty="0">
                <a:solidFill>
                  <a:srgbClr val="0432FF"/>
                </a:solidFill>
              </a:rPr>
            </a:br>
            <a:r>
              <a:rPr lang="en-US" sz="2000" i="1" dirty="0"/>
              <a:t>Proceedings of the </a:t>
            </a:r>
            <a:r>
              <a:rPr lang="en-US" sz="2000" i="1" dirty="0">
                <a:hlinkClick r:id="rId3"/>
              </a:rPr>
              <a:t>49th Annual IEEE/IFIP International Conference on Dependable Systems and Networks</a:t>
            </a:r>
            <a:r>
              <a:rPr lang="en-US" sz="2000" i="1" dirty="0"/>
              <a:t> (</a:t>
            </a:r>
            <a:r>
              <a:rPr lang="en-US" sz="2000" b="1" i="1" dirty="0"/>
              <a:t>DSN</a:t>
            </a:r>
            <a:r>
              <a:rPr lang="en-US" sz="2000" i="1" dirty="0"/>
              <a:t>)</a:t>
            </a:r>
            <a:r>
              <a:rPr lang="en-US" sz="2000" dirty="0"/>
              <a:t>, Portland, OR, USA, June 2019.</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Talk Video</a:t>
            </a:r>
            <a:r>
              <a:rPr lang="en-US" sz="2000" dirty="0"/>
              <a:t> (26 minutes)]</a:t>
            </a:r>
            <a:br>
              <a:rPr lang="en-US" sz="2000" dirty="0"/>
            </a:br>
            <a:r>
              <a:rPr lang="en-US" sz="2000" dirty="0"/>
              <a:t>[</a:t>
            </a:r>
            <a:r>
              <a:rPr lang="en-US" sz="2000" dirty="0">
                <a:hlinkClick r:id="rId7"/>
              </a:rPr>
              <a:t>Full Talk Lecture</a:t>
            </a:r>
            <a:r>
              <a:rPr lang="en-US" sz="2000" dirty="0"/>
              <a:t> (29 minutes)]</a:t>
            </a:r>
            <a:br>
              <a:rPr lang="en-US" sz="2000" dirty="0"/>
            </a:br>
            <a:r>
              <a:rPr lang="en-US" sz="2000" dirty="0"/>
              <a:t>[</a:t>
            </a:r>
            <a:r>
              <a:rPr lang="en-US" sz="2000" dirty="0">
                <a:hlinkClick r:id="rId8"/>
              </a:rPr>
              <a:t>Source Code for EINSim, the Error Inference Simulator</a:t>
            </a:r>
            <a:r>
              <a:rPr lang="en-US" sz="2000" dirty="0"/>
              <a:t>]</a:t>
            </a:r>
            <a:br>
              <a:rPr lang="en-US" sz="2000" dirty="0"/>
            </a:br>
            <a:r>
              <a:rPr lang="en-US" sz="2000" b="1" i="1" dirty="0">
                <a:solidFill>
                  <a:srgbClr val="FF0000"/>
                </a:solidFill>
              </a:rPr>
              <a:t>Best paper award.</a:t>
            </a:r>
            <a:br>
              <a:rPr lang="en-US" sz="1750" dirty="0">
                <a:solidFill>
                  <a:srgbClr val="FF0000"/>
                </a:solidFill>
              </a:rPr>
            </a:br>
            <a:endParaRPr lang="en-US" sz="1750" dirty="0">
              <a:solidFill>
                <a:srgbClr val="FF0000"/>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a:extLst>
              <a:ext uri="{FF2B5EF4-FFF2-40B4-BE49-F238E27FC236}">
                <a16:creationId xmlns:a16="http://schemas.microsoft.com/office/drawing/2014/main" id="{ECD4E60D-143E-C24B-94E9-81BC576FF068}"/>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7445" y="4665312"/>
            <a:ext cx="9144000" cy="1688841"/>
          </a:xfrm>
          <a:prstGeom prst="rect">
            <a:avLst/>
          </a:prstGeom>
        </p:spPr>
      </p:pic>
    </p:spTree>
    <p:extLst>
      <p:ext uri="{BB962C8B-B14F-4D97-AF65-F5344CB8AC3E}">
        <p14:creationId xmlns:p14="http://schemas.microsoft.com/office/powerpoint/2010/main" val="25279418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599" y="152400"/>
            <a:ext cx="8925209" cy="884238"/>
          </a:xfrm>
        </p:spPr>
        <p:txBody>
          <a:bodyPr/>
          <a:lstStyle/>
          <a:p>
            <a:r>
              <a:rPr lang="en-US" dirty="0"/>
              <a:t>More on DRAM Refresh (IX)</a:t>
            </a:r>
            <a:endParaRPr lang="en-US" sz="2600" b="1" dirty="0"/>
          </a:p>
        </p:txBody>
      </p:sp>
      <p:sp>
        <p:nvSpPr>
          <p:cNvPr id="6" name="Content Placeholder 2"/>
          <p:cNvSpPr>
            <a:spLocks noGrp="1"/>
          </p:cNvSpPr>
          <p:nvPr>
            <p:ph idx="1"/>
          </p:nvPr>
        </p:nvSpPr>
        <p:spPr>
          <a:xfrm>
            <a:off x="228600" y="980728"/>
            <a:ext cx="8610600" cy="5153025"/>
          </a:xfrm>
        </p:spPr>
        <p:txBody>
          <a:bodyPr/>
          <a:lstStyle/>
          <a:p>
            <a:r>
              <a:rPr lang="en-US" sz="1800" dirty="0"/>
              <a:t>Minesh Patel, </a:t>
            </a:r>
            <a:r>
              <a:rPr lang="en-US" sz="1800" dirty="0" err="1"/>
              <a:t>Jeremie</a:t>
            </a:r>
            <a:r>
              <a:rPr lang="en-US" sz="1800" dirty="0"/>
              <a:t> S. Kim, Taha </a:t>
            </a:r>
            <a:r>
              <a:rPr lang="en-US" sz="1800" dirty="0" err="1"/>
              <a:t>Shahroodi</a:t>
            </a:r>
            <a:r>
              <a:rPr lang="en-US" sz="1800" dirty="0"/>
              <a:t>,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"Bit-Exact ECC Recovery (BEER): Determining DRAM On-Die ECC Functions by Exploiting DRAM Data Retention Characteristics"</a:t>
            </a:r>
            <a:br>
              <a:rPr lang="en-US" sz="1800" dirty="0">
                <a:solidFill>
                  <a:srgbClr val="0432FF"/>
                </a:solidFill>
              </a:rPr>
            </a:br>
            <a:r>
              <a:rPr lang="en-US" sz="1800" i="1" dirty="0"/>
              <a:t>Proceedings of the </a:t>
            </a:r>
            <a:r>
              <a:rPr lang="en-US" sz="1800" i="1" dirty="0">
                <a:hlinkClick r:id="rId3"/>
              </a:rPr>
              <a:t>53rd International Symposium on Microarchitecture</a:t>
            </a:r>
            <a:r>
              <a:rPr lang="en-US" sz="1800" i="1" dirty="0"/>
              <a:t> (</a:t>
            </a:r>
            <a:r>
              <a:rPr lang="en-US" sz="1800" b="1" i="1" dirty="0"/>
              <a:t>MICRO</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(15 minutes)]</a:t>
            </a:r>
            <a:br>
              <a:rPr lang="en-US" sz="1800" dirty="0"/>
            </a:br>
            <a:r>
              <a:rPr lang="en-US" sz="1800" dirty="0"/>
              <a:t>[</a:t>
            </a:r>
            <a:r>
              <a:rPr lang="en-US" sz="1800" dirty="0">
                <a:hlinkClick r:id="rId9"/>
              </a:rPr>
              <a:t>Lightning Talk Video</a:t>
            </a:r>
            <a:r>
              <a:rPr lang="en-US" sz="1800" dirty="0"/>
              <a:t> (1.5 minutes)]</a:t>
            </a:r>
          </a:p>
          <a:p>
            <a:pPr marL="0" indent="0">
              <a:buNone/>
            </a:pPr>
            <a:r>
              <a:rPr lang="en-US" sz="1800" b="1" i="1" dirty="0">
                <a:solidFill>
                  <a:srgbClr val="FF0000"/>
                </a:solidFill>
              </a:rPr>
              <a:t>     Best paper award. </a:t>
            </a:r>
            <a:r>
              <a:rPr lang="en-US" sz="1800" dirty="0"/>
              <a:t>	</a:t>
            </a:r>
            <a:br>
              <a:rPr lang="en-US" sz="1800" dirty="0"/>
            </a:br>
            <a:br>
              <a:rPr lang="en-US" sz="1800" dirty="0"/>
            </a:br>
            <a:br>
              <a:rPr lang="en-US" sz="1800" dirty="0"/>
            </a:br>
            <a:endParaRPr lang="en-US" sz="1800" dirty="0">
              <a:solidFill>
                <a:srgbClr val="FF0000"/>
              </a:solidFill>
            </a:endParaRPr>
          </a:p>
        </p:txBody>
      </p:sp>
      <p:pic>
        <p:nvPicPr>
          <p:cNvPr id="4" name="Picture 3">
            <a:extLst>
              <a:ext uri="{FF2B5EF4-FFF2-40B4-BE49-F238E27FC236}">
                <a16:creationId xmlns:a16="http://schemas.microsoft.com/office/drawing/2014/main" id="{F4E3146B-CAAE-014D-B813-8C101D531849}"/>
              </a:ext>
            </a:extLst>
          </p:cNvPr>
          <p:cNvPicPr>
            <a:picLocks noChangeAspect="1"/>
          </p:cNvPicPr>
          <p:nvPr/>
        </p:nvPicPr>
        <p:blipFill>
          <a:blip r:embed="rId10"/>
          <a:stretch>
            <a:fillRect/>
          </a:stretch>
        </p:blipFill>
        <p:spPr>
          <a:xfrm>
            <a:off x="279400" y="3962400"/>
            <a:ext cx="8509000" cy="2298700"/>
          </a:xfrm>
          <a:prstGeom prst="rect">
            <a:avLst/>
          </a:prstGeom>
        </p:spPr>
      </p:pic>
    </p:spTree>
    <p:extLst>
      <p:ext uri="{BB962C8B-B14F-4D97-AF65-F5344CB8AC3E}">
        <p14:creationId xmlns:p14="http://schemas.microsoft.com/office/powerpoint/2010/main" val="39116726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70CDC9-C344-424C-A209-91B0CECE01BE}"/>
              </a:ext>
            </a:extLst>
          </p:cNvPr>
          <p:cNvSpPr>
            <a:spLocks noGrp="1"/>
          </p:cNvSpPr>
          <p:nvPr>
            <p:ph type="title"/>
          </p:nvPr>
        </p:nvSpPr>
        <p:spPr>
          <a:xfrm>
            <a:off x="228600" y="152400"/>
            <a:ext cx="8991600" cy="884238"/>
          </a:xfrm>
        </p:spPr>
        <p:txBody>
          <a:bodyPr/>
          <a:lstStyle/>
          <a:p>
            <a:r>
              <a:rPr lang="en-US" dirty="0"/>
              <a:t>More on DRAM Refresh (X)</a:t>
            </a:r>
          </a:p>
        </p:txBody>
      </p:sp>
      <p:sp>
        <p:nvSpPr>
          <p:cNvPr id="3" name="Content Placeholder 2">
            <a:extLst>
              <a:ext uri="{FF2B5EF4-FFF2-40B4-BE49-F238E27FC236}">
                <a16:creationId xmlns:a16="http://schemas.microsoft.com/office/drawing/2014/main" id="{E8F7F599-17FA-1F49-83DA-B1CF5C42B6CA}"/>
              </a:ext>
            </a:extLst>
          </p:cNvPr>
          <p:cNvSpPr>
            <a:spLocks noGrp="1"/>
          </p:cNvSpPr>
          <p:nvPr>
            <p:ph idx="1"/>
          </p:nvPr>
        </p:nvSpPr>
        <p:spPr/>
        <p:txBody>
          <a:bodyPr/>
          <a:lstStyle/>
          <a:p>
            <a:r>
              <a:rPr lang="en-US" dirty="0"/>
              <a:t>To Appear in MICRO 2021</a:t>
            </a:r>
          </a:p>
        </p:txBody>
      </p:sp>
      <p:pic>
        <p:nvPicPr>
          <p:cNvPr id="4" name="Picture 3">
            <a:extLst>
              <a:ext uri="{FF2B5EF4-FFF2-40B4-BE49-F238E27FC236}">
                <a16:creationId xmlns:a16="http://schemas.microsoft.com/office/drawing/2014/main" id="{6A9C3187-AEDC-5B49-8BC0-9349574A1BD8}"/>
              </a:ext>
            </a:extLst>
          </p:cNvPr>
          <p:cNvPicPr>
            <a:picLocks noChangeAspect="1"/>
          </p:cNvPicPr>
          <p:nvPr/>
        </p:nvPicPr>
        <p:blipFill>
          <a:blip r:embed="rId2"/>
          <a:stretch>
            <a:fillRect/>
          </a:stretch>
        </p:blipFill>
        <p:spPr>
          <a:xfrm>
            <a:off x="0" y="2514600"/>
            <a:ext cx="9144000" cy="2160270"/>
          </a:xfrm>
          <a:prstGeom prst="rect">
            <a:avLst/>
          </a:prstGeom>
        </p:spPr>
      </p:pic>
    </p:spTree>
    <p:extLst>
      <p:ext uri="{BB962C8B-B14F-4D97-AF65-F5344CB8AC3E}">
        <p14:creationId xmlns:p14="http://schemas.microsoft.com/office/powerpoint/2010/main" val="2520850553"/>
      </p:ext>
    </p:extLst>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dirty="0"/>
              <a:t>More on DRAM Refresh &amp; Data Retention</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BBC5F87A-7D79-2748-8FC3-ED1DCFBCB44E}"/>
              </a:ext>
            </a:extLst>
          </p:cNvPr>
          <p:cNvSpPr txBox="1"/>
          <p:nvPr/>
        </p:nvSpPr>
        <p:spPr>
          <a:xfrm>
            <a:off x="755576" y="6534219"/>
            <a:ext cx="7497181"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https://www.youtube.com/watch?v=v702wUnaWGE&amp;list=PL5Q2soXY2Zi9xidyIgBxUz7xRPS-wisBN&amp;index=3</a:t>
            </a:r>
            <a:r>
              <a:rPr kumimoji="0" lang="en-US" sz="1200" b="0" i="0" u="none" strike="noStrike" kern="1200" cap="none" spc="0" normalizeH="0" baseline="0" noProof="0" dirty="0">
                <a:ln>
                  <a:noFill/>
                </a:ln>
                <a:solidFill>
                  <a:srgbClr val="0432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CA3D28A0-D937-E846-92EA-319F170744A4}"/>
              </a:ext>
            </a:extLst>
          </p:cNvPr>
          <p:cNvPicPr>
            <a:picLocks noChangeAspect="1"/>
          </p:cNvPicPr>
          <p:nvPr/>
        </p:nvPicPr>
        <p:blipFill>
          <a:blip r:embed="rId3"/>
          <a:stretch>
            <a:fillRect/>
          </a:stretch>
        </p:blipFill>
        <p:spPr>
          <a:xfrm>
            <a:off x="572331" y="953151"/>
            <a:ext cx="7888101" cy="5500185"/>
          </a:xfrm>
          <a:prstGeom prst="rect">
            <a:avLst/>
          </a:prstGeom>
        </p:spPr>
      </p:pic>
    </p:spTree>
    <p:extLst>
      <p:ext uri="{BB962C8B-B14F-4D97-AF65-F5344CB8AC3E}">
        <p14:creationId xmlns:p14="http://schemas.microsoft.com/office/powerpoint/2010/main" val="1201180927"/>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723348627"/>
      </p:ext>
    </p:extLst>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4400" dirty="0"/>
              <a:t>An Example Intelligent Controller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Arial" charset="0"/>
            </a:endParaRPr>
          </a:p>
        </p:txBody>
      </p:sp>
      <p:sp>
        <p:nvSpPr>
          <p:cNvPr id="6" name="Rectangle 5">
            <a:hlinkClick r:id="rId2"/>
          </p:cNvPr>
          <p:cNvSpPr/>
          <p:nvPr/>
        </p:nvSpPr>
        <p:spPr>
          <a:xfrm>
            <a:off x="1619672" y="6453336"/>
            <a:ext cx="6048672" cy="415498"/>
          </a:xfrm>
          <a:prstGeom prst="rect">
            <a:avLst/>
          </a:prstGeom>
        </p:spPr>
        <p:txBody>
          <a:bodyPr wrap="square">
            <a:spAutoFit/>
          </a:bodyPr>
          <a:lstStyle/>
          <a:p>
            <a:pPr marL="0" marR="0" lvl="0" indent="0" algn="ctr" defTabSz="914400" rtl="0" eaLnBrk="1" fontAlgn="auto" latinLnBrk="0" hangingPunct="1">
              <a:lnSpc>
                <a:spcPct val="100000"/>
              </a:lnSpc>
              <a:spcBef>
                <a:spcPts val="450"/>
              </a:spcBef>
              <a:spcAft>
                <a:spcPts val="0"/>
              </a:spcAft>
              <a:buClrTx/>
              <a:buSzTx/>
              <a:buFontTx/>
              <a:buNone/>
              <a:tabLst/>
              <a:defRPr/>
            </a:pPr>
            <a:r>
              <a:rPr kumimoji="0" lang="en-US" sz="2100" b="1" i="0" u="none" strike="noStrike" kern="1200" cap="none" spc="0" normalizeH="0" baseline="0" noProof="0" dirty="0">
                <a:ln>
                  <a:noFill/>
                </a:ln>
                <a:solidFill>
                  <a:srgbClr val="0432FF"/>
                </a:solidFill>
                <a:effectLst/>
                <a:uLnTx/>
                <a:uFillTx/>
                <a:latin typeface="Adobe Garamond Pro" panose="02020502060506020403" pitchFamily="18" charset="0"/>
                <a:ea typeface="ＭＳ Ｐゴシック" charset="-128"/>
                <a:cs typeface="+mn-cs"/>
                <a:hlinkClick r:id="rId2">
                  <a:extLst>
                    <a:ext uri="{A12FA001-AC4F-418D-AE19-62706E023703}">
                      <ahyp:hlinkClr xmlns:ahyp="http://schemas.microsoft.com/office/drawing/2018/hyperlinkcolor" val="tx"/>
                    </a:ext>
                  </a:extLst>
                </a:hlinkClick>
              </a:rPr>
              <a:t>https://arxiv.org/pdf/1706.08642</a:t>
            </a:r>
            <a:r>
              <a:rPr kumimoji="0" lang="en-US" sz="2100" b="1" i="0" u="none" strike="noStrike" kern="1200" cap="none" spc="0" normalizeH="0" baseline="0" noProof="0" dirty="0">
                <a:ln>
                  <a:noFill/>
                </a:ln>
                <a:solidFill>
                  <a:srgbClr val="0432FF"/>
                </a:solidFill>
                <a:effectLst/>
                <a:uLnTx/>
                <a:uFillTx/>
                <a:latin typeface="Adobe Garamond Pro" panose="02020502060506020403" pitchFamily="18" charset="0"/>
                <a:ea typeface="ＭＳ Ｐゴシック" charset="-128"/>
                <a:cs typeface="+mn-cs"/>
              </a:rPr>
              <a:t>  </a:t>
            </a:r>
          </a:p>
        </p:txBody>
      </p:sp>
      <p:pic>
        <p:nvPicPr>
          <p:cNvPr id="8" name="Picture 2" descr="ttps://pbs.twimg.com/media/DKHLt24W0AAE5Fd.jpg:large"/>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9162" y="1268760"/>
            <a:ext cx="7896838" cy="4824536"/>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596831" y="1545937"/>
            <a:ext cx="43524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0000"/>
                </a:solidFill>
                <a:effectLst/>
                <a:uLnTx/>
                <a:uFillTx/>
                <a:latin typeface="Tahoma"/>
                <a:ea typeface="ＭＳ Ｐゴシック" charset="-128"/>
                <a:cs typeface="+mn-cs"/>
              </a:rPr>
              <a:t>Proceedings of the IEEE, Sept. 2017</a:t>
            </a:r>
          </a:p>
        </p:txBody>
      </p:sp>
    </p:spTree>
    <p:extLst>
      <p:ext uri="{BB962C8B-B14F-4D97-AF65-F5344CB8AC3E}">
        <p14:creationId xmlns:p14="http://schemas.microsoft.com/office/powerpoint/2010/main" val="2339436473"/>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Industry Is Writing Papers About It, Too</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spTree>
    <p:extLst>
      <p:ext uri="{BB962C8B-B14F-4D97-AF65-F5344CB8AC3E}">
        <p14:creationId xmlns:p14="http://schemas.microsoft.com/office/powerpoint/2010/main" val="8265255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7516" y="152400"/>
            <a:ext cx="8972996" cy="884238"/>
          </a:xfrm>
        </p:spPr>
        <p:txBody>
          <a:bodyPr/>
          <a:lstStyle/>
          <a:p>
            <a:r>
              <a:rPr lang="en-US" dirty="0"/>
              <a:t>Call for Intelligent Memory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p:cNvPicPr>
            <a:picLocks noChangeAspect="1"/>
          </p:cNvPicPr>
          <p:nvPr/>
        </p:nvPicPr>
        <p:blipFill>
          <a:blip r:embed="rId2"/>
          <a:stretch>
            <a:fillRect/>
          </a:stretch>
        </p:blipFill>
        <p:spPr>
          <a:xfrm>
            <a:off x="0" y="982542"/>
            <a:ext cx="7850402" cy="5875458"/>
          </a:xfrm>
          <a:prstGeom prst="rect">
            <a:avLst/>
          </a:prstGeom>
        </p:spPr>
      </p:pic>
      <p:pic>
        <p:nvPicPr>
          <p:cNvPr id="8" name="Picture 7"/>
          <p:cNvPicPr>
            <a:picLocks noChangeAspect="1"/>
          </p:cNvPicPr>
          <p:nvPr/>
        </p:nvPicPr>
        <p:blipFill>
          <a:blip r:embed="rId3"/>
          <a:stretch>
            <a:fillRect/>
          </a:stretch>
        </p:blipFill>
        <p:spPr>
          <a:xfrm>
            <a:off x="0" y="2204864"/>
            <a:ext cx="9144000" cy="3045377"/>
          </a:xfrm>
          <a:prstGeom prst="rect">
            <a:avLst/>
          </a:prstGeom>
        </p:spPr>
      </p:pic>
    </p:spTree>
    <p:extLst>
      <p:ext uri="{BB962C8B-B14F-4D97-AF65-F5344CB8AC3E}">
        <p14:creationId xmlns:p14="http://schemas.microsoft.com/office/powerpoint/2010/main" val="2588770345"/>
      </p:ext>
    </p:extLst>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Promising Direction: Hybrid Memory Systems</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Meza et al.,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
                <a:cs typeface="+mn-cs"/>
              </a:rPr>
              <a:t>DRAM</a:t>
            </a:r>
          </a:p>
        </p:txBody>
      </p:sp>
      <p:sp>
        <p:nvSpPr>
          <p:cNvPr id="14" name="TextBox 13"/>
          <p:cNvSpPr txBox="1"/>
          <p:nvPr/>
        </p:nvSpPr>
        <p:spPr>
          <a:xfrm>
            <a:off x="5070391" y="2364939"/>
            <a:ext cx="274196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
                <a:cs typeface="+mn-cs"/>
              </a:rPr>
              <a:t>Technology X (e.g., PCM)</a:t>
            </a:r>
          </a:p>
        </p:txBody>
      </p:sp>
      <p:sp>
        <p:nvSpPr>
          <p:cNvPr id="15" name="TextBox 14"/>
          <p:cNvSpPr txBox="1"/>
          <p:nvPr/>
        </p:nvSpPr>
        <p:spPr>
          <a:xfrm>
            <a:off x="459985" y="4365104"/>
            <a:ext cx="816120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
                <a:cs typeface="+mn-cs"/>
              </a:rPr>
              <a:t>Hardware/software manage data allocation and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Tahoma"/>
                <a:ea typeface=""/>
                <a:cs typeface="+mn-cs"/>
              </a:rPr>
              <a:t>to achieve the best of multiple technologies</a:t>
            </a:r>
          </a:p>
        </p:txBody>
      </p:sp>
      <p:sp>
        <p:nvSpPr>
          <p:cNvPr id="16" name="AutoShape 25"/>
          <p:cNvSpPr>
            <a:spLocks noChangeArrowheads="1"/>
          </p:cNvSpPr>
          <p:nvPr/>
        </p:nvSpPr>
        <p:spPr bwMode="auto">
          <a:xfrm>
            <a:off x="1199169" y="1905287"/>
            <a:ext cx="2557463"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17" name="AutoShape 25"/>
          <p:cNvSpPr>
            <a:spLocks noChangeArrowheads="1"/>
          </p:cNvSpPr>
          <p:nvPr/>
        </p:nvSpPr>
        <p:spPr bwMode="auto">
          <a:xfrm>
            <a:off x="3851920" y="1916832"/>
            <a:ext cx="4824536" cy="2231901"/>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5432615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The Push from Circuits and Devices</a:t>
            </a:r>
          </a:p>
        </p:txBody>
      </p:sp>
      <p:sp>
        <p:nvSpPr>
          <p:cNvPr id="3" name="Content Placeholder 2"/>
          <p:cNvSpPr>
            <a:spLocks noGrp="1"/>
          </p:cNvSpPr>
          <p:nvPr>
            <p:ph idx="1"/>
          </p:nvPr>
        </p:nvSpPr>
        <p:spPr>
          <a:xfrm>
            <a:off x="0" y="2060848"/>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90076480"/>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In-Memory Computation Today?</a:t>
            </a:r>
          </a:p>
        </p:txBody>
      </p:sp>
      <p:sp>
        <p:nvSpPr>
          <p:cNvPr id="3" name="Content Placeholder 2"/>
          <p:cNvSpPr>
            <a:spLocks noGrp="1"/>
          </p:cNvSpPr>
          <p:nvPr>
            <p:ph idx="1"/>
          </p:nvPr>
        </p:nvSpPr>
        <p:spPr/>
        <p:txBody>
          <a:bodyPr/>
          <a:lstStyle/>
          <a:p>
            <a:r>
              <a:rPr lang="en-US" dirty="0">
                <a:solidFill>
                  <a:srgbClr val="FF0000"/>
                </a:solidFill>
              </a:rPr>
              <a:t>Push from Technology</a:t>
            </a:r>
          </a:p>
          <a:p>
            <a:pPr lvl="1"/>
            <a:r>
              <a:rPr lang="en-US" dirty="0">
                <a:solidFill>
                  <a:srgbClr val="0000FF"/>
                </a:solidFill>
              </a:rPr>
              <a:t>DRAM Scaling at jeopardy </a:t>
            </a:r>
          </a:p>
          <a:p>
            <a:pPr marL="344487" lvl="1" indent="0">
              <a:buNone/>
            </a:pPr>
            <a:r>
              <a:rPr lang="en-US" dirty="0">
                <a:sym typeface="Wingdings"/>
              </a:rPr>
              <a:t>    Controllers close to DRAM</a:t>
            </a:r>
          </a:p>
          <a:p>
            <a:pPr marL="344487" lvl="1" indent="0">
              <a:buNone/>
            </a:pPr>
            <a:r>
              <a:rPr lang="en-US" dirty="0">
                <a:sym typeface="Wingdings"/>
              </a:rPr>
              <a:t>    Industry open to new memory architectures</a:t>
            </a:r>
          </a:p>
          <a:p>
            <a:pPr lvl="1"/>
            <a:endParaRPr lang="en-US" dirty="0"/>
          </a:p>
          <a:p>
            <a:endParaRPr lang="en-US" dirty="0">
              <a:solidFill>
                <a:srgbClr val="FF0000"/>
              </a:solidFill>
            </a:endParaRPr>
          </a:p>
          <a:p>
            <a:pPr marL="0" indent="0">
              <a:buNone/>
            </a:pPr>
            <a:endParaRPr lang="en-US" dirty="0">
              <a:solidFill>
                <a:srgbClr val="FF0000"/>
              </a:solidFill>
            </a:endParaRPr>
          </a:p>
          <a:p>
            <a:r>
              <a:rPr lang="en-US" dirty="0">
                <a:solidFill>
                  <a:srgbClr val="FF0000"/>
                </a:solidFill>
              </a:rPr>
              <a:t>Pull from Systems and Applications</a:t>
            </a:r>
          </a:p>
          <a:p>
            <a:pPr lvl="1"/>
            <a:r>
              <a:rPr lang="en-US" dirty="0">
                <a:solidFill>
                  <a:srgbClr val="0000FF"/>
                </a:solidFill>
              </a:rPr>
              <a:t>Data access is a major system and application bottleneck</a:t>
            </a:r>
          </a:p>
          <a:p>
            <a:pPr lvl="1"/>
            <a:r>
              <a:rPr lang="en-US" dirty="0">
                <a:solidFill>
                  <a:srgbClr val="0000FF"/>
                </a:solidFill>
              </a:rPr>
              <a:t>Systems are energy limited</a:t>
            </a:r>
          </a:p>
          <a:p>
            <a:pPr lvl="1"/>
            <a:r>
              <a:rPr lang="en-US" dirty="0">
                <a:solidFill>
                  <a:srgbClr val="0000FF"/>
                </a:solidFill>
              </a:rPr>
              <a:t>Data movement much more energy-hungry than computation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091033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Key Systems Trends</a:t>
            </a:r>
          </a:p>
        </p:txBody>
      </p:sp>
      <p:sp>
        <p:nvSpPr>
          <p:cNvPr id="3" name="Content Placeholder 2"/>
          <p:cNvSpPr>
            <a:spLocks noGrp="1"/>
          </p:cNvSpPr>
          <p:nvPr>
            <p:ph idx="1"/>
          </p:nvPr>
        </p:nvSpPr>
        <p:spPr>
          <a:xfrm>
            <a:off x="228600" y="1403629"/>
            <a:ext cx="8610600" cy="5193723"/>
          </a:xfrm>
        </p:spPr>
        <p:txBody>
          <a:bodyPr/>
          <a:lstStyle/>
          <a:p>
            <a:pPr marL="0" indent="0">
              <a:buNone/>
            </a:pPr>
            <a:r>
              <a:rPr lang="en-US" sz="3200" dirty="0">
                <a:solidFill>
                  <a:srgbClr val="0000FF"/>
                </a:solidFill>
              </a:rPr>
              <a:t>1. Data access is a major bottleneck</a:t>
            </a:r>
          </a:p>
          <a:p>
            <a:pPr lvl="1"/>
            <a:r>
              <a:rPr lang="en-US" dirty="0"/>
              <a:t>Applications are increasingly data hungry</a:t>
            </a:r>
          </a:p>
          <a:p>
            <a:pPr lvl="1"/>
            <a:endParaRPr lang="en-US" dirty="0"/>
          </a:p>
          <a:p>
            <a:pPr lvl="1"/>
            <a:endParaRPr lang="en-US" dirty="0"/>
          </a:p>
          <a:p>
            <a:pPr marL="0" indent="0">
              <a:buNone/>
            </a:pPr>
            <a:r>
              <a:rPr lang="en-US" sz="3200" dirty="0">
                <a:solidFill>
                  <a:srgbClr val="0000FF"/>
                </a:solidFill>
              </a:rPr>
              <a:t>2. Energy consumption is a key limiter</a:t>
            </a:r>
          </a:p>
          <a:p>
            <a:endParaRPr lang="en-US" dirty="0"/>
          </a:p>
          <a:p>
            <a:endParaRPr lang="en-US" dirty="0"/>
          </a:p>
          <a:p>
            <a:pPr marL="0" indent="0">
              <a:buNone/>
            </a:pPr>
            <a:r>
              <a:rPr lang="en-US" sz="3200" dirty="0">
                <a:solidFill>
                  <a:srgbClr val="0000FF"/>
                </a:solidFill>
              </a:rPr>
              <a:t>3. Data movement energy dominates compute</a:t>
            </a:r>
          </a:p>
          <a:p>
            <a:pPr lvl="1"/>
            <a:r>
              <a:rPr lang="en-US" dirty="0"/>
              <a:t>Especially true for off-chip to on-chip movement</a:t>
            </a:r>
          </a:p>
          <a:p>
            <a:pPr marL="344487" lvl="1"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4728230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Do We Want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3" descr="C:\1nenad\ireland-fields-sky-clouds.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447800" y="1295400"/>
            <a:ext cx="6502400"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21836005"/>
      </p:ext>
    </p:extLst>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Or This?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2" descr="C:\1nenad\Widnes_Smoke.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79512" y="1213891"/>
            <a:ext cx="8763000" cy="495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Box 2"/>
          <p:cNvSpPr txBox="1"/>
          <p:nvPr/>
        </p:nvSpPr>
        <p:spPr>
          <a:xfrm>
            <a:off x="1494169" y="6495147"/>
            <a:ext cx="1322673"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V. </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Milutinovic</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54491690"/>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899592" y="1844824"/>
            <a:ext cx="7128792" cy="2088232"/>
          </a:xfrm>
        </p:spPr>
        <p:txBody>
          <a:bodyPr/>
          <a:lstStyle/>
          <a:p>
            <a:pPr marL="0" indent="0" algn="ctr">
              <a:buNone/>
            </a:pPr>
            <a:r>
              <a:rPr lang="en-US" sz="6400" dirty="0">
                <a:solidFill>
                  <a:srgbClr val="FF0000"/>
                </a:solidFill>
              </a:rPr>
              <a:t>High Performance,</a:t>
            </a:r>
          </a:p>
          <a:p>
            <a:pPr marL="0" indent="0" algn="ctr">
              <a:buNone/>
            </a:pPr>
            <a:r>
              <a:rPr lang="en-US" sz="6400" dirty="0">
                <a:solidFill>
                  <a:srgbClr val="0000FF"/>
                </a:solidFill>
              </a:rPr>
              <a:t>Energy Efficient,</a:t>
            </a:r>
          </a:p>
          <a:p>
            <a:pPr marL="0" indent="0" algn="ctr">
              <a:buNone/>
            </a:pPr>
            <a:r>
              <a:rPr lang="en-US" sz="6400" dirty="0">
                <a:solidFill>
                  <a:srgbClr val="FF0000"/>
                </a:solidFill>
              </a:rPr>
              <a:t>Sustainable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21047542"/>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0" y="1268760"/>
            <a:ext cx="9144000" cy="4979640"/>
          </a:xfrm>
        </p:spPr>
        <p:txBody>
          <a:bodyPr/>
          <a:lstStyle/>
          <a:p>
            <a:pPr marL="0" indent="0" algn="ctr">
              <a:buNone/>
            </a:pPr>
            <a:r>
              <a:rPr lang="en-US" dirty="0">
                <a:solidFill>
                  <a:srgbClr val="0000FF"/>
                </a:solidFill>
              </a:rPr>
              <a:t>Data access is the major performance and energy bottleneck</a:t>
            </a:r>
          </a:p>
          <a:p>
            <a:endParaRPr lang="en-US" sz="1000" dirty="0"/>
          </a:p>
          <a:p>
            <a:pPr marL="0" indent="0">
              <a:buNone/>
            </a:pPr>
            <a:endParaRPr lang="en-US" dirty="0"/>
          </a:p>
          <a:p>
            <a:pPr marL="0" indent="0" algn="ctr">
              <a:buNone/>
            </a:pPr>
            <a:r>
              <a:rPr lang="en-US" sz="5000" dirty="0"/>
              <a:t>Our current</a:t>
            </a:r>
          </a:p>
          <a:p>
            <a:pPr marL="0" indent="0" algn="ctr">
              <a:buNone/>
            </a:pPr>
            <a:r>
              <a:rPr lang="en-US" sz="5000" dirty="0">
                <a:solidFill>
                  <a:srgbClr val="0000FF"/>
                </a:solidFill>
              </a:rPr>
              <a:t>design principles </a:t>
            </a:r>
          </a:p>
          <a:p>
            <a:pPr marL="0" indent="0" algn="ctr">
              <a:buNone/>
            </a:pPr>
            <a:r>
              <a:rPr lang="en-US" sz="5000" dirty="0">
                <a:solidFill>
                  <a:srgbClr val="0000FF"/>
                </a:solidFill>
              </a:rPr>
              <a:t>cause </a:t>
            </a:r>
            <a:r>
              <a:rPr lang="en-US" sz="5000" dirty="0">
                <a:solidFill>
                  <a:srgbClr val="FF0000"/>
                </a:solidFill>
              </a:rPr>
              <a:t>great energy waste</a:t>
            </a:r>
          </a:p>
          <a:p>
            <a:pPr marL="0" indent="0" algn="ctr">
              <a:buNone/>
            </a:pPr>
            <a:r>
              <a:rPr lang="en-US" sz="3000" dirty="0">
                <a:solidFill>
                  <a:srgbClr val="FF0000"/>
                </a:solidFill>
              </a:rPr>
              <a:t>(and great performance loss)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203232843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Problem</a:t>
            </a:r>
          </a:p>
        </p:txBody>
      </p:sp>
      <p:sp>
        <p:nvSpPr>
          <p:cNvPr id="3" name="Content Placeholder 2"/>
          <p:cNvSpPr>
            <a:spLocks noGrp="1"/>
          </p:cNvSpPr>
          <p:nvPr>
            <p:ph idx="1"/>
          </p:nvPr>
        </p:nvSpPr>
        <p:spPr>
          <a:xfrm>
            <a:off x="228600" y="1988840"/>
            <a:ext cx="8610600" cy="4876800"/>
          </a:xfrm>
        </p:spPr>
        <p:txBody>
          <a:bodyPr/>
          <a:lstStyle/>
          <a:p>
            <a:pPr marL="0" indent="0" algn="ctr">
              <a:buNone/>
            </a:pPr>
            <a:r>
              <a:rPr lang="en-US" sz="5000" dirty="0">
                <a:solidFill>
                  <a:srgbClr val="FF0000"/>
                </a:solidFill>
              </a:rPr>
              <a:t>Processing</a:t>
            </a:r>
            <a:r>
              <a:rPr lang="en-US" sz="5000" dirty="0"/>
              <a:t> of data </a:t>
            </a:r>
          </a:p>
          <a:p>
            <a:pPr marL="0" indent="0" algn="ctr">
              <a:buNone/>
            </a:pPr>
            <a:r>
              <a:rPr lang="en-US" sz="5000" dirty="0"/>
              <a:t>is performed </a:t>
            </a:r>
          </a:p>
          <a:p>
            <a:pPr marL="0" indent="0" algn="ctr">
              <a:buNone/>
            </a:pPr>
            <a:r>
              <a:rPr lang="en-US" sz="5000" dirty="0">
                <a:solidFill>
                  <a:srgbClr val="FF0000"/>
                </a:solidFill>
              </a:rPr>
              <a:t>far away from the data</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90223846"/>
      </p:ext>
    </p:extLst>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6" name="Picture 5"/>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8" name="TextBox 7"/>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879978655"/>
      </p:ext>
    </p:extLst>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Computing System</a:t>
            </a:r>
          </a:p>
        </p:txBody>
      </p:sp>
      <p:sp>
        <p:nvSpPr>
          <p:cNvPr id="3" name="Content Placeholder 2"/>
          <p:cNvSpPr>
            <a:spLocks noGrp="1"/>
          </p:cNvSpPr>
          <p:nvPr>
            <p:ph idx="1"/>
          </p:nvPr>
        </p:nvSpPr>
        <p:spPr/>
        <p:txBody>
          <a:bodyPr/>
          <a:lstStyle/>
          <a:p>
            <a:r>
              <a:rPr lang="en-US" dirty="0"/>
              <a:t>Three key components</a:t>
            </a:r>
          </a:p>
          <a:p>
            <a:r>
              <a:rPr lang="en-US" dirty="0">
                <a:solidFill>
                  <a:srgbClr val="0000FF"/>
                </a:solidFill>
              </a:rPr>
              <a:t>Computation </a:t>
            </a:r>
          </a:p>
          <a:p>
            <a:r>
              <a:rPr lang="en-US" dirty="0">
                <a:solidFill>
                  <a:srgbClr val="0000FF"/>
                </a:solidFill>
              </a:rPr>
              <a:t>Communication</a:t>
            </a:r>
          </a:p>
          <a:p>
            <a:r>
              <a:rPr lang="en-US" dirty="0">
                <a:solidFill>
                  <a:srgbClr val="0000FF"/>
                </a:solidFill>
              </a:rPr>
              <a:t>Storage/memory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429000"/>
            <a:ext cx="7226300" cy="3302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Content Placeholder 6" descr="barcelona-die-photo-color.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619672" y="3861048"/>
            <a:ext cx="1312168" cy="12799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7" name="Picture 6" descr="dimm.png"/>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rot="10800000" flipV="1">
            <a:off x="3491880" y="5733256"/>
            <a:ext cx="2304256" cy="549297"/>
          </a:xfrm>
          <a:prstGeom prst="rect">
            <a:avLst/>
          </a:prstGeom>
        </p:spPr>
      </p:pic>
      <p:pic>
        <p:nvPicPr>
          <p:cNvPr id="8" name="Picture 23" descr="http://i.ehow.com/images/a04/ac/qb/format-hard-drive-xp-800X800.jp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rot="20433856">
            <a:off x="6233024" y="4297936"/>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8"/>
          <p:cNvSpPr/>
          <p:nvPr/>
        </p:nvSpPr>
        <p:spPr>
          <a:xfrm>
            <a:off x="3798168" y="2852936"/>
            <a:ext cx="8334672" cy="52322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Burks, Goldstein, von Neumann, “</a:t>
            </a:r>
            <a:r>
              <a:rPr kumimoji="0" lang="en-US" sz="1400" b="0" i="0" u="none" strike="noStrike" kern="1200" cap="none" spc="0" normalizeH="0" baseline="0" noProof="0" dirty="0">
                <a:ln>
                  <a:noFill/>
                </a:ln>
                <a:solidFill>
                  <a:srgbClr val="0000FF"/>
                </a:solidFill>
                <a:effectLst/>
                <a:uLnTx/>
                <a:uFillTx/>
                <a:latin typeface="Tahoma"/>
                <a:ea typeface="+mn-ea"/>
                <a:cs typeface="+mn-cs"/>
              </a:rPr>
              <a:t>Preliminary discussion of 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rPr>
              <a:t>logical design of an electronic computing instrument</a:t>
            </a:r>
            <a:r>
              <a:rPr kumimoji="0" lang="en-US" sz="1400" b="0" i="0" u="none" strike="noStrike" kern="1200" cap="none" spc="0" normalizeH="0" baseline="0" noProof="0" dirty="0">
                <a:ln>
                  <a:noFill/>
                </a:ln>
                <a:solidFill>
                  <a:srgbClr val="000000"/>
                </a:solidFill>
                <a:effectLst/>
                <a:uLnTx/>
                <a:uFillTx/>
                <a:latin typeface="Tahoma"/>
                <a:ea typeface="+mn-ea"/>
                <a:cs typeface="+mn-cs"/>
              </a:rPr>
              <a:t>,” 1946.</a:t>
            </a:r>
          </a:p>
        </p:txBody>
      </p:sp>
      <p:pic>
        <p:nvPicPr>
          <p:cNvPr id="11" name="Picture 1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5148063" y="152400"/>
            <a:ext cx="3255263" cy="2554836"/>
          </a:xfrm>
          <a:prstGeom prst="rect">
            <a:avLst/>
          </a:prstGeom>
        </p:spPr>
      </p:pic>
      <p:sp>
        <p:nvSpPr>
          <p:cNvPr id="12" name="TextBox 11"/>
          <p:cNvSpPr txBox="1"/>
          <p:nvPr/>
        </p:nvSpPr>
        <p:spPr>
          <a:xfrm>
            <a:off x="103846" y="6630115"/>
            <a:ext cx="5666936"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Tahoma"/>
                <a:ea typeface="+mn-ea"/>
                <a:cs typeface="+mn-cs"/>
              </a:rPr>
              <a:t>Image source: https://lbsitbytes2010.wordpress.com/2013/03/29/john-von-neumann-roll-no-15/</a:t>
            </a:r>
          </a:p>
        </p:txBody>
      </p:sp>
    </p:spTree>
    <p:extLst>
      <p:ext uri="{BB962C8B-B14F-4D97-AF65-F5344CB8AC3E}">
        <p14:creationId xmlns:p14="http://schemas.microsoft.com/office/powerpoint/2010/main" val="3772862399"/>
      </p:ext>
    </p:extLst>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Today’s Computing Systems</a:t>
            </a:r>
          </a:p>
        </p:txBody>
      </p:sp>
      <p:sp>
        <p:nvSpPr>
          <p:cNvPr id="3" name="Content Placeholder 2"/>
          <p:cNvSpPr>
            <a:spLocks noGrp="1"/>
          </p:cNvSpPr>
          <p:nvPr>
            <p:ph idx="1"/>
          </p:nvPr>
        </p:nvSpPr>
        <p:spPr>
          <a:xfrm>
            <a:off x="228600" y="997527"/>
            <a:ext cx="8915400" cy="5193723"/>
          </a:xfrm>
        </p:spPr>
        <p:txBody>
          <a:bodyPr/>
          <a:lstStyle/>
          <a:p>
            <a:r>
              <a:rPr lang="en-US" dirty="0"/>
              <a:t>Are overwhelmingly processor centric</a:t>
            </a:r>
          </a:p>
          <a:p>
            <a:r>
              <a:rPr lang="en-US" dirty="0">
                <a:solidFill>
                  <a:srgbClr val="FF0000"/>
                </a:solidFill>
              </a:rPr>
              <a:t>All data processed in the processor </a:t>
            </a:r>
            <a:r>
              <a:rPr lang="en-US" dirty="0">
                <a:sym typeface="Wingdings"/>
              </a:rPr>
              <a:t> at great system cost</a:t>
            </a:r>
            <a:endParaRPr lang="en-US" dirty="0"/>
          </a:p>
          <a:p>
            <a:r>
              <a:rPr lang="en-US" dirty="0"/>
              <a:t>Processor is heavily optimized and is considered the master</a:t>
            </a:r>
          </a:p>
          <a:p>
            <a:r>
              <a:rPr lang="en-US" dirty="0">
                <a:solidFill>
                  <a:srgbClr val="FF0000"/>
                </a:solidFill>
              </a:rPr>
              <a:t>Data storage units are dumb </a:t>
            </a:r>
            <a:r>
              <a:rPr lang="en-US" dirty="0"/>
              <a:t>and are largely </a:t>
            </a:r>
            <a:r>
              <a:rPr lang="en-US" dirty="0" err="1"/>
              <a:t>unoptimized</a:t>
            </a:r>
            <a:r>
              <a:rPr lang="en-US" dirty="0"/>
              <a:t> (except for some that are on the processor die)</a:t>
            </a:r>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143000" y="3583384"/>
            <a:ext cx="6669360" cy="30475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AutoShape 25"/>
          <p:cNvSpPr>
            <a:spLocks noChangeArrowheads="1"/>
          </p:cNvSpPr>
          <p:nvPr/>
        </p:nvSpPr>
        <p:spPr bwMode="auto">
          <a:xfrm>
            <a:off x="1331640" y="3933056"/>
            <a:ext cx="1800200" cy="1224136"/>
          </a:xfrm>
          <a:prstGeom prst="roundRect">
            <a:avLst>
              <a:gd name="adj" fmla="val 16667"/>
            </a:avLst>
          </a:prstGeom>
          <a:noFill/>
          <a:ln w="28575">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126101609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Yet …</a:t>
            </a:r>
          </a:p>
        </p:txBody>
      </p:sp>
      <p:sp>
        <p:nvSpPr>
          <p:cNvPr id="3" name="Content Placeholder 2"/>
          <p:cNvSpPr>
            <a:spLocks noGrp="1"/>
          </p:cNvSpPr>
          <p:nvPr>
            <p:ph idx="1"/>
          </p:nvPr>
        </p:nvSpPr>
        <p:spPr>
          <a:xfrm>
            <a:off x="228600" y="997527"/>
            <a:ext cx="8915400" cy="5193723"/>
          </a:xfrm>
        </p:spPr>
        <p:txBody>
          <a:bodyPr/>
          <a:lstStyle/>
          <a:p>
            <a:r>
              <a:rPr lang="en-US" dirty="0"/>
              <a:t>“</a:t>
            </a:r>
            <a:r>
              <a:rPr lang="en-US" sz="2800" b="1" dirty="0">
                <a:solidFill>
                  <a:srgbClr val="0000FF"/>
                </a:solidFill>
              </a:rPr>
              <a:t>It</a:t>
            </a:r>
            <a:r>
              <a:rPr lang="fr-FR" sz="2800" b="1" dirty="0">
                <a:solidFill>
                  <a:srgbClr val="0000FF"/>
                </a:solidFill>
              </a:rPr>
              <a:t>’</a:t>
            </a:r>
            <a:r>
              <a:rPr lang="en-US" sz="2800" b="1" dirty="0">
                <a:solidFill>
                  <a:srgbClr val="0000FF"/>
                </a:solidFill>
              </a:rPr>
              <a:t>s the Memory, Stupid!</a:t>
            </a:r>
            <a:r>
              <a:rPr lang="en-US" dirty="0"/>
              <a:t>” (Richard Sites, MPR, 1996)</a:t>
            </a:r>
          </a:p>
        </p:txBody>
      </p:sp>
      <p:pic>
        <p:nvPicPr>
          <p:cNvPr id="10" name="Picture 9"/>
          <p:cNvPicPr>
            <a:picLocks noChangeAspect="1"/>
          </p:cNvPicPr>
          <p:nvPr/>
        </p:nvPicPr>
        <p:blipFill>
          <a:blip r:embed="rId2"/>
          <a:stretch>
            <a:fillRect/>
          </a:stretch>
        </p:blipFill>
        <p:spPr>
          <a:xfrm>
            <a:off x="203200" y="1606128"/>
            <a:ext cx="8724900" cy="4775200"/>
          </a:xfrm>
          <a:prstGeom prst="rect">
            <a:avLst/>
          </a:prstGeom>
        </p:spPr>
      </p:pic>
      <p:sp>
        <p:nvSpPr>
          <p:cNvPr id="6" name="AutoShape 25"/>
          <p:cNvSpPr>
            <a:spLocks noChangeArrowheads="1"/>
          </p:cNvSpPr>
          <p:nvPr/>
        </p:nvSpPr>
        <p:spPr bwMode="auto">
          <a:xfrm>
            <a:off x="2123728" y="3573016"/>
            <a:ext cx="201622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TextBox 7"/>
          <p:cNvSpPr txBox="1"/>
          <p:nvPr/>
        </p:nvSpPr>
        <p:spPr>
          <a:xfrm>
            <a:off x="107504" y="6496146"/>
            <a:ext cx="8871173"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a:ln>
                  <a:noFill/>
                </a:ln>
                <a:solidFill>
                  <a:srgbClr val="000000"/>
                </a:solidFill>
                <a:effectLst/>
                <a:uLnTx/>
                <a:uFillTx/>
                <a:latin typeface="Tahoma"/>
                <a:ea typeface="+mn-ea"/>
                <a:cs typeface="+mn-cs"/>
              </a:rPr>
              <a:t>Mutlu+, “</a:t>
            </a:r>
            <a:r>
              <a:rPr kumimoji="0" lang="en-US" sz="1250" b="0" i="0" u="none" strike="noStrike" kern="1200" cap="none" spc="0" normalizeH="0" baseline="0" noProof="0" dirty="0">
                <a:ln>
                  <a:noFill/>
                </a:ln>
                <a:solidFill>
                  <a:srgbClr val="0000FF"/>
                </a:solidFill>
                <a:effectLst/>
                <a:uLnTx/>
                <a:uFillTx/>
                <a:latin typeface="Tahoma"/>
                <a:ea typeface="+mn-ea"/>
                <a:cs typeface="+mn-cs"/>
              </a:rPr>
              <a:t>Runahead Execution: An Alternative to Very Large Instruction Windows for Out-of-Order Processors</a:t>
            </a:r>
            <a:r>
              <a:rPr kumimoji="0" lang="en-US" sz="1250" b="0" i="0" u="none" strike="noStrike" kern="1200" cap="none" spc="0" normalizeH="0" baseline="0" noProof="0" dirty="0">
                <a:ln>
                  <a:noFill/>
                </a:ln>
                <a:solidFill>
                  <a:srgbClr val="000000"/>
                </a:solidFill>
                <a:effectLst/>
                <a:uLnTx/>
                <a:uFillTx/>
                <a:latin typeface="Tahoma"/>
                <a:ea typeface="+mn-ea"/>
                <a:cs typeface="+mn-cs"/>
              </a:rPr>
              <a:t>,” HPCA 2003.</a:t>
            </a:r>
          </a:p>
        </p:txBody>
      </p:sp>
      <p:pic>
        <p:nvPicPr>
          <p:cNvPr id="7" name="Picture 6">
            <a:extLst>
              <a:ext uri="{FF2B5EF4-FFF2-40B4-BE49-F238E27FC236}">
                <a16:creationId xmlns:a16="http://schemas.microsoft.com/office/drawing/2014/main" id="{23497AFD-D3FF-E347-A706-7E82FC4BB6FC}"/>
              </a:ext>
            </a:extLst>
          </p:cNvPr>
          <p:cNvPicPr>
            <a:picLocks noChangeAspect="1"/>
          </p:cNvPicPr>
          <p:nvPr/>
        </p:nvPicPr>
        <p:blipFill>
          <a:blip r:embed="rId3"/>
          <a:stretch>
            <a:fillRect/>
          </a:stretch>
        </p:blipFill>
        <p:spPr>
          <a:xfrm>
            <a:off x="4283968" y="210079"/>
            <a:ext cx="4434582" cy="635000"/>
          </a:xfrm>
          <a:prstGeom prst="rect">
            <a:avLst/>
          </a:prstGeom>
        </p:spPr>
      </p:pic>
    </p:spTree>
    <p:extLst>
      <p:ext uri="{BB962C8B-B14F-4D97-AF65-F5344CB8AC3E}">
        <p14:creationId xmlns:p14="http://schemas.microsoft.com/office/powerpoint/2010/main" val="23560731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t>The Performance Perspective</a:t>
            </a:r>
          </a:p>
        </p:txBody>
      </p:sp>
      <p:sp>
        <p:nvSpPr>
          <p:cNvPr id="3" name="Content Placeholder 2"/>
          <p:cNvSpPr>
            <a:spLocks noGrp="1"/>
          </p:cNvSpPr>
          <p:nvPr>
            <p:ph idx="1"/>
          </p:nvPr>
        </p:nvSpPr>
        <p:spPr>
          <a:xfrm>
            <a:off x="228600" y="997529"/>
            <a:ext cx="8915400" cy="5193723"/>
          </a:xfrm>
        </p:spPr>
        <p:txBody>
          <a:bodyPr/>
          <a:lstStyle/>
          <a:p>
            <a:r>
              <a:rPr lang="en-US" sz="1800" dirty="0"/>
              <a:t>Onur Mutlu, Jared Stark, Chris Wilkerson, and Yale N. </a:t>
            </a:r>
            <a:r>
              <a:rPr lang="en-US" sz="1800" dirty="0" err="1"/>
              <a:t>Patt</a:t>
            </a:r>
            <a:r>
              <a:rPr lang="en-US" sz="1800" dirty="0"/>
              <a:t>, </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"Runahead Execution: An Alternative to Very Large Instruction Windows for Out-of-order Processors"</a:t>
            </a:r>
            <a:br>
              <a:rPr lang="en-US" sz="1800" dirty="0">
                <a:solidFill>
                  <a:srgbClr val="0432FF"/>
                </a:solidFill>
              </a:rPr>
            </a:br>
            <a:r>
              <a:rPr lang="en-US" sz="1800" i="1" dirty="0"/>
              <a:t>Proceedings of the </a:t>
            </a:r>
            <a:r>
              <a:rPr lang="en-US" sz="1800" i="1" dirty="0">
                <a:hlinkClick r:id="rId3"/>
              </a:rPr>
              <a:t>9th International Symposium on High-Performance Computer Architecture</a:t>
            </a:r>
            <a:r>
              <a:rPr lang="en-US" sz="1800" i="1" dirty="0"/>
              <a:t> (</a:t>
            </a:r>
            <a:r>
              <a:rPr lang="en-US" sz="1800" b="1" i="1" dirty="0"/>
              <a:t>HPCA</a:t>
            </a:r>
            <a:r>
              <a:rPr lang="en-US" sz="1800" i="1" dirty="0"/>
              <a:t>)</a:t>
            </a:r>
            <a:r>
              <a:rPr lang="en-US" sz="1800" dirty="0"/>
              <a:t>, pages 129-140, Anaheim, CA, February 2003. </a:t>
            </a:r>
            <a:r>
              <a:rPr lang="en-US" sz="1800" dirty="0">
                <a:hlinkClick r:id="rId4"/>
              </a:rPr>
              <a:t>Slides (pdf)</a:t>
            </a:r>
            <a:r>
              <a:rPr lang="en-US" sz="1800" dirty="0"/>
              <a:t> </a:t>
            </a:r>
            <a:r>
              <a:rPr lang="en-US" sz="1800" b="1" i="1" dirty="0"/>
              <a:t> </a:t>
            </a:r>
          </a:p>
          <a:p>
            <a:pPr marL="327025" lvl="1" indent="0">
              <a:buNone/>
            </a:pPr>
            <a:r>
              <a:rPr lang="en-US" sz="1600" b="1" i="1" dirty="0">
                <a:solidFill>
                  <a:srgbClr val="FF0000"/>
                </a:solidFill>
              </a:rPr>
              <a:t>One of the 15 computer arch. papers of 2003 selected as Top Picks by IEEE Micro.</a:t>
            </a:r>
            <a:br>
              <a:rPr lang="en-US" sz="1600" dirty="0">
                <a:solidFill>
                  <a:srgbClr val="FF0000"/>
                </a:solidFill>
              </a:rPr>
            </a:br>
            <a:r>
              <a:rPr lang="en-US" sz="1600" b="1" i="1" dirty="0">
                <a:solidFill>
                  <a:srgbClr val="FF0000"/>
                </a:solidFill>
              </a:rPr>
              <a:t>HPCA Test of Time Award (awarded in 2021).</a:t>
            </a:r>
            <a:endParaRPr lang="en-US" sz="1600" dirty="0">
              <a:solidFill>
                <a:srgbClr val="FF0000"/>
              </a:solidFill>
            </a:endParaRPr>
          </a:p>
          <a:p>
            <a:pPr marL="0" indent="0">
              <a:buNone/>
            </a:pPr>
            <a:br>
              <a:rPr lang="en-US" sz="1800" dirty="0"/>
            </a:br>
            <a:endParaRPr lang="en-US" sz="1800" dirty="0"/>
          </a:p>
          <a:p>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0" fontAlgn="auto" latinLnBrk="0" hangingPunct="0">
              <a:lnSpc>
                <a:spcPct val="100000"/>
              </a:lnSpc>
              <a:spcBef>
                <a:spcPts val="0"/>
              </a:spcBef>
              <a:spcAft>
                <a:spcPts val="0"/>
              </a:spcAft>
              <a:buClrTx/>
              <a:buSzTx/>
              <a:buFontTx/>
              <a:buNone/>
              <a:tabLst/>
              <a:defRPr/>
            </a:pPr>
            <a:fld id="{C693BED2-1B18-8744-B8F0-03CBD3594789}" type="slidenum">
              <a:rPr kumimoji="0" lang="en-US" altLang="en-US" sz="1600" b="0" i="0" u="none" strike="noStrike" kern="1200" cap="none" spc="0" normalizeH="0" baseline="0" noProof="0">
                <a:ln>
                  <a:noFill/>
                </a:ln>
                <a:solidFill>
                  <a:srgbClr val="000000"/>
                </a:solidFill>
                <a:effectLst/>
                <a:uLnTx/>
                <a:uFillTx/>
                <a:latin typeface="Garamond" charset="0"/>
                <a:ea typeface="+mn-ea"/>
                <a:cs typeface="+mn-cs"/>
              </a:rPr>
              <a:pPr marL="0" marR="0" lvl="0" indent="0" algn="r" defTabSz="914400" rtl="0" eaLnBrk="0" fontAlgn="auto" latinLnBrk="0" hangingPunct="0">
                <a:lnSpc>
                  <a:spcPct val="100000"/>
                </a:lnSpc>
                <a:spcBef>
                  <a:spcPts val="0"/>
                </a:spcBef>
                <a:spcAft>
                  <a:spcPts val="0"/>
                </a:spcAft>
                <a:buClrTx/>
                <a:buSzTx/>
                <a:buFontTx/>
                <a:buNone/>
                <a:tabLst/>
                <a:defRPr/>
              </a:pPr>
              <a:t>142</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6" name="Picture 5"/>
          <p:cNvPicPr>
            <a:picLocks noChangeAspect="1"/>
          </p:cNvPicPr>
          <p:nvPr/>
        </p:nvPicPr>
        <p:blipFill>
          <a:blip r:embed="rId5"/>
          <a:stretch>
            <a:fillRect/>
          </a:stretch>
        </p:blipFill>
        <p:spPr>
          <a:xfrm>
            <a:off x="0" y="3828774"/>
            <a:ext cx="9144000" cy="2495826"/>
          </a:xfrm>
          <a:prstGeom prst="rect">
            <a:avLst/>
          </a:prstGeom>
        </p:spPr>
      </p:pic>
    </p:spTree>
    <p:extLst>
      <p:ext uri="{BB962C8B-B14F-4D97-AF65-F5344CB8AC3E}">
        <p14:creationId xmlns:p14="http://schemas.microsoft.com/office/powerpoint/2010/main" val="542891243"/>
      </p:ext>
    </p:extLst>
  </p:cSld>
  <p:clrMapOvr>
    <a:masterClrMapping/>
  </p:clrMapOvr>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a:stretch>
            <a:fillRect/>
          </a:stretch>
        </p:blipFill>
        <p:spPr>
          <a:xfrm>
            <a:off x="971600" y="1618579"/>
            <a:ext cx="6984776" cy="4821475"/>
          </a:xfrm>
          <a:prstGeom prst="rect">
            <a:avLst/>
          </a:prstGeom>
        </p:spPr>
      </p:pic>
      <p:sp>
        <p:nvSpPr>
          <p:cNvPr id="6" name="AutoShape 25"/>
          <p:cNvSpPr>
            <a:spLocks noChangeArrowheads="1"/>
          </p:cNvSpPr>
          <p:nvPr/>
        </p:nvSpPr>
        <p:spPr bwMode="auto">
          <a:xfrm>
            <a:off x="3779912" y="2442260"/>
            <a:ext cx="3096344" cy="2304256"/>
          </a:xfrm>
          <a:prstGeom prst="roundRect">
            <a:avLst>
              <a:gd name="adj" fmla="val 16667"/>
            </a:avLst>
          </a:prstGeom>
          <a:noFill/>
          <a:ln w="88900">
            <a:solidFill>
              <a:srgbClr val="0000FF"/>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4500458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Performance Perspective (Today)</a:t>
            </a:r>
          </a:p>
        </p:txBody>
      </p:sp>
      <p:sp>
        <p:nvSpPr>
          <p:cNvPr id="3" name="Content Placeholder 2"/>
          <p:cNvSpPr>
            <a:spLocks noGrp="1"/>
          </p:cNvSpPr>
          <p:nvPr>
            <p:ph idx="1"/>
          </p:nvPr>
        </p:nvSpPr>
        <p:spPr/>
        <p:txBody>
          <a:bodyPr/>
          <a:lstStyle/>
          <a:p>
            <a:r>
              <a:rPr lang="en-US" dirty="0"/>
              <a:t>All of Google’s Data Center Workloads (2015):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7" name="TextBox 6"/>
          <p:cNvSpPr txBox="1"/>
          <p:nvPr/>
        </p:nvSpPr>
        <p:spPr>
          <a:xfrm>
            <a:off x="2339752" y="6528683"/>
            <a:ext cx="4516749" cy="28469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dirty="0" err="1">
                <a:ln>
                  <a:noFill/>
                </a:ln>
                <a:solidFill>
                  <a:srgbClr val="000000"/>
                </a:solidFill>
                <a:effectLst/>
                <a:uLnTx/>
                <a:uFillTx/>
                <a:latin typeface="Tahoma"/>
                <a:ea typeface="+mn-ea"/>
                <a:cs typeface="+mn-cs"/>
              </a:rPr>
              <a:t>Kanev</a:t>
            </a:r>
            <a:r>
              <a:rPr kumimoji="0" lang="en-US" sz="1250" b="0" i="0" u="none" strike="noStrike" kern="1200" cap="none" spc="0" normalizeH="0" baseline="0" noProof="0" dirty="0">
                <a:ln>
                  <a:noFill/>
                </a:ln>
                <a:solidFill>
                  <a:srgbClr val="000000"/>
                </a:solidFill>
                <a:effectLst/>
                <a:uLnTx/>
                <a:uFillTx/>
                <a:latin typeface="Tahoma"/>
                <a:ea typeface="+mn-ea"/>
                <a:cs typeface="+mn-cs"/>
              </a:rPr>
              <a:t>+, “</a:t>
            </a:r>
            <a:r>
              <a:rPr kumimoji="0" lang="en-US" sz="1250" b="0" i="0" u="none" strike="noStrike" kern="1200" cap="none" spc="0" normalizeH="0" baseline="0" noProof="0" dirty="0">
                <a:ln>
                  <a:noFill/>
                </a:ln>
                <a:solidFill>
                  <a:srgbClr val="0000FF"/>
                </a:solidFill>
                <a:effectLst/>
                <a:uLnTx/>
                <a:uFillTx/>
                <a:latin typeface="Tahoma"/>
                <a:ea typeface="+mn-ea"/>
                <a:cs typeface="+mn-cs"/>
              </a:rPr>
              <a:t>Profiling a Warehouse-Scale Computer</a:t>
            </a:r>
            <a:r>
              <a:rPr kumimoji="0" lang="en-US" sz="1250" b="0" i="0" u="none" strike="noStrike" kern="1200" cap="none" spc="0" normalizeH="0" baseline="0" noProof="0" dirty="0">
                <a:ln>
                  <a:noFill/>
                </a:ln>
                <a:solidFill>
                  <a:srgbClr val="000000"/>
                </a:solidFill>
                <a:effectLst/>
                <a:uLnTx/>
                <a:uFillTx/>
                <a:latin typeface="Tahoma"/>
                <a:ea typeface="+mn-ea"/>
                <a:cs typeface="+mn-cs"/>
              </a:rPr>
              <a:t>,” ISCA 2015.</a:t>
            </a:r>
          </a:p>
        </p:txBody>
      </p:sp>
      <p:pic>
        <p:nvPicPr>
          <p:cNvPr id="8" name="Picture 7"/>
          <p:cNvPicPr>
            <a:picLocks noChangeAspect="1"/>
          </p:cNvPicPr>
          <p:nvPr/>
        </p:nvPicPr>
        <p:blipFill>
          <a:blip r:embed="rId2"/>
          <a:stretch>
            <a:fillRect/>
          </a:stretch>
        </p:blipFill>
        <p:spPr>
          <a:xfrm>
            <a:off x="179511" y="1732974"/>
            <a:ext cx="8581113" cy="4360322"/>
          </a:xfrm>
          <a:prstGeom prst="rect">
            <a:avLst/>
          </a:prstGeom>
        </p:spPr>
      </p:pic>
    </p:spTree>
    <p:extLst>
      <p:ext uri="{BB962C8B-B14F-4D97-AF65-F5344CB8AC3E}">
        <p14:creationId xmlns:p14="http://schemas.microsoft.com/office/powerpoint/2010/main" val="3298148118"/>
      </p:ext>
    </p:extLst>
  </p:cSld>
  <p:clrMapOvr>
    <a:masterClrMapping/>
  </p:clrMapOvr>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683549"/>
            <a:ext cx="8915400" cy="5193723"/>
          </a:xfrm>
        </p:spPr>
        <p:txBody>
          <a:bodyPr/>
          <a:lstStyle/>
          <a:p>
            <a:endParaRPr lang="en-US" dirty="0">
              <a:solidFill>
                <a:srgbClr val="FF0000"/>
              </a:solidFill>
            </a:endParaRPr>
          </a:p>
          <a:p>
            <a:r>
              <a:rPr lang="en-US" dirty="0">
                <a:solidFill>
                  <a:srgbClr val="FF0000"/>
                </a:solidFill>
              </a:rPr>
              <a:t>Grossly-imbalanced systems</a:t>
            </a:r>
          </a:p>
          <a:p>
            <a:pPr lvl="1"/>
            <a:r>
              <a:rPr lang="en-US" dirty="0"/>
              <a:t>Processing done only in </a:t>
            </a:r>
            <a:r>
              <a:rPr lang="en-US" b="1" dirty="0"/>
              <a:t>one</a:t>
            </a:r>
            <a:r>
              <a:rPr lang="en-US" dirty="0"/>
              <a:t> </a:t>
            </a:r>
            <a:r>
              <a:rPr lang="en-US" b="1" dirty="0"/>
              <a:t>place</a:t>
            </a:r>
          </a:p>
          <a:p>
            <a:pPr lvl="1"/>
            <a:r>
              <a:rPr lang="en-US" dirty="0"/>
              <a:t>Everything else just stores and moves data: </a:t>
            </a:r>
            <a:r>
              <a:rPr lang="en-US" b="1" dirty="0"/>
              <a:t>data moves a lot</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marL="0" indent="0">
              <a:buNone/>
            </a:pPr>
            <a:endParaRPr lang="en-US" dirty="0">
              <a:solidFill>
                <a:srgbClr val="FF0000"/>
              </a:solidFill>
            </a:endParaRPr>
          </a:p>
          <a:p>
            <a:r>
              <a:rPr lang="en-US" dirty="0">
                <a:solidFill>
                  <a:srgbClr val="FF0000"/>
                </a:solidFill>
              </a:rPr>
              <a:t>Overly complex and bloated processor (and accelerators)</a:t>
            </a:r>
          </a:p>
          <a:p>
            <a:pPr lvl="1"/>
            <a:r>
              <a:rPr lang="en-US" dirty="0"/>
              <a:t>To tolerate data access from memory</a:t>
            </a:r>
          </a:p>
          <a:p>
            <a:pPr lvl="1"/>
            <a:r>
              <a:rPr lang="en-US" dirty="0"/>
              <a:t>Complex hierarchies and mechanisms </a:t>
            </a:r>
          </a:p>
          <a:p>
            <a:pPr marL="344487" lvl="1" indent="0">
              <a:buNone/>
            </a:pPr>
            <a:r>
              <a:rPr lang="en-US" dirty="0">
                <a:solidFill>
                  <a:srgbClr val="0000FF"/>
                </a:solidFill>
                <a:sym typeface="Wingdings"/>
              </a:rPr>
              <a:t> Energy inefficient </a:t>
            </a:r>
          </a:p>
          <a:p>
            <a:pPr marL="344487" lvl="1" indent="0">
              <a:buNone/>
            </a:pPr>
            <a:r>
              <a:rPr lang="en-US" dirty="0">
                <a:solidFill>
                  <a:srgbClr val="0000FF"/>
                </a:solidFill>
                <a:sym typeface="Wingdings"/>
              </a:rPr>
              <a:t> Low performance</a:t>
            </a:r>
          </a:p>
          <a:p>
            <a:pPr marL="344487" lvl="1" indent="0">
              <a:buNone/>
            </a:pPr>
            <a:r>
              <a:rPr lang="en-US" dirty="0">
                <a:solidFill>
                  <a:srgbClr val="0000FF"/>
                </a:solidFill>
                <a:sym typeface="Wingdings"/>
              </a:rPr>
              <a:t> Complex</a:t>
            </a:r>
            <a:endParaRPr lang="en-US" dirty="0">
              <a:solidFill>
                <a:srgbClr val="0000FF"/>
              </a:solidFill>
            </a:endParaRPr>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3167686934"/>
      </p:ext>
    </p:extLst>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Perils of Processor-Centric Design</a:t>
            </a:r>
          </a:p>
        </p:txBody>
      </p:sp>
      <p:sp>
        <p:nvSpPr>
          <p:cNvPr id="3" name="Content Placeholder 2"/>
          <p:cNvSpPr>
            <a:spLocks noGrp="1"/>
          </p:cNvSpPr>
          <p:nvPr>
            <p:ph idx="1"/>
          </p:nvPr>
        </p:nvSpPr>
        <p:spPr>
          <a:xfrm>
            <a:off x="228600" y="899573"/>
            <a:ext cx="8610600" cy="5193723"/>
          </a:xfrm>
        </p:spPr>
        <p:txBody>
          <a:bodyPr/>
          <a:lstStyle/>
          <a:p>
            <a:endParaRPr lang="en-US"/>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descr="many-core3.eps"/>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954782"/>
            <a:ext cx="6146800" cy="4953000"/>
          </a:xfrm>
          <a:prstGeom prst="rect">
            <a:avLst/>
          </a:prstGeom>
          <a:noFill/>
          <a:ln w="9525">
            <a:noFill/>
            <a:miter lim="800000"/>
            <a:headEnd/>
            <a:tailEnd/>
          </a:ln>
        </p:spPr>
      </p:pic>
      <p:pic>
        <p:nvPicPr>
          <p:cNvPr id="7" name="Picture 23" descr="http://i.ehow.com/images/a04/ac/qb/format-hard-drive-xp-800X800.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rot="20433856">
            <a:off x="6691556" y="2327775"/>
            <a:ext cx="2124075" cy="2124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Line 21"/>
          <p:cNvSpPr>
            <a:spLocks noChangeShapeType="1"/>
          </p:cNvSpPr>
          <p:nvPr/>
        </p:nvSpPr>
        <p:spPr bwMode="auto">
          <a:xfrm>
            <a:off x="6080368" y="3372350"/>
            <a:ext cx="1044575" cy="0"/>
          </a:xfrm>
          <a:prstGeom prst="line">
            <a:avLst/>
          </a:prstGeom>
          <a:noFill/>
          <a:ln w="38100">
            <a:solidFill>
              <a:srgbClr val="993300"/>
            </a:solidFill>
            <a:round/>
            <a:headEnd type="triangle" w="med" len="med"/>
            <a:tailEnd type="triangle" w="med" len="me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5" name="TextBox 4"/>
          <p:cNvSpPr txBox="1"/>
          <p:nvPr/>
        </p:nvSpPr>
        <p:spPr>
          <a:xfrm>
            <a:off x="611560" y="6021288"/>
            <a:ext cx="781195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Tahoma"/>
                <a:ea typeface="+mn-ea"/>
                <a:cs typeface="+mn-cs"/>
              </a:rPr>
              <a:t>Most of the system is dedicated to storing and moving data </a:t>
            </a:r>
          </a:p>
        </p:txBody>
      </p:sp>
    </p:spTree>
    <p:extLst>
      <p:ext uri="{BB962C8B-B14F-4D97-AF65-F5344CB8AC3E}">
        <p14:creationId xmlns:p14="http://schemas.microsoft.com/office/powerpoint/2010/main" val="1270618122"/>
      </p:ext>
    </p:extLst>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The Energy Perspective</a:t>
            </a:r>
          </a:p>
        </p:txBody>
      </p:sp>
      <p:sp>
        <p:nvSpPr>
          <p:cNvPr id="270338"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320822064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Data Movement vs. Computation Energy</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3" name="TextBox 2"/>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695855351"/>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aramond" charset="0"/>
                <a:ea typeface="ＭＳ Ｐゴシック" charset="0"/>
                <a:cs typeface="ＭＳ Ｐゴシック" charset="0"/>
              </a:rPr>
              <a:t>Data Movement vs. Computation Energy</a:t>
            </a:r>
            <a:endParaRPr lang="en-US" dirty="0"/>
          </a:p>
        </p:txBody>
      </p:sp>
      <p:sp>
        <p:nvSpPr>
          <p:cNvPr id="3" name="Content Placeholder 2"/>
          <p:cNvSpPr>
            <a:spLocks noGrp="1"/>
          </p:cNvSpPr>
          <p:nvPr>
            <p:ph idx="1"/>
          </p:nvPr>
        </p:nvSpPr>
        <p:spPr>
          <a:xfrm>
            <a:off x="228600" y="1052736"/>
            <a:ext cx="8610600" cy="4876800"/>
          </a:xfrm>
        </p:spPr>
        <p:txBody>
          <a:bodyPr/>
          <a:lstStyle/>
          <a:p>
            <a:r>
              <a:rPr lang="en-US" dirty="0">
                <a:solidFill>
                  <a:srgbClr val="FF0000"/>
                </a:solidFill>
                <a:cs typeface="Adobe Garamond Pro"/>
              </a:rPr>
              <a:t>Data movement </a:t>
            </a:r>
            <a:r>
              <a:rPr lang="en-US" dirty="0">
                <a:solidFill>
                  <a:schemeClr val="tx2"/>
                </a:solidFill>
                <a:cs typeface="Adobe Garamond Pro"/>
              </a:rPr>
              <a:t>is a major system energy bottleneck</a:t>
            </a:r>
          </a:p>
          <a:p>
            <a:pPr lvl="1"/>
            <a:r>
              <a:rPr lang="en-US" sz="2000" dirty="0">
                <a:cs typeface="Adobe Garamond Pro"/>
              </a:rPr>
              <a:t>Comprises </a:t>
            </a:r>
            <a:r>
              <a:rPr lang="en-US" sz="2000" dirty="0">
                <a:solidFill>
                  <a:srgbClr val="0000FF"/>
                </a:solidFill>
                <a:cs typeface="Adobe Garamond Pro"/>
              </a:rPr>
              <a:t>41%</a:t>
            </a:r>
            <a:r>
              <a:rPr lang="en-US" sz="2000" dirty="0">
                <a:cs typeface="Adobe Garamond Pro"/>
              </a:rPr>
              <a:t> of mobile system energy during web browsing [2]</a:t>
            </a:r>
          </a:p>
          <a:p>
            <a:pPr lvl="1"/>
            <a:r>
              <a:rPr lang="en-US" sz="2000" dirty="0">
                <a:cs typeface="Adobe Garamond Pro"/>
              </a:rPr>
              <a:t>Costs </a:t>
            </a:r>
            <a:r>
              <a:rPr lang="en-US" sz="2000" dirty="0">
                <a:solidFill>
                  <a:srgbClr val="0000FF"/>
                </a:solidFill>
                <a:cs typeface="Adobe Garamond Pro"/>
              </a:rPr>
              <a:t>~115 </a:t>
            </a:r>
            <a:r>
              <a:rPr lang="en-US" sz="2000" dirty="0">
                <a:cs typeface="Adobe Garamond Pro"/>
              </a:rPr>
              <a:t>times as much energy as an ADD operation [1, 2]</a:t>
            </a:r>
          </a:p>
          <a:p>
            <a:endParaRPr lang="en-US" dirty="0">
              <a:solidFill>
                <a:schemeClr val="tx2"/>
              </a:solidFill>
              <a:cs typeface="Adobe Garamond Pro"/>
            </a:endParaRP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48072" y="2555875"/>
            <a:ext cx="7452320" cy="2817341"/>
          </a:xfrm>
          <a:prstGeom prst="rect">
            <a:avLst/>
          </a:prstGeom>
        </p:spPr>
      </p:pic>
      <p:sp>
        <p:nvSpPr>
          <p:cNvPr id="6" name="TextBox 5"/>
          <p:cNvSpPr txBox="1"/>
          <p:nvPr/>
        </p:nvSpPr>
        <p:spPr>
          <a:xfrm>
            <a:off x="35496" y="5805264"/>
            <a:ext cx="5918657" cy="27699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[1]: Reducing data Movement Energy via Online Data Clustering and Encoding (MICRO’16)</a:t>
            </a:r>
          </a:p>
        </p:txBody>
      </p:sp>
      <p:sp>
        <p:nvSpPr>
          <p:cNvPr id="7" name="TextBox 6"/>
          <p:cNvSpPr txBox="1"/>
          <p:nvPr/>
        </p:nvSpPr>
        <p:spPr>
          <a:xfrm>
            <a:off x="76200" y="6033864"/>
            <a:ext cx="911411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lumMod val="75000"/>
                    <a:lumOff val="25000"/>
                  </a:prstClr>
                </a:solidFill>
                <a:effectLst/>
                <a:uLnTx/>
                <a:uFillTx/>
                <a:latin typeface="Calibri"/>
                <a:ea typeface="+mn-ea"/>
                <a:cs typeface="+mn-cs"/>
              </a:rPr>
              <a:t>[2]: Quantifying the energy cost of data movement for emerging smart phone workloads on mobile platforms (IISWC’14)</a:t>
            </a:r>
          </a:p>
        </p:txBody>
      </p:sp>
    </p:spTree>
    <p:extLst>
      <p:ext uri="{BB962C8B-B14F-4D97-AF65-F5344CB8AC3E}">
        <p14:creationId xmlns:p14="http://schemas.microsoft.com/office/powerpoint/2010/main" val="3460921291"/>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Waste in Mobile Devices</a:t>
            </a:r>
          </a:p>
        </p:txBody>
      </p:sp>
      <p:sp>
        <p:nvSpPr>
          <p:cNvPr id="3" name="Content Placeholder 2"/>
          <p:cNvSpPr>
            <a:spLocks noGrp="1"/>
          </p:cNvSpPr>
          <p:nvPr>
            <p:ph idx="1"/>
          </p:nvPr>
        </p:nvSpPr>
        <p:spPr>
          <a:xfrm>
            <a:off x="228600" y="1000472"/>
            <a:ext cx="8807896" cy="4876800"/>
          </a:xfrm>
        </p:spPr>
        <p:txBody>
          <a:bodyPr/>
          <a:lstStyle/>
          <a:p>
            <a:r>
              <a:rPr lang="en-US" sz="1500" dirty="0"/>
              <a:t>Amirali Boroumand, Saugata Ghose, </a:t>
            </a:r>
            <a:r>
              <a:rPr lang="en-US" sz="1500" dirty="0" err="1"/>
              <a:t>Youngsok</a:t>
            </a:r>
            <a:r>
              <a:rPr lang="en-US" sz="1500" dirty="0"/>
              <a:t> Kim, </a:t>
            </a:r>
            <a:r>
              <a:rPr lang="en-US" sz="1500" dirty="0" err="1"/>
              <a:t>Rachata</a:t>
            </a:r>
            <a:r>
              <a:rPr lang="en-US" sz="1500" dirty="0"/>
              <a:t> </a:t>
            </a:r>
            <a:r>
              <a:rPr lang="en-US" sz="1500" dirty="0" err="1"/>
              <a:t>Ausavarungnirun</a:t>
            </a:r>
            <a:r>
              <a:rPr lang="en-US" sz="1500" dirty="0"/>
              <a:t>, Eric </a:t>
            </a:r>
            <a:r>
              <a:rPr lang="en-US" sz="1500" dirty="0" err="1"/>
              <a:t>Shiu</a:t>
            </a:r>
            <a:r>
              <a:rPr lang="en-US" sz="1500" dirty="0"/>
              <a:t>, Rahul Thakur, </a:t>
            </a:r>
            <a:r>
              <a:rPr lang="en-US" sz="1500" dirty="0" err="1"/>
              <a:t>Daehyun</a:t>
            </a:r>
            <a:r>
              <a:rPr lang="en-US" sz="1500" dirty="0"/>
              <a:t> Kim, Aki </a:t>
            </a:r>
            <a:r>
              <a:rPr lang="en-US" sz="1500" dirty="0" err="1"/>
              <a:t>Kuusela</a:t>
            </a:r>
            <a:r>
              <a:rPr lang="en-US" sz="1500" dirty="0"/>
              <a:t>, Allan </a:t>
            </a:r>
            <a:r>
              <a:rPr lang="en-US" sz="1500" dirty="0" err="1"/>
              <a:t>Knies</a:t>
            </a:r>
            <a:r>
              <a:rPr lang="en-US" sz="1500" dirty="0"/>
              <a:t>, </a:t>
            </a:r>
            <a:r>
              <a:rPr lang="en-US" sz="1500" dirty="0" err="1"/>
              <a:t>Parthasarathy</a:t>
            </a:r>
            <a:r>
              <a:rPr lang="en-US" sz="1500" dirty="0"/>
              <a:t> </a:t>
            </a:r>
            <a:r>
              <a:rPr lang="en-US" sz="1500" dirty="0" err="1"/>
              <a:t>Ranganathan</a:t>
            </a:r>
            <a:r>
              <a:rPr lang="en-US" sz="1500" dirty="0"/>
              <a:t>,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"Google Workloads for Consumer Devices: Mitigating Data Movement Bottlenecks"</a:t>
            </a:r>
            <a:r>
              <a:rPr lang="en-US" sz="1500" dirty="0">
                <a:solidFill>
                  <a:srgbClr val="0432FF"/>
                </a:solidFill>
              </a:rPr>
              <a:t> </a:t>
            </a:r>
            <a:br>
              <a:rPr lang="en-US" sz="1500" dirty="0"/>
            </a:br>
            <a:r>
              <a:rPr lang="en-US" sz="1500" i="1" dirty="0"/>
              <a:t>Proceedings of the </a:t>
            </a:r>
            <a:r>
              <a:rPr lang="en-US" sz="1500" i="1" dirty="0">
                <a:hlinkClick r:id="rId3"/>
              </a:rPr>
              <a:t>23rd International Conference on Architectural Support for Programming Languages and Operating Systems</a:t>
            </a:r>
            <a:r>
              <a:rPr lang="en-US" sz="1500" i="1" dirty="0"/>
              <a:t> (</a:t>
            </a:r>
            <a:r>
              <a:rPr lang="en-US" sz="1500" b="1" i="1" dirty="0"/>
              <a:t>ASPLOS</a:t>
            </a:r>
            <a:r>
              <a:rPr lang="en-US" sz="1500" i="1" dirty="0"/>
              <a:t>)</a:t>
            </a:r>
            <a:r>
              <a:rPr lang="en-US" sz="1500" dirty="0"/>
              <a:t>, Williamsburg, VA, USA, March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
        <p:nvSpPr>
          <p:cNvPr id="7" name="Rectangle 6">
            <a:extLst>
              <a:ext uri="{FF2B5EF4-FFF2-40B4-BE49-F238E27FC236}">
                <a16:creationId xmlns:a16="http://schemas.microsoft.com/office/drawing/2014/main" id="{6AD6B716-D4D6-E942-A52D-41F4F25A40CE}"/>
              </a:ext>
            </a:extLst>
          </p:cNvPr>
          <p:cNvSpPr/>
          <p:nvPr/>
        </p:nvSpPr>
        <p:spPr>
          <a:xfrm>
            <a:off x="0" y="270892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3B812F"/>
                </a:solidFill>
                <a:effectLst/>
                <a:uLnTx/>
                <a:uFillTx/>
                <a:latin typeface="Tahoma"/>
                <a:ea typeface="+mn-ea"/>
                <a:cs typeface="+mn-cs"/>
              </a:rPr>
              <a:t>62.7%</a:t>
            </a:r>
            <a:r>
              <a:rPr kumimoji="0" lang="en-US" sz="3000" b="1" i="0" u="none" strike="noStrike" kern="1200" cap="none" spc="0" normalizeH="0" baseline="0" noProof="0" dirty="0">
                <a:ln>
                  <a:noFill/>
                </a:ln>
                <a:solidFill>
                  <a:srgbClr val="000000"/>
                </a:solidFill>
                <a:effectLst/>
                <a:uLnTx/>
                <a:uFillTx/>
                <a:latin typeface="Tahoma"/>
                <a:ea typeface="+mn-ea"/>
                <a:cs typeface="+mn-cs"/>
              </a:rPr>
              <a:t> of the total system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00000"/>
                </a:solidFill>
                <a:effectLst/>
                <a:uLnTx/>
                <a:uFillTx/>
                <a:latin typeface="Tahoma"/>
                <a:ea typeface="+mn-ea"/>
                <a:cs typeface="+mn-cs"/>
              </a:rPr>
              <a:t>is spent on </a:t>
            </a:r>
            <a:r>
              <a:rPr kumimoji="0" lang="en-US" sz="3000" b="1" i="0" u="none" strike="noStrike" kern="1200" cap="none" spc="0" normalizeH="0" baseline="0" noProof="0" dirty="0">
                <a:ln>
                  <a:noFill/>
                </a:ln>
                <a:solidFill>
                  <a:srgbClr val="C00000"/>
                </a:solidFill>
                <a:effectLst/>
                <a:uLnTx/>
                <a:uFillTx/>
                <a:latin typeface="Tahoma"/>
                <a:ea typeface="+mn-ea"/>
                <a:cs typeface="+mn-cs"/>
              </a:rPr>
              <a:t>data movement</a:t>
            </a:r>
          </a:p>
        </p:txBody>
      </p:sp>
    </p:spTree>
    <p:extLst>
      <p:ext uri="{BB962C8B-B14F-4D97-AF65-F5344CB8AC3E}">
        <p14:creationId xmlns:p14="http://schemas.microsoft.com/office/powerpoint/2010/main" val="13252516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Title 1"/>
          <p:cNvSpPr>
            <a:spLocks noGrp="1"/>
          </p:cNvSpPr>
          <p:nvPr>
            <p:ph type="title"/>
          </p:nvPr>
        </p:nvSpPr>
        <p:spPr>
          <a:xfrm>
            <a:off x="228600" y="152400"/>
            <a:ext cx="8915400" cy="1066800"/>
          </a:xfrm>
        </p:spPr>
        <p:txBody>
          <a:bodyPr/>
          <a:lstStyle/>
          <a:p>
            <a:r>
              <a:rPr lang="en-US" dirty="0">
                <a:latin typeface="Garamond" charset="0"/>
                <a:ea typeface="ＭＳ Ｐゴシック" charset="0"/>
                <a:cs typeface="ＭＳ Ｐゴシック" charset="0"/>
              </a:rPr>
              <a:t>We Do Not Want to Move Data!</a:t>
            </a:r>
          </a:p>
        </p:txBody>
      </p:sp>
      <p:sp>
        <p:nvSpPr>
          <p:cNvPr id="270338"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78AE50-A064-BF4D-97C5-B7B9F4FAAF31}"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533400" y="1016000"/>
            <a:ext cx="8113713" cy="530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Box 5"/>
          <p:cNvSpPr txBox="1">
            <a:spLocks noChangeArrowheads="1"/>
          </p:cNvSpPr>
          <p:nvPr/>
        </p:nvSpPr>
        <p:spPr bwMode="auto">
          <a:xfrm>
            <a:off x="6826250" y="1524000"/>
            <a:ext cx="2012950"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charset="0"/>
                <a:ea typeface="ＭＳ Ｐゴシック" charset="0"/>
              </a:rPr>
              <a:t>Dally, HiPEAC 2015</a:t>
            </a:r>
          </a:p>
        </p:txBody>
      </p:sp>
      <p:sp>
        <p:nvSpPr>
          <p:cNvPr id="7" name="AutoShape 25"/>
          <p:cNvSpPr>
            <a:spLocks noChangeArrowheads="1"/>
          </p:cNvSpPr>
          <p:nvPr/>
        </p:nvSpPr>
        <p:spPr bwMode="auto">
          <a:xfrm>
            <a:off x="971600" y="2420888"/>
            <a:ext cx="2160240" cy="648071"/>
          </a:xfrm>
          <a:prstGeom prst="roundRect">
            <a:avLst>
              <a:gd name="adj" fmla="val 16667"/>
            </a:avLst>
          </a:prstGeom>
          <a:noFill/>
          <a:ln w="63500">
            <a:solidFill>
              <a:schemeClr val="tx2">
                <a:lumMod val="60000"/>
                <a:lumOff val="40000"/>
              </a:schemeClr>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p:cNvSpPr>
            <a:spLocks noChangeArrowheads="1"/>
          </p:cNvSpPr>
          <p:nvPr/>
        </p:nvSpPr>
        <p:spPr bwMode="auto">
          <a:xfrm>
            <a:off x="5724128" y="2492896"/>
            <a:ext cx="2160240" cy="648071"/>
          </a:xfrm>
          <a:prstGeom prst="roundRect">
            <a:avLst>
              <a:gd name="adj" fmla="val 16667"/>
            </a:avLst>
          </a:prstGeom>
          <a:noFill/>
          <a:ln w="63500">
            <a:solidFill>
              <a:srgbClr val="FF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9" name="TextBox 8">
            <a:extLst>
              <a:ext uri="{FF2B5EF4-FFF2-40B4-BE49-F238E27FC236}">
                <a16:creationId xmlns:a16="http://schemas.microsoft.com/office/drawing/2014/main" id="{AD8786B6-2FA5-F746-BEAB-9E9E6CF3FEAC}"/>
              </a:ext>
            </a:extLst>
          </p:cNvPr>
          <p:cNvSpPr txBox="1"/>
          <p:nvPr/>
        </p:nvSpPr>
        <p:spPr>
          <a:xfrm>
            <a:off x="-32358" y="4869160"/>
            <a:ext cx="9201750" cy="1261884"/>
          </a:xfrm>
          <a:prstGeom prst="rect">
            <a:avLst/>
          </a:prstGeom>
          <a:solidFill>
            <a:srgbClr val="FF6600"/>
          </a:solidFill>
          <a:ln>
            <a:solidFill>
              <a:schemeClr val="tx1"/>
            </a:solid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A memory access consumes ~100-1000X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800" b="0" i="0" u="none" strike="noStrike" kern="1200" cap="none" spc="0" normalizeH="0" baseline="0" noProof="0" dirty="0">
                <a:ln>
                  <a:noFill/>
                </a:ln>
                <a:solidFill>
                  <a:srgbClr val="FFFFFF"/>
                </a:solidFill>
                <a:effectLst/>
                <a:uLnTx/>
                <a:uFillTx/>
                <a:latin typeface="Tahoma"/>
                <a:ea typeface="+mn-ea"/>
                <a:cs typeface="+mn-cs"/>
              </a:rPr>
              <a:t>the energy of a complex addition </a:t>
            </a:r>
          </a:p>
        </p:txBody>
      </p:sp>
    </p:spTree>
    <p:extLst>
      <p:ext uri="{BB962C8B-B14F-4D97-AF65-F5344CB8AC3E}">
        <p14:creationId xmlns:p14="http://schemas.microsoft.com/office/powerpoint/2010/main" val="2754386207"/>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A Paradigm Shift To </a:t>
            </a:r>
            <a:r>
              <a:rPr lang="is-IS" dirty="0"/>
              <a:t>…</a:t>
            </a:r>
            <a:endParaRPr lang="en-US" dirty="0"/>
          </a:p>
        </p:txBody>
      </p:sp>
      <p:sp>
        <p:nvSpPr>
          <p:cNvPr id="3" name="Content Placeholder 2"/>
          <p:cNvSpPr>
            <a:spLocks noGrp="1"/>
          </p:cNvSpPr>
          <p:nvPr>
            <p:ph idx="1"/>
          </p:nvPr>
        </p:nvSpPr>
        <p:spPr>
          <a:xfrm>
            <a:off x="228600" y="997527"/>
            <a:ext cx="8807896" cy="5193723"/>
          </a:xfrm>
        </p:spPr>
        <p:txBody>
          <a:bodyPr/>
          <a:lstStyle/>
          <a:p>
            <a:endParaRPr lang="en-US" dirty="0"/>
          </a:p>
          <a:p>
            <a:r>
              <a:rPr lang="en-US" sz="2800" dirty="0"/>
              <a:t>Enable computation with </a:t>
            </a:r>
            <a:r>
              <a:rPr lang="en-US" sz="2800" dirty="0">
                <a:solidFill>
                  <a:srgbClr val="0000FF"/>
                </a:solidFill>
              </a:rPr>
              <a:t>minimal data movement</a:t>
            </a:r>
          </a:p>
          <a:p>
            <a:endParaRPr lang="en-US" dirty="0"/>
          </a:p>
          <a:p>
            <a:endParaRPr lang="en-US" dirty="0"/>
          </a:p>
          <a:p>
            <a:r>
              <a:rPr lang="en-US" sz="2800" dirty="0">
                <a:solidFill>
                  <a:srgbClr val="0000FF"/>
                </a:solidFill>
              </a:rPr>
              <a:t>Compute where it makes sense</a:t>
            </a:r>
            <a:r>
              <a:rPr lang="en-US" sz="2800" dirty="0"/>
              <a:t> (</a:t>
            </a:r>
            <a:r>
              <a:rPr lang="en-US" sz="2800" dirty="0">
                <a:solidFill>
                  <a:srgbClr val="FF0000"/>
                </a:solidFill>
              </a:rPr>
              <a:t>where data resides</a:t>
            </a:r>
            <a:r>
              <a:rPr lang="en-US" sz="2800" dirty="0"/>
              <a:t>)</a:t>
            </a:r>
          </a:p>
          <a:p>
            <a:endParaRPr lang="en-US" dirty="0"/>
          </a:p>
          <a:p>
            <a:endParaRPr lang="en-US" dirty="0"/>
          </a:p>
          <a:p>
            <a:r>
              <a:rPr lang="en-US" sz="2800" dirty="0"/>
              <a:t>Make computing architectures more </a:t>
            </a:r>
            <a:r>
              <a:rPr lang="en-US" sz="2800" dirty="0">
                <a:solidFill>
                  <a:srgbClr val="0000FF"/>
                </a:solidFill>
              </a:rPr>
              <a:t>data-centric</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5290582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000" dirty="0">
                <a:solidFill>
                  <a:srgbClr val="1A5712"/>
                </a:solidFill>
                <a:latin typeface="Garamond"/>
                <a:cs typeface="Garamond"/>
              </a:rPr>
              <a:t>Goal: Processing Inside Memory</a:t>
            </a:r>
          </a:p>
        </p:txBody>
      </p:sp>
      <p:sp>
        <p:nvSpPr>
          <p:cNvPr id="3" name="Content Placeholder 2"/>
          <p:cNvSpPr>
            <a:spLocks noGrp="1"/>
          </p:cNvSpPr>
          <p:nvPr>
            <p:ph idx="1"/>
          </p:nvPr>
        </p:nvSpPr>
        <p:spPr/>
        <p:txBody>
          <a:bodyPr/>
          <a:lstStyle/>
          <a:p>
            <a:endParaRPr lang="en-US" dirty="0"/>
          </a:p>
          <a:p>
            <a:endParaRPr lang="en-US" dirty="0"/>
          </a:p>
          <a:p>
            <a:endParaRPr lang="en-US" dirty="0"/>
          </a:p>
          <a:p>
            <a:endParaRPr lang="en-US" dirty="0"/>
          </a:p>
          <a:p>
            <a:endParaRPr lang="en-US" dirty="0"/>
          </a:p>
          <a:p>
            <a:pPr marL="0" indent="0">
              <a:buNone/>
            </a:pPr>
            <a:endParaRPr lang="en-US" dirty="0"/>
          </a:p>
          <a:p>
            <a:endParaRPr lang="en-US" sz="2400" dirty="0">
              <a:latin typeface="Tahoma"/>
              <a:cs typeface="Tahoma"/>
            </a:endParaRPr>
          </a:p>
          <a:p>
            <a:r>
              <a:rPr lang="en-US" sz="2400" dirty="0">
                <a:latin typeface="Tahoma"/>
                <a:cs typeface="Tahoma"/>
              </a:rPr>
              <a:t>Many questions </a:t>
            </a:r>
            <a:r>
              <a:rPr lang="is-IS" sz="2400" dirty="0">
                <a:latin typeface="Tahoma"/>
                <a:cs typeface="Tahoma"/>
              </a:rPr>
              <a:t>… </a:t>
            </a:r>
            <a:r>
              <a:rPr lang="en-US" dirty="0">
                <a:cs typeface="Tahoma"/>
              </a:rPr>
              <a:t>How do we design the:</a:t>
            </a:r>
            <a:endParaRPr lang="is-IS" sz="2400" dirty="0">
              <a:latin typeface="Tahoma"/>
              <a:cs typeface="Tahoma"/>
            </a:endParaRPr>
          </a:p>
          <a:p>
            <a:pPr lvl="1"/>
            <a:r>
              <a:rPr lang="en-US" sz="2200" dirty="0">
                <a:latin typeface="Tahoma"/>
                <a:cs typeface="Tahoma"/>
              </a:rPr>
              <a:t>compute-capable memory &amp; controllers?</a:t>
            </a:r>
          </a:p>
          <a:p>
            <a:pPr lvl="1"/>
            <a:r>
              <a:rPr lang="en-US" sz="2200" dirty="0">
                <a:latin typeface="Tahoma"/>
                <a:cs typeface="Tahoma"/>
              </a:rPr>
              <a:t>processor chip and in-memory units?</a:t>
            </a:r>
          </a:p>
          <a:p>
            <a:pPr lvl="1"/>
            <a:r>
              <a:rPr lang="en-US" dirty="0">
                <a:latin typeface="Tahoma"/>
                <a:cs typeface="Tahoma"/>
              </a:rPr>
              <a:t>s</a:t>
            </a:r>
            <a:r>
              <a:rPr lang="en-US" sz="2200" dirty="0">
                <a:latin typeface="Tahoma"/>
                <a:cs typeface="Tahoma"/>
              </a:rPr>
              <a:t>oftware and hardware interfaces?</a:t>
            </a:r>
          </a:p>
          <a:p>
            <a:pPr lvl="1"/>
            <a:r>
              <a:rPr lang="en-US" sz="2200" dirty="0">
                <a:latin typeface="Tahoma"/>
                <a:cs typeface="Tahoma"/>
              </a:rPr>
              <a:t>system software, compilers, languages?</a:t>
            </a:r>
          </a:p>
          <a:p>
            <a:pPr lvl="1"/>
            <a:r>
              <a:rPr lang="en-US" sz="2200" dirty="0">
                <a:latin typeface="Tahoma"/>
                <a:cs typeface="Tahoma"/>
              </a:rPr>
              <a:t>algorithms and theoretical </a:t>
            </a:r>
            <a:r>
              <a:rPr lang="en-US" dirty="0">
                <a:latin typeface="Tahoma"/>
                <a:cs typeface="Tahoma"/>
              </a:rPr>
              <a:t>f</a:t>
            </a:r>
            <a:r>
              <a:rPr lang="en-US" sz="2200" dirty="0">
                <a:latin typeface="Tahoma"/>
                <a:cs typeface="Tahoma"/>
              </a:rPr>
              <a:t>oundations?</a:t>
            </a:r>
          </a:p>
        </p:txBody>
      </p:sp>
      <p:sp>
        <p:nvSpPr>
          <p:cNvPr id="4" name="Rectangle 5"/>
          <p:cNvSpPr>
            <a:spLocks/>
          </p:cNvSpPr>
          <p:nvPr/>
        </p:nvSpPr>
        <p:spPr bwMode="auto">
          <a:xfrm>
            <a:off x="1475656" y="1327945"/>
            <a:ext cx="1504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5" name="Rectangle 6"/>
          <p:cNvSpPr>
            <a:spLocks/>
          </p:cNvSpPr>
          <p:nvPr/>
        </p:nvSpPr>
        <p:spPr bwMode="auto">
          <a:xfrm>
            <a:off x="1647106" y="2369345"/>
            <a:ext cx="1155700" cy="4953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6" name="Rectangle 7"/>
          <p:cNvSpPr>
            <a:spLocks/>
          </p:cNvSpPr>
          <p:nvPr/>
        </p:nvSpPr>
        <p:spPr bwMode="auto">
          <a:xfrm>
            <a:off x="1882056" y="2432845"/>
            <a:ext cx="6604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charset="0"/>
                <a:ea typeface="ＭＳ Ｐゴシック" charset="0"/>
                <a:cs typeface="Myriad Pro Bold Cond" charset="0"/>
                <a:sym typeface="Myriad Pro Bold Cond" charset="0"/>
              </a:rPr>
              <a:t>Cache</a:t>
            </a:r>
          </a:p>
        </p:txBody>
      </p:sp>
      <p:sp>
        <p:nvSpPr>
          <p:cNvPr id="7" name="Line 8"/>
          <p:cNvSpPr>
            <a:spLocks noChangeShapeType="1"/>
          </p:cNvSpPr>
          <p:nvPr/>
        </p:nvSpPr>
        <p:spPr bwMode="auto">
          <a:xfrm>
            <a:off x="2212256" y="2864645"/>
            <a:ext cx="0" cy="4254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8" name="Line 9"/>
          <p:cNvSpPr>
            <a:spLocks noChangeShapeType="1"/>
          </p:cNvSpPr>
          <p:nvPr/>
        </p:nvSpPr>
        <p:spPr bwMode="auto">
          <a:xfrm>
            <a:off x="2212256" y="2039145"/>
            <a:ext cx="0" cy="3365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9" name="Rectangle 10"/>
          <p:cNvSpPr>
            <a:spLocks/>
          </p:cNvSpPr>
          <p:nvPr/>
        </p:nvSpPr>
        <p:spPr bwMode="auto">
          <a:xfrm>
            <a:off x="1634406" y="1499395"/>
            <a:ext cx="1155700" cy="5461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0" name="Rectangle 11"/>
          <p:cNvSpPr>
            <a:spLocks/>
          </p:cNvSpPr>
          <p:nvPr/>
        </p:nvSpPr>
        <p:spPr bwMode="auto">
          <a:xfrm>
            <a:off x="1691680" y="1584102"/>
            <a:ext cx="1008112" cy="419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Processor</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Core</a:t>
            </a:r>
          </a:p>
        </p:txBody>
      </p:sp>
      <p:sp>
        <p:nvSpPr>
          <p:cNvPr id="11" name="Rectangle 12"/>
          <p:cNvSpPr>
            <a:spLocks/>
          </p:cNvSpPr>
          <p:nvPr/>
        </p:nvSpPr>
        <p:spPr bwMode="auto">
          <a:xfrm>
            <a:off x="5735414" y="3372645"/>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Interconnect</a:t>
            </a:r>
          </a:p>
        </p:txBody>
      </p:sp>
      <p:sp>
        <p:nvSpPr>
          <p:cNvPr id="12" name="Rectangle 13"/>
          <p:cNvSpPr>
            <a:spLocks/>
          </p:cNvSpPr>
          <p:nvPr/>
        </p:nvSpPr>
        <p:spPr bwMode="auto">
          <a:xfrm>
            <a:off x="3914056" y="1327945"/>
            <a:ext cx="2901950" cy="16764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3" name="Rectangle 14"/>
          <p:cNvSpPr>
            <a:spLocks/>
          </p:cNvSpPr>
          <p:nvPr/>
        </p:nvSpPr>
        <p:spPr bwMode="auto">
          <a:xfrm>
            <a:off x="5014764" y="1386535"/>
            <a:ext cx="1069404" cy="20979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Memory</a:t>
            </a:r>
          </a:p>
        </p:txBody>
      </p:sp>
      <p:sp>
        <p:nvSpPr>
          <p:cNvPr id="14" name="Line 15"/>
          <p:cNvSpPr>
            <a:spLocks noChangeShapeType="1"/>
          </p:cNvSpPr>
          <p:nvPr/>
        </p:nvSpPr>
        <p:spPr bwMode="auto">
          <a:xfrm>
            <a:off x="5364238" y="3011489"/>
            <a:ext cx="0" cy="31115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5" name="AutoShape 16"/>
          <p:cNvSpPr>
            <a:spLocks/>
          </p:cNvSpPr>
          <p:nvPr/>
        </p:nvSpPr>
        <p:spPr bwMode="auto">
          <a:xfrm>
            <a:off x="1482006" y="3295652"/>
            <a:ext cx="5327650" cy="76200"/>
          </a:xfrm>
          <a:prstGeom prst="roundRect">
            <a:avLst>
              <a:gd name="adj" fmla="val 50000"/>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6" name="Rectangle 17"/>
          <p:cNvSpPr>
            <a:spLocks/>
          </p:cNvSpPr>
          <p:nvPr/>
        </p:nvSpPr>
        <p:spPr bwMode="auto">
          <a:xfrm>
            <a:off x="40220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7" name="Rectangle 18"/>
          <p:cNvSpPr>
            <a:spLocks/>
          </p:cNvSpPr>
          <p:nvPr/>
        </p:nvSpPr>
        <p:spPr bwMode="auto">
          <a:xfrm>
            <a:off x="40220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8" name="Rectangle 19"/>
          <p:cNvSpPr>
            <a:spLocks/>
          </p:cNvSpPr>
          <p:nvPr/>
        </p:nvSpPr>
        <p:spPr bwMode="auto">
          <a:xfrm>
            <a:off x="40220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19" name="Rectangle 20"/>
          <p:cNvSpPr>
            <a:spLocks/>
          </p:cNvSpPr>
          <p:nvPr/>
        </p:nvSpPr>
        <p:spPr bwMode="auto">
          <a:xfrm>
            <a:off x="40220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0" name="Rectangle 21"/>
          <p:cNvSpPr>
            <a:spLocks/>
          </p:cNvSpPr>
          <p:nvPr/>
        </p:nvSpPr>
        <p:spPr bwMode="auto">
          <a:xfrm>
            <a:off x="40220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1" name="Rectangle 22"/>
          <p:cNvSpPr>
            <a:spLocks/>
          </p:cNvSpPr>
          <p:nvPr/>
        </p:nvSpPr>
        <p:spPr bwMode="auto">
          <a:xfrm>
            <a:off x="5571406" y="16200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2" name="Rectangle 23"/>
          <p:cNvSpPr>
            <a:spLocks/>
          </p:cNvSpPr>
          <p:nvPr/>
        </p:nvSpPr>
        <p:spPr bwMode="auto">
          <a:xfrm>
            <a:off x="5571406" y="18676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3" name="Rectangle 24"/>
          <p:cNvSpPr>
            <a:spLocks/>
          </p:cNvSpPr>
          <p:nvPr/>
        </p:nvSpPr>
        <p:spPr bwMode="auto">
          <a:xfrm>
            <a:off x="5571406" y="21153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4" name="Rectangle 25"/>
          <p:cNvSpPr>
            <a:spLocks/>
          </p:cNvSpPr>
          <p:nvPr/>
        </p:nvSpPr>
        <p:spPr bwMode="auto">
          <a:xfrm>
            <a:off x="5571406" y="236299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5" name="Rectangle 26"/>
          <p:cNvSpPr>
            <a:spLocks/>
          </p:cNvSpPr>
          <p:nvPr/>
        </p:nvSpPr>
        <p:spPr bwMode="auto">
          <a:xfrm>
            <a:off x="5571406" y="2610645"/>
            <a:ext cx="1092200" cy="165100"/>
          </a:xfrm>
          <a:prstGeom prst="rect">
            <a:avLst/>
          </a:prstGeom>
          <a:solidFill>
            <a:srgbClr val="CADBFE"/>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6" name="Rectangle 27"/>
          <p:cNvSpPr>
            <a:spLocks/>
          </p:cNvSpPr>
          <p:nvPr/>
        </p:nvSpPr>
        <p:spPr bwMode="auto">
          <a:xfrm>
            <a:off x="1736006" y="2674145"/>
            <a:ext cx="977900" cy="146050"/>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7" name="Line 28"/>
          <p:cNvSpPr>
            <a:spLocks noChangeShapeType="1"/>
          </p:cNvSpPr>
          <p:nvPr/>
        </p:nvSpPr>
        <p:spPr bwMode="auto">
          <a:xfrm>
            <a:off x="6917606" y="1557078"/>
            <a:ext cx="0" cy="1270000"/>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28" name="Rectangle 29"/>
          <p:cNvSpPr>
            <a:spLocks/>
          </p:cNvSpPr>
          <p:nvPr/>
        </p:nvSpPr>
        <p:spPr bwMode="auto">
          <a:xfrm>
            <a:off x="7020272" y="1530934"/>
            <a:ext cx="1368152" cy="13803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Database</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Graphs</a:t>
            </a:r>
          </a:p>
          <a:p>
            <a:pPr marL="0" marR="0" lvl="0" indent="0" algn="l" defTabSz="457200" rtl="0" eaLnBrk="1" fontAlgn="auto" latinLnBrk="0" hangingPunct="1">
              <a:lnSpc>
                <a:spcPct val="8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endParaRPr>
          </a:p>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Media </a:t>
            </a:r>
            <a:r>
              <a:rPr kumimoji="0" lang="en-US" sz="2400" b="0" i="0" u="none" strike="noStrike" kern="1200" cap="none" spc="0" normalizeH="0" baseline="0" noProof="0" dirty="0">
                <a:ln>
                  <a:noFill/>
                </a:ln>
                <a:solidFill>
                  <a:srgbClr val="000000"/>
                </a:solidFill>
                <a:effectLst/>
                <a:uLnTx/>
                <a:uFillTx/>
                <a:latin typeface="Myriad Pro Bold Cond" charset="0"/>
                <a:ea typeface="ＭＳ Ｐゴシック" charset="0"/>
                <a:cs typeface="Myriad Pro Bold Cond" charset="0"/>
                <a:sym typeface="Myriad Pro Bold Cond" charset="0"/>
              </a:rPr>
              <a:t> </a:t>
            </a:r>
          </a:p>
        </p:txBody>
      </p:sp>
      <p:sp>
        <p:nvSpPr>
          <p:cNvPr id="29" name="Freeform 30"/>
          <p:cNvSpPr>
            <a:spLocks/>
          </p:cNvSpPr>
          <p:nvPr/>
        </p:nvSpPr>
        <p:spPr bwMode="auto">
          <a:xfrm>
            <a:off x="1835696" y="2060848"/>
            <a:ext cx="3742060" cy="1451497"/>
          </a:xfrm>
          <a:custGeom>
            <a:avLst/>
            <a:gdLst>
              <a:gd name="T0" fmla="*/ 21600 w 21600"/>
              <a:gd name="T1" fmla="*/ 1200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2000"/>
                </a:moveTo>
                <a:lnTo>
                  <a:pt x="21600" y="21600"/>
                </a:lnTo>
                <a:lnTo>
                  <a:pt x="0" y="21600"/>
                </a:lnTo>
                <a:lnTo>
                  <a:pt x="0" y="0"/>
                </a:lnTo>
              </a:path>
            </a:pathLst>
          </a:custGeom>
          <a:noFill/>
          <a:ln w="101600" cap="flat">
            <a:solidFill>
              <a:srgbClr val="D90B00"/>
            </a:solidFill>
            <a:prstDash val="solid"/>
            <a:miter lim="800000"/>
            <a:headEnd type="none" w="med" len="med"/>
            <a:tailEnd type="triangl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grpSp>
        <p:nvGrpSpPr>
          <p:cNvPr id="30" name="Group 34"/>
          <p:cNvGrpSpPr>
            <a:grpSpLocks/>
          </p:cNvGrpSpPr>
          <p:nvPr/>
        </p:nvGrpSpPr>
        <p:grpSpPr bwMode="auto">
          <a:xfrm>
            <a:off x="2195737" y="2122489"/>
            <a:ext cx="3661420" cy="1090487"/>
            <a:chOff x="0" y="0"/>
            <a:chExt cx="4219" cy="1352"/>
          </a:xfrm>
        </p:grpSpPr>
        <p:sp>
          <p:nvSpPr>
            <p:cNvPr id="31" name="Rectangle 31"/>
            <p:cNvSpPr>
              <a:spLocks/>
            </p:cNvSpPr>
            <p:nvPr/>
          </p:nvSpPr>
          <p:spPr bwMode="auto">
            <a:xfrm>
              <a:off x="2987" y="880"/>
              <a:ext cx="1232" cy="184"/>
            </a:xfrm>
            <a:prstGeom prst="rect">
              <a:avLst/>
            </a:prstGeom>
            <a:solidFill>
              <a:srgbClr val="FD9A00"/>
            </a:solidFill>
            <a:ln w="25400" cap="flat">
              <a:solidFill>
                <a:schemeClr val="tx1"/>
              </a:solidFill>
              <a:prstDash val="solid"/>
              <a:miter lim="800000"/>
              <a:headEnd type="none" w="med" len="med"/>
              <a:tailEnd type="none" w="med" len="med"/>
            </a:ln>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2" name="Freeform 32"/>
            <p:cNvSpPr>
              <a:spLocks/>
            </p:cNvSpPr>
            <p:nvPr/>
          </p:nvSpPr>
          <p:spPr bwMode="auto">
            <a:xfrm>
              <a:off x="0" y="0"/>
              <a:ext cx="3651" cy="1352"/>
            </a:xfrm>
            <a:custGeom>
              <a:avLst/>
              <a:gdLst>
                <a:gd name="T0" fmla="*/ 21600 w 21600"/>
                <a:gd name="T1" fmla="*/ 15330 h 21600"/>
                <a:gd name="T2" fmla="*/ 21600 w 21600"/>
                <a:gd name="T3" fmla="*/ 21600 h 21600"/>
                <a:gd name="T4" fmla="*/ 0 w 21600"/>
                <a:gd name="T5" fmla="*/ 21600 h 21600"/>
                <a:gd name="T6" fmla="*/ 0 w 21600"/>
                <a:gd name="T7" fmla="*/ 0 h 21600"/>
              </a:gdLst>
              <a:ahLst/>
              <a:cxnLst>
                <a:cxn ang="0">
                  <a:pos x="T0" y="T1"/>
                </a:cxn>
                <a:cxn ang="0">
                  <a:pos x="T2" y="T3"/>
                </a:cxn>
                <a:cxn ang="0">
                  <a:pos x="T4" y="T5"/>
                </a:cxn>
                <a:cxn ang="0">
                  <a:pos x="T6" y="T7"/>
                </a:cxn>
              </a:cxnLst>
              <a:rect l="0" t="0" r="r" b="b"/>
              <a:pathLst>
                <a:path w="21600" h="21600">
                  <a:moveTo>
                    <a:pt x="21600" y="15330"/>
                  </a:moveTo>
                  <a:lnTo>
                    <a:pt x="21600" y="21600"/>
                  </a:lnTo>
                  <a:lnTo>
                    <a:pt x="0" y="21600"/>
                  </a:lnTo>
                  <a:lnTo>
                    <a:pt x="0" y="0"/>
                  </a:lnTo>
                </a:path>
              </a:pathLst>
            </a:custGeom>
            <a:noFill/>
            <a:ln w="101600" cap="flat">
              <a:solidFill>
                <a:srgbClr val="D90B00"/>
              </a:solidFill>
              <a:prstDash val="solid"/>
              <a:miter lim="800000"/>
              <a:headEnd type="triangle" w="med" len="med"/>
              <a:tailEnd type="none" w="med" len="med"/>
            </a:ln>
            <a:effectLst>
              <a:outerShdw blurRad="76200" dist="38099" dir="2700000" algn="ctr" rotWithShape="0">
                <a:schemeClr val="bg2">
                  <a:alpha val="75000"/>
                </a:schemeClr>
              </a:outerShdw>
            </a:effectLst>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3" name="Rectangle 33"/>
            <p:cNvSpPr>
              <a:spLocks/>
            </p:cNvSpPr>
            <p:nvPr/>
          </p:nvSpPr>
          <p:spPr bwMode="auto">
            <a:xfrm>
              <a:off x="1245" y="1010"/>
              <a:ext cx="1528" cy="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Query</a:t>
              </a:r>
            </a:p>
          </p:txBody>
        </p:sp>
      </p:grpSp>
      <p:sp>
        <p:nvSpPr>
          <p:cNvPr id="34" name="Rectangle 35"/>
          <p:cNvSpPr>
            <a:spLocks/>
          </p:cNvSpPr>
          <p:nvPr/>
        </p:nvSpPr>
        <p:spPr bwMode="auto">
          <a:xfrm>
            <a:off x="3287142" y="3607047"/>
            <a:ext cx="1212850" cy="25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Myriad Pro Bold Cond" charset="0"/>
                <a:ea typeface="ＭＳ Ｐゴシック" charset="0"/>
                <a:cs typeface="Myriad Pro Bold Cond" charset="0"/>
                <a:sym typeface="Myriad Pro Bold Cond" charset="0"/>
              </a:rPr>
              <a:t>Results</a:t>
            </a:r>
          </a:p>
        </p:txBody>
      </p:sp>
      <p:sp>
        <p:nvSpPr>
          <p:cNvPr id="35" name="Rounded Rectangle 34"/>
          <p:cNvSpPr>
            <a:spLocks noChangeArrowheads="1"/>
          </p:cNvSpPr>
          <p:nvPr/>
        </p:nvSpPr>
        <p:spPr bwMode="auto">
          <a:xfrm rot="5400000">
            <a:off x="6568243" y="1366158"/>
            <a:ext cx="2133601" cy="1650776"/>
          </a:xfrm>
          <a:prstGeom prst="roundRect">
            <a:avLst>
              <a:gd name="adj" fmla="val 16667"/>
            </a:avLst>
          </a:prstGeom>
          <a:noFill/>
          <a:ln w="1143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cs typeface="ヒラギノ角ゴ ProN W6"/>
            </a:endParaRPr>
          </a:p>
        </p:txBody>
      </p:sp>
      <p:sp>
        <p:nvSpPr>
          <p:cNvPr id="36" name="Text Box 17"/>
          <p:cNvSpPr txBox="1">
            <a:spLocks noChangeArrowheads="1"/>
          </p:cNvSpPr>
          <p:nvPr/>
        </p:nvSpPr>
        <p:spPr bwMode="auto">
          <a:xfrm>
            <a:off x="6957984" y="527451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37" name="Text Box 18"/>
          <p:cNvSpPr txBox="1">
            <a:spLocks noChangeAspect="1" noChangeArrowheads="1"/>
          </p:cNvSpPr>
          <p:nvPr/>
        </p:nvSpPr>
        <p:spPr bwMode="auto">
          <a:xfrm>
            <a:off x="6957984" y="490304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38" name="Text Box 19"/>
          <p:cNvSpPr txBox="1">
            <a:spLocks noChangeAspect="1" noChangeArrowheads="1"/>
          </p:cNvSpPr>
          <p:nvPr/>
        </p:nvSpPr>
        <p:spPr bwMode="auto">
          <a:xfrm>
            <a:off x="6954809" y="423872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39" name="Text Box 20"/>
          <p:cNvSpPr txBox="1">
            <a:spLocks noChangeAspect="1" noChangeArrowheads="1"/>
          </p:cNvSpPr>
          <p:nvPr/>
        </p:nvSpPr>
        <p:spPr bwMode="auto">
          <a:xfrm>
            <a:off x="6954809" y="386724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40" name="Text Box 21"/>
          <p:cNvSpPr txBox="1">
            <a:spLocks noChangeAspect="1" noChangeArrowheads="1"/>
          </p:cNvSpPr>
          <p:nvPr/>
        </p:nvSpPr>
        <p:spPr bwMode="auto">
          <a:xfrm>
            <a:off x="6954809" y="350053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41" name="Text Box 22"/>
          <p:cNvSpPr txBox="1">
            <a:spLocks noChangeAspect="1" noChangeArrowheads="1"/>
          </p:cNvSpPr>
          <p:nvPr/>
        </p:nvSpPr>
        <p:spPr bwMode="auto">
          <a:xfrm>
            <a:off x="6957984" y="564758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a:ea typeface="+mn-ea"/>
              <a:cs typeface="Arial" charset="0"/>
            </a:endParaRPr>
          </a:p>
        </p:txBody>
      </p:sp>
      <p:sp>
        <p:nvSpPr>
          <p:cNvPr id="42" name="Text Box 23"/>
          <p:cNvSpPr txBox="1">
            <a:spLocks noChangeAspect="1" noChangeArrowheads="1"/>
          </p:cNvSpPr>
          <p:nvPr/>
        </p:nvSpPr>
        <p:spPr bwMode="auto">
          <a:xfrm>
            <a:off x="6957984" y="601905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43" name="Text Box 24"/>
          <p:cNvSpPr txBox="1">
            <a:spLocks noChangeAspect="1" noChangeArrowheads="1"/>
          </p:cNvSpPr>
          <p:nvPr/>
        </p:nvSpPr>
        <p:spPr bwMode="auto">
          <a:xfrm>
            <a:off x="6957984" y="458065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44" name="Text Box 23"/>
          <p:cNvSpPr txBox="1">
            <a:spLocks noChangeAspect="1" noChangeArrowheads="1"/>
          </p:cNvSpPr>
          <p:nvPr/>
        </p:nvSpPr>
        <p:spPr bwMode="auto">
          <a:xfrm>
            <a:off x="6959572" y="637465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45" name="Rounded Rectangle 44"/>
          <p:cNvSpPr>
            <a:spLocks noChangeArrowheads="1"/>
          </p:cNvSpPr>
          <p:nvPr/>
        </p:nvSpPr>
        <p:spPr bwMode="auto">
          <a:xfrm rot="5400000">
            <a:off x="6849380" y="397771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263491512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
                                        </p:tgtEl>
                                        <p:attrNameLst>
                                          <p:attrName>style.visibility</p:attrName>
                                        </p:attrNameLst>
                                      </p:cBhvr>
                                      <p:to>
                                        <p:strVal val="visible"/>
                                      </p:to>
                                    </p:set>
                                  </p:childTnLst>
                                </p:cTn>
                              </p:par>
                            </p:childTnLst>
                          </p:cTn>
                        </p:par>
                        <p:par>
                          <p:cTn id="15" fill="hold">
                            <p:stCondLst>
                              <p:cond delay="500"/>
                            </p:stCondLst>
                            <p:childTnLst>
                              <p:par>
                                <p:cTn id="16" presetID="1" presetClass="entr" presetSubtype="0" fill="hold" grpId="0" nodeType="afterEffect">
                                  <p:stCondLst>
                                    <p:cond delay="0"/>
                                  </p:stCondLst>
                                  <p:childTnLst>
                                    <p:set>
                                      <p:cBhvr>
                                        <p:cTn id="17" dur="1" fill="hold">
                                          <p:stCondLst>
                                            <p:cond delay="499"/>
                                          </p:stCondLst>
                                        </p:cTn>
                                        <p:tgtEl>
                                          <p:spTgt spid="3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4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38"/>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4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3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6"/>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41"/>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42"/>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4" grpId="0" autoUpdateAnimBg="0"/>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13093831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1892590674"/>
      </p:ext>
    </p:extLst>
  </p:cSld>
  <p:clrMapOvr>
    <a:masterClrMapping/>
  </p:clrMapOvr>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1126066395"/>
      </p:ext>
    </p:extLst>
  </p:cSld>
  <p:clrMapOvr>
    <a:masterClrMapping/>
  </p:clrMapOvr>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000FF"/>
                </a:solidFill>
              </a:rPr>
              <a:t>1. Processing using Memory</a:t>
            </a:r>
          </a:p>
          <a:p>
            <a:pPr algn="l"/>
            <a:r>
              <a:rPr lang="en-US" sz="3600" dirty="0"/>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259704928"/>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Approach 1: Processing Using Memory</a:t>
            </a:r>
          </a:p>
        </p:txBody>
      </p:sp>
      <p:sp>
        <p:nvSpPr>
          <p:cNvPr id="3" name="Content Placeholder 2"/>
          <p:cNvSpPr>
            <a:spLocks noGrp="1"/>
          </p:cNvSpPr>
          <p:nvPr>
            <p:ph idx="1"/>
          </p:nvPr>
        </p:nvSpPr>
        <p:spPr>
          <a:xfrm>
            <a:off x="0" y="969640"/>
            <a:ext cx="9144000" cy="5123656"/>
          </a:xfrm>
        </p:spPr>
        <p:txBody>
          <a:bodyPr/>
          <a:lstStyle/>
          <a:p>
            <a:r>
              <a:rPr lang="en-US" dirty="0"/>
              <a:t>Take advantage of operational principles of memory to perform </a:t>
            </a:r>
            <a:r>
              <a:rPr lang="en-US" dirty="0">
                <a:solidFill>
                  <a:srgbClr val="0000FF"/>
                </a:solidFill>
              </a:rPr>
              <a:t>bulk data movement and computation in memory</a:t>
            </a:r>
            <a:endParaRPr lang="en-US" dirty="0"/>
          </a:p>
          <a:p>
            <a:pPr lvl="1"/>
            <a:r>
              <a:rPr lang="en-US" dirty="0"/>
              <a:t>Can </a:t>
            </a:r>
            <a:r>
              <a:rPr lang="en-US" dirty="0">
                <a:solidFill>
                  <a:srgbClr val="FF0000"/>
                </a:solidFill>
              </a:rPr>
              <a:t>exploit internal connectivity </a:t>
            </a:r>
            <a:r>
              <a:rPr lang="en-US" dirty="0"/>
              <a:t>to move data</a:t>
            </a:r>
          </a:p>
          <a:p>
            <a:pPr lvl="1"/>
            <a:r>
              <a:rPr lang="en-US" dirty="0"/>
              <a:t>Can </a:t>
            </a:r>
            <a:r>
              <a:rPr lang="en-US" dirty="0">
                <a:solidFill>
                  <a:srgbClr val="FF0000"/>
                </a:solidFill>
              </a:rPr>
              <a:t>exploit analog computation capability</a:t>
            </a:r>
          </a:p>
          <a:p>
            <a:pPr lvl="1"/>
            <a:r>
              <a:rPr lang="en-US" dirty="0"/>
              <a:t>…</a:t>
            </a:r>
          </a:p>
          <a:p>
            <a:pPr lvl="1"/>
            <a:endParaRPr lang="en-US" dirty="0"/>
          </a:p>
          <a:p>
            <a:r>
              <a:rPr lang="en-US" dirty="0"/>
              <a:t>Examples: </a:t>
            </a:r>
            <a:r>
              <a:rPr lang="en-US" dirty="0" err="1"/>
              <a:t>RowClone</a:t>
            </a:r>
            <a:r>
              <a:rPr lang="en-US" dirty="0"/>
              <a:t>, In-DRAM AND/OR, Gather/Scatter DRAM</a:t>
            </a:r>
          </a:p>
          <a:p>
            <a:pPr lvl="1"/>
            <a:r>
              <a:rPr lang="en-US" altLang="ja-JP" sz="1800" dirty="0">
                <a:solidFill>
                  <a:srgbClr val="0000FF"/>
                </a:solidFill>
                <a:latin typeface="Tahoma" charset="0"/>
                <a:ea typeface="ＭＳ Ｐゴシック"/>
                <a:hlinkClick r:id="rId2"/>
              </a:rPr>
              <a:t>RowClone: Fast and Efficient In-DRAM Copy and Initialization of Bulk Data</a:t>
            </a:r>
            <a:r>
              <a:rPr lang="en-US" altLang="ja-JP" sz="1800" dirty="0">
                <a:solidFill>
                  <a:srgbClr val="000000"/>
                </a:solidFill>
                <a:latin typeface="Tahoma" charset="0"/>
                <a:ea typeface="ＭＳ Ｐゴシック"/>
              </a:rPr>
              <a:t> (</a:t>
            </a:r>
            <a:r>
              <a:rPr lang="en-US" altLang="ja-JP" sz="1800" dirty="0">
                <a:solidFill>
                  <a:srgbClr val="0000FF"/>
                </a:solidFill>
                <a:latin typeface="Tahoma" charset="0"/>
                <a:ea typeface="ＭＳ Ｐゴシック"/>
              </a:rPr>
              <a:t>Seshadri et al., MICRO 2013</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solidFill>
                  <a:srgbClr val="0000FF"/>
                </a:solidFill>
                <a:hlinkClick r:id="rId3"/>
              </a:rPr>
              <a:t>Fast Bulk Bitwise AND and OR in DRAM</a:t>
            </a:r>
            <a:r>
              <a:rPr lang="en-US" sz="1800" dirty="0"/>
              <a:t> (</a:t>
            </a:r>
            <a:r>
              <a:rPr lang="en-US" sz="1800" dirty="0">
                <a:solidFill>
                  <a:srgbClr val="0000FF"/>
                </a:solidFill>
              </a:rPr>
              <a:t>Seshadri et al., IEEE CAL 2015</a:t>
            </a:r>
            <a:r>
              <a:rPr lang="en-US" sz="1800" dirty="0"/>
              <a:t>)</a:t>
            </a:r>
          </a:p>
          <a:p>
            <a:pPr lvl="1"/>
            <a:r>
              <a:rPr lang="en-US" sz="1800" dirty="0">
                <a:hlinkClick r:id="rId4"/>
              </a:rPr>
              <a:t>Gather-Scatter DRAM: In-DRAM Address Translation to Improve the Spatial Locality of Non-unit Strided Accesses</a:t>
            </a:r>
            <a:r>
              <a:rPr lang="en-US" sz="1800" dirty="0"/>
              <a:t> </a:t>
            </a:r>
            <a:r>
              <a:rPr lang="en-US" altLang="ja-JP" sz="1800" dirty="0">
                <a:solidFill>
                  <a:srgbClr val="000000"/>
                </a:solidFill>
                <a:latin typeface="Tahoma" charset="0"/>
                <a:ea typeface="ＭＳ Ｐゴシック"/>
              </a:rPr>
              <a:t>(</a:t>
            </a:r>
            <a:r>
              <a:rPr lang="en-US" altLang="ja-JP" sz="1800" dirty="0" err="1">
                <a:solidFill>
                  <a:srgbClr val="0000FF"/>
                </a:solidFill>
                <a:latin typeface="Tahoma" charset="0"/>
                <a:ea typeface="ＭＳ Ｐゴシック"/>
              </a:rPr>
              <a:t>Seshadri</a:t>
            </a:r>
            <a:r>
              <a:rPr lang="en-US" altLang="ja-JP" sz="1800" dirty="0">
                <a:solidFill>
                  <a:srgbClr val="0000FF"/>
                </a:solidFill>
                <a:latin typeface="Tahoma" charset="0"/>
                <a:ea typeface="ＭＳ Ｐゴシック"/>
              </a:rPr>
              <a:t> et al., MICRO 2015</a:t>
            </a:r>
            <a:r>
              <a:rPr lang="en-US" altLang="ja-JP" sz="1800" dirty="0">
                <a:solidFill>
                  <a:srgbClr val="000000"/>
                </a:solidFill>
                <a:latin typeface="Tahoma" charset="0"/>
                <a:ea typeface="ＭＳ Ｐゴシック"/>
              </a:rPr>
              <a:t>)</a:t>
            </a:r>
            <a:endParaRPr lang="en-US" sz="1800" dirty="0">
              <a:solidFill>
                <a:srgbClr val="000000"/>
              </a:solidFill>
            </a:endParaRPr>
          </a:p>
          <a:p>
            <a:pPr lvl="1"/>
            <a:r>
              <a:rPr lang="en-US" sz="1800" dirty="0">
                <a:hlinkClick r:id="rId5"/>
              </a:rPr>
              <a:t>"Ambit: In-Memory Accelerator for Bulk Bitwise Operations Using Commodity DRAM Technology”</a:t>
            </a:r>
            <a:r>
              <a:rPr lang="en-US" sz="1800" dirty="0"/>
              <a:t> </a:t>
            </a:r>
            <a:r>
              <a:rPr lang="en-US" altLang="ja-JP" sz="1800" dirty="0">
                <a:solidFill>
                  <a:srgbClr val="000000"/>
                </a:solidFill>
                <a:latin typeface="Tahoma" charset="0"/>
                <a:ea typeface="ＭＳ Ｐゴシック"/>
              </a:rPr>
              <a:t>(</a:t>
            </a:r>
            <a:r>
              <a:rPr lang="en-US" altLang="ja-JP" sz="1800" dirty="0">
                <a:solidFill>
                  <a:srgbClr val="0000FF"/>
                </a:solidFill>
                <a:latin typeface="Tahoma" charset="0"/>
                <a:ea typeface="ＭＳ Ｐゴシック"/>
              </a:rPr>
              <a:t>Seshadri et al., MICRO 2017</a:t>
            </a:r>
            <a:r>
              <a:rPr lang="en-US" altLang="ja-JP" sz="1800" dirty="0">
                <a:solidFill>
                  <a:srgbClr val="000000"/>
                </a:solidFill>
                <a:latin typeface="Tahoma" charset="0"/>
                <a:ea typeface="ＭＳ Ｐゴシック"/>
              </a:rPr>
              <a:t>)</a:t>
            </a:r>
            <a:endParaRPr lang="en-US" sz="1800" dirty="0">
              <a:solidFill>
                <a:srgbClr val="000000"/>
              </a:solidFill>
            </a:endParaRPr>
          </a:p>
          <a:p>
            <a:pPr lvl="1"/>
            <a:endParaRPr lang="en-US" sz="1800" dirty="0"/>
          </a:p>
          <a:p>
            <a:pPr lvl="1"/>
            <a:endParaRPr lang="en-US" dirty="0"/>
          </a:p>
          <a:p>
            <a:pPr lvl="2"/>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734676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Zero initialization</a:t>
              </a:r>
              <a:endPar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262626">
                      <a:lumMod val="95000"/>
                      <a:lumOff val="5000"/>
                    </a:srgbClr>
                  </a:solidFill>
                  <a:effectLst/>
                  <a:uLnTx/>
                  <a:uFillTx/>
                  <a:latin typeface="Tahoma"/>
                  <a:ea typeface="+mn-ea"/>
                  <a:cs typeface="+mn-cs"/>
                </a:rPr>
                <a:t>(e.g., security)</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VM Cloning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Deduplication</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pic>
          <p:nvPicPr>
            <p:cNvPr id="42" name="Picture 41"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Checkpointing</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marR="0" lvl="1" indent="0" algn="l" defTabSz="914400" rtl="0" eaLnBrk="1" fontAlgn="auto" latinLnBrk="0" hangingPunct="1">
              <a:lnSpc>
                <a:spcPct val="100000"/>
              </a:lnSpc>
              <a:spcBef>
                <a:spcPct val="20000"/>
              </a:spcBef>
              <a:spcAft>
                <a:spcPts val="0"/>
              </a:spcAft>
              <a:buClrTx/>
              <a:buSzTx/>
              <a:buFontTx/>
              <a:buNone/>
              <a:tabLst/>
              <a:defRPr/>
            </a:pP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memmove</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mn-ea"/>
                <a:cs typeface="+mn-cs"/>
              </a:rPr>
              <a:t> &amp; </a:t>
            </a: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memcpy</a:t>
            </a:r>
            <a:r>
              <a:rPr kumimoji="0" lang="en-US" sz="2400" b="0" i="1"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2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5% cycles in Google’s datacenter </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1800" b="0" i="0"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Kanev</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ISCA’15]</a:t>
            </a:r>
            <a:endPar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40463757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a:solidFill>
                  <a:srgbClr val="1A5712"/>
                </a:solidFill>
                <a:latin typeface="Garamond"/>
                <a:cs typeface="Garamond"/>
              </a:rPr>
              <a:t>Today’s Systems: Bulk Data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30" name="TextBox 29"/>
          <p:cNvSpPr txBox="1"/>
          <p:nvPr/>
        </p:nvSpPr>
        <p:spPr>
          <a:xfrm>
            <a:off x="3731734" y="1507524"/>
            <a:ext cx="223971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1) High latency</a:t>
            </a: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2) High bandwidth utilization</a:t>
            </a: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3) Cache pollution</a:t>
            </a: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4) Unwanted data movement</a:t>
            </a:r>
          </a:p>
        </p:txBody>
      </p:sp>
      <p:sp>
        <p:nvSpPr>
          <p:cNvPr id="37" name="Slide Number Placeholder 3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39" name="TextBox 38"/>
          <p:cNvSpPr txBox="1"/>
          <p:nvPr/>
        </p:nvSpPr>
        <p:spPr>
          <a:xfrm>
            <a:off x="179512" y="6093296"/>
            <a:ext cx="7584528"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    (for 4KB page copy via DMA)</a:t>
            </a:r>
          </a:p>
        </p:txBody>
      </p:sp>
    </p:spTree>
    <p:extLst>
      <p:ext uri="{BB962C8B-B14F-4D97-AF65-F5344CB8AC3E}">
        <p14:creationId xmlns:p14="http://schemas.microsoft.com/office/powerpoint/2010/main" val="2789064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4) No unwanted data movement</a:t>
            </a:r>
          </a:p>
        </p:txBody>
      </p:sp>
      <p:sp>
        <p:nvSpPr>
          <p:cNvPr id="28" name="Slide Number Placeholder 2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29" name="TextBox 28"/>
          <p:cNvSpPr txBox="1"/>
          <p:nvPr/>
        </p:nvSpPr>
        <p:spPr>
          <a:xfrm>
            <a:off x="179512" y="6093296"/>
            <a:ext cx="2453917"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8000"/>
                </a:solidFill>
                <a:effectLst/>
                <a:uLnTx/>
                <a:uFillTx/>
                <a:latin typeface="Calibri"/>
                <a:ea typeface="+mn-ea"/>
                <a:cs typeface="+mn-cs"/>
                <a:sym typeface="Wingdings"/>
              </a:rPr>
              <a:t>   </a:t>
            </a:r>
            <a:r>
              <a:rPr kumimoji="0" lang="en-US" sz="3200" b="0" i="0" u="none" strike="noStrike" kern="1200" cap="none" spc="0" normalizeH="0" baseline="0" noProof="0" dirty="0">
                <a:ln>
                  <a:noFill/>
                </a:ln>
                <a:solidFill>
                  <a:srgbClr val="008000"/>
                </a:solidFill>
                <a:effectLst/>
                <a:uLnTx/>
                <a:uFillTx/>
                <a:latin typeface="Calibri"/>
                <a:ea typeface="+mn-ea"/>
                <a:cs typeface="+mn-cs"/>
              </a:rPr>
              <a:t>90ns, 0.04uJ</a:t>
            </a:r>
          </a:p>
        </p:txBody>
      </p:sp>
    </p:spTree>
    <p:extLst>
      <p:ext uri="{BB962C8B-B14F-4D97-AF65-F5344CB8AC3E}">
        <p14:creationId xmlns:p14="http://schemas.microsoft.com/office/powerpoint/2010/main" val="669090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DRAM </a:t>
            </a:r>
            <a:r>
              <a:rPr kumimoji="0" lang="en-US" sz="1800" b="0" i="0" u="none" strike="noStrike" kern="1200" cap="none" spc="0" normalizeH="0" baseline="0" noProof="0" dirty="0" err="1">
                <a:ln>
                  <a:noFill/>
                </a:ln>
                <a:solidFill>
                  <a:srgbClr val="000000"/>
                </a:solidFill>
                <a:effectLst/>
                <a:uLnTx/>
                <a:uFillTx/>
                <a:latin typeface="Myriad Pro Bold Cond"/>
                <a:ea typeface="ＭＳ Ｐゴシック" charset="0"/>
                <a:cs typeface="Myriad Pro Bold Cond" charset="0"/>
                <a:sym typeface="Myriad Pro Bold Cond" charset="0"/>
              </a:rPr>
              <a:t>subarray</a:t>
            </a: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2" name="TextBox 1"/>
          <p:cNvSpPr txBox="1"/>
          <p:nvPr/>
        </p:nvSpPr>
        <p:spPr>
          <a:xfrm>
            <a:off x="6751703" y="1218763"/>
            <a:ext cx="228479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Times New Roman" panose="02020603050405020304" pitchFamily="18" charset="0"/>
                <a:ea typeface="ヒラギノ角ゴ ProN W6"/>
                <a:cs typeface="Times New Roman" panose="02020603050405020304" pitchFamily="18" charset="0"/>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Myriad Pro Bold Cond"/>
                <a:ea typeface="ヒラギノ角ゴ ProN W6"/>
              </a:rPr>
              <a:t>   </a:t>
            </a:r>
            <a:r>
              <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rPr>
              <a:t>Idea: Two consecutive </a:t>
            </a:r>
            <a:r>
              <a:rPr kumimoji="0" lang="en-US" sz="2000" b="1" i="0" u="none" strike="noStrike" kern="1200" cap="none" spc="0" normalizeH="0" baseline="0" noProof="0" dirty="0" err="1">
                <a:ln>
                  <a:noFill/>
                </a:ln>
                <a:solidFill>
                  <a:srgbClr val="008000"/>
                </a:solidFill>
                <a:effectLst/>
                <a:uLnTx/>
                <a:uFillTx/>
                <a:latin typeface="Times New Roman" charset="0"/>
                <a:ea typeface="Times New Roman" charset="0"/>
                <a:cs typeface="Times New Roman" charset="0"/>
              </a:rPr>
              <a:t>ACTivates</a:t>
            </a:r>
            <a:endPar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endParaRPr>
          </a:p>
        </p:txBody>
      </p:sp>
    </p:spTree>
    <p:extLst>
      <p:ext uri="{BB962C8B-B14F-4D97-AF65-F5344CB8AC3E}">
        <p14:creationId xmlns:p14="http://schemas.microsoft.com/office/powerpoint/2010/main" val="186733352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74x</a:t>
            </a:r>
          </a:p>
        </p:txBody>
      </p:sp>
      <p:sp>
        <p:nvSpPr>
          <p:cNvPr id="10" name="Slide Number Placeholder 9"/>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11" name="Rectangle 10"/>
          <p:cNvSpPr/>
          <p:nvPr/>
        </p:nvSpPr>
        <p:spPr>
          <a:xfrm>
            <a:off x="251520" y="6165304"/>
            <a:ext cx="7848872" cy="67710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0" i="0" u="none" strike="noStrike" kern="1200" cap="none" spc="0" normalizeH="0" baseline="0" noProof="0" dirty="0">
                <a:ln>
                  <a:noFill/>
                </a:ln>
                <a:solidFill>
                  <a:srgbClr val="000000"/>
                </a:solidFill>
                <a:effectLst/>
                <a:uLnTx/>
                <a:uFillTx/>
                <a:latin typeface="Tahoma" charset="0"/>
                <a:ea typeface="+mn-ea"/>
                <a:cs typeface="+mn-cs"/>
              </a:rPr>
              <a:t>Seshadri et al., “</a:t>
            </a:r>
            <a:r>
              <a:rPr kumimoji="0" lang="en-US" altLang="ja-JP" sz="1900" b="0" i="0" u="none" strike="noStrike" kern="1200" cap="none" spc="0" normalizeH="0" baseline="0" noProof="0" dirty="0" err="1">
                <a:ln>
                  <a:noFill/>
                </a:ln>
                <a:solidFill>
                  <a:srgbClr val="0000FF"/>
                </a:solidFill>
                <a:effectLst/>
                <a:uLnTx/>
                <a:uFillTx/>
                <a:latin typeface="Tahoma" charset="0"/>
                <a:ea typeface="ＭＳ Ｐゴシック" panose="020B0600070205080204" pitchFamily="34" charset="-128"/>
                <a:cs typeface="+mn-cs"/>
              </a:rPr>
              <a:t>RowClone</a:t>
            </a:r>
            <a:r>
              <a:rPr kumimoji="0" lang="en-US" altLang="ja-JP" sz="1900" b="0" i="0" u="none" strike="noStrike" kern="1200" cap="none" spc="0" normalizeH="0" baseline="0" noProof="0" dirty="0">
                <a:ln>
                  <a:noFill/>
                </a:ln>
                <a:solidFill>
                  <a:srgbClr val="0000FF"/>
                </a:solidFill>
                <a:effectLst/>
                <a:uLnTx/>
                <a:uFillTx/>
                <a:latin typeface="Tahoma" charset="0"/>
                <a:ea typeface="ＭＳ Ｐゴシック" panose="020B0600070205080204" pitchFamily="34" charset="-128"/>
                <a:cs typeface="+mn-cs"/>
              </a:rPr>
              <a:t>: Fast and Efficient In-DRAM Copy and Initialization of Bulk Data</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a:t>
            </a:r>
            <a:r>
              <a:rPr kumimoji="0" lang="en-US" sz="19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 MICRO 2013.</a:t>
            </a:r>
            <a:endParaRPr kumimoji="0" lang="en-US" sz="19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610106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"RowClone: Fast and Energy-Efficient In-DRAM Bulk Data Copy and Initialization"</a:t>
            </a:r>
            <a:br>
              <a:rPr lang="en-US" sz="1800" dirty="0">
                <a:solidFill>
                  <a:srgbClr val="0432FF"/>
                </a:solidFill>
              </a:rPr>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3982628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F4AD78-64D2-9C47-B050-A2D2C6E7DA86}"/>
              </a:ext>
            </a:extLst>
          </p:cNvPr>
          <p:cNvSpPr>
            <a:spLocks noGrp="1"/>
          </p:cNvSpPr>
          <p:nvPr>
            <p:ph type="title"/>
          </p:nvPr>
        </p:nvSpPr>
        <p:spPr>
          <a:xfrm>
            <a:off x="228600" y="152400"/>
            <a:ext cx="8915400" cy="1066800"/>
          </a:xfrm>
        </p:spPr>
        <p:txBody>
          <a:bodyPr/>
          <a:lstStyle/>
          <a:p>
            <a:r>
              <a:rPr lang="en-US" sz="3400" dirty="0"/>
              <a:t>Lecture on </a:t>
            </a:r>
            <a:r>
              <a:rPr lang="en-US" sz="3400" dirty="0" err="1"/>
              <a:t>RowClone</a:t>
            </a:r>
            <a:r>
              <a:rPr lang="en-US" sz="3400" dirty="0"/>
              <a:t> &amp; Processing using DRAM</a:t>
            </a:r>
          </a:p>
        </p:txBody>
      </p:sp>
      <p:sp>
        <p:nvSpPr>
          <p:cNvPr id="3" name="Content Placeholder 2">
            <a:extLst>
              <a:ext uri="{FF2B5EF4-FFF2-40B4-BE49-F238E27FC236}">
                <a16:creationId xmlns:a16="http://schemas.microsoft.com/office/drawing/2014/main" id="{51802AAD-62B5-594C-82AB-3F845A08141C}"/>
              </a:ext>
            </a:extLst>
          </p:cNvPr>
          <p:cNvSpPr>
            <a:spLocks noGrp="1"/>
          </p:cNvSpPr>
          <p:nvPr>
            <p:ph idx="1"/>
          </p:nvPr>
        </p:nvSpPr>
        <p:spPr>
          <a:xfrm>
            <a:off x="228600" y="908720"/>
            <a:ext cx="8610600" cy="5339680"/>
          </a:xfrm>
        </p:spPr>
        <p:txBody>
          <a:bodyPr/>
          <a:lstStyle/>
          <a:p>
            <a:pPr marL="0" indent="0">
              <a:buNone/>
            </a:pPr>
            <a:br>
              <a:rPr lang="en-US" sz="1600" dirty="0"/>
            </a:br>
            <a:endParaRPr lang="en-US" sz="1600" dirty="0"/>
          </a:p>
        </p:txBody>
      </p:sp>
      <p:sp>
        <p:nvSpPr>
          <p:cNvPr id="4" name="Slide Number Placeholder 3">
            <a:extLst>
              <a:ext uri="{FF2B5EF4-FFF2-40B4-BE49-F238E27FC236}">
                <a16:creationId xmlns:a16="http://schemas.microsoft.com/office/drawing/2014/main" id="{42A122B2-35CC-C64B-B5EA-4870A730338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BBC5F87A-7D79-2748-8FC3-ED1DCFBCB44E}"/>
              </a:ext>
            </a:extLst>
          </p:cNvPr>
          <p:cNvSpPr txBox="1"/>
          <p:nvPr/>
        </p:nvSpPr>
        <p:spPr>
          <a:xfrm>
            <a:off x="755576" y="6534219"/>
            <a:ext cx="7640938" cy="276999"/>
          </a:xfrm>
          <a:prstGeom prst="rect">
            <a:avLst/>
          </a:prstGeom>
          <a:noFill/>
        </p:spPr>
        <p:txBody>
          <a:bodyPr wrap="none" rtlCol="0">
            <a:spAutoFit/>
          </a:bodyPr>
          <a:lstStyle/>
          <a:p>
            <a:pPr lvl="0"/>
            <a:r>
              <a:rPr lang="en-US" sz="1200" dirty="0">
                <a:solidFill>
                  <a:srgbClr val="0432FF"/>
                </a:solidFill>
                <a:hlinkClick r:id="rId2">
                  <a:extLst>
                    <a:ext uri="{A12FA001-AC4F-418D-AE19-62706E023703}">
                      <ahyp:hlinkClr xmlns:ahyp="http://schemas.microsoft.com/office/drawing/2018/hyperlinkcolor" val="tx"/>
                    </a:ext>
                  </a:extLst>
                </a:hlinkClick>
              </a:rPr>
              <a:t>https://www.youtube.com/watch?v=n6Pwg1qax_E&amp;list=PL5Q2soXY2Zi_7UBNmC9B8Yr5JSwTG9yH4&amp;index=4</a:t>
            </a:r>
            <a:r>
              <a:rPr lang="en-US" sz="1200" dirty="0">
                <a:solidFill>
                  <a:srgbClr val="0432FF"/>
                </a:solidFill>
              </a:rPr>
              <a:t> </a:t>
            </a:r>
            <a:endParaRPr kumimoji="0" lang="en-US" sz="1200" b="0"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04380BC8-733F-0B4F-B4D8-051CFB4C5038}"/>
              </a:ext>
            </a:extLst>
          </p:cNvPr>
          <p:cNvPicPr>
            <a:picLocks noChangeAspect="1"/>
          </p:cNvPicPr>
          <p:nvPr/>
        </p:nvPicPr>
        <p:blipFill>
          <a:blip r:embed="rId3"/>
          <a:stretch>
            <a:fillRect/>
          </a:stretch>
        </p:blipFill>
        <p:spPr>
          <a:xfrm>
            <a:off x="586780" y="928971"/>
            <a:ext cx="7848872" cy="5497264"/>
          </a:xfrm>
          <a:prstGeom prst="rect">
            <a:avLst/>
          </a:prstGeom>
        </p:spPr>
      </p:pic>
    </p:spTree>
    <p:extLst>
      <p:ext uri="{BB962C8B-B14F-4D97-AF65-F5344CB8AC3E}">
        <p14:creationId xmlns:p14="http://schemas.microsoft.com/office/powerpoint/2010/main" val="1372147802"/>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1F5A00-ABCE-4F44-BBA9-29F9AF3BD4C7}"/>
              </a:ext>
            </a:extLst>
          </p:cNvPr>
          <p:cNvSpPr>
            <a:spLocks noGrp="1"/>
          </p:cNvSpPr>
          <p:nvPr>
            <p:ph type="title"/>
          </p:nvPr>
        </p:nvSpPr>
        <p:spPr>
          <a:xfrm>
            <a:off x="228600" y="152400"/>
            <a:ext cx="8610600" cy="1066800"/>
          </a:xfrm>
        </p:spPr>
        <p:txBody>
          <a:bodyPr/>
          <a:lstStyle/>
          <a:p>
            <a:r>
              <a:rPr lang="en-US" sz="3800" dirty="0"/>
              <a:t>RowClone Extensions and Follow-Up Work</a:t>
            </a:r>
          </a:p>
        </p:txBody>
      </p:sp>
      <p:sp>
        <p:nvSpPr>
          <p:cNvPr id="3" name="Content Placeholder 2">
            <a:extLst>
              <a:ext uri="{FF2B5EF4-FFF2-40B4-BE49-F238E27FC236}">
                <a16:creationId xmlns:a16="http://schemas.microsoft.com/office/drawing/2014/main" id="{B8D643A2-4FC2-8143-B99F-205908C4280B}"/>
              </a:ext>
            </a:extLst>
          </p:cNvPr>
          <p:cNvSpPr>
            <a:spLocks noGrp="1"/>
          </p:cNvSpPr>
          <p:nvPr>
            <p:ph idx="1"/>
          </p:nvPr>
        </p:nvSpPr>
        <p:spPr/>
        <p:txBody>
          <a:bodyPr/>
          <a:lstStyle/>
          <a:p>
            <a:r>
              <a:rPr lang="en-US" dirty="0"/>
              <a:t>Can we do </a:t>
            </a:r>
            <a:r>
              <a:rPr lang="en-US" dirty="0">
                <a:solidFill>
                  <a:srgbClr val="0432FF"/>
                </a:solidFill>
              </a:rPr>
              <a:t>faster inter-subarray copy</a:t>
            </a:r>
            <a:r>
              <a:rPr lang="en-US" dirty="0"/>
              <a:t>?</a:t>
            </a:r>
          </a:p>
          <a:p>
            <a:pPr lvl="1"/>
            <a:r>
              <a:rPr lang="en-US" dirty="0"/>
              <a:t>Yes, </a:t>
            </a:r>
            <a:r>
              <a:rPr lang="en-US" dirty="0">
                <a:solidFill>
                  <a:srgbClr val="FF0000"/>
                </a:solidFill>
              </a:rPr>
              <a:t>see LISA [Chang et al., HPCA 2016]</a:t>
            </a:r>
          </a:p>
          <a:p>
            <a:pPr lvl="1"/>
            <a:endParaRPr lang="en-US" dirty="0"/>
          </a:p>
          <a:p>
            <a:r>
              <a:rPr lang="en-US" dirty="0"/>
              <a:t>Can we enable </a:t>
            </a:r>
            <a:r>
              <a:rPr lang="en-US" dirty="0">
                <a:solidFill>
                  <a:srgbClr val="0432FF"/>
                </a:solidFill>
              </a:rPr>
              <a:t>data movement at smaller granularities within a bank</a:t>
            </a:r>
            <a:r>
              <a:rPr lang="en-US" dirty="0"/>
              <a:t>?</a:t>
            </a:r>
          </a:p>
          <a:p>
            <a:pPr lvl="1"/>
            <a:r>
              <a:rPr lang="en-US" dirty="0"/>
              <a:t>Yes, </a:t>
            </a:r>
            <a:r>
              <a:rPr lang="en-US" dirty="0">
                <a:solidFill>
                  <a:srgbClr val="FF0000"/>
                </a:solidFill>
              </a:rPr>
              <a:t>see FIGARO [Wang et al., MICRO 2020]</a:t>
            </a:r>
            <a:endParaRPr lang="en-US" sz="1400" dirty="0"/>
          </a:p>
          <a:p>
            <a:endParaRPr lang="en-US" dirty="0"/>
          </a:p>
          <a:p>
            <a:r>
              <a:rPr lang="en-US" dirty="0"/>
              <a:t>Can we do </a:t>
            </a:r>
            <a:r>
              <a:rPr lang="en-US" dirty="0">
                <a:solidFill>
                  <a:srgbClr val="0432FF"/>
                </a:solidFill>
              </a:rPr>
              <a:t>better inter-bank copy</a:t>
            </a:r>
            <a:r>
              <a:rPr lang="en-US" dirty="0"/>
              <a:t>?</a:t>
            </a:r>
          </a:p>
          <a:p>
            <a:pPr lvl="1"/>
            <a:r>
              <a:rPr lang="en-US" dirty="0"/>
              <a:t>Yes, </a:t>
            </a:r>
            <a:r>
              <a:rPr lang="en-US" dirty="0">
                <a:solidFill>
                  <a:srgbClr val="FF0000"/>
                </a:solidFill>
              </a:rPr>
              <a:t>see Network-on-Memory [CAL 2020]</a:t>
            </a:r>
            <a:endParaRPr lang="en-US" sz="1400" dirty="0"/>
          </a:p>
          <a:p>
            <a:endParaRPr lang="en-US" dirty="0"/>
          </a:p>
          <a:p>
            <a:r>
              <a:rPr lang="en-US" dirty="0"/>
              <a:t>Can similar ideas and DRAM properties be used to perform </a:t>
            </a:r>
            <a:r>
              <a:rPr lang="en-US" dirty="0">
                <a:solidFill>
                  <a:srgbClr val="0432FF"/>
                </a:solidFill>
              </a:rPr>
              <a:t>computation on data</a:t>
            </a:r>
            <a:r>
              <a:rPr lang="en-US" dirty="0"/>
              <a:t>?</a:t>
            </a:r>
          </a:p>
          <a:p>
            <a:pPr lvl="1"/>
            <a:r>
              <a:rPr lang="en-US" dirty="0"/>
              <a:t>Yes, </a:t>
            </a:r>
            <a:r>
              <a:rPr lang="en-US" dirty="0">
                <a:solidFill>
                  <a:srgbClr val="FF0000"/>
                </a:solidFill>
              </a:rPr>
              <a:t>see Ambit [Seshadri et al., CAL 2015, MICRO 2017]</a:t>
            </a:r>
          </a:p>
          <a:p>
            <a:endParaRPr lang="en-US" dirty="0"/>
          </a:p>
          <a:p>
            <a:endParaRPr lang="en-US" dirty="0"/>
          </a:p>
          <a:p>
            <a:pPr lvl="1"/>
            <a:endParaRPr lang="en-US" dirty="0"/>
          </a:p>
        </p:txBody>
      </p:sp>
      <p:sp>
        <p:nvSpPr>
          <p:cNvPr id="4" name="Slide Number Placeholder 3">
            <a:extLst>
              <a:ext uri="{FF2B5EF4-FFF2-40B4-BE49-F238E27FC236}">
                <a16:creationId xmlns:a16="http://schemas.microsoft.com/office/drawing/2014/main" id="{D4385214-686F-AE45-AD43-76EF3388C3A1}"/>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166</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spTree>
    <p:extLst>
      <p:ext uri="{BB962C8B-B14F-4D97-AF65-F5344CB8AC3E}">
        <p14:creationId xmlns:p14="http://schemas.microsoft.com/office/powerpoint/2010/main" val="4067701447"/>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LISA: Increasing Connectivity in DRAM</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solidFill>
                  <a:srgbClr val="0432FF"/>
                </a:solidFill>
                <a:hlinkClick r:id="rId2">
                  <a:extLst>
                    <a:ext uri="{A12FA001-AC4F-418D-AE19-62706E023703}">
                      <ahyp:hlinkClr xmlns:ahyp="http://schemas.microsoft.com/office/drawing/2018/hyperlinkcolor" val="tx"/>
                    </a:ext>
                  </a:extLst>
                </a:hlinkClick>
              </a:rPr>
              <a:t>"Low-Cost Inter-Linked Subarrays (LISA): Enabling Fast Inter-Subarray Data Movement in DRAM"</a:t>
            </a:r>
            <a:r>
              <a:rPr lang="en-US" sz="2100" dirty="0">
                <a:solidFill>
                  <a:srgbClr val="0432FF"/>
                </a:solidFill>
              </a:rPr>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7"/>
          <a:stretch>
            <a:fillRect/>
          </a:stretch>
        </p:blipFill>
        <p:spPr>
          <a:xfrm>
            <a:off x="0" y="4537180"/>
            <a:ext cx="9144000" cy="908044"/>
          </a:xfrm>
          <a:prstGeom prst="rect">
            <a:avLst/>
          </a:prstGeom>
        </p:spPr>
      </p:pic>
      <p:pic>
        <p:nvPicPr>
          <p:cNvPr id="6" name="Picture 5"/>
          <p:cNvPicPr>
            <a:picLocks noChangeAspect="1"/>
          </p:cNvPicPr>
          <p:nvPr/>
        </p:nvPicPr>
        <p:blipFill>
          <a:blip r:embed="rId8"/>
          <a:stretch>
            <a:fillRect/>
          </a:stretch>
        </p:blipFill>
        <p:spPr>
          <a:xfrm>
            <a:off x="0" y="5526638"/>
            <a:ext cx="9144000" cy="710674"/>
          </a:xfrm>
          <a:prstGeom prst="rect">
            <a:avLst/>
          </a:prstGeom>
        </p:spPr>
      </p:pic>
    </p:spTree>
    <p:extLst>
      <p:ext uri="{BB962C8B-B14F-4D97-AF65-F5344CB8AC3E}">
        <p14:creationId xmlns:p14="http://schemas.microsoft.com/office/powerpoint/2010/main" val="182029985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FIGARO: Fine-Grained In-DRAM Copy</a:t>
            </a:r>
          </a:p>
        </p:txBody>
      </p:sp>
      <p:sp>
        <p:nvSpPr>
          <p:cNvPr id="3" name="Content Placeholder 2"/>
          <p:cNvSpPr>
            <a:spLocks noGrp="1"/>
          </p:cNvSpPr>
          <p:nvPr>
            <p:ph idx="1"/>
          </p:nvPr>
        </p:nvSpPr>
        <p:spPr/>
        <p:txBody>
          <a:bodyPr/>
          <a:lstStyle/>
          <a:p>
            <a:r>
              <a:rPr lang="en-US" sz="2000" dirty="0" err="1"/>
              <a:t>Yaohua</a:t>
            </a:r>
            <a:r>
              <a:rPr lang="en-US" sz="2000" dirty="0"/>
              <a:t> Wang, Lois </a:t>
            </a:r>
            <a:r>
              <a:rPr lang="en-US" sz="2000" dirty="0" err="1"/>
              <a:t>Orosa</a:t>
            </a:r>
            <a:r>
              <a:rPr lang="en-US" sz="2000" dirty="0"/>
              <a:t>, </a:t>
            </a:r>
            <a:r>
              <a:rPr lang="en-US" sz="2000" dirty="0" err="1"/>
              <a:t>Xiangjun</a:t>
            </a:r>
            <a:r>
              <a:rPr lang="en-US" sz="2000" dirty="0"/>
              <a:t> Peng, Yang Guo, Saugata Ghose, Minesh Patel, </a:t>
            </a:r>
            <a:r>
              <a:rPr lang="en-US" sz="2000" dirty="0" err="1"/>
              <a:t>Jeremie</a:t>
            </a:r>
            <a:r>
              <a:rPr lang="en-US" sz="2000" dirty="0"/>
              <a:t> S. Kim, Juan Gómez Luna, Mohammad </a:t>
            </a:r>
            <a:r>
              <a:rPr lang="en-US" sz="2000" dirty="0" err="1"/>
              <a:t>Sadrosadati</a:t>
            </a:r>
            <a:r>
              <a:rPr lang="en-US" sz="2000" dirty="0"/>
              <a:t>, Nika Mansouri </a:t>
            </a:r>
            <a:r>
              <a:rPr lang="en-US" sz="2000" dirty="0" err="1"/>
              <a:t>Ghiasi</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"FIGARO: Improving System Performance via Fine-Grained In-DRAM Data Relocation and Caching"</a:t>
            </a:r>
            <a:br>
              <a:rPr lang="en-US" sz="2000" dirty="0">
                <a:solidFill>
                  <a:srgbClr val="0432FF"/>
                </a:solidFill>
              </a:rPr>
            </a:br>
            <a:r>
              <a:rPr lang="en-US" sz="2000" i="1" dirty="0"/>
              <a:t>Proceedings of the </a:t>
            </a:r>
            <a:r>
              <a:rPr lang="en-US" sz="2000" i="1" dirty="0">
                <a:hlinkClick r:id="rId3"/>
              </a:rPr>
              <a:t>53rd International Symposium on Microarchitecture</a:t>
            </a:r>
            <a:r>
              <a:rPr lang="en-US" sz="2000" i="1" dirty="0"/>
              <a:t> (</a:t>
            </a:r>
            <a:r>
              <a:rPr lang="en-US" sz="2000" b="1" i="1" dirty="0"/>
              <a:t>MICRO</a:t>
            </a:r>
            <a:r>
              <a:rPr lang="en-US" sz="2000" i="1" dirty="0"/>
              <a:t>)</a:t>
            </a:r>
            <a:r>
              <a:rPr lang="en-US" sz="2000" dirty="0"/>
              <a:t>, Virtual, October 2020.</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7" name="Picture 6">
            <a:extLst>
              <a:ext uri="{FF2B5EF4-FFF2-40B4-BE49-F238E27FC236}">
                <a16:creationId xmlns:a16="http://schemas.microsoft.com/office/drawing/2014/main" id="{21EB1EDA-D3F9-2244-A889-1011E90C9966}"/>
              </a:ext>
            </a:extLst>
          </p:cNvPr>
          <p:cNvPicPr>
            <a:picLocks noChangeAspect="1"/>
          </p:cNvPicPr>
          <p:nvPr/>
        </p:nvPicPr>
        <p:blipFill>
          <a:blip r:embed="rId4"/>
          <a:stretch>
            <a:fillRect/>
          </a:stretch>
        </p:blipFill>
        <p:spPr>
          <a:xfrm>
            <a:off x="0" y="3952698"/>
            <a:ext cx="9144000" cy="2228720"/>
          </a:xfrm>
          <a:prstGeom prst="rect">
            <a:avLst/>
          </a:prstGeom>
        </p:spPr>
      </p:pic>
    </p:spTree>
    <p:extLst>
      <p:ext uri="{BB962C8B-B14F-4D97-AF65-F5344CB8AC3E}">
        <p14:creationId xmlns:p14="http://schemas.microsoft.com/office/powerpoint/2010/main" val="32091494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Network-On-Memory: Fast Inter-Bank Copy</a:t>
            </a:r>
          </a:p>
        </p:txBody>
      </p:sp>
      <p:sp>
        <p:nvSpPr>
          <p:cNvPr id="3" name="Content Placeholder 2"/>
          <p:cNvSpPr>
            <a:spLocks noGrp="1"/>
          </p:cNvSpPr>
          <p:nvPr>
            <p:ph idx="1"/>
          </p:nvPr>
        </p:nvSpPr>
        <p:spPr/>
        <p:txBody>
          <a:bodyPr/>
          <a:lstStyle/>
          <a:p>
            <a:r>
              <a:rPr lang="en-US" sz="2000" dirty="0" err="1"/>
              <a:t>Seyyed</a:t>
            </a:r>
            <a:r>
              <a:rPr lang="en-US" sz="2000" dirty="0"/>
              <a:t> Hossein </a:t>
            </a:r>
            <a:r>
              <a:rPr lang="en-US" sz="2000" dirty="0" err="1"/>
              <a:t>SeyyedAghaei</a:t>
            </a:r>
            <a:r>
              <a:rPr lang="en-US" sz="2000" dirty="0"/>
              <a:t> </a:t>
            </a:r>
            <a:r>
              <a:rPr lang="en-US" sz="2000" dirty="0" err="1"/>
              <a:t>Rezaei</a:t>
            </a:r>
            <a:r>
              <a:rPr lang="en-US" sz="2000" dirty="0"/>
              <a:t>, Mehdi </a:t>
            </a:r>
            <a:r>
              <a:rPr lang="en-US" sz="2000" dirty="0" err="1"/>
              <a:t>Modarressi</a:t>
            </a:r>
            <a:r>
              <a:rPr lang="en-US" sz="2000" dirty="0"/>
              <a:t>, </a:t>
            </a:r>
            <a:r>
              <a:rPr lang="en-US" sz="2000" dirty="0" err="1"/>
              <a:t>Rachata</a:t>
            </a:r>
            <a:r>
              <a:rPr lang="en-US" sz="2000" dirty="0"/>
              <a:t> Ausavarungnirun, Mohammad </a:t>
            </a:r>
            <a:r>
              <a:rPr lang="en-US" sz="2000" dirty="0" err="1"/>
              <a:t>Sadrosadati</a:t>
            </a:r>
            <a:r>
              <a:rPr lang="en-US" sz="2000" dirty="0"/>
              <a:t>, Onur Mutlu, and Masoud </a:t>
            </a:r>
            <a:r>
              <a:rPr lang="en-US" sz="2000" dirty="0" err="1"/>
              <a:t>Daneshtalab</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"NoM: Network-on-Memory for Inter-Bank Data Transfer in Highly-Banked Memories"</a:t>
            </a:r>
            <a:br>
              <a:rPr lang="en-US" sz="2000" dirty="0">
                <a:solidFill>
                  <a:srgbClr val="0432FF"/>
                </a:solidFill>
              </a:rPr>
            </a:br>
            <a:r>
              <a:rPr lang="en-US" sz="2000" i="1" dirty="0">
                <a:hlinkClick r:id="rId3"/>
              </a:rPr>
              <a:t>IEEE Computer Architecture Letters</a:t>
            </a:r>
            <a:r>
              <a:rPr lang="en-US" sz="2000" i="1" dirty="0"/>
              <a:t> (</a:t>
            </a:r>
            <a:r>
              <a:rPr lang="en-US" sz="2000" b="1" i="1" dirty="0"/>
              <a:t>CAL</a:t>
            </a:r>
            <a:r>
              <a:rPr lang="en-US" sz="2000" i="1" dirty="0"/>
              <a:t>)</a:t>
            </a:r>
            <a:r>
              <a:rPr lang="en-US" sz="2000" dirty="0"/>
              <a:t>, to appear in 2020.</a:t>
            </a:r>
          </a:p>
          <a:p>
            <a:pPr marL="0" indent="0">
              <a:buNone/>
            </a:pPr>
            <a:br>
              <a:rPr lang="en-US" sz="2000" dirty="0"/>
            </a:br>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0BB02404-C0AF-0A47-9A96-6BE1DE591513}"/>
              </a:ext>
            </a:extLst>
          </p:cNvPr>
          <p:cNvPicPr>
            <a:picLocks noChangeAspect="1"/>
          </p:cNvPicPr>
          <p:nvPr/>
        </p:nvPicPr>
        <p:blipFill>
          <a:blip r:embed="rId4"/>
          <a:stretch>
            <a:fillRect/>
          </a:stretch>
        </p:blipFill>
        <p:spPr>
          <a:xfrm>
            <a:off x="0" y="4191000"/>
            <a:ext cx="9144000" cy="1569990"/>
          </a:xfrm>
          <a:prstGeom prst="rect">
            <a:avLst/>
          </a:prstGeom>
        </p:spPr>
      </p:pic>
    </p:spTree>
    <p:extLst>
      <p:ext uri="{BB962C8B-B14F-4D97-AF65-F5344CB8AC3E}">
        <p14:creationId xmlns:p14="http://schemas.microsoft.com/office/powerpoint/2010/main" val="36479881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Rectangle 1"/>
          <p:cNvSpPr>
            <a:spLocks/>
          </p:cNvSpPr>
          <p:nvPr/>
        </p:nvSpPr>
        <p:spPr bwMode="auto">
          <a:xfrm>
            <a:off x="412750" y="1295400"/>
            <a:ext cx="5740400" cy="3949700"/>
          </a:xfrm>
          <a:prstGeom prst="rect">
            <a:avLst/>
          </a:prstGeom>
          <a:solidFill>
            <a:srgbClr val="E6E6E6"/>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0" name="Line 2"/>
          <p:cNvSpPr>
            <a:spLocks noChangeShapeType="1"/>
          </p:cNvSpPr>
          <p:nvPr/>
        </p:nvSpPr>
        <p:spPr bwMode="auto">
          <a:xfrm>
            <a:off x="3289300" y="4584704"/>
            <a:ext cx="0" cy="881857"/>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1" name="Rectangle 3"/>
          <p:cNvSpPr>
            <a:spLocks noGrp="1" noChangeArrowheads="1"/>
          </p:cNvSpPr>
          <p:nvPr>
            <p:ph type="title"/>
          </p:nvPr>
        </p:nvSpPr>
        <p:spPr>
          <a:xfrm>
            <a:off x="419100" y="196850"/>
            <a:ext cx="8724900" cy="558800"/>
          </a:xfrm>
          <a:ln/>
        </p:spPr>
        <p:txBody>
          <a:bodyPr/>
          <a:lstStyle/>
          <a:p>
            <a:r>
              <a:rPr lang="en-US" sz="4400" dirty="0">
                <a:solidFill>
                  <a:srgbClr val="1A5712"/>
                </a:solidFill>
                <a:latin typeface="Garamond"/>
                <a:cs typeface="Garamond"/>
              </a:rPr>
              <a:t>Mindset: Memory as an Accelerator</a:t>
            </a:r>
          </a:p>
        </p:txBody>
      </p:sp>
      <p:sp>
        <p:nvSpPr>
          <p:cNvPr id="22532" name="Rectangle 4"/>
          <p:cNvSpPr>
            <a:spLocks/>
          </p:cNvSpPr>
          <p:nvPr/>
        </p:nvSpPr>
        <p:spPr bwMode="auto">
          <a:xfrm>
            <a:off x="6921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3" name="Rectangle 5"/>
          <p:cNvSpPr>
            <a:spLocks/>
          </p:cNvSpPr>
          <p:nvPr/>
        </p:nvSpPr>
        <p:spPr bwMode="auto">
          <a:xfrm>
            <a:off x="1062323"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4" name="Rectangle 6"/>
          <p:cNvSpPr>
            <a:spLocks/>
          </p:cNvSpPr>
          <p:nvPr/>
        </p:nvSpPr>
        <p:spPr bwMode="auto">
          <a:xfrm>
            <a:off x="1924050" y="16002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5" name="Rectangle 7"/>
          <p:cNvSpPr>
            <a:spLocks/>
          </p:cNvSpPr>
          <p:nvPr/>
        </p:nvSpPr>
        <p:spPr bwMode="auto">
          <a:xfrm>
            <a:off x="2296604" y="18245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6" name="Rectangle 8"/>
          <p:cNvSpPr>
            <a:spLocks/>
          </p:cNvSpPr>
          <p:nvPr/>
        </p:nvSpPr>
        <p:spPr bwMode="auto">
          <a:xfrm>
            <a:off x="6921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7" name="Rectangle 9"/>
          <p:cNvSpPr>
            <a:spLocks/>
          </p:cNvSpPr>
          <p:nvPr/>
        </p:nvSpPr>
        <p:spPr bwMode="auto">
          <a:xfrm>
            <a:off x="10647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38" name="Rectangle 10"/>
          <p:cNvSpPr>
            <a:spLocks/>
          </p:cNvSpPr>
          <p:nvPr/>
        </p:nvSpPr>
        <p:spPr bwMode="auto">
          <a:xfrm>
            <a:off x="1924050" y="2667000"/>
            <a:ext cx="1016000" cy="8509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39" name="Rectangle 11"/>
          <p:cNvSpPr>
            <a:spLocks/>
          </p:cNvSpPr>
          <p:nvPr/>
        </p:nvSpPr>
        <p:spPr bwMode="auto">
          <a:xfrm>
            <a:off x="2296604" y="2891373"/>
            <a:ext cx="269304" cy="4021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0" name="Rectangle 12"/>
          <p:cNvSpPr>
            <a:spLocks/>
          </p:cNvSpPr>
          <p:nvPr/>
        </p:nvSpPr>
        <p:spPr bwMode="auto">
          <a:xfrm>
            <a:off x="3155950" y="16129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1" name="Rectangle 13"/>
          <p:cNvSpPr>
            <a:spLocks/>
          </p:cNvSpPr>
          <p:nvPr/>
        </p:nvSpPr>
        <p:spPr bwMode="auto">
          <a:xfrm>
            <a:off x="3172966" y="1734751"/>
            <a:ext cx="54859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mini-CPU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2" name="Rectangle 14"/>
          <p:cNvSpPr>
            <a:spLocks/>
          </p:cNvSpPr>
          <p:nvPr/>
        </p:nvSpPr>
        <p:spPr bwMode="auto">
          <a:xfrm>
            <a:off x="3155950" y="226695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3" name="Rectangle 15"/>
          <p:cNvSpPr>
            <a:spLocks/>
          </p:cNvSpPr>
          <p:nvPr/>
        </p:nvSpPr>
        <p:spPr bwMode="auto">
          <a:xfrm>
            <a:off x="3313402" y="2379668"/>
            <a:ext cx="269304"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video</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4" name="Rectangle 16"/>
          <p:cNvSpPr>
            <a:spLocks/>
          </p:cNvSpPr>
          <p:nvPr/>
        </p:nvSpPr>
        <p:spPr bwMode="auto">
          <a:xfrm>
            <a:off x="4025900" y="16637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5" name="Rectangle 17"/>
          <p:cNvSpPr>
            <a:spLocks/>
          </p:cNvSpPr>
          <p:nvPr/>
        </p:nvSpPr>
        <p:spPr bwMode="auto">
          <a:xfrm>
            <a:off x="4053619" y="1762943"/>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6" name="Rectangle 18"/>
          <p:cNvSpPr>
            <a:spLocks/>
          </p:cNvSpPr>
          <p:nvPr/>
        </p:nvSpPr>
        <p:spPr bwMode="auto">
          <a:xfrm>
            <a:off x="4984750" y="16700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7" name="Rectangle 19"/>
          <p:cNvSpPr>
            <a:spLocks/>
          </p:cNvSpPr>
          <p:nvPr/>
        </p:nvSpPr>
        <p:spPr bwMode="auto">
          <a:xfrm>
            <a:off x="5010087" y="17724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48" name="Rectangle 20"/>
          <p:cNvSpPr>
            <a:spLocks/>
          </p:cNvSpPr>
          <p:nvPr/>
        </p:nvSpPr>
        <p:spPr bwMode="auto">
          <a:xfrm>
            <a:off x="4025900" y="264160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49" name="Rectangle 21"/>
          <p:cNvSpPr>
            <a:spLocks/>
          </p:cNvSpPr>
          <p:nvPr/>
        </p:nvSpPr>
        <p:spPr bwMode="auto">
          <a:xfrm>
            <a:off x="4051237" y="274401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0" name="Rectangle 22"/>
          <p:cNvSpPr>
            <a:spLocks/>
          </p:cNvSpPr>
          <p:nvPr/>
        </p:nvSpPr>
        <p:spPr bwMode="auto">
          <a:xfrm>
            <a:off x="4984750" y="2647950"/>
            <a:ext cx="825500" cy="67945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1" name="Rectangle 23"/>
          <p:cNvSpPr>
            <a:spLocks/>
          </p:cNvSpPr>
          <p:nvPr/>
        </p:nvSpPr>
        <p:spPr bwMode="auto">
          <a:xfrm>
            <a:off x="5010087" y="2750368"/>
            <a:ext cx="768483" cy="487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GPU</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(throughput)</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52" name="Rectangle 24"/>
          <p:cNvSpPr>
            <a:spLocks/>
          </p:cNvSpPr>
          <p:nvPr/>
        </p:nvSpPr>
        <p:spPr bwMode="auto">
          <a:xfrm>
            <a:off x="3930650" y="1593850"/>
            <a:ext cx="1981200" cy="18796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3" name="Rectangle 25"/>
          <p:cNvSpPr>
            <a:spLocks/>
          </p:cNvSpPr>
          <p:nvPr/>
        </p:nvSpPr>
        <p:spPr bwMode="auto">
          <a:xfrm>
            <a:off x="692150" y="3733800"/>
            <a:ext cx="5207000" cy="8509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4" name="Rectangle 26"/>
          <p:cNvSpPr>
            <a:spLocks/>
          </p:cNvSpPr>
          <p:nvPr/>
        </p:nvSpPr>
        <p:spPr bwMode="auto">
          <a:xfrm>
            <a:off x="3188665" y="4107461"/>
            <a:ext cx="211597" cy="2051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LLC</a:t>
            </a:r>
          </a:p>
        </p:txBody>
      </p:sp>
      <p:sp>
        <p:nvSpPr>
          <p:cNvPr id="22555" name="Rectangle 27"/>
          <p:cNvSpPr>
            <a:spLocks/>
          </p:cNvSpPr>
          <p:nvPr/>
        </p:nvSpPr>
        <p:spPr bwMode="auto">
          <a:xfrm>
            <a:off x="2444750" y="4686300"/>
            <a:ext cx="1695450" cy="444500"/>
          </a:xfrm>
          <a:prstGeom prst="rect">
            <a:avLst/>
          </a:prstGeom>
          <a:solidFill>
            <a:srgbClr val="CDCDCD"/>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6" name="Rectangle 28"/>
          <p:cNvSpPr>
            <a:spLocks/>
          </p:cNvSpPr>
          <p:nvPr/>
        </p:nvSpPr>
        <p:spPr bwMode="auto">
          <a:xfrm>
            <a:off x="2702571" y="4825008"/>
            <a:ext cx="1179810"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Controller</a:t>
            </a:r>
          </a:p>
        </p:txBody>
      </p:sp>
      <p:sp>
        <p:nvSpPr>
          <p:cNvPr id="22557" name="Rectangle 29"/>
          <p:cNvSpPr>
            <a:spLocks/>
          </p:cNvSpPr>
          <p:nvPr/>
        </p:nvSpPr>
        <p:spPr bwMode="auto">
          <a:xfrm>
            <a:off x="6965950" y="4565650"/>
            <a:ext cx="1695450" cy="5842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58" name="Rectangle 30"/>
          <p:cNvSpPr>
            <a:spLocks/>
          </p:cNvSpPr>
          <p:nvPr/>
        </p:nvSpPr>
        <p:spPr bwMode="auto">
          <a:xfrm>
            <a:off x="7005762" y="4602304"/>
            <a:ext cx="1615827" cy="5616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Specialized</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compute-capability</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in memory</a:t>
            </a:r>
          </a:p>
        </p:txBody>
      </p:sp>
      <p:sp>
        <p:nvSpPr>
          <p:cNvPr id="22559" name="Rectangle 31"/>
          <p:cNvSpPr>
            <a:spLocks/>
          </p:cNvSpPr>
          <p:nvPr/>
        </p:nvSpPr>
        <p:spPr bwMode="auto">
          <a:xfrm>
            <a:off x="6654800" y="1276350"/>
            <a:ext cx="2324100" cy="3949700"/>
          </a:xfrm>
          <a:prstGeom prst="rect">
            <a:avLst/>
          </a:prstGeom>
          <a:noFill/>
          <a:ln w="254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0" name="Rectangle 32"/>
          <p:cNvSpPr>
            <a:spLocks/>
          </p:cNvSpPr>
          <p:nvPr/>
        </p:nvSpPr>
        <p:spPr bwMode="auto">
          <a:xfrm>
            <a:off x="7542787" y="2989858"/>
            <a:ext cx="538609"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a:t>
            </a:r>
          </a:p>
        </p:txBody>
      </p:sp>
      <p:sp>
        <p:nvSpPr>
          <p:cNvPr id="22561" name="Rectangle 33"/>
          <p:cNvSpPr>
            <a:spLocks/>
          </p:cNvSpPr>
          <p:nvPr/>
        </p:nvSpPr>
        <p:spPr bwMode="auto">
          <a:xfrm>
            <a:off x="6718300" y="1339850"/>
            <a:ext cx="2184400" cy="3136900"/>
          </a:xfrm>
          <a:prstGeom prst="rect">
            <a:avLst/>
          </a:prstGeom>
          <a:noFill/>
          <a:ln w="25400" cap="flat">
            <a:solidFill>
              <a:schemeClr val="tx1"/>
            </a:solidFill>
            <a:prstDash val="sysDot"/>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2" name="Rectangle 34"/>
          <p:cNvSpPr>
            <a:spLocks/>
          </p:cNvSpPr>
          <p:nvPr/>
        </p:nvSpPr>
        <p:spPr bwMode="auto">
          <a:xfrm>
            <a:off x="3149600" y="2921000"/>
            <a:ext cx="577850" cy="482600"/>
          </a:xfrm>
          <a:prstGeom prst="rect">
            <a:avLst/>
          </a:prstGeom>
          <a:solidFill>
            <a:srgbClr val="FEBB64"/>
          </a:solidFill>
          <a:ln w="25400" cap="flat">
            <a:solidFill>
              <a:schemeClr val="tx1"/>
            </a:solidFill>
            <a:prstDash val="solid"/>
            <a:miter lim="800000"/>
            <a:headEnd type="none" w="med" len="med"/>
            <a:tailEnd type="none" w="med" len="med"/>
          </a:ln>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3" name="Rectangle 35"/>
          <p:cNvSpPr>
            <a:spLocks/>
          </p:cNvSpPr>
          <p:nvPr/>
        </p:nvSpPr>
        <p:spPr bwMode="auto">
          <a:xfrm>
            <a:off x="3245710" y="3033718"/>
            <a:ext cx="397545" cy="3016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imaging</a:t>
            </a:r>
          </a:p>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core</a:t>
            </a:r>
          </a:p>
        </p:txBody>
      </p:sp>
      <p:sp>
        <p:nvSpPr>
          <p:cNvPr id="22564" name="Rectangle 36"/>
          <p:cNvSpPr>
            <a:spLocks/>
          </p:cNvSpPr>
          <p:nvPr/>
        </p:nvSpPr>
        <p:spPr bwMode="auto">
          <a:xfrm>
            <a:off x="4311318" y="5523508"/>
            <a:ext cx="807913" cy="2051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ctr" defTabSz="457200" rtl="0" eaLnBrk="1" fontAlgn="base" latinLnBrk="0" hangingPunct="1">
              <a:lnSpc>
                <a:spcPct val="80000"/>
              </a:lnSpc>
              <a:spcBef>
                <a:spcPct val="0"/>
              </a:spcBef>
              <a:spcAft>
                <a:spcPct val="0"/>
              </a:spcAft>
              <a:buClrTx/>
              <a:buSzTx/>
              <a:buFontTx/>
              <a:buNone/>
              <a:tabLst/>
              <a:defRPr/>
            </a:pPr>
            <a:r>
              <a:rPr kumimoji="0" lang="en-US" sz="1600" b="0" i="0" u="none" strike="noStrike" kern="1200" cap="none" spc="0" normalizeH="0" baseline="0" noProof="0">
                <a:ln>
                  <a:noFill/>
                </a:ln>
                <a:solidFill>
                  <a:srgbClr val="000000"/>
                </a:solidFill>
                <a:effectLst/>
                <a:uLnTx/>
                <a:uFillTx/>
                <a:latin typeface="Myriad Pro Bold Cond"/>
                <a:ea typeface="ＭＳ Ｐゴシック" charset="0"/>
                <a:cs typeface="Myriad Pro Bold Cond" charset="0"/>
                <a:sym typeface="Myriad Pro Bold Cond" charset="0"/>
              </a:rPr>
              <a:t>Memory Bus</a:t>
            </a:r>
          </a:p>
        </p:txBody>
      </p:sp>
      <p:sp>
        <p:nvSpPr>
          <p:cNvPr id="22565" name="Line 37"/>
          <p:cNvSpPr>
            <a:spLocks noChangeShapeType="1"/>
          </p:cNvSpPr>
          <p:nvPr/>
        </p:nvSpPr>
        <p:spPr bwMode="auto">
          <a:xfrm rot="10800000" flipH="1">
            <a:off x="416722" y="5460207"/>
            <a:ext cx="8562181" cy="0"/>
          </a:xfrm>
          <a:prstGeom prst="line">
            <a:avLst/>
          </a:prstGeom>
          <a:noFill/>
          <a:ln w="1016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22566" name="Line 38"/>
          <p:cNvSpPr>
            <a:spLocks noChangeShapeType="1"/>
          </p:cNvSpPr>
          <p:nvPr/>
        </p:nvSpPr>
        <p:spPr bwMode="auto">
          <a:xfrm>
            <a:off x="7816850" y="5226848"/>
            <a:ext cx="0" cy="239713"/>
          </a:xfrm>
          <a:prstGeom prst="line">
            <a:avLst/>
          </a:prstGeom>
          <a:noFill/>
          <a:ln w="88900" cap="flat">
            <a:solidFill>
              <a:schemeClr val="tx1"/>
            </a:solidFill>
            <a:prstDash val="solid"/>
            <a:miter lim="800000"/>
            <a:headEnd type="none" w="med" len="med"/>
            <a:tailEnd type="none" w="med" len="med"/>
          </a:ln>
          <a:extLst>
            <a:ext uri="{909E8E84-426E-40dd-AFC4-6F175D3DCCD1}">
              <a14:hiddenFill xmlns:a14="http://schemas.microsoft.com/office/drawing/2010/main" xmlns="">
                <a:solidFill>
                  <a:srgbClr val="FFFFFF"/>
                </a:solidFill>
              </a14:hiddenFill>
            </a:ext>
          </a:extLst>
        </p:spPr>
        <p:txBody>
          <a:bodyPr lIns="0" tIns="0" rIns="0" bIns="0"/>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Gill Sans" charset="0"/>
              <a:ea typeface="ヒラギノ角ゴ ProN W3" charset="0"/>
              <a:cs typeface="ヒラギノ角ゴ ProN W3" charset="0"/>
              <a:sym typeface="Gill Sans" charset="0"/>
            </a:endParaRPr>
          </a:p>
        </p:txBody>
      </p:sp>
      <p:sp>
        <p:nvSpPr>
          <p:cNvPr id="44" name="Rounded Rectangle 43"/>
          <p:cNvSpPr>
            <a:spLocks noChangeArrowheads="1"/>
          </p:cNvSpPr>
          <p:nvPr/>
        </p:nvSpPr>
        <p:spPr bwMode="auto">
          <a:xfrm rot="5400000">
            <a:off x="6712425" y="3890443"/>
            <a:ext cx="2133601" cy="2286000"/>
          </a:xfrm>
          <a:prstGeom prst="roundRect">
            <a:avLst>
              <a:gd name="adj" fmla="val 16667"/>
            </a:avLst>
          </a:prstGeom>
          <a:noFill/>
          <a:ln w="114300">
            <a:solidFill>
              <a:srgbClr val="FF0000"/>
            </a:solidFill>
            <a:round/>
            <a:headEnd/>
            <a:tailEnd/>
          </a:ln>
          <a:extLst>
            <a:ext uri="{909E8E84-426E-40dd-AFC4-6F175D3DCCD1}">
              <a14:hiddenFill xmlns:a14="http://schemas.microsoft.com/office/drawing/2010/main" xmlns="">
                <a:solidFill>
                  <a:srgbClr val="FFFFFF"/>
                </a:solidFill>
              </a14:hiddenFill>
            </a:ext>
          </a:extLst>
        </p:spPr>
        <p:txBody>
          <a:bodyPr lIns="91440" tIns="45720" rIns="91440" bIns="4572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42" name="TextBox 41"/>
          <p:cNvSpPr txBox="1"/>
          <p:nvPr/>
        </p:nvSpPr>
        <p:spPr>
          <a:xfrm>
            <a:off x="561526" y="6279703"/>
            <a:ext cx="74668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FF0000"/>
                </a:solidFill>
                <a:effectLst/>
                <a:uLnTx/>
                <a:uFillTx/>
                <a:latin typeface="Tahoma"/>
                <a:ea typeface="ヒラギノ角ゴ ProN W6"/>
                <a:cs typeface="Tahoma"/>
              </a:rPr>
              <a:t>Memory similar to a “conventional” accelerator</a:t>
            </a:r>
          </a:p>
        </p:txBody>
      </p:sp>
    </p:spTree>
    <p:extLst>
      <p:ext uri="{BB962C8B-B14F-4D97-AF65-F5344CB8AC3E}">
        <p14:creationId xmlns:p14="http://schemas.microsoft.com/office/powerpoint/2010/main" val="610445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(Truly) In-Memory Computation	</a:t>
            </a:r>
          </a:p>
        </p:txBody>
      </p:sp>
      <p:sp>
        <p:nvSpPr>
          <p:cNvPr id="3" name="Content Placeholder 2"/>
          <p:cNvSpPr>
            <a:spLocks noGrp="1"/>
          </p:cNvSpPr>
          <p:nvPr>
            <p:ph idx="1"/>
          </p:nvPr>
        </p:nvSpPr>
        <p:spPr>
          <a:xfrm>
            <a:off x="228600" y="997527"/>
            <a:ext cx="8807896" cy="5193723"/>
          </a:xfrm>
        </p:spPr>
        <p:txBody>
          <a:bodyPr/>
          <a:lstStyle/>
          <a:p>
            <a:r>
              <a:rPr lang="en-US" dirty="0"/>
              <a:t>We can also support </a:t>
            </a:r>
            <a:r>
              <a:rPr lang="en-US" dirty="0">
                <a:solidFill>
                  <a:srgbClr val="0000FF"/>
                </a:solidFill>
              </a:rPr>
              <a:t>in-DRAM AND, OR, NOT, MAJ</a:t>
            </a:r>
          </a:p>
          <a:p>
            <a:r>
              <a:rPr lang="en-US" dirty="0"/>
              <a:t>At low cost</a:t>
            </a:r>
          </a:p>
          <a:p>
            <a:r>
              <a:rPr lang="en-US" dirty="0">
                <a:solidFill>
                  <a:srgbClr val="0000FF"/>
                </a:solidFill>
              </a:rPr>
              <a:t>Using analog computation capability of DRAM</a:t>
            </a:r>
          </a:p>
          <a:p>
            <a:pPr lvl="1"/>
            <a:r>
              <a:rPr lang="en-US" dirty="0">
                <a:solidFill>
                  <a:srgbClr val="0000FF"/>
                </a:solidFill>
              </a:rPr>
              <a:t>Idea: activating multiple rows performs computation</a:t>
            </a:r>
          </a:p>
          <a:p>
            <a:r>
              <a:rPr lang="en-US" dirty="0">
                <a:solidFill>
                  <a:srgbClr val="FF0000"/>
                </a:solidFill>
              </a:rPr>
              <a:t>30-60X performance and energy improvement</a:t>
            </a:r>
          </a:p>
          <a:p>
            <a:pPr lvl="1"/>
            <a:r>
              <a:rPr lang="en-US" sz="2000" dirty="0"/>
              <a:t>Seshadri+, “</a:t>
            </a:r>
            <a:r>
              <a:rPr lang="en-US" sz="2000" dirty="0">
                <a:solidFill>
                  <a:schemeClr val="tx2">
                    <a:lumMod val="75000"/>
                  </a:schemeClr>
                </a:solidFill>
              </a:rPr>
              <a:t>Ambit: In-Memory Accelerator for Bulk Bitwise Operations Using Commodity DRAM Technology</a:t>
            </a:r>
            <a:r>
              <a:rPr lang="en-US" sz="2000" dirty="0"/>
              <a:t>,” MICRO 2017.</a:t>
            </a:r>
          </a:p>
          <a:p>
            <a:endParaRPr lang="en-US" dirty="0"/>
          </a:p>
          <a:p>
            <a:endParaRPr lang="en-US" dirty="0"/>
          </a:p>
          <a:p>
            <a:r>
              <a:rPr lang="en-US" dirty="0">
                <a:solidFill>
                  <a:srgbClr val="0000FF"/>
                </a:solidFill>
              </a:rPr>
              <a:t>New memory technologies </a:t>
            </a:r>
            <a:r>
              <a:rPr lang="en-US" dirty="0"/>
              <a:t>enable even more opportunities</a:t>
            </a:r>
          </a:p>
          <a:p>
            <a:pPr lvl="1"/>
            <a:r>
              <a:rPr lang="en-US" dirty="0"/>
              <a:t>Memristors, resistive RAM, phase change </a:t>
            </a:r>
            <a:r>
              <a:rPr lang="en-US" dirty="0" err="1"/>
              <a:t>mem</a:t>
            </a:r>
            <a:r>
              <a:rPr lang="en-US" dirty="0"/>
              <a:t>, STT-MRAM, </a:t>
            </a:r>
            <a:r>
              <a:rPr lang="is-IS" dirty="0"/>
              <a:t>…</a:t>
            </a:r>
            <a:endParaRPr lang="en-US" dirty="0"/>
          </a:p>
          <a:p>
            <a:pPr lvl="1"/>
            <a:r>
              <a:rPr lang="en-US" dirty="0"/>
              <a:t>Can operate on data </a:t>
            </a:r>
            <a:r>
              <a:rPr lang="en-US" dirty="0">
                <a:solidFill>
                  <a:srgbClr val="FF0000"/>
                </a:solidFill>
              </a:rPr>
              <a:t>with minimal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1149568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prstClr val="white"/>
                </a:solidFill>
                <a:effectLst/>
                <a:uLnTx/>
                <a:uFillTx/>
                <a:latin typeface="Calibri"/>
                <a:ea typeface="+mn-ea"/>
                <a:cs typeface="+mn-cs"/>
              </a:rPr>
              <a:t>Final State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r>
              <a:rPr kumimoji="0" lang="en-US" sz="2800" b="1" i="1" u="none" strike="noStrike" kern="1200" cap="none" spc="0" normalizeH="0" baseline="0" noProof="0" dirty="0">
                <a:ln>
                  <a:noFill/>
                </a:ln>
                <a:solidFill>
                  <a:prstClr val="black"/>
                </a:solidFill>
                <a:effectLst/>
                <a:uLnTx/>
                <a:uFillTx/>
                <a:latin typeface="Calibri"/>
                <a:ea typeface="+mn-ea"/>
                <a:cs typeface="+mn-cs"/>
              </a:rPr>
              <a:t>+</a:t>
            </a:r>
            <a:r>
              <a:rPr kumimoji="0" lang="el-GR" sz="2800" b="1" i="1" u="none" strike="noStrike" kern="1200" cap="none" spc="0" normalizeH="0" baseline="0" noProof="0" dirty="0">
                <a:ln>
                  <a:noFill/>
                </a:ln>
                <a:solidFill>
                  <a:prstClr val="black"/>
                </a:solidFill>
                <a:effectLst/>
                <a:uLnTx/>
                <a:uFillTx/>
                <a:latin typeface="Calibri"/>
                <a:ea typeface="+mn-ea"/>
                <a:cs typeface="+mn-cs"/>
              </a:rPr>
              <a:t>δ</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400" b="0" i="0" u="none" strike="noStrike" kern="1200" cap="none" spc="0" normalizeH="0" baseline="0" noProof="0" dirty="0">
                <a:ln>
                  <a:noFill/>
                </a:ln>
                <a:solidFill>
                  <a:srgbClr val="0000FF"/>
                </a:solidFill>
                <a:effectLst/>
                <a:uLnTx/>
                <a:uFillTx/>
                <a:latin typeface="Tahoma"/>
                <a:ea typeface="+mn-ea"/>
                <a:cs typeface="+mn-cs"/>
              </a:rPr>
              <a:t>Fast Bulk Bitwise AND and OR in DRAM</a:t>
            </a:r>
            <a:r>
              <a:rPr kumimoji="0" lang="en-US" sz="1400" b="0" i="0" u="none" strike="noStrike" kern="1200" cap="none" spc="0" normalizeH="0" baseline="0" noProof="0" dirty="0">
                <a:ln>
                  <a:noFill/>
                </a:ln>
                <a:solidFill>
                  <a:srgbClr val="000000"/>
                </a:solidFill>
                <a:effectLst/>
                <a:uLnTx/>
                <a:uFillTx/>
                <a:latin typeface="Tahoma"/>
                <a:ea typeface="+mn-ea"/>
                <a:cs typeface="+mn-cs"/>
              </a:rPr>
              <a:t>”, IEEE CAL 2015.</a:t>
            </a:r>
          </a:p>
        </p:txBody>
      </p:sp>
    </p:spTree>
    <p:extLst>
      <p:ext uri="{BB962C8B-B14F-4D97-AF65-F5344CB8AC3E}">
        <p14:creationId xmlns:p14="http://schemas.microsoft.com/office/powerpoint/2010/main" val="19223499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600" dirty="0"/>
              <a:t>In-DRAM Bulk Bitwise AND/OR Operation</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FF0000"/>
                </a:solidFill>
              </a:rPr>
              <a:t>BULKAND A, B </a:t>
            </a:r>
            <a:r>
              <a:rPr lang="en-US" dirty="0">
                <a:solidFill>
                  <a:srgbClr val="FF0000"/>
                </a:solidFill>
                <a:sym typeface="Wingdings"/>
              </a:rPr>
              <a:t></a:t>
            </a:r>
            <a:r>
              <a:rPr lang="en-US" dirty="0">
                <a:solidFill>
                  <a:srgbClr val="FF0000"/>
                </a:solidFill>
              </a:rPr>
              <a:t> C </a:t>
            </a:r>
          </a:p>
          <a:p>
            <a:r>
              <a:rPr lang="en-US" dirty="0"/>
              <a:t>Semantics: Perform a bitwise AND of two rows A and B and store the result in row C</a:t>
            </a:r>
          </a:p>
          <a:p>
            <a:endParaRPr lang="en-US" dirty="0"/>
          </a:p>
          <a:p>
            <a:r>
              <a:rPr lang="en-US" dirty="0"/>
              <a:t>R0 – reserved zero row, R1 – reserved one row</a:t>
            </a:r>
          </a:p>
          <a:p>
            <a:r>
              <a:rPr lang="en-US" dirty="0"/>
              <a:t>D1, D2, D3 – Designated rows for triple activation</a:t>
            </a:r>
          </a:p>
          <a:p>
            <a:endParaRPr lang="en-US" dirty="0"/>
          </a:p>
          <a:p>
            <a:pPr marL="0" indent="0">
              <a:buNone/>
            </a:pPr>
            <a:r>
              <a:rPr lang="en-US" dirty="0"/>
              <a:t>1. RowClone  A  into  D1		</a:t>
            </a:r>
          </a:p>
          <a:p>
            <a:pPr marL="0" indent="0">
              <a:buNone/>
            </a:pPr>
            <a:r>
              <a:rPr lang="en-US" dirty="0"/>
              <a:t>2. RowClone  B  into  D2		</a:t>
            </a:r>
          </a:p>
          <a:p>
            <a:pPr marL="0" indent="0">
              <a:buNone/>
            </a:pPr>
            <a:r>
              <a:rPr lang="en-US" dirty="0"/>
              <a:t>3. RowClone  R0  into  D3		</a:t>
            </a:r>
          </a:p>
          <a:p>
            <a:pPr marL="0" indent="0">
              <a:buNone/>
            </a:pPr>
            <a:r>
              <a:rPr lang="en-US" dirty="0"/>
              <a:t>4. ACTIVATE  D1,D2,D3		</a:t>
            </a:r>
          </a:p>
          <a:p>
            <a:pPr marL="0" indent="0">
              <a:buNone/>
            </a:pPr>
            <a:r>
              <a:rPr lang="en-US" dirty="0"/>
              <a:t>5. RowClone  Result  into  C</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35698745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NOT: Dual Contact Cell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sp>
        <p:nvSpPr>
          <p:cNvPr id="3" name="TextBox 2"/>
          <p:cNvSpPr txBox="1"/>
          <p:nvPr/>
        </p:nvSpPr>
        <p:spPr>
          <a:xfrm>
            <a:off x="4617145" y="1862822"/>
            <a:ext cx="4556504" cy="286232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00"/>
                </a:solidFill>
                <a:effectLst/>
                <a:uLnTx/>
                <a:uFillTx/>
                <a:latin typeface="Tahoma"/>
                <a:ea typeface="+mn-ea"/>
                <a:cs typeface="+mn-cs"/>
              </a:rPr>
              <a:t>Idea: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Feed the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negated value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in the sense amplifier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Tahoma"/>
                <a:ea typeface="+mn-ea"/>
                <a:cs typeface="+mn-cs"/>
              </a:rPr>
              <a:t>into a special row</a:t>
            </a:r>
          </a:p>
        </p:txBody>
      </p:sp>
    </p:spTree>
    <p:extLst>
      <p:ext uri="{BB962C8B-B14F-4D97-AF65-F5344CB8AC3E}">
        <p14:creationId xmlns:p14="http://schemas.microsoft.com/office/powerpoint/2010/main" val="13915236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C494EC-CC29-4C1B-BC30-B25CBF0152B1}"/>
              </a:ext>
            </a:extLst>
          </p:cNvPr>
          <p:cNvSpPr>
            <a:spLocks noGrp="1"/>
          </p:cNvSpPr>
          <p:nvPr>
            <p:ph type="title"/>
          </p:nvPr>
        </p:nvSpPr>
        <p:spPr/>
        <p:txBody>
          <a:bodyPr/>
          <a:lstStyle/>
          <a:p>
            <a:r>
              <a:rPr lang="en-US" sz="3500" dirty="0"/>
              <a:t>Ambit vs. DDR3: Performance and Energy</a:t>
            </a:r>
          </a:p>
        </p:txBody>
      </p:sp>
      <p:sp>
        <p:nvSpPr>
          <p:cNvPr id="4" name="Slide Number Placeholder 3">
            <a:extLst>
              <a:ext uri="{FF2B5EF4-FFF2-40B4-BE49-F238E27FC236}">
                <a16:creationId xmlns:a16="http://schemas.microsoft.com/office/drawing/2014/main" id="{C6439D3B-A3F5-4658-A5BE-B00BFFC8A92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Myriad Pro Cond"/>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0" lang="en-US" sz="2400" b="1" i="0" u="none" strike="noStrike" kern="1200" cap="none" spc="0" normalizeH="0" baseline="0" noProof="0">
              <a:ln>
                <a:noFill/>
              </a:ln>
              <a:solidFill>
                <a:srgbClr val="0070C0"/>
              </a:solidFill>
              <a:effectLst/>
              <a:uLnTx/>
              <a:uFillTx/>
              <a:latin typeface="Myriad Pro Cond"/>
              <a:ea typeface="+mn-ea"/>
              <a:cs typeface="+mn-cs"/>
            </a:endParaRPr>
          </a:p>
        </p:txBody>
      </p:sp>
      <p:graphicFrame>
        <p:nvGraphicFramePr>
          <p:cNvPr id="5" name="Chart 4">
            <a:extLst>
              <a:ext uri="{FF2B5EF4-FFF2-40B4-BE49-F238E27FC236}">
                <a16:creationId xmlns:a16="http://schemas.microsoft.com/office/drawing/2014/main" id="{5AB549DD-5A03-443B-A7E3-97EF7C548D5D}"/>
              </a:ext>
            </a:extLst>
          </p:cNvPr>
          <p:cNvGraphicFramePr>
            <a:graphicFrameLocks/>
          </p:cNvGraphicFramePr>
          <p:nvPr/>
        </p:nvGraphicFramePr>
        <p:xfrm>
          <a:off x="609600" y="1143000"/>
          <a:ext cx="8077200" cy="518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 9">
            <a:extLst>
              <a:ext uri="{FF2B5EF4-FFF2-40B4-BE49-F238E27FC236}">
                <a16:creationId xmlns:a16="http://schemas.microsoft.com/office/drawing/2014/main" id="{1F13FD58-5AF1-4A70-AAF4-BA2FD69585F4}"/>
              </a:ext>
            </a:extLst>
          </p:cNvPr>
          <p:cNvGrpSpPr/>
          <p:nvPr/>
        </p:nvGrpSpPr>
        <p:grpSpPr>
          <a:xfrm>
            <a:off x="5628222" y="2477869"/>
            <a:ext cx="1849940" cy="1451335"/>
            <a:chOff x="5628222" y="2477869"/>
            <a:chExt cx="1849940" cy="1451335"/>
          </a:xfrm>
        </p:grpSpPr>
        <p:sp>
          <p:nvSpPr>
            <p:cNvPr id="6" name="TextBox 5">
              <a:extLst>
                <a:ext uri="{FF2B5EF4-FFF2-40B4-BE49-F238E27FC236}">
                  <a16:creationId xmlns:a16="http://schemas.microsoft.com/office/drawing/2014/main" id="{9D3014AC-E750-4E89-95E0-6E377B3192BA}"/>
                </a:ext>
              </a:extLst>
            </p:cNvPr>
            <p:cNvSpPr txBox="1"/>
            <p:nvPr/>
          </p:nvSpPr>
          <p:spPr>
            <a:xfrm>
              <a:off x="5628222" y="2477869"/>
              <a:ext cx="766557"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Myriad Pro Cond"/>
                  <a:ea typeface="+mn-ea"/>
                  <a:cs typeface="+mn-cs"/>
                </a:rPr>
                <a:t>32X</a:t>
              </a:r>
            </a:p>
          </p:txBody>
        </p:sp>
        <p:sp>
          <p:nvSpPr>
            <p:cNvPr id="8" name="Freeform: Shape 7">
              <a:extLst>
                <a:ext uri="{FF2B5EF4-FFF2-40B4-BE49-F238E27FC236}">
                  <a16:creationId xmlns:a16="http://schemas.microsoft.com/office/drawing/2014/main" id="{319E9FFE-5207-445D-921D-CAE4675041B8}"/>
                </a:ext>
              </a:extLst>
            </p:cNvPr>
            <p:cNvSpPr/>
            <p:nvPr/>
          </p:nvSpPr>
          <p:spPr>
            <a:xfrm>
              <a:off x="6102036" y="3041964"/>
              <a:ext cx="1376126" cy="887240"/>
            </a:xfrm>
            <a:custGeom>
              <a:avLst/>
              <a:gdLst>
                <a:gd name="connsiteX0" fmla="*/ 0 w 1376126"/>
                <a:gd name="connsiteY0" fmla="*/ 0 h 887240"/>
                <a:gd name="connsiteX1" fmla="*/ 1376126 w 1376126"/>
                <a:gd name="connsiteY1" fmla="*/ 887240 h 887240"/>
              </a:gdLst>
              <a:ahLst/>
              <a:cxnLst>
                <a:cxn ang="0">
                  <a:pos x="connsiteX0" y="connsiteY0"/>
                </a:cxn>
                <a:cxn ang="0">
                  <a:pos x="connsiteX1" y="connsiteY1"/>
                </a:cxn>
              </a:cxnLst>
              <a:rect l="l" t="t" r="r" b="b"/>
              <a:pathLst>
                <a:path w="1376126" h="887240">
                  <a:moveTo>
                    <a:pt x="0" y="0"/>
                  </a:moveTo>
                  <a:lnTo>
                    <a:pt x="1376126" y="887240"/>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Myriad Pro Cond"/>
                <a:ea typeface="+mn-ea"/>
                <a:cs typeface="+mn-cs"/>
              </a:endParaRPr>
            </a:p>
          </p:txBody>
        </p:sp>
      </p:grpSp>
      <p:grpSp>
        <p:nvGrpSpPr>
          <p:cNvPr id="11" name="Group 10">
            <a:extLst>
              <a:ext uri="{FF2B5EF4-FFF2-40B4-BE49-F238E27FC236}">
                <a16:creationId xmlns:a16="http://schemas.microsoft.com/office/drawing/2014/main" id="{07EBAEE8-0E06-4849-B21E-503146852B82}"/>
              </a:ext>
            </a:extLst>
          </p:cNvPr>
          <p:cNvGrpSpPr/>
          <p:nvPr/>
        </p:nvGrpSpPr>
        <p:grpSpPr>
          <a:xfrm>
            <a:off x="6811244" y="2477869"/>
            <a:ext cx="1083378" cy="1270266"/>
            <a:chOff x="6811244" y="2477869"/>
            <a:chExt cx="1083378" cy="1270266"/>
          </a:xfrm>
        </p:grpSpPr>
        <p:sp>
          <p:nvSpPr>
            <p:cNvPr id="7" name="TextBox 6">
              <a:extLst>
                <a:ext uri="{FF2B5EF4-FFF2-40B4-BE49-F238E27FC236}">
                  <a16:creationId xmlns:a16="http://schemas.microsoft.com/office/drawing/2014/main" id="{4F3341D2-3336-47D4-9CDA-B09DF0130A4F}"/>
                </a:ext>
              </a:extLst>
            </p:cNvPr>
            <p:cNvSpPr txBox="1"/>
            <p:nvPr/>
          </p:nvSpPr>
          <p:spPr>
            <a:xfrm>
              <a:off x="6811244" y="2477869"/>
              <a:ext cx="766557" cy="64633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70C0"/>
                  </a:solidFill>
                  <a:effectLst/>
                  <a:uLnTx/>
                  <a:uFillTx/>
                  <a:latin typeface="Myriad Pro Cond"/>
                  <a:ea typeface="+mn-ea"/>
                  <a:cs typeface="+mn-cs"/>
                </a:rPr>
                <a:t>35X</a:t>
              </a:r>
            </a:p>
          </p:txBody>
        </p:sp>
        <p:sp>
          <p:nvSpPr>
            <p:cNvPr id="9" name="Freeform: Shape 8">
              <a:extLst>
                <a:ext uri="{FF2B5EF4-FFF2-40B4-BE49-F238E27FC236}">
                  <a16:creationId xmlns:a16="http://schemas.microsoft.com/office/drawing/2014/main" id="{3DAC4FD1-AA02-4523-83C6-B4526A5134E2}"/>
                </a:ext>
              </a:extLst>
            </p:cNvPr>
            <p:cNvSpPr/>
            <p:nvPr/>
          </p:nvSpPr>
          <p:spPr>
            <a:xfrm>
              <a:off x="7206558" y="3014804"/>
              <a:ext cx="688064" cy="733331"/>
            </a:xfrm>
            <a:custGeom>
              <a:avLst/>
              <a:gdLst>
                <a:gd name="connsiteX0" fmla="*/ 0 w 688064"/>
                <a:gd name="connsiteY0" fmla="*/ 0 h 733331"/>
                <a:gd name="connsiteX1" fmla="*/ 688064 w 688064"/>
                <a:gd name="connsiteY1" fmla="*/ 733331 h 733331"/>
              </a:gdLst>
              <a:ahLst/>
              <a:cxnLst>
                <a:cxn ang="0">
                  <a:pos x="connsiteX0" y="connsiteY0"/>
                </a:cxn>
                <a:cxn ang="0">
                  <a:pos x="connsiteX1" y="connsiteY1"/>
                </a:cxn>
              </a:cxnLst>
              <a:rect l="l" t="t" r="r" b="b"/>
              <a:pathLst>
                <a:path w="688064" h="733331">
                  <a:moveTo>
                    <a:pt x="0" y="0"/>
                  </a:moveTo>
                  <a:lnTo>
                    <a:pt x="688064" y="733331"/>
                  </a:lnTo>
                </a:path>
              </a:pathLst>
            </a:custGeom>
            <a:noFill/>
            <a:ln>
              <a:solidFill>
                <a:schemeClr val="accent2"/>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Myriad Pro Cond"/>
                <a:ea typeface="+mn-ea"/>
                <a:cs typeface="+mn-cs"/>
              </a:endParaRPr>
            </a:p>
          </p:txBody>
        </p:sp>
      </p:grpSp>
      <p:sp>
        <p:nvSpPr>
          <p:cNvPr id="12" name="TextBox 11"/>
          <p:cNvSpPr txBox="1"/>
          <p:nvPr/>
        </p:nvSpPr>
        <p:spPr>
          <a:xfrm>
            <a:off x="-10701" y="6517141"/>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Myriad Pro Cond"/>
                <a:ea typeface="+mn-ea"/>
                <a:cs typeface="+mn-cs"/>
              </a:rPr>
              <a:t>Seshadri+, “</a:t>
            </a:r>
            <a:r>
              <a:rPr kumimoji="0" lang="en-US" sz="1325" b="0" i="0" u="none" strike="noStrike" kern="1200" cap="none" spc="0" normalizeH="0" baseline="0" noProof="0" dirty="0">
                <a:ln>
                  <a:noFill/>
                </a:ln>
                <a:solidFill>
                  <a:srgbClr val="0000FF"/>
                </a:solidFill>
                <a:effectLst/>
                <a:uLnTx/>
                <a:uFillTx/>
                <a:latin typeface="Myriad Pro Cond"/>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Myriad Pro Cond"/>
                <a:ea typeface="+mn-ea"/>
                <a:cs typeface="+mn-cs"/>
              </a:rPr>
              <a:t>,” MICRO 2017.</a:t>
            </a:r>
          </a:p>
        </p:txBody>
      </p:sp>
    </p:spTree>
    <p:extLst>
      <p:ext uri="{BB962C8B-B14F-4D97-AF65-F5344CB8AC3E}">
        <p14:creationId xmlns:p14="http://schemas.microsoft.com/office/powerpoint/2010/main" val="2168502508"/>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2639958783"/>
      </p:ext>
    </p:extLst>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Bitmap Index on Ambit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85093"/>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3" name="Picture 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980728"/>
            <a:ext cx="9144000" cy="4425826"/>
          </a:xfrm>
          <a:prstGeom prst="rect">
            <a:avLst/>
          </a:prstGeom>
        </p:spPr>
      </p:pic>
      <p:sp>
        <p:nvSpPr>
          <p:cNvPr id="6" name="TextBox 5">
            <a:extLst>
              <a:ext uri="{FF2B5EF4-FFF2-40B4-BE49-F238E27FC236}">
                <a16:creationId xmlns:a16="http://schemas.microsoft.com/office/drawing/2014/main" id="{DE533FE6-A700-5846-B9DA-50AB358EB971}"/>
              </a:ext>
            </a:extLst>
          </p:cNvPr>
          <p:cNvSpPr txBox="1"/>
          <p:nvPr/>
        </p:nvSpPr>
        <p:spPr>
          <a:xfrm>
            <a:off x="1835696" y="5517232"/>
            <a:ext cx="6034024" cy="461665"/>
          </a:xfrm>
          <a:prstGeom prst="rect">
            <a:avLst/>
          </a:prstGeom>
          <a:solidFill>
            <a:schemeClr val="bg1"/>
          </a:solidFill>
          <a:ln>
            <a:solidFill>
              <a:srgbClr val="0000FF"/>
            </a:solidFill>
          </a:ln>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&gt;5.4-6.6X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9334546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Performance: BitWeaving on Ambit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21288"/>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
        <p:nvSpPr>
          <p:cNvPr id="8" name="TextBox 7">
            <a:extLst>
              <a:ext uri="{FF2B5EF4-FFF2-40B4-BE49-F238E27FC236}">
                <a16:creationId xmlns:a16="http://schemas.microsoft.com/office/drawing/2014/main" id="{3633D9BD-DCFF-3C4B-8919-9EB386B2868A}"/>
              </a:ext>
            </a:extLst>
          </p:cNvPr>
          <p:cNvSpPr txBox="1"/>
          <p:nvPr/>
        </p:nvSpPr>
        <p:spPr>
          <a:xfrm>
            <a:off x="3327958" y="3158578"/>
            <a:ext cx="5646097" cy="461665"/>
          </a:xfrm>
          <a:prstGeom prst="rect">
            <a:avLst/>
          </a:prstGeom>
          <a:solidFill>
            <a:schemeClr val="bg1"/>
          </a:solidFill>
          <a:ln>
            <a:solidFill>
              <a:srgbClr val="0000FF"/>
            </a:solidFill>
          </a:ln>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&gt;4-12X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5064282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Bulk Bitwise AND/OR</a:t>
            </a:r>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"Fast Bulk Bitwise AND and OR in DRAM"</a:t>
            </a:r>
            <a:br>
              <a:rPr lang="en-US" dirty="0">
                <a:solidFill>
                  <a:srgbClr val="0000FF"/>
                </a:solidFill>
              </a:rPr>
            </a:br>
            <a:r>
              <a:rPr lang="en-US" i="1" dirty="0">
                <a:hlinkClick r:id="rId3"/>
              </a:rPr>
              <a:t>IEEE Computer Architecture Letters</a:t>
            </a:r>
            <a:r>
              <a:rPr lang="en-US" i="1" dirty="0"/>
              <a:t> (</a:t>
            </a:r>
            <a:r>
              <a:rPr lang="en-US" b="1" i="1" dirty="0"/>
              <a:t>CAL</a:t>
            </a:r>
            <a:r>
              <a:rPr lang="en-US" i="1" dirty="0"/>
              <a:t>)</a:t>
            </a:r>
            <a:r>
              <a:rPr lang="en-US" dirty="0"/>
              <a:t>, April 2015. </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41916574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2400"/>
            <a:ext cx="9144000" cy="1066800"/>
          </a:xfrm>
        </p:spPr>
        <p:txBody>
          <a:bodyPr/>
          <a:lstStyle/>
          <a:p>
            <a:r>
              <a:rPr lang="en-US" dirty="0"/>
              <a:t>Ambit: Bulk-Bitwise in-DRAM Computation</a:t>
            </a:r>
          </a:p>
        </p:txBody>
      </p:sp>
      <p:sp>
        <p:nvSpPr>
          <p:cNvPr id="3" name="Content Placeholder 2"/>
          <p:cNvSpPr>
            <a:spLocks noGrp="1"/>
          </p:cNvSpPr>
          <p:nvPr>
            <p:ph idx="1"/>
          </p:nvPr>
        </p:nvSpPr>
        <p:spPr>
          <a:xfrm>
            <a:off x="228600" y="1144488"/>
            <a:ext cx="8610600" cy="4876800"/>
          </a:xfrm>
        </p:spPr>
        <p:txBody>
          <a:bodyPr/>
          <a:lstStyle/>
          <a:p>
            <a:r>
              <a:rPr lang="en-US" sz="1800" dirty="0" err="1"/>
              <a:t>Vivek</a:t>
            </a:r>
            <a:r>
              <a:rPr lang="en-US" sz="1800" dirty="0"/>
              <a:t> Seshadri, </a:t>
            </a:r>
            <a:r>
              <a:rPr lang="en-US" sz="1800" dirty="0" err="1"/>
              <a:t>Donghyuk</a:t>
            </a:r>
            <a:r>
              <a:rPr lang="en-US" sz="1800" dirty="0"/>
              <a:t> Lee, Thomas Mullins, Hasan Hassan, Amirali Boroumand, </a:t>
            </a:r>
            <a:r>
              <a:rPr lang="en-US" sz="1800" dirty="0" err="1"/>
              <a:t>Jeremie</a:t>
            </a:r>
            <a:r>
              <a:rPr lang="en-US" sz="1800" dirty="0"/>
              <a:t> Kim, Michael A. </a:t>
            </a:r>
            <a:r>
              <a:rPr lang="en-US" sz="1800" dirty="0" err="1"/>
              <a:t>Kozuch</a:t>
            </a:r>
            <a:r>
              <a:rPr lang="en-US" sz="1800" dirty="0"/>
              <a:t>, Onur Mutlu, Phillip B. Gibbons, and Todd C. Mowry,</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"Ambit: In-Memory Accelerator for Bulk Bitwise Operations Using Commodity DRAM Technology"</a:t>
            </a:r>
            <a:br>
              <a:rPr lang="en-US" sz="1800" dirty="0">
                <a:solidFill>
                  <a:srgbClr val="0000FF"/>
                </a:solidFill>
              </a:rPr>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a:t>
            </a:r>
            <a:br>
              <a:rPr lang="en-US" sz="1800" dirty="0"/>
            </a:br>
            <a:endParaRPr lang="en-US" sz="1800" dirty="0"/>
          </a:p>
          <a:p>
            <a:pPr marL="0" indent="0">
              <a:buNone/>
            </a:pPr>
            <a:br>
              <a:rPr lang="en-US" sz="1800" dirty="0"/>
            </a:br>
            <a:endParaRPr lang="en-US" sz="1800" dirty="0"/>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7" name="Picture 6"/>
          <p:cNvPicPr>
            <a:picLocks noChangeAspect="1"/>
          </p:cNvPicPr>
          <p:nvPr/>
        </p:nvPicPr>
        <p:blipFill>
          <a:blip r:embed="rId10"/>
          <a:stretch>
            <a:fillRect/>
          </a:stretch>
        </p:blipFill>
        <p:spPr>
          <a:xfrm>
            <a:off x="9832" y="4040262"/>
            <a:ext cx="9144000" cy="2092201"/>
          </a:xfrm>
          <a:prstGeom prst="rect">
            <a:avLst/>
          </a:prstGeom>
        </p:spPr>
      </p:pic>
    </p:spTree>
    <p:extLst>
      <p:ext uri="{BB962C8B-B14F-4D97-AF65-F5344CB8AC3E}">
        <p14:creationId xmlns:p14="http://schemas.microsoft.com/office/powerpoint/2010/main" val="31627070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900" dirty="0"/>
              <a:t>In-DRAM Bulk Bitwise Execution Paradigm</a:t>
            </a:r>
          </a:p>
        </p:txBody>
      </p:sp>
      <p:sp>
        <p:nvSpPr>
          <p:cNvPr id="3" name="Content Placeholder 2"/>
          <p:cNvSpPr>
            <a:spLocks noGrp="1"/>
          </p:cNvSpPr>
          <p:nvPr>
            <p:ph idx="1"/>
          </p:nvPr>
        </p:nvSpPr>
        <p:spPr>
          <a:xfrm>
            <a:off x="228600" y="1000472"/>
            <a:ext cx="8610600" cy="4876800"/>
          </a:xfrm>
        </p:spPr>
        <p:txBody>
          <a:bodyPr/>
          <a:lstStyle/>
          <a:p>
            <a:r>
              <a:rPr lang="en-US" dirty="0" err="1"/>
              <a:t>Vivek</a:t>
            </a:r>
            <a:r>
              <a:rPr lang="en-US" dirty="0"/>
              <a:t> Seshadri and Onur Mutlu,</a:t>
            </a:r>
            <a:br>
              <a:rPr lang="en-US" dirty="0"/>
            </a:br>
            <a:r>
              <a:rPr lang="en-US" b="1" dirty="0">
                <a:solidFill>
                  <a:srgbClr val="0000FF"/>
                </a:solidFill>
                <a:hlinkClick r:id="rId2">
                  <a:extLst>
                    <a:ext uri="{A12FA001-AC4F-418D-AE19-62706E023703}">
                      <ahyp:hlinkClr xmlns:ahyp="http://schemas.microsoft.com/office/drawing/2018/hyperlinkcolor" val="tx"/>
                    </a:ext>
                  </a:extLst>
                </a:hlinkClick>
              </a:rPr>
              <a:t>"In-DRAM Bulk Bitwise Execution Engine"</a:t>
            </a:r>
            <a:r>
              <a:rPr lang="en-US" dirty="0">
                <a:solidFill>
                  <a:srgbClr val="0000FF"/>
                </a:solidFill>
              </a:rPr>
              <a:t> </a:t>
            </a:r>
            <a:br>
              <a:rPr lang="en-US" dirty="0"/>
            </a:br>
            <a:r>
              <a:rPr lang="en-US" i="1" dirty="0"/>
              <a:t>Invited Book Chapter in Advances in Computers</a:t>
            </a:r>
            <a:r>
              <a:rPr lang="en-US" dirty="0"/>
              <a:t>, to appear in 2020. </a:t>
            </a:r>
            <a:br>
              <a:rPr lang="en-US" dirty="0"/>
            </a:br>
            <a:r>
              <a:rPr lang="en-US" dirty="0"/>
              <a:t>[</a:t>
            </a:r>
            <a:r>
              <a:rPr lang="en-US" dirty="0">
                <a:hlinkClick r:id="rId2"/>
              </a:rPr>
              <a:t>Preliminary arXiv version</a:t>
            </a:r>
            <a:r>
              <a:rPr lang="en-US" dirty="0"/>
              <a:t>]</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6AB84BF9-0E65-2149-BD37-BF6C5954758F}"/>
              </a:ext>
            </a:extLst>
          </p:cNvPr>
          <p:cNvPicPr>
            <a:picLocks noChangeAspect="1"/>
          </p:cNvPicPr>
          <p:nvPr/>
        </p:nvPicPr>
        <p:blipFill>
          <a:blip r:embed="rId3"/>
          <a:stretch>
            <a:fillRect/>
          </a:stretch>
        </p:blipFill>
        <p:spPr>
          <a:xfrm>
            <a:off x="527921" y="3799136"/>
            <a:ext cx="8011958" cy="2261319"/>
          </a:xfrm>
          <a:prstGeom prst="rect">
            <a:avLst/>
          </a:prstGeom>
        </p:spPr>
      </p:pic>
    </p:spTree>
    <p:extLst>
      <p:ext uri="{BB962C8B-B14F-4D97-AF65-F5344CB8AC3E}">
        <p14:creationId xmlns:p14="http://schemas.microsoft.com/office/powerpoint/2010/main" val="9424656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SIMDRAM Framework</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1137957281"/>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66E973-379F-0E47-9237-8E81F18B2687}"/>
              </a:ext>
            </a:extLst>
          </p:cNvPr>
          <p:cNvSpPr>
            <a:spLocks noGrp="1"/>
          </p:cNvSpPr>
          <p:nvPr>
            <p:ph type="title"/>
          </p:nvPr>
        </p:nvSpPr>
        <p:spPr/>
        <p:txBody>
          <a:bodyPr/>
          <a:lstStyle/>
          <a:p>
            <a:r>
              <a:rPr lang="en-CA" sz="4400" dirty="0"/>
              <a:t>SIMDRAM Key Idea </a:t>
            </a:r>
            <a:br>
              <a:rPr lang="en-CA" sz="4400" dirty="0"/>
            </a:br>
            <a:endParaRPr lang="en-US" sz="4400" dirty="0"/>
          </a:p>
        </p:txBody>
      </p:sp>
      <p:sp>
        <p:nvSpPr>
          <p:cNvPr id="3" name="Content Placeholder 2">
            <a:extLst>
              <a:ext uri="{FF2B5EF4-FFF2-40B4-BE49-F238E27FC236}">
                <a16:creationId xmlns:a16="http://schemas.microsoft.com/office/drawing/2014/main" id="{A223BDE8-46CC-8D47-991F-4D759631276F}"/>
              </a:ext>
            </a:extLst>
          </p:cNvPr>
          <p:cNvSpPr>
            <a:spLocks noGrp="1"/>
          </p:cNvSpPr>
          <p:nvPr>
            <p:ph idx="1"/>
          </p:nvPr>
        </p:nvSpPr>
        <p:spPr>
          <a:xfrm>
            <a:off x="78189" y="769623"/>
            <a:ext cx="8987622" cy="5763699"/>
          </a:xfrm>
        </p:spPr>
        <p:txBody>
          <a:bodyPr/>
          <a:lstStyle/>
          <a:p>
            <a:pPr lvl="1"/>
            <a:endParaRPr lang="en-US" sz="800" dirty="0"/>
          </a:p>
          <a:p>
            <a:pPr lvl="1"/>
            <a:endParaRPr lang="en-US" sz="800" dirty="0"/>
          </a:p>
          <a:p>
            <a:pPr marL="457200" lvl="1" indent="0">
              <a:buNone/>
            </a:pPr>
            <a:endParaRPr lang="en-US" sz="800" dirty="0"/>
          </a:p>
          <a:p>
            <a:pPr lvl="1"/>
            <a:endParaRPr lang="en-US" sz="800" dirty="0"/>
          </a:p>
          <a:p>
            <a:r>
              <a:rPr lang="en-US" b="1" dirty="0">
                <a:solidFill>
                  <a:schemeClr val="accent6">
                    <a:lumMod val="75000"/>
                  </a:schemeClr>
                </a:solidFill>
              </a:rPr>
              <a:t>SIMDRAM: </a:t>
            </a:r>
            <a:r>
              <a:rPr lang="en-US" dirty="0"/>
              <a:t>An end-to-end processing-using-DRAM framework that provides the </a:t>
            </a:r>
            <a:r>
              <a:rPr lang="en-US" dirty="0">
                <a:solidFill>
                  <a:schemeClr val="accent2"/>
                </a:solidFill>
              </a:rPr>
              <a:t>programming interface</a:t>
            </a:r>
            <a:r>
              <a:rPr lang="en-US" dirty="0"/>
              <a:t>, the </a:t>
            </a:r>
            <a:r>
              <a:rPr lang="en-US" dirty="0">
                <a:solidFill>
                  <a:schemeClr val="accent2"/>
                </a:solidFill>
              </a:rPr>
              <a:t>ISA</a:t>
            </a:r>
            <a:r>
              <a:rPr lang="en-US" dirty="0"/>
              <a:t>, and the </a:t>
            </a:r>
            <a:r>
              <a:rPr lang="en-US" dirty="0">
                <a:solidFill>
                  <a:schemeClr val="accent2"/>
                </a:solidFill>
              </a:rPr>
              <a:t>hardware</a:t>
            </a:r>
            <a:r>
              <a:rPr lang="en-US" dirty="0"/>
              <a:t> </a:t>
            </a:r>
            <a:r>
              <a:rPr lang="en-US" dirty="0">
                <a:solidFill>
                  <a:schemeClr val="accent2"/>
                </a:solidFill>
              </a:rPr>
              <a:t>support</a:t>
            </a:r>
            <a:r>
              <a:rPr lang="en-US" dirty="0"/>
              <a:t> for:</a:t>
            </a:r>
          </a:p>
          <a:p>
            <a:endParaRPr lang="en-US" sz="2400" dirty="0"/>
          </a:p>
          <a:p>
            <a:pPr lvl="1"/>
            <a:r>
              <a:rPr lang="en-US" b="1" dirty="0">
                <a:solidFill>
                  <a:schemeClr val="accent1">
                    <a:lumMod val="75000"/>
                  </a:schemeClr>
                </a:solidFill>
              </a:rPr>
              <a:t>Efficiently</a:t>
            </a:r>
            <a:r>
              <a:rPr lang="en-US" dirty="0"/>
              <a:t> computing </a:t>
            </a:r>
            <a:r>
              <a:rPr lang="en-US" b="1" dirty="0">
                <a:solidFill>
                  <a:srgbClr val="C00000"/>
                </a:solidFill>
              </a:rPr>
              <a:t>complex</a:t>
            </a:r>
            <a:r>
              <a:rPr lang="en-US" dirty="0"/>
              <a:t> operations in DRAM</a:t>
            </a:r>
          </a:p>
          <a:p>
            <a:pPr lvl="1"/>
            <a:endParaRPr lang="en-US" sz="800" dirty="0"/>
          </a:p>
          <a:p>
            <a:pPr lvl="1"/>
            <a:r>
              <a:rPr lang="en-US" dirty="0"/>
              <a:t>Providing the ability to implement </a:t>
            </a:r>
            <a:r>
              <a:rPr lang="en-US" b="1" dirty="0">
                <a:solidFill>
                  <a:schemeClr val="accent1">
                    <a:lumMod val="75000"/>
                  </a:schemeClr>
                </a:solidFill>
              </a:rPr>
              <a:t>arbitrary</a:t>
            </a:r>
            <a:r>
              <a:rPr lang="en-US" dirty="0"/>
              <a:t> operations as required</a:t>
            </a:r>
          </a:p>
          <a:p>
            <a:pPr lvl="1"/>
            <a:endParaRPr lang="en-US" sz="800" dirty="0"/>
          </a:p>
          <a:p>
            <a:pPr lvl="1"/>
            <a:r>
              <a:rPr lang="en-US" dirty="0"/>
              <a:t>Using an </a:t>
            </a:r>
            <a:r>
              <a:rPr lang="en-US" b="1" dirty="0">
                <a:solidFill>
                  <a:schemeClr val="accent6">
                    <a:lumMod val="75000"/>
                  </a:schemeClr>
                </a:solidFill>
              </a:rPr>
              <a:t>in-DRAM massively-parallel SIMD substrate</a:t>
            </a:r>
            <a:r>
              <a:rPr lang="en-US" dirty="0"/>
              <a:t> that requires </a:t>
            </a:r>
            <a:r>
              <a:rPr lang="en-US" b="1" dirty="0">
                <a:solidFill>
                  <a:schemeClr val="accent1">
                    <a:lumMod val="75000"/>
                  </a:schemeClr>
                </a:solidFill>
              </a:rPr>
              <a:t>minimal</a:t>
            </a:r>
            <a:r>
              <a:rPr lang="en-US" dirty="0"/>
              <a:t> changes to DRAM architecture</a:t>
            </a:r>
          </a:p>
          <a:p>
            <a:pPr lvl="2"/>
            <a:endParaRPr lang="en-US" dirty="0"/>
          </a:p>
          <a:p>
            <a:pPr lvl="1"/>
            <a:endParaRPr lang="en-US" dirty="0"/>
          </a:p>
        </p:txBody>
      </p:sp>
      <p:sp>
        <p:nvSpPr>
          <p:cNvPr id="4" name="Slide Number Placeholder 2">
            <a:extLst>
              <a:ext uri="{FF2B5EF4-FFF2-40B4-BE49-F238E27FC236}">
                <a16:creationId xmlns:a16="http://schemas.microsoft.com/office/drawing/2014/main" id="{E33E8851-BF95-6842-9DAC-3E18705E07DB}"/>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23</a:t>
            </a:r>
          </a:p>
        </p:txBody>
      </p:sp>
    </p:spTree>
    <p:extLst>
      <p:ext uri="{BB962C8B-B14F-4D97-AF65-F5344CB8AC3E}">
        <p14:creationId xmlns:p14="http://schemas.microsoft.com/office/powerpoint/2010/main" val="3932643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animEffect transition="in" filter="fade">
                                      <p:cBhvr>
                                        <p:cTn id="7" dur="500"/>
                                        <p:tgtEl>
                                          <p:spTgt spid="3">
                                            <p:txEl>
                                              <p:pRg st="6" end="6"/>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8" end="8"/>
                                            </p:txEl>
                                          </p:spTgt>
                                        </p:tgtEl>
                                        <p:attrNameLst>
                                          <p:attrName>style.visibility</p:attrName>
                                        </p:attrNameLst>
                                      </p:cBhvr>
                                      <p:to>
                                        <p:strVal val="visible"/>
                                      </p:to>
                                    </p:set>
                                    <p:animEffect transition="in" filter="fade">
                                      <p:cBhvr>
                                        <p:cTn id="12" dur="500"/>
                                        <p:tgtEl>
                                          <p:spTgt spid="3">
                                            <p:txEl>
                                              <p:pRg st="8" end="8"/>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10" end="10"/>
                                            </p:txEl>
                                          </p:spTgt>
                                        </p:tgtEl>
                                        <p:attrNameLst>
                                          <p:attrName>style.visibility</p:attrName>
                                        </p:attrNameLst>
                                      </p:cBhvr>
                                      <p:to>
                                        <p:strVal val="visible"/>
                                      </p:to>
                                    </p:set>
                                    <p:animEffect transition="in" filter="fade">
                                      <p:cBhvr>
                                        <p:cTn id="17" dur="500"/>
                                        <p:tgtEl>
                                          <p:spTgt spid="3">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Rounded Rectangle 159">
            <a:extLst>
              <a:ext uri="{FF2B5EF4-FFF2-40B4-BE49-F238E27FC236}">
                <a16:creationId xmlns:a16="http://schemas.microsoft.com/office/drawing/2014/main" id="{4AC448A1-D8FC-074B-83B4-F13809959B84}"/>
              </a:ext>
            </a:extLst>
          </p:cNvPr>
          <p:cNvSpPr/>
          <p:nvPr/>
        </p:nvSpPr>
        <p:spPr>
          <a:xfrm>
            <a:off x="3056442" y="3767639"/>
            <a:ext cx="3907140" cy="2443475"/>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9" name="Rounded Rectangle 158">
            <a:extLst>
              <a:ext uri="{FF2B5EF4-FFF2-40B4-BE49-F238E27FC236}">
                <a16:creationId xmlns:a16="http://schemas.microsoft.com/office/drawing/2014/main" id="{CE0A9994-29A9-8347-A12F-21F4FFB866BF}"/>
              </a:ext>
            </a:extLst>
          </p:cNvPr>
          <p:cNvSpPr/>
          <p:nvPr/>
        </p:nvSpPr>
        <p:spPr>
          <a:xfrm>
            <a:off x="4425755" y="906211"/>
            <a:ext cx="1809803" cy="2494674"/>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7" name="Rounded Rectangle 156">
            <a:extLst>
              <a:ext uri="{FF2B5EF4-FFF2-40B4-BE49-F238E27FC236}">
                <a16:creationId xmlns:a16="http://schemas.microsoft.com/office/drawing/2014/main" id="{2989069A-F661-FE42-B264-D815DC8F0544}"/>
              </a:ext>
            </a:extLst>
          </p:cNvPr>
          <p:cNvSpPr/>
          <p:nvPr/>
        </p:nvSpPr>
        <p:spPr>
          <a:xfrm>
            <a:off x="2517838" y="871442"/>
            <a:ext cx="1754690" cy="222383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m:rPr>
                          <m:sty m:val="p"/>
                        </m:rPr>
                        <a:rPr kumimoji="0" lang="en-US" sz="1400" b="0" i="0"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μ</m:t>
                      </m:r>
                    </m:oMath>
                  </a14:m>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Overview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6" name="Oval 315">
            <a:extLst>
              <a:ext uri="{FF2B5EF4-FFF2-40B4-BE49-F238E27FC236}">
                <a16:creationId xmlns:a16="http://schemas.microsoft.com/office/drawing/2014/main" id="{6770D35C-7264-0049-95CD-58D4DDF3EDED}"/>
              </a:ext>
            </a:extLst>
          </p:cNvPr>
          <p:cNvSpPr/>
          <p:nvPr/>
        </p:nvSpPr>
        <p:spPr>
          <a:xfrm flipH="1">
            <a:off x="11015591" y="2382396"/>
            <a:ext cx="143179" cy="86362"/>
          </a:xfrm>
          <a:prstGeom prst="ellipse">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DRAM commands</a:t>
            </a:r>
            <a:endParaRPr kumimoji="0" lang="en-US" sz="18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ACT/PRE/PRE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60496" y="1557252"/>
              <a:ext cx="1578293" cy="2049796"/>
              <a:chOff x="2755612" y="1974313"/>
              <a:chExt cx="1578293"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85694" y="1974313"/>
                <a:ext cx="1443921"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p:sp>
        <p:nvSpPr>
          <p:cNvPr id="158" name="Slide Number Placeholder 2">
            <a:extLst>
              <a:ext uri="{FF2B5EF4-FFF2-40B4-BE49-F238E27FC236}">
                <a16:creationId xmlns:a16="http://schemas.microsoft.com/office/drawing/2014/main" id="{BA3DC310-E70E-2A4C-98E9-E7CE8D146EDA}"/>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27</a:t>
            </a:r>
          </a:p>
        </p:txBody>
      </p:sp>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extLst>
                  <p:ext uri="{D42A27DB-BD31-4B8C-83A1-F6EECF244321}">
                    <p14:modId xmlns:p14="http://schemas.microsoft.com/office/powerpoint/2010/main" val="346212060"/>
                  </p:ext>
                </p:extLst>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Tree>
    <p:extLst>
      <p:ext uri="{BB962C8B-B14F-4D97-AF65-F5344CB8AC3E}">
        <p14:creationId xmlns:p14="http://schemas.microsoft.com/office/powerpoint/2010/main" val="205538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500"/>
                                        <p:tgtEl>
                                          <p:spTgt spid="15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9"/>
                                        </p:tgtEl>
                                        <p:attrNameLst>
                                          <p:attrName>style.visibility</p:attrName>
                                        </p:attrNameLst>
                                      </p:cBhvr>
                                      <p:to>
                                        <p:strVal val="visible"/>
                                      </p:to>
                                    </p:set>
                                    <p:animEffect transition="in" filter="fade">
                                      <p:cBhvr>
                                        <p:cTn id="12" dur="500"/>
                                        <p:tgtEl>
                                          <p:spTgt spid="159"/>
                                        </p:tgtEl>
                                      </p:cBhvr>
                                    </p:animEffect>
                                  </p:childTnLst>
                                </p:cTn>
                              </p:par>
                              <p:par>
                                <p:cTn id="13" presetID="10" presetClass="exit" presetSubtype="0" fill="hold" grpId="1" nodeType="withEffect">
                                  <p:stCondLst>
                                    <p:cond delay="0"/>
                                  </p:stCondLst>
                                  <p:childTnLst>
                                    <p:animEffect transition="out" filter="fade">
                                      <p:cBhvr>
                                        <p:cTn id="14" dur="500"/>
                                        <p:tgtEl>
                                          <p:spTgt spid="157"/>
                                        </p:tgtEl>
                                      </p:cBhvr>
                                    </p:animEffect>
                                    <p:set>
                                      <p:cBhvr>
                                        <p:cTn id="15" dur="1" fill="hold">
                                          <p:stCondLst>
                                            <p:cond delay="499"/>
                                          </p:stCondLst>
                                        </p:cTn>
                                        <p:tgtEl>
                                          <p:spTgt spid="157"/>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59"/>
                                        </p:tgtEl>
                                      </p:cBhvr>
                                    </p:animEffect>
                                    <p:set>
                                      <p:cBhvr>
                                        <p:cTn id="20" dur="1" fill="hold">
                                          <p:stCondLst>
                                            <p:cond delay="499"/>
                                          </p:stCondLst>
                                        </p:cTn>
                                        <p:tgtEl>
                                          <p:spTgt spid="159"/>
                                        </p:tgtEl>
                                        <p:attrNameLst>
                                          <p:attrName>style.visibility</p:attrName>
                                        </p:attrNameLst>
                                      </p:cBhvr>
                                      <p:to>
                                        <p:strVal val="hidden"/>
                                      </p:to>
                                    </p:set>
                                  </p:childTnLst>
                                </p:cTn>
                              </p:par>
                              <p:par>
                                <p:cTn id="21" presetID="10" presetClass="entr" presetSubtype="0" fill="hold" grpId="0" nodeType="withEffect">
                                  <p:stCondLst>
                                    <p:cond delay="0"/>
                                  </p:stCondLst>
                                  <p:childTnLst>
                                    <p:set>
                                      <p:cBhvr>
                                        <p:cTn id="22" dur="1" fill="hold">
                                          <p:stCondLst>
                                            <p:cond delay="0"/>
                                          </p:stCondLst>
                                        </p:cTn>
                                        <p:tgtEl>
                                          <p:spTgt spid="160"/>
                                        </p:tgtEl>
                                        <p:attrNameLst>
                                          <p:attrName>style.visibility</p:attrName>
                                        </p:attrNameLst>
                                      </p:cBhvr>
                                      <p:to>
                                        <p:strVal val="visible"/>
                                      </p:to>
                                    </p:set>
                                    <p:animEffect transition="in" filter="fade">
                                      <p:cBhvr>
                                        <p:cTn id="23"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59" grpId="0" animBg="1"/>
      <p:bldP spid="159" grpId="1" animBg="1"/>
      <p:bldP spid="157" grpId="0" animBg="1"/>
      <p:bldP spid="157" grpId="1"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B24AB7-AB37-0A4D-8C50-DBAC614EDDE9}"/>
              </a:ext>
            </a:extLst>
          </p:cNvPr>
          <p:cNvSpPr>
            <a:spLocks noGrp="1"/>
          </p:cNvSpPr>
          <p:nvPr>
            <p:ph type="title"/>
          </p:nvPr>
        </p:nvSpPr>
        <p:spPr/>
        <p:txBody>
          <a:bodyPr/>
          <a:lstStyle/>
          <a:p>
            <a:r>
              <a:rPr lang="en-US" sz="4400" dirty="0"/>
              <a:t>SIMDRAM Key Results</a:t>
            </a:r>
          </a:p>
        </p:txBody>
      </p:sp>
      <p:sp>
        <p:nvSpPr>
          <p:cNvPr id="3" name="Content Placeholder 2">
            <a:extLst>
              <a:ext uri="{FF2B5EF4-FFF2-40B4-BE49-F238E27FC236}">
                <a16:creationId xmlns:a16="http://schemas.microsoft.com/office/drawing/2014/main" id="{365FDE68-9981-7943-A013-F882D934F5CA}"/>
              </a:ext>
            </a:extLst>
          </p:cNvPr>
          <p:cNvSpPr>
            <a:spLocks noGrp="1"/>
          </p:cNvSpPr>
          <p:nvPr>
            <p:ph idx="1"/>
          </p:nvPr>
        </p:nvSpPr>
        <p:spPr>
          <a:xfrm>
            <a:off x="75991" y="911224"/>
            <a:ext cx="8987622" cy="5867329"/>
          </a:xfrm>
        </p:spPr>
        <p:txBody>
          <a:bodyPr/>
          <a:lstStyle/>
          <a:p>
            <a:pPr marL="0" indent="0">
              <a:buNone/>
            </a:pPr>
            <a:r>
              <a:rPr lang="en-US" sz="3200" dirty="0"/>
              <a:t>Evaluated on:</a:t>
            </a:r>
            <a:endParaRPr lang="en-US" sz="800" dirty="0"/>
          </a:p>
          <a:p>
            <a:pPr lvl="1"/>
            <a:r>
              <a:rPr lang="en-US" dirty="0">
                <a:solidFill>
                  <a:schemeClr val="accent1">
                    <a:lumMod val="75000"/>
                  </a:schemeClr>
                </a:solidFill>
              </a:rPr>
              <a:t>16 complex in-DRAM operations</a:t>
            </a:r>
          </a:p>
          <a:p>
            <a:pPr lvl="1"/>
            <a:r>
              <a:rPr lang="en-US" dirty="0">
                <a:solidFill>
                  <a:schemeClr val="accent1">
                    <a:lumMod val="75000"/>
                  </a:schemeClr>
                </a:solidFill>
              </a:rPr>
              <a:t>7 commonly-used real-world applications</a:t>
            </a:r>
          </a:p>
          <a:p>
            <a:pPr lvl="1"/>
            <a:endParaRPr lang="en-US" sz="1000" dirty="0">
              <a:solidFill>
                <a:schemeClr val="accent1">
                  <a:lumMod val="75000"/>
                </a:schemeClr>
              </a:solidFill>
            </a:endParaRPr>
          </a:p>
          <a:p>
            <a:pPr marL="0" indent="0">
              <a:buNone/>
            </a:pPr>
            <a:r>
              <a:rPr lang="en-US" b="1" dirty="0"/>
              <a:t>SIMDRAM provides:</a:t>
            </a:r>
          </a:p>
          <a:p>
            <a:pPr marL="0" indent="0">
              <a:buNone/>
            </a:pPr>
            <a:endParaRPr lang="en-US" sz="800" b="1" dirty="0"/>
          </a:p>
          <a:p>
            <a:r>
              <a:rPr lang="en-US" b="1" dirty="0">
                <a:solidFill>
                  <a:schemeClr val="accent6">
                    <a:lumMod val="75000"/>
                  </a:schemeClr>
                </a:solidFill>
              </a:rPr>
              <a:t>88×</a:t>
            </a:r>
            <a:r>
              <a:rPr lang="en-US" dirty="0">
                <a:solidFill>
                  <a:schemeClr val="accent6">
                    <a:lumMod val="75000"/>
                  </a:schemeClr>
                </a:solidFill>
              </a:rPr>
              <a:t> </a:t>
            </a:r>
            <a:r>
              <a:rPr lang="en-US" dirty="0"/>
              <a:t>and </a:t>
            </a:r>
            <a:r>
              <a:rPr lang="en-US" b="1" dirty="0">
                <a:solidFill>
                  <a:schemeClr val="accent6">
                    <a:lumMod val="75000"/>
                  </a:schemeClr>
                </a:solidFill>
              </a:rPr>
              <a:t>5.8×</a:t>
            </a:r>
            <a:r>
              <a:rPr lang="en-US" dirty="0"/>
              <a:t> the </a:t>
            </a:r>
            <a:r>
              <a:rPr lang="en-US" b="1" dirty="0">
                <a:solidFill>
                  <a:schemeClr val="accent1">
                    <a:lumMod val="75000"/>
                  </a:schemeClr>
                </a:solidFill>
              </a:rPr>
              <a:t>throughput</a:t>
            </a:r>
            <a:r>
              <a:rPr lang="en-US" dirty="0"/>
              <a:t> of a </a:t>
            </a:r>
            <a:r>
              <a:rPr lang="en-US" b="1" dirty="0">
                <a:solidFill>
                  <a:srgbClr val="C00000"/>
                </a:solidFill>
              </a:rPr>
              <a:t>CPU</a:t>
            </a:r>
            <a:r>
              <a:rPr lang="en-US" dirty="0"/>
              <a:t> and a</a:t>
            </a:r>
            <a:r>
              <a:rPr lang="en-US" b="1" dirty="0">
                <a:solidFill>
                  <a:srgbClr val="C00000"/>
                </a:solidFill>
              </a:rPr>
              <a:t> high-end GPU</a:t>
            </a:r>
            <a:r>
              <a:rPr lang="en-US" dirty="0"/>
              <a:t>, respectively, over </a:t>
            </a:r>
            <a:r>
              <a:rPr lang="en-US" b="1" dirty="0"/>
              <a:t>16 operations</a:t>
            </a:r>
          </a:p>
          <a:p>
            <a:endParaRPr lang="en-US" sz="800" b="1" dirty="0"/>
          </a:p>
          <a:p>
            <a:r>
              <a:rPr lang="en-US" b="1" dirty="0">
                <a:solidFill>
                  <a:schemeClr val="accent6">
                    <a:lumMod val="75000"/>
                  </a:schemeClr>
                </a:solidFill>
              </a:rPr>
              <a:t>257×</a:t>
            </a:r>
            <a:r>
              <a:rPr lang="en-US" dirty="0">
                <a:solidFill>
                  <a:schemeClr val="accent6">
                    <a:lumMod val="75000"/>
                  </a:schemeClr>
                </a:solidFill>
              </a:rPr>
              <a:t> </a:t>
            </a:r>
            <a:r>
              <a:rPr lang="en-US" dirty="0"/>
              <a:t>and </a:t>
            </a:r>
            <a:r>
              <a:rPr lang="en-US" b="1" dirty="0">
                <a:solidFill>
                  <a:schemeClr val="accent6">
                    <a:lumMod val="75000"/>
                  </a:schemeClr>
                </a:solidFill>
              </a:rPr>
              <a:t>31× </a:t>
            </a:r>
            <a:r>
              <a:rPr lang="en-US" dirty="0"/>
              <a:t>the </a:t>
            </a:r>
            <a:r>
              <a:rPr lang="en-US" b="1" dirty="0">
                <a:solidFill>
                  <a:schemeClr val="accent1">
                    <a:lumMod val="75000"/>
                  </a:schemeClr>
                </a:solidFill>
              </a:rPr>
              <a:t>energy efficiency</a:t>
            </a:r>
            <a:r>
              <a:rPr lang="en-US" dirty="0">
                <a:solidFill>
                  <a:schemeClr val="accent1">
                    <a:lumMod val="75000"/>
                  </a:schemeClr>
                </a:solidFill>
              </a:rPr>
              <a:t> </a:t>
            </a:r>
            <a:r>
              <a:rPr lang="en-US" dirty="0"/>
              <a:t>of a </a:t>
            </a:r>
            <a:r>
              <a:rPr lang="en-US" b="1" dirty="0">
                <a:solidFill>
                  <a:srgbClr val="C00000"/>
                </a:solidFill>
              </a:rPr>
              <a:t>CPU</a:t>
            </a:r>
            <a:r>
              <a:rPr lang="en-US" dirty="0"/>
              <a:t> and a </a:t>
            </a:r>
            <a:r>
              <a:rPr lang="en-US" b="1" dirty="0">
                <a:solidFill>
                  <a:srgbClr val="C00000"/>
                </a:solidFill>
              </a:rPr>
              <a:t>high-end GPU</a:t>
            </a:r>
            <a:r>
              <a:rPr lang="en-US" dirty="0"/>
              <a:t>, respectively, over</a:t>
            </a:r>
            <a:r>
              <a:rPr lang="en-US" b="1" dirty="0"/>
              <a:t> 16 operations</a:t>
            </a:r>
          </a:p>
          <a:p>
            <a:endParaRPr lang="en-US" sz="800" b="1" dirty="0"/>
          </a:p>
          <a:p>
            <a:r>
              <a:rPr lang="en-US" b="1" dirty="0">
                <a:solidFill>
                  <a:schemeClr val="accent6">
                    <a:lumMod val="75000"/>
                  </a:schemeClr>
                </a:solidFill>
              </a:rPr>
              <a:t>21× </a:t>
            </a:r>
            <a:r>
              <a:rPr lang="en-US" dirty="0"/>
              <a:t>and </a:t>
            </a:r>
            <a:r>
              <a:rPr lang="en-US" b="1" dirty="0">
                <a:solidFill>
                  <a:schemeClr val="accent6">
                    <a:lumMod val="75000"/>
                  </a:schemeClr>
                </a:solidFill>
              </a:rPr>
              <a:t>2.1×</a:t>
            </a:r>
            <a:r>
              <a:rPr lang="en-US" dirty="0"/>
              <a:t> the </a:t>
            </a:r>
            <a:r>
              <a:rPr lang="en-US" b="1" dirty="0">
                <a:solidFill>
                  <a:schemeClr val="accent1">
                    <a:lumMod val="75000"/>
                  </a:schemeClr>
                </a:solidFill>
              </a:rPr>
              <a:t>performance</a:t>
            </a:r>
            <a:r>
              <a:rPr lang="en-US" dirty="0"/>
              <a:t> of a </a:t>
            </a:r>
            <a:r>
              <a:rPr lang="en-US" b="1" dirty="0">
                <a:solidFill>
                  <a:srgbClr val="C00000"/>
                </a:solidFill>
              </a:rPr>
              <a:t>CPU</a:t>
            </a:r>
            <a:r>
              <a:rPr lang="en-US" dirty="0"/>
              <a:t> an a </a:t>
            </a:r>
            <a:r>
              <a:rPr lang="en-US" b="1" dirty="0">
                <a:solidFill>
                  <a:srgbClr val="C00000"/>
                </a:solidFill>
              </a:rPr>
              <a:t>high-end GPU</a:t>
            </a:r>
            <a:r>
              <a:rPr lang="en-US" dirty="0"/>
              <a:t>, over </a:t>
            </a:r>
            <a:r>
              <a:rPr lang="en-US" b="1" dirty="0"/>
              <a:t>seven real-world applications</a:t>
            </a:r>
          </a:p>
          <a:p>
            <a:endParaRPr lang="en-US" sz="3200" dirty="0">
              <a:solidFill>
                <a:schemeClr val="accent1">
                  <a:lumMod val="75000"/>
                </a:schemeClr>
              </a:solidFill>
            </a:endParaRPr>
          </a:p>
          <a:p>
            <a:endParaRPr lang="en-US" dirty="0"/>
          </a:p>
          <a:p>
            <a:endParaRPr lang="en-US" dirty="0"/>
          </a:p>
          <a:p>
            <a:endParaRPr lang="en-US" dirty="0"/>
          </a:p>
        </p:txBody>
      </p:sp>
      <p:sp>
        <p:nvSpPr>
          <p:cNvPr id="7" name="Slide Number Placeholder 2">
            <a:extLst>
              <a:ext uri="{FF2B5EF4-FFF2-40B4-BE49-F238E27FC236}">
                <a16:creationId xmlns:a16="http://schemas.microsoft.com/office/drawing/2014/main" id="{ADB34F72-6636-6140-8537-F243F816202B}"/>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A0CF43C-0A86-4E39-9C12-F39370374F43}"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94707133"/>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B24AB7-AB37-0A4D-8C50-DBAC614EDDE9}"/>
              </a:ext>
            </a:extLst>
          </p:cNvPr>
          <p:cNvSpPr>
            <a:spLocks noGrp="1"/>
          </p:cNvSpPr>
          <p:nvPr>
            <p:ph type="title"/>
          </p:nvPr>
        </p:nvSpPr>
        <p:spPr/>
        <p:txBody>
          <a:bodyPr/>
          <a:lstStyle/>
          <a:p>
            <a:r>
              <a:rPr lang="en-US" dirty="0"/>
              <a:t>SIMDRAM Conclusion</a:t>
            </a:r>
          </a:p>
        </p:txBody>
      </p:sp>
      <p:sp>
        <p:nvSpPr>
          <p:cNvPr id="3" name="Content Placeholder 2">
            <a:extLst>
              <a:ext uri="{FF2B5EF4-FFF2-40B4-BE49-F238E27FC236}">
                <a16:creationId xmlns:a16="http://schemas.microsoft.com/office/drawing/2014/main" id="{365FDE68-9981-7943-A013-F882D934F5CA}"/>
              </a:ext>
            </a:extLst>
          </p:cNvPr>
          <p:cNvSpPr>
            <a:spLocks noGrp="1"/>
          </p:cNvSpPr>
          <p:nvPr>
            <p:ph idx="1"/>
          </p:nvPr>
        </p:nvSpPr>
        <p:spPr>
          <a:xfrm>
            <a:off x="78189" y="738132"/>
            <a:ext cx="8987622" cy="5867329"/>
          </a:xfrm>
        </p:spPr>
        <p:txBody>
          <a:bodyPr/>
          <a:lstStyle/>
          <a:p>
            <a:r>
              <a:rPr lang="en-US" b="1" dirty="0">
                <a:solidFill>
                  <a:srgbClr val="C00000"/>
                </a:solidFill>
              </a:rPr>
              <a:t>SIMDRAM:</a:t>
            </a:r>
          </a:p>
          <a:p>
            <a:pPr lvl="1"/>
            <a:r>
              <a:rPr lang="en-US" dirty="0"/>
              <a:t>Enables </a:t>
            </a:r>
            <a:r>
              <a:rPr lang="en-US" dirty="0">
                <a:solidFill>
                  <a:schemeClr val="accent1">
                    <a:lumMod val="75000"/>
                  </a:schemeClr>
                </a:solidFill>
              </a:rPr>
              <a:t>efficient</a:t>
            </a:r>
            <a:r>
              <a:rPr lang="en-US" dirty="0"/>
              <a:t> computation of a </a:t>
            </a:r>
            <a:r>
              <a:rPr lang="en-US" dirty="0">
                <a:solidFill>
                  <a:schemeClr val="accent1">
                    <a:lumMod val="75000"/>
                  </a:schemeClr>
                </a:solidFill>
              </a:rPr>
              <a:t>flexible</a:t>
            </a:r>
            <a:r>
              <a:rPr lang="en-US" dirty="0"/>
              <a:t> set and wide range of operations in a PuM </a:t>
            </a:r>
            <a:r>
              <a:rPr lang="en-US" dirty="0">
                <a:solidFill>
                  <a:schemeClr val="accent1">
                    <a:lumMod val="75000"/>
                  </a:schemeClr>
                </a:solidFill>
              </a:rPr>
              <a:t>massively parallel</a:t>
            </a:r>
            <a:r>
              <a:rPr lang="en-US" dirty="0"/>
              <a:t> SIMD substrate</a:t>
            </a:r>
          </a:p>
          <a:p>
            <a:pPr lvl="1"/>
            <a:endParaRPr lang="en-US" sz="100" dirty="0"/>
          </a:p>
          <a:p>
            <a:pPr lvl="1"/>
            <a:r>
              <a:rPr lang="en-US" dirty="0"/>
              <a:t>Provides the hardware, programming, and ISA support, to:</a:t>
            </a:r>
          </a:p>
          <a:p>
            <a:pPr lvl="2"/>
            <a:r>
              <a:rPr lang="en-US" dirty="0"/>
              <a:t>Address key </a:t>
            </a:r>
            <a:r>
              <a:rPr lang="en-US" dirty="0">
                <a:solidFill>
                  <a:schemeClr val="accent1">
                    <a:lumMod val="75000"/>
                  </a:schemeClr>
                </a:solidFill>
              </a:rPr>
              <a:t>system integration </a:t>
            </a:r>
            <a:r>
              <a:rPr lang="en-US" dirty="0"/>
              <a:t>challenges</a:t>
            </a:r>
          </a:p>
          <a:p>
            <a:pPr lvl="2"/>
            <a:r>
              <a:rPr lang="en-US" dirty="0"/>
              <a:t>Allow programmers to define and employ </a:t>
            </a:r>
            <a:r>
              <a:rPr lang="en-US" dirty="0">
                <a:solidFill>
                  <a:schemeClr val="accent1">
                    <a:lumMod val="75000"/>
                  </a:schemeClr>
                </a:solidFill>
              </a:rPr>
              <a:t>new operations </a:t>
            </a:r>
            <a:r>
              <a:rPr lang="en-US" dirty="0"/>
              <a:t>without hardware changes</a:t>
            </a:r>
          </a:p>
          <a:p>
            <a:pPr lvl="2"/>
            <a:endParaRPr lang="en-US" sz="100" dirty="0"/>
          </a:p>
          <a:p>
            <a:r>
              <a:rPr lang="en-US" sz="2400" b="1" dirty="0"/>
              <a:t>More in the paper:</a:t>
            </a:r>
          </a:p>
          <a:p>
            <a:pPr lvl="1"/>
            <a:r>
              <a:rPr lang="en-US" sz="2000" dirty="0"/>
              <a:t>Efficiently transposing data</a:t>
            </a:r>
          </a:p>
          <a:p>
            <a:pPr lvl="1"/>
            <a:r>
              <a:rPr lang="en-US" sz="2000" dirty="0"/>
              <a:t>Programming interface</a:t>
            </a:r>
          </a:p>
          <a:p>
            <a:pPr lvl="1"/>
            <a:r>
              <a:rPr lang="en-US" sz="2000" dirty="0"/>
              <a:t>Handling page faults, address translation, coherence, and interrupts</a:t>
            </a:r>
          </a:p>
          <a:p>
            <a:pPr lvl="1"/>
            <a:r>
              <a:rPr lang="en-US" sz="2000" dirty="0"/>
              <a:t>Security implications</a:t>
            </a:r>
          </a:p>
          <a:p>
            <a:pPr lvl="1"/>
            <a:r>
              <a:rPr lang="en-US" sz="2000" dirty="0"/>
              <a:t>Reliability evaluation</a:t>
            </a:r>
          </a:p>
          <a:p>
            <a:pPr lvl="1"/>
            <a:r>
              <a:rPr lang="en-US" sz="2000" dirty="0"/>
              <a:t>Comparison to in-cache computing</a:t>
            </a:r>
          </a:p>
          <a:p>
            <a:pPr lvl="1"/>
            <a:r>
              <a:rPr lang="en-US" sz="2000" dirty="0"/>
              <a:t>And more …</a:t>
            </a:r>
          </a:p>
          <a:p>
            <a:pPr lvl="1"/>
            <a:endParaRPr lang="en-US" sz="2000" b="1" dirty="0"/>
          </a:p>
          <a:p>
            <a:endParaRPr lang="en-US" dirty="0"/>
          </a:p>
          <a:p>
            <a:endParaRPr lang="en-US" dirty="0"/>
          </a:p>
        </p:txBody>
      </p:sp>
      <p:sp>
        <p:nvSpPr>
          <p:cNvPr id="6" name="Rectangle 5">
            <a:extLst>
              <a:ext uri="{FF2B5EF4-FFF2-40B4-BE49-F238E27FC236}">
                <a16:creationId xmlns:a16="http://schemas.microsoft.com/office/drawing/2014/main" id="{A4B4F04E-7A37-5C4E-973E-212A33AC2E0F}"/>
              </a:ext>
            </a:extLst>
          </p:cNvPr>
          <p:cNvSpPr/>
          <p:nvPr/>
        </p:nvSpPr>
        <p:spPr>
          <a:xfrm>
            <a:off x="78189" y="3428999"/>
            <a:ext cx="9090583" cy="2894291"/>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 name="Slide Number Placeholder 2">
            <a:extLst>
              <a:ext uri="{FF2B5EF4-FFF2-40B4-BE49-F238E27FC236}">
                <a16:creationId xmlns:a16="http://schemas.microsoft.com/office/drawing/2014/main" id="{ADB34F72-6636-6140-8537-F243F816202B}"/>
              </a:ext>
            </a:extLst>
          </p:cNvPr>
          <p:cNvSpPr txBox="1">
            <a:spLocks/>
          </p:cNvSpPr>
          <p:nvPr/>
        </p:nvSpPr>
        <p:spPr>
          <a:xfrm>
            <a:off x="5498152" y="6345828"/>
            <a:ext cx="3427675"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A0CF43C-0A86-4E39-9C12-F39370374F43}"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BD977532-1772-9144-8FB8-0B81291D0717}"/>
              </a:ext>
            </a:extLst>
          </p:cNvPr>
          <p:cNvSpPr txBox="1"/>
          <p:nvPr/>
        </p:nvSpPr>
        <p:spPr>
          <a:xfrm>
            <a:off x="243662" y="3668225"/>
            <a:ext cx="8656675" cy="2246769"/>
          </a:xfrm>
          <a:prstGeom prst="rect">
            <a:avLst/>
          </a:prstGeom>
          <a:solidFill>
            <a:schemeClr val="accent4">
              <a:lumMod val="20000"/>
              <a:lumOff val="80000"/>
            </a:schemeClr>
          </a:solidFill>
          <a:ln w="76200">
            <a:solidFill>
              <a:schemeClr val="accent1"/>
            </a:solidFill>
          </a:ln>
        </p:spPr>
        <p:txBody>
          <a:bodyPr wrap="square" rtlCol="0">
            <a:spAutoFit/>
          </a:bodyPr>
          <a:lstStyle/>
          <a:p>
            <a:pPr marL="457200" marR="0" lvl="1" indent="0" algn="l" defTabSz="457200" rtl="0" eaLnBrk="1" fontAlgn="auto" latinLnBrk="0" hangingPunct="1">
              <a:lnSpc>
                <a:spcPct val="100000"/>
              </a:lnSpc>
              <a:spcBef>
                <a:spcPts val="0"/>
              </a:spcBef>
              <a:spcAft>
                <a:spcPts val="0"/>
              </a:spcAft>
              <a:buClrTx/>
              <a:buSzTx/>
              <a:buFontTx/>
              <a:buNone/>
              <a:tabLst/>
              <a:defRPr/>
            </a:pPr>
            <a:endParaRPr kumimoji="0" lang="en-US" sz="8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endParaRPr>
          </a:p>
          <a:p>
            <a:pPr marL="457200" marR="0" lvl="1"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70AD47">
                    <a:lumMod val="75000"/>
                  </a:srgbClr>
                </a:solidFill>
                <a:effectLst/>
                <a:uLnTx/>
                <a:uFillTx/>
                <a:latin typeface="Cambria" charset="0"/>
                <a:ea typeface="Cambria" charset="0"/>
                <a:cs typeface="Cambria" charset="0"/>
              </a:rPr>
              <a:t>SIMDRAM</a:t>
            </a:r>
            <a:r>
              <a:rPr kumimoji="0" lang="en-US" sz="2800" b="1" i="0" u="none" strike="noStrike" kern="1200" cap="none" spc="0" normalizeH="0" baseline="0" noProof="0" dirty="0">
                <a:ln>
                  <a:noFill/>
                </a:ln>
                <a:solidFill>
                  <a:prstClr val="black"/>
                </a:solidFill>
                <a:effectLst/>
                <a:uLnTx/>
                <a:uFillTx/>
                <a:latin typeface="Cambria" charset="0"/>
                <a:ea typeface="Cambria" charset="0"/>
                <a:cs typeface="Cambria" charset="0"/>
              </a:rPr>
              <a:t> is a promising PuM framework</a:t>
            </a:r>
          </a:p>
          <a:p>
            <a:pPr marL="914400" marR="0" lvl="1" indent="-4572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Can </a:t>
            </a:r>
            <a:r>
              <a:rPr kumimoji="0" lang="en-US" sz="2400" b="1"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ease the adoption </a:t>
            </a: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of processing-using-DRAM architectures </a:t>
            </a:r>
          </a:p>
          <a:p>
            <a:pPr marL="914400" marR="0" lvl="1" indent="-4572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Improves the </a:t>
            </a:r>
            <a:r>
              <a:rPr kumimoji="0" lang="en-US" sz="2400" b="1"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performance</a:t>
            </a:r>
            <a:r>
              <a:rPr kumimoji="0" lang="en-US" sz="2400" b="0"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 </a:t>
            </a: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and</a:t>
            </a:r>
            <a:r>
              <a:rPr kumimoji="0" lang="en-US" sz="2400" b="0"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 </a:t>
            </a:r>
            <a:r>
              <a:rPr kumimoji="0" lang="en-US" sz="2400" b="1" i="0" u="none" strike="noStrike" kern="1200" cap="none" spc="0" normalizeH="0" baseline="0" noProof="0" dirty="0">
                <a:ln>
                  <a:noFill/>
                </a:ln>
                <a:solidFill>
                  <a:srgbClr val="5B9BD5">
                    <a:lumMod val="75000"/>
                  </a:srgbClr>
                </a:solidFill>
                <a:effectLst/>
                <a:uLnTx/>
                <a:uFillTx/>
                <a:latin typeface="Cambria" charset="0"/>
                <a:ea typeface="Cambria" charset="0"/>
                <a:cs typeface="Cambria" charset="0"/>
              </a:rPr>
              <a:t>efficiency</a:t>
            </a:r>
            <a:r>
              <a:rPr kumimoji="0" lang="en-US" sz="2400" b="0" i="0" u="none" strike="noStrike" kern="1200" cap="none" spc="0" normalizeH="0" baseline="0" noProof="0" dirty="0">
                <a:ln>
                  <a:noFill/>
                </a:ln>
                <a:solidFill>
                  <a:prstClr val="black"/>
                </a:solidFill>
                <a:effectLst/>
                <a:uLnTx/>
                <a:uFillTx/>
                <a:latin typeface="Cambria" charset="0"/>
                <a:ea typeface="Cambria" charset="0"/>
                <a:cs typeface="Cambria" charset="0"/>
              </a:rPr>
              <a:t> of processing-using-memory architectures</a:t>
            </a:r>
          </a:p>
          <a:p>
            <a:pPr marL="914400" marR="0" lvl="1" indent="-4572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800" b="0" i="0" u="none" strike="noStrike" kern="1200" cap="none" spc="0" normalizeH="0" baseline="0" noProof="0" dirty="0">
              <a:ln>
                <a:noFill/>
              </a:ln>
              <a:solidFill>
                <a:prstClr val="black"/>
              </a:solidFill>
              <a:effectLst/>
              <a:uLnTx/>
              <a:uFillTx/>
              <a:latin typeface="Cambria" charset="0"/>
              <a:ea typeface="Cambria" charset="0"/>
              <a:cs typeface="Cambria" charset="0"/>
            </a:endParaRPr>
          </a:p>
        </p:txBody>
      </p:sp>
    </p:spTree>
    <p:extLst>
      <p:ext uri="{BB962C8B-B14F-4D97-AF65-F5344CB8AC3E}">
        <p14:creationId xmlns:p14="http://schemas.microsoft.com/office/powerpoint/2010/main" val="1945289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7" end="7"/>
                                            </p:txEl>
                                          </p:spTgt>
                                        </p:tgtEl>
                                        <p:attrNameLst>
                                          <p:attrName>style.visibility</p:attrName>
                                        </p:attrNameLst>
                                      </p:cBhvr>
                                      <p:to>
                                        <p:strVal val="visible"/>
                                      </p:to>
                                    </p:set>
                                    <p:animEffect transition="in" filter="fade">
                                      <p:cBhvr>
                                        <p:cTn id="7" dur="500"/>
                                        <p:tgtEl>
                                          <p:spTgt spid="3">
                                            <p:txEl>
                                              <p:pRg st="7" end="7"/>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8" end="8"/>
                                            </p:txEl>
                                          </p:spTgt>
                                        </p:tgtEl>
                                        <p:attrNameLst>
                                          <p:attrName>style.visibility</p:attrName>
                                        </p:attrNameLst>
                                      </p:cBhvr>
                                      <p:to>
                                        <p:strVal val="visible"/>
                                      </p:to>
                                    </p:set>
                                    <p:animEffect transition="in" filter="fade">
                                      <p:cBhvr>
                                        <p:cTn id="10" dur="500"/>
                                        <p:tgtEl>
                                          <p:spTgt spid="3">
                                            <p:txEl>
                                              <p:pRg st="8" end="8"/>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animEffect transition="in" filter="fade">
                                      <p:cBhvr>
                                        <p:cTn id="13" dur="500"/>
                                        <p:tgtEl>
                                          <p:spTgt spid="3">
                                            <p:txEl>
                                              <p:pRg st="9" end="9"/>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10" end="10"/>
                                            </p:txEl>
                                          </p:spTgt>
                                        </p:tgtEl>
                                        <p:attrNameLst>
                                          <p:attrName>style.visibility</p:attrName>
                                        </p:attrNameLst>
                                      </p:cBhvr>
                                      <p:to>
                                        <p:strVal val="visible"/>
                                      </p:to>
                                    </p:set>
                                    <p:animEffect transition="in" filter="fade">
                                      <p:cBhvr>
                                        <p:cTn id="16" dur="500"/>
                                        <p:tgtEl>
                                          <p:spTgt spid="3">
                                            <p:txEl>
                                              <p:pRg st="10" end="10"/>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11" end="11"/>
                                            </p:txEl>
                                          </p:spTgt>
                                        </p:tgtEl>
                                        <p:attrNameLst>
                                          <p:attrName>style.visibility</p:attrName>
                                        </p:attrNameLst>
                                      </p:cBhvr>
                                      <p:to>
                                        <p:strVal val="visible"/>
                                      </p:to>
                                    </p:set>
                                    <p:animEffect transition="in" filter="fade">
                                      <p:cBhvr>
                                        <p:cTn id="19" dur="500"/>
                                        <p:tgtEl>
                                          <p:spTgt spid="3">
                                            <p:txEl>
                                              <p:pRg st="11" end="11"/>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
                                            <p:txEl>
                                              <p:pRg st="12" end="12"/>
                                            </p:txEl>
                                          </p:spTgt>
                                        </p:tgtEl>
                                        <p:attrNameLst>
                                          <p:attrName>style.visibility</p:attrName>
                                        </p:attrNameLst>
                                      </p:cBhvr>
                                      <p:to>
                                        <p:strVal val="visible"/>
                                      </p:to>
                                    </p:set>
                                    <p:animEffect transition="in" filter="fade">
                                      <p:cBhvr>
                                        <p:cTn id="22" dur="500"/>
                                        <p:tgtEl>
                                          <p:spTgt spid="3">
                                            <p:txEl>
                                              <p:pRg st="12" end="12"/>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13" end="13"/>
                                            </p:txEl>
                                          </p:spTgt>
                                        </p:tgtEl>
                                        <p:attrNameLst>
                                          <p:attrName>style.visibility</p:attrName>
                                        </p:attrNameLst>
                                      </p:cBhvr>
                                      <p:to>
                                        <p:strVal val="visible"/>
                                      </p:to>
                                    </p:set>
                                    <p:animEffect transition="in" filter="fade">
                                      <p:cBhvr>
                                        <p:cTn id="25" dur="500"/>
                                        <p:tgtEl>
                                          <p:spTgt spid="3">
                                            <p:txEl>
                                              <p:pRg st="13" end="13"/>
                                            </p:txEl>
                                          </p:spTgt>
                                        </p:tgtEl>
                                      </p:cBhvr>
                                    </p:animEffect>
                                  </p:childTnLst>
                                </p:cTn>
                              </p:par>
                              <p:par>
                                <p:cTn id="26" presetID="10" presetClass="entr" presetSubtype="0" fill="hold" nodeType="withEffect">
                                  <p:stCondLst>
                                    <p:cond delay="0"/>
                                  </p:stCondLst>
                                  <p:childTnLst>
                                    <p:set>
                                      <p:cBhvr>
                                        <p:cTn id="27" dur="1" fill="hold">
                                          <p:stCondLst>
                                            <p:cond delay="0"/>
                                          </p:stCondLst>
                                        </p:cTn>
                                        <p:tgtEl>
                                          <p:spTgt spid="3">
                                            <p:txEl>
                                              <p:pRg st="14" end="14"/>
                                            </p:txEl>
                                          </p:spTgt>
                                        </p:tgtEl>
                                        <p:attrNameLst>
                                          <p:attrName>style.visibility</p:attrName>
                                        </p:attrNameLst>
                                      </p:cBhvr>
                                      <p:to>
                                        <p:strVal val="visible"/>
                                      </p:to>
                                    </p:set>
                                    <p:animEffect transition="in" filter="fade">
                                      <p:cBhvr>
                                        <p:cTn id="28" dur="500"/>
                                        <p:tgtEl>
                                          <p:spTgt spid="3">
                                            <p:txEl>
                                              <p:pRg st="14" end="14"/>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500"/>
                                        <p:tgtEl>
                                          <p:spTgt spid="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33F9358D-7A3F-0145-9E14-1952B598FB88}"/>
              </a:ext>
            </a:extLst>
          </p:cNvPr>
          <p:cNvSpPr txBox="1">
            <a:spLocks/>
          </p:cNvSpPr>
          <p:nvPr/>
        </p:nvSpPr>
        <p:spPr>
          <a:xfrm>
            <a:off x="0" y="3717"/>
            <a:ext cx="9144000" cy="2962508"/>
          </a:xfrm>
          <a:prstGeom prst="rect">
            <a:avLst/>
          </a:prstGeom>
          <a:solidFill>
            <a:schemeClr val="accent6">
              <a:lumMod val="75000"/>
            </a:schemeClr>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0" y="415925"/>
            <a:ext cx="9144000" cy="2051050"/>
          </a:xfrm>
          <a:prstGeom prst="rect">
            <a:avLst/>
          </a:prstGeom>
          <a:noFill/>
        </p:spPr>
        <p:txBody>
          <a:bodyPr anchor="ctr">
            <a:noAutofit/>
          </a:bodyPr>
          <a:lstStyle/>
          <a:p>
            <a:pPr algn="ctr">
              <a:lnSpc>
                <a:spcPct val="100000"/>
              </a:lnSpc>
            </a:pPr>
            <a:r>
              <a:rPr lang="en-US" sz="3600" b="1" i="1" dirty="0">
                <a:solidFill>
                  <a:schemeClr val="bg1"/>
                </a:solidFill>
                <a:latin typeface="Cambria" panose="02040503050406030204" pitchFamily="18" charset="0"/>
              </a:rPr>
              <a:t>SIMDRAM: A Framework for</a:t>
            </a:r>
            <a:br>
              <a:rPr lang="en-US" sz="3600" b="1" i="1" dirty="0">
                <a:solidFill>
                  <a:schemeClr val="bg1"/>
                </a:solidFill>
                <a:latin typeface="Cambria" panose="02040503050406030204" pitchFamily="18" charset="0"/>
              </a:rPr>
            </a:br>
            <a:r>
              <a:rPr lang="en-US" sz="3600" b="1" i="1" dirty="0">
                <a:solidFill>
                  <a:schemeClr val="bg1"/>
                </a:solidFill>
                <a:latin typeface="Cambria" panose="02040503050406030204" pitchFamily="18" charset="0"/>
              </a:rPr>
              <a:t>Bit-Serial SIMD Processing using DRAM</a:t>
            </a:r>
            <a:endParaRPr lang="en-US" sz="1800" b="1" i="1" dirty="0">
              <a:solidFill>
                <a:schemeClr val="bg1"/>
              </a:solidFill>
              <a:latin typeface="Cambria" panose="02040503050406030204" pitchFamily="18" charset="0"/>
              <a:cs typeface="Cambria"/>
            </a:endParaRPr>
          </a:p>
        </p:txBody>
      </p:sp>
      <p:sp>
        <p:nvSpPr>
          <p:cNvPr id="103" name="Subtitle 2"/>
          <p:cNvSpPr>
            <a:spLocks noGrp="1"/>
          </p:cNvSpPr>
          <p:nvPr>
            <p:ph type="subTitle" idx="4294967295"/>
          </p:nvPr>
        </p:nvSpPr>
        <p:spPr>
          <a:xfrm>
            <a:off x="0" y="3079750"/>
            <a:ext cx="9144000" cy="1866900"/>
          </a:xfrm>
          <a:prstGeom prst="rect">
            <a:avLst/>
          </a:prstGeom>
        </p:spPr>
        <p:txBody>
          <a:bodyPr anchor="ctr">
            <a:noAutofit/>
          </a:bodyPr>
          <a:lstStyle/>
          <a:p>
            <a:pPr marL="0" indent="0" algn="ctr">
              <a:buNone/>
            </a:pPr>
            <a:r>
              <a:rPr lang="en-US" sz="2400" b="1" dirty="0" err="1">
                <a:latin typeface="Cambria" panose="02040503050406030204" pitchFamily="18" charset="0"/>
              </a:rPr>
              <a:t>Nastaran</a:t>
            </a:r>
            <a:r>
              <a:rPr lang="en-US" sz="2400" b="1" dirty="0">
                <a:latin typeface="Cambria" panose="02040503050406030204" pitchFamily="18" charset="0"/>
              </a:rPr>
              <a:t> </a:t>
            </a:r>
            <a:r>
              <a:rPr lang="en-US" sz="2400" b="1" dirty="0" err="1">
                <a:latin typeface="Cambria" panose="02040503050406030204" pitchFamily="18" charset="0"/>
              </a:rPr>
              <a:t>Hajinazar</a:t>
            </a:r>
            <a:r>
              <a:rPr lang="en-US" sz="2400" b="1" dirty="0">
                <a:latin typeface="Cambria" panose="02040503050406030204" pitchFamily="18" charset="0"/>
              </a:rPr>
              <a:t>* 	</a:t>
            </a:r>
            <a:r>
              <a:rPr lang="en-US" sz="2400" dirty="0">
                <a:solidFill>
                  <a:schemeClr val="bg2">
                    <a:lumMod val="50000"/>
                  </a:schemeClr>
                </a:solidFill>
                <a:latin typeface="Cambria" panose="02040503050406030204" pitchFamily="18" charset="0"/>
                <a:cs typeface="Cambria"/>
              </a:rPr>
              <a:t>Geraldo F. Oliveira*</a:t>
            </a:r>
          </a:p>
          <a:p>
            <a:pPr marL="0" indent="0" algn="ctr">
              <a:buNone/>
            </a:pPr>
            <a:r>
              <a:rPr lang="en-US" sz="2400" dirty="0">
                <a:solidFill>
                  <a:schemeClr val="bg2">
                    <a:lumMod val="50000"/>
                  </a:schemeClr>
                </a:solidFill>
                <a:latin typeface="Cambria" panose="02040503050406030204" pitchFamily="18" charset="0"/>
                <a:cs typeface="Cambria"/>
              </a:rPr>
              <a:t>Sven </a:t>
            </a:r>
            <a:r>
              <a:rPr lang="en-US" sz="2400" dirty="0">
                <a:solidFill>
                  <a:schemeClr val="bg2">
                    <a:lumMod val="50000"/>
                  </a:schemeClr>
                </a:solidFill>
                <a:latin typeface="Cambria" panose="02040503050406030204" pitchFamily="18" charset="0"/>
              </a:rPr>
              <a:t>Gregorio	          Joao Ferreira           Nika Mansouri </a:t>
            </a:r>
            <a:r>
              <a:rPr lang="en-US" sz="2400" dirty="0" err="1">
                <a:solidFill>
                  <a:schemeClr val="bg2">
                    <a:lumMod val="50000"/>
                  </a:schemeClr>
                </a:solidFill>
                <a:latin typeface="Cambria" panose="02040503050406030204" pitchFamily="18" charset="0"/>
              </a:rPr>
              <a:t>Ghiasi</a:t>
            </a:r>
            <a:endParaRPr lang="en-US" sz="2400" dirty="0">
              <a:solidFill>
                <a:schemeClr val="bg2">
                  <a:lumMod val="50000"/>
                </a:schemeClr>
              </a:solidFill>
              <a:latin typeface="Cambria" panose="02040503050406030204" pitchFamily="18" charset="0"/>
            </a:endParaRPr>
          </a:p>
          <a:p>
            <a:pPr marL="0" indent="0" algn="ctr">
              <a:buNone/>
            </a:pPr>
            <a:r>
              <a:rPr lang="en-US" sz="2400" dirty="0" err="1">
                <a:solidFill>
                  <a:schemeClr val="bg2">
                    <a:lumMod val="50000"/>
                  </a:schemeClr>
                </a:solidFill>
                <a:latin typeface="Cambria" panose="02040503050406030204" pitchFamily="18" charset="0"/>
              </a:rPr>
              <a:t>Minesh</a:t>
            </a:r>
            <a:r>
              <a:rPr lang="en-US" sz="2400" dirty="0">
                <a:solidFill>
                  <a:schemeClr val="bg2">
                    <a:lumMod val="50000"/>
                  </a:schemeClr>
                </a:solidFill>
                <a:latin typeface="Cambria" panose="02040503050406030204" pitchFamily="18" charset="0"/>
              </a:rPr>
              <a:t> Patel	        Mohammed </a:t>
            </a:r>
            <a:r>
              <a:rPr lang="en-US" sz="2400" dirty="0" err="1">
                <a:solidFill>
                  <a:schemeClr val="bg2">
                    <a:lumMod val="50000"/>
                  </a:schemeClr>
                </a:solidFill>
                <a:latin typeface="Cambria" panose="02040503050406030204" pitchFamily="18" charset="0"/>
              </a:rPr>
              <a:t>Alser</a:t>
            </a:r>
            <a:r>
              <a:rPr lang="en-US" sz="2400" dirty="0">
                <a:solidFill>
                  <a:schemeClr val="bg2">
                    <a:lumMod val="50000"/>
                  </a:schemeClr>
                </a:solidFill>
                <a:latin typeface="Cambria" panose="02040503050406030204" pitchFamily="18" charset="0"/>
              </a:rPr>
              <a:t>           </a:t>
            </a:r>
            <a:r>
              <a:rPr lang="en-US" sz="2400" dirty="0" err="1">
                <a:solidFill>
                  <a:schemeClr val="bg2">
                    <a:lumMod val="50000"/>
                  </a:schemeClr>
                </a:solidFill>
                <a:latin typeface="Cambria" panose="02040503050406030204" pitchFamily="18" charset="0"/>
                <a:cs typeface="Cambria"/>
              </a:rPr>
              <a:t>Saugata</a:t>
            </a:r>
            <a:r>
              <a:rPr lang="en-US" sz="2400" dirty="0">
                <a:solidFill>
                  <a:schemeClr val="bg2">
                    <a:lumMod val="50000"/>
                  </a:schemeClr>
                </a:solidFill>
                <a:latin typeface="Cambria" panose="02040503050406030204" pitchFamily="18" charset="0"/>
                <a:cs typeface="Cambria"/>
              </a:rPr>
              <a:t> Ghose</a:t>
            </a:r>
          </a:p>
          <a:p>
            <a:pPr marL="0" indent="0" algn="ctr">
              <a:buNone/>
            </a:pPr>
            <a:r>
              <a:rPr lang="en-US" sz="2400" dirty="0">
                <a:solidFill>
                  <a:schemeClr val="bg2">
                    <a:lumMod val="50000"/>
                  </a:schemeClr>
                </a:solidFill>
                <a:latin typeface="Cambria" panose="02040503050406030204" pitchFamily="18" charset="0"/>
                <a:cs typeface="Cambria"/>
              </a:rPr>
              <a:t>Juan Gómez–Luna            </a:t>
            </a:r>
            <a:r>
              <a:rPr lang="en-US" sz="2400" dirty="0" err="1">
                <a:solidFill>
                  <a:schemeClr val="bg2">
                    <a:lumMod val="50000"/>
                  </a:schemeClr>
                </a:solidFill>
                <a:latin typeface="Cambria" panose="02040503050406030204" pitchFamily="18" charset="0"/>
                <a:cs typeface="Cambria"/>
              </a:rPr>
              <a:t>Onur</a:t>
            </a:r>
            <a:r>
              <a:rPr lang="en-US" sz="2400" dirty="0">
                <a:solidFill>
                  <a:schemeClr val="bg2">
                    <a:lumMod val="50000"/>
                  </a:schemeClr>
                </a:solidFill>
                <a:latin typeface="Cambria" panose="02040503050406030204" pitchFamily="18" charset="0"/>
                <a:cs typeface="Cambria"/>
              </a:rPr>
              <a:t> </a:t>
            </a:r>
            <a:r>
              <a:rPr lang="en-US" sz="2400" dirty="0" err="1">
                <a:solidFill>
                  <a:schemeClr val="bg2">
                    <a:lumMod val="50000"/>
                  </a:schemeClr>
                </a:solidFill>
                <a:latin typeface="Cambria" panose="02040503050406030204" pitchFamily="18" charset="0"/>
                <a:cs typeface="Cambria"/>
              </a:rPr>
              <a:t>Mutlu</a:t>
            </a:r>
            <a:endParaRPr lang="en-US" sz="2400" dirty="0">
              <a:solidFill>
                <a:schemeClr val="bg2">
                  <a:lumMod val="50000"/>
                </a:schemeClr>
              </a:solidFill>
              <a:latin typeface="Cambria" panose="02040503050406030204" pitchFamily="18" charset="0"/>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308002" y="5415968"/>
            <a:ext cx="2021074" cy="415164"/>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descr="A picture containing drawing&#10;&#10;Description automatically generated">
            <a:extLst>
              <a:ext uri="{FF2B5EF4-FFF2-40B4-BE49-F238E27FC236}">
                <a16:creationId xmlns:a16="http://schemas.microsoft.com/office/drawing/2014/main" id="{2FC259B8-6802-7E45-8292-7403968B64F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20604" y="6102515"/>
            <a:ext cx="2397512" cy="566468"/>
          </a:xfrm>
          <a:prstGeom prst="rect">
            <a:avLst/>
          </a:prstGeom>
        </p:spPr>
      </p:pic>
      <p:pic>
        <p:nvPicPr>
          <p:cNvPr id="9" name="Picture 8" descr="A picture containing text, sign&#10;&#10;Description automatically generated">
            <a:extLst>
              <a:ext uri="{FF2B5EF4-FFF2-40B4-BE49-F238E27FC236}">
                <a16:creationId xmlns:a16="http://schemas.microsoft.com/office/drawing/2014/main" id="{B9ED11F2-6C18-F641-BBC8-6663D0D8CF1F}"/>
              </a:ext>
            </a:extLst>
          </p:cNvPr>
          <p:cNvPicPr>
            <a:picLocks noChangeAspect="1"/>
          </p:cNvPicPr>
          <p:nvPr/>
        </p:nvPicPr>
        <p:blipFill>
          <a:blip r:embed="rId5"/>
          <a:stretch>
            <a:fillRect/>
          </a:stretch>
        </p:blipFill>
        <p:spPr>
          <a:xfrm>
            <a:off x="5325885" y="6061899"/>
            <a:ext cx="2463800" cy="647700"/>
          </a:xfrm>
          <a:prstGeom prst="rect">
            <a:avLst/>
          </a:prstGeom>
        </p:spPr>
      </p:pic>
      <p:pic>
        <p:nvPicPr>
          <p:cNvPr id="12" name="Graphic 11">
            <a:extLst>
              <a:ext uri="{FF2B5EF4-FFF2-40B4-BE49-F238E27FC236}">
                <a16:creationId xmlns:a16="http://schemas.microsoft.com/office/drawing/2014/main" id="{D6A06925-44AC-ED4F-BC58-620055D2437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55411" y="5415968"/>
            <a:ext cx="2397512" cy="461236"/>
          </a:xfrm>
          <a:prstGeom prst="rect">
            <a:avLst/>
          </a:prstGeom>
        </p:spPr>
      </p:pic>
    </p:spTree>
    <p:extLst>
      <p:ext uri="{BB962C8B-B14F-4D97-AF65-F5344CB8AC3E}">
        <p14:creationId xmlns:p14="http://schemas.microsoft.com/office/powerpoint/2010/main" val="2987225563"/>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In-DRAM Physical Unclonable Functions</a:t>
            </a:r>
          </a:p>
        </p:txBody>
      </p:sp>
      <p:sp>
        <p:nvSpPr>
          <p:cNvPr id="3" name="Content Placeholder 2"/>
          <p:cNvSpPr>
            <a:spLocks noGrp="1"/>
          </p:cNvSpPr>
          <p:nvPr>
            <p:ph idx="1"/>
          </p:nvPr>
        </p:nvSpPr>
        <p:spPr>
          <a:xfrm>
            <a:off x="228600" y="1043589"/>
            <a:ext cx="8915400" cy="5193723"/>
          </a:xfrm>
        </p:spPr>
        <p:txBody>
          <a:bodyPr/>
          <a:lstStyle/>
          <a:p>
            <a:r>
              <a:rPr lang="en-US" sz="1800" dirty="0" err="1"/>
              <a:t>Jeremie</a:t>
            </a:r>
            <a:r>
              <a:rPr lang="en-US" sz="1800" dirty="0"/>
              <a:t> S. Kim, </a:t>
            </a:r>
            <a:r>
              <a:rPr lang="en-US" sz="1800" dirty="0" err="1"/>
              <a:t>Minesh</a:t>
            </a:r>
            <a:r>
              <a:rPr lang="en-US" sz="1800" dirty="0"/>
              <a:t> Patel,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DRAM Latency PUF: Quickly Evaluating Physical Unclonable Functions by Exploiting the Latency-Reliability Tradeoff in Modern DRAM Devices"</a:t>
            </a:r>
            <a:br>
              <a:rPr lang="en-US" sz="1800" dirty="0">
                <a:solidFill>
                  <a:srgbClr val="0432FF"/>
                </a:solidFill>
              </a:rPr>
            </a:br>
            <a:r>
              <a:rPr lang="en-US" sz="1800" i="1" dirty="0"/>
              <a:t>Proceedings of the </a:t>
            </a:r>
            <a:r>
              <a:rPr lang="en-US" sz="1800" i="1" dirty="0">
                <a:hlinkClick r:id="rId3"/>
              </a:rPr>
              <a:t>24th International Symposium on High-Performance Computer Architecture</a:t>
            </a:r>
            <a:r>
              <a:rPr lang="en-US" sz="1800" i="1" dirty="0"/>
              <a:t> (</a:t>
            </a:r>
            <a:r>
              <a:rPr lang="en-US" sz="1800" b="1" i="1" dirty="0"/>
              <a:t>HPCA</a:t>
            </a:r>
            <a:r>
              <a:rPr lang="en-US" sz="1800" i="1" dirty="0"/>
              <a:t>)</a:t>
            </a:r>
            <a:r>
              <a:rPr lang="en-US" sz="1800" dirty="0"/>
              <a:t>, Vienna, Austria, February 2018.</a:t>
            </a:r>
            <a:br>
              <a:rPr lang="en-US" sz="1800" dirty="0"/>
            </a:br>
            <a:r>
              <a:rPr lang="en-US" sz="1800" dirty="0"/>
              <a:t>[</a:t>
            </a:r>
            <a:r>
              <a:rPr lang="en-US" sz="1800" dirty="0">
                <a:hlinkClick r:id="rId4"/>
              </a:rPr>
              <a:t>Lightning Talk Video</a:t>
            </a:r>
            <a:r>
              <a:rPr lang="en-US" sz="1800" dirty="0"/>
              <a:t>]</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a:t>
            </a:r>
            <a:br>
              <a:rPr lang="en-US" sz="1800" dirty="0"/>
            </a:br>
            <a:r>
              <a:rPr lang="en-US" sz="1800" dirty="0"/>
              <a:t>[</a:t>
            </a:r>
            <a:r>
              <a:rPr lang="en-US" sz="1800" dirty="0">
                <a:hlinkClick r:id="rId9"/>
              </a:rPr>
              <a:t>Full Talk Lecture Video</a:t>
            </a:r>
            <a:r>
              <a:rPr lang="en-US" sz="1800" dirty="0"/>
              <a:t> (28 minutes)]</a:t>
            </a:r>
          </a:p>
          <a:p>
            <a:pPr marL="0" indent="0">
              <a:buNone/>
            </a:pP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11906025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800" dirty="0" err="1"/>
              <a:t>Jeremie</a:t>
            </a:r>
            <a:r>
              <a:rPr lang="en-US" sz="1800" dirty="0"/>
              <a:t> S. Kim, </a:t>
            </a:r>
            <a:r>
              <a:rPr lang="en-US" sz="1800" dirty="0" err="1"/>
              <a:t>Minesh</a:t>
            </a:r>
            <a:r>
              <a:rPr lang="en-US" sz="1800" dirty="0"/>
              <a:t> Patel, Hasan Hassan, Lois </a:t>
            </a:r>
            <a:r>
              <a:rPr lang="en-US" sz="1800" dirty="0" err="1"/>
              <a:t>Orosa</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"D-RaNGe: Using Commodity DRAM Devices to Generate True Random Numbers with Low Latency and High Throughput"</a:t>
            </a:r>
            <a:br>
              <a:rPr lang="en-US" sz="1800" dirty="0">
                <a:solidFill>
                  <a:srgbClr val="0432FF"/>
                </a:solidFill>
              </a:rPr>
            </a:br>
            <a:r>
              <a:rPr lang="en-US" sz="1800" i="1" dirty="0"/>
              <a:t>Proceedings of the </a:t>
            </a:r>
            <a:r>
              <a:rPr lang="en-US" sz="1800" i="1" dirty="0">
                <a:hlinkClick r:id="rId3"/>
              </a:rPr>
              <a:t>25th International Symposium on High-Performance Computer Architecture</a:t>
            </a:r>
            <a:r>
              <a:rPr lang="en-US" sz="1800" i="1" dirty="0"/>
              <a:t> (</a:t>
            </a:r>
            <a:r>
              <a:rPr lang="en-US" sz="1800" b="1" i="1" dirty="0"/>
              <a:t>HPCA</a:t>
            </a:r>
            <a:r>
              <a:rPr lang="en-US" sz="1800" i="1" dirty="0"/>
              <a:t>)</a:t>
            </a:r>
            <a:r>
              <a:rPr lang="en-US" sz="1800" dirty="0"/>
              <a:t>, Washington, DC, USA, February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Full Talk Video</a:t>
            </a:r>
            <a:r>
              <a:rPr lang="en-US" sz="1800" dirty="0"/>
              <a:t> (21 minutes)]</a:t>
            </a:r>
            <a:br>
              <a:rPr lang="en-US" sz="1800" dirty="0"/>
            </a:br>
            <a:r>
              <a:rPr lang="en-US" sz="1800" dirty="0"/>
              <a:t>[</a:t>
            </a:r>
            <a:r>
              <a:rPr lang="en-US" sz="1800" dirty="0">
                <a:hlinkClick r:id="rId7"/>
              </a:rPr>
              <a:t>Full Talk Lecture Video</a:t>
            </a:r>
            <a:r>
              <a:rPr lang="en-US" sz="1800" dirty="0"/>
              <a:t> (27 minutes)]</a:t>
            </a:r>
            <a:br>
              <a:rPr lang="en-US" sz="1800" dirty="0"/>
            </a:br>
            <a:r>
              <a:rPr lang="en-US" sz="1800" b="1" i="1" dirty="0">
                <a:solidFill>
                  <a:srgbClr val="FF0000"/>
                </a:solidFill>
              </a:rPr>
              <a:t>Top Picks Honorable Mention by IEEE Micro.</a:t>
            </a:r>
            <a:endParaRPr lang="en-US" sz="1800" dirty="0">
              <a:solidFill>
                <a:srgbClr val="FF0000"/>
              </a:solidFill>
            </a:endParaRPr>
          </a:p>
          <a:p>
            <a:pPr marL="0" indent="0">
              <a:buNone/>
            </a:pPr>
            <a:br>
              <a:rPr lang="en-US" sz="1800" dirty="0"/>
            </a:br>
            <a:endParaRPr lang="en-US" sz="1800" dirty="0"/>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3984812"/>
            <a:ext cx="9144000" cy="2180492"/>
          </a:xfrm>
          <a:prstGeom prst="rect">
            <a:avLst/>
          </a:prstGeom>
        </p:spPr>
      </p:pic>
    </p:spTree>
    <p:extLst>
      <p:ext uri="{BB962C8B-B14F-4D97-AF65-F5344CB8AC3E}">
        <p14:creationId xmlns:p14="http://schemas.microsoft.com/office/powerpoint/2010/main" val="3904199466"/>
      </p:ext>
    </p:extLst>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700" dirty="0" err="1"/>
              <a:t>Ataberk</a:t>
            </a:r>
            <a:r>
              <a:rPr lang="en-US" sz="1700" dirty="0"/>
              <a:t> </a:t>
            </a:r>
            <a:r>
              <a:rPr lang="en-US" sz="1700" dirty="0" err="1"/>
              <a:t>Olgun</a:t>
            </a:r>
            <a:r>
              <a:rPr lang="en-US" sz="1700" dirty="0"/>
              <a:t>, </a:t>
            </a:r>
            <a:r>
              <a:rPr lang="en-US" sz="1700" dirty="0" err="1"/>
              <a:t>Minesh</a:t>
            </a:r>
            <a:r>
              <a:rPr lang="en-US" sz="1700" dirty="0"/>
              <a:t> Patel, A. </a:t>
            </a:r>
            <a:r>
              <a:rPr lang="en-US" sz="1700" dirty="0" err="1"/>
              <a:t>Giray</a:t>
            </a:r>
            <a:r>
              <a:rPr lang="en-US" sz="1700" dirty="0"/>
              <a:t> </a:t>
            </a:r>
            <a:r>
              <a:rPr lang="en-US" sz="1700" dirty="0" err="1"/>
              <a:t>Yaglikci</a:t>
            </a:r>
            <a:r>
              <a:rPr lang="en-US" sz="1700" dirty="0"/>
              <a:t>, </a:t>
            </a:r>
            <a:r>
              <a:rPr lang="en-US" sz="1700" dirty="0" err="1"/>
              <a:t>Haocong</a:t>
            </a:r>
            <a:r>
              <a:rPr lang="en-US" sz="1700" dirty="0"/>
              <a:t> Luo, </a:t>
            </a:r>
            <a:r>
              <a:rPr lang="en-US" sz="1700" dirty="0" err="1"/>
              <a:t>Jeremie</a:t>
            </a:r>
            <a:r>
              <a:rPr lang="en-US" sz="1700" dirty="0"/>
              <a:t> S. Kim, F. </a:t>
            </a:r>
            <a:r>
              <a:rPr lang="en-US" sz="1700" dirty="0" err="1"/>
              <a:t>Nisa</a:t>
            </a:r>
            <a:r>
              <a:rPr lang="en-US" sz="1700" dirty="0"/>
              <a:t> </a:t>
            </a:r>
            <a:r>
              <a:rPr lang="en-US" sz="1700" dirty="0" err="1"/>
              <a:t>Bostanci</a:t>
            </a:r>
            <a:r>
              <a:rPr lang="en-US" sz="1700" dirty="0"/>
              <a:t>, Nandita Vijaykumar,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"QUAC-TRNG: High-Throughput True Random Number Generation Using Quadruple Row Activation in Commodity DRAM Chips"</a:t>
            </a:r>
            <a:br>
              <a:rPr lang="en-US" sz="1700" dirty="0"/>
            </a:br>
            <a:r>
              <a:rPr lang="en-US" sz="1700" i="1" dirty="0"/>
              <a:t>Proceedings of the </a:t>
            </a:r>
            <a:r>
              <a:rPr lang="en-US" sz="1700" i="1" dirty="0">
                <a:hlinkClick r:id="rId3"/>
              </a:rPr>
              <a:t>48th International Symposium on Computer Architecture</a:t>
            </a:r>
            <a:r>
              <a:rPr lang="en-US" sz="1700" i="1" dirty="0"/>
              <a:t> (</a:t>
            </a:r>
            <a:r>
              <a:rPr lang="en-US" sz="1700" b="1" i="1" dirty="0"/>
              <a:t>ISCA</a:t>
            </a:r>
            <a:r>
              <a:rPr lang="en-US" sz="1700" i="1" dirty="0"/>
              <a:t>)</a:t>
            </a:r>
            <a:r>
              <a:rPr lang="en-US" sz="1700" dirty="0"/>
              <a:t>, Virtual, June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Talk Video</a:t>
            </a:r>
            <a:r>
              <a:rPr lang="en-US" sz="1700" dirty="0"/>
              <a:t> (25 minutes)]</a:t>
            </a:r>
            <a:br>
              <a:rPr lang="en-US" sz="1700" dirty="0"/>
            </a:br>
            <a:r>
              <a:rPr lang="en-US" sz="1700" dirty="0"/>
              <a:t>[</a:t>
            </a:r>
            <a:r>
              <a:rPr lang="en-US" sz="1700" dirty="0">
                <a:hlinkClick r:id="rId9"/>
              </a:rPr>
              <a:t>SAFARI Live Seminar Video</a:t>
            </a:r>
            <a:r>
              <a:rPr lang="en-US" sz="1700" dirty="0"/>
              <a:t> (1 </a:t>
            </a:r>
            <a:r>
              <a:rPr lang="en-US" sz="1700" dirty="0" err="1"/>
              <a:t>hr</a:t>
            </a:r>
            <a:r>
              <a:rPr lang="en-US" sz="1700" dirty="0"/>
              <a:t> 26 mins)]</a:t>
            </a:r>
          </a:p>
          <a:p>
            <a:pPr marL="0" indent="0">
              <a:buNone/>
            </a:pPr>
            <a:br>
              <a:rPr lang="en-US" sz="1800" dirty="0"/>
            </a:br>
            <a:br>
              <a:rPr lang="en-US" sz="1800" dirty="0"/>
            </a:br>
            <a:endParaRPr lang="en-US" sz="1800" dirty="0"/>
          </a:p>
        </p:txBody>
      </p:sp>
      <p:pic>
        <p:nvPicPr>
          <p:cNvPr id="5" name="Picture 4">
            <a:extLst>
              <a:ext uri="{FF2B5EF4-FFF2-40B4-BE49-F238E27FC236}">
                <a16:creationId xmlns:a16="http://schemas.microsoft.com/office/drawing/2014/main" id="{C346B698-045C-9044-B1A7-4FFDCCB4C3C3}"/>
              </a:ext>
            </a:extLst>
          </p:cNvPr>
          <p:cNvPicPr>
            <a:picLocks noChangeAspect="1"/>
          </p:cNvPicPr>
          <p:nvPr/>
        </p:nvPicPr>
        <p:blipFill>
          <a:blip r:embed="rId10"/>
          <a:stretch>
            <a:fillRect/>
          </a:stretch>
        </p:blipFill>
        <p:spPr>
          <a:xfrm>
            <a:off x="0" y="4221088"/>
            <a:ext cx="9144000" cy="1726954"/>
          </a:xfrm>
          <a:prstGeom prst="rect">
            <a:avLst/>
          </a:prstGeom>
        </p:spPr>
      </p:pic>
    </p:spTree>
    <p:extLst>
      <p:ext uri="{BB962C8B-B14F-4D97-AF65-F5344CB8AC3E}">
        <p14:creationId xmlns:p14="http://schemas.microsoft.com/office/powerpoint/2010/main" val="2188688499"/>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5B4C0-16B6-7042-9260-A2C139D6FCFA}"/>
              </a:ext>
            </a:extLst>
          </p:cNvPr>
          <p:cNvSpPr>
            <a:spLocks noGrp="1"/>
          </p:cNvSpPr>
          <p:nvPr>
            <p:ph type="title"/>
          </p:nvPr>
        </p:nvSpPr>
        <p:spPr>
          <a:xfrm>
            <a:off x="228600" y="152400"/>
            <a:ext cx="8915400" cy="1066800"/>
          </a:xfrm>
        </p:spPr>
        <p:txBody>
          <a:bodyPr/>
          <a:lstStyle/>
          <a:p>
            <a:r>
              <a:rPr lang="en-US" sz="3600" dirty="0"/>
              <a:t>RowClone &amp; Bitwise Ops in Real DRAM Chips</a:t>
            </a:r>
          </a:p>
        </p:txBody>
      </p:sp>
      <p:sp>
        <p:nvSpPr>
          <p:cNvPr id="3" name="Content Placeholder 2">
            <a:extLst>
              <a:ext uri="{FF2B5EF4-FFF2-40B4-BE49-F238E27FC236}">
                <a16:creationId xmlns:a16="http://schemas.microsoft.com/office/drawing/2014/main" id="{DB1A4443-2E98-764F-908C-81448DD075E4}"/>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B8C7E220-48EB-244E-A6C0-C07EE1D8279C}"/>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9823F975-6B05-DB49-A430-E7125413BB12}"/>
              </a:ext>
            </a:extLst>
          </p:cNvPr>
          <p:cNvPicPr>
            <a:picLocks noChangeAspect="1"/>
          </p:cNvPicPr>
          <p:nvPr/>
        </p:nvPicPr>
        <p:blipFill>
          <a:blip r:embed="rId2"/>
          <a:stretch>
            <a:fillRect/>
          </a:stretch>
        </p:blipFill>
        <p:spPr>
          <a:xfrm>
            <a:off x="323850" y="2552700"/>
            <a:ext cx="8496300" cy="1752600"/>
          </a:xfrm>
          <a:prstGeom prst="rect">
            <a:avLst/>
          </a:prstGeom>
        </p:spPr>
      </p:pic>
      <p:sp>
        <p:nvSpPr>
          <p:cNvPr id="6" name="TextBox 5">
            <a:extLst>
              <a:ext uri="{FF2B5EF4-FFF2-40B4-BE49-F238E27FC236}">
                <a16:creationId xmlns:a16="http://schemas.microsoft.com/office/drawing/2014/main" id="{F3287F42-34EE-8942-A545-2BE0B4A6C8A7}"/>
              </a:ext>
            </a:extLst>
          </p:cNvPr>
          <p:cNvSpPr txBox="1"/>
          <p:nvPr/>
        </p:nvSpPr>
        <p:spPr>
          <a:xfrm>
            <a:off x="2036420" y="6400800"/>
            <a:ext cx="5583580"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https://parallel.princeton.edu/papers/micro19-gao.pdf</a:t>
            </a: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8728552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65EDAC-13D7-7C42-A02F-3B3F2CF4A126}"/>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18D34E14-8BC1-B241-8615-904193121A72}"/>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B493DC83-9774-E64A-AD3E-B41DC92FF4B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192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56861CCF-B625-514B-BA14-C39CE0147261}"/>
              </a:ext>
            </a:extLst>
          </p:cNvPr>
          <p:cNvPicPr>
            <a:picLocks noChangeAspect="1"/>
          </p:cNvPicPr>
          <p:nvPr/>
        </p:nvPicPr>
        <p:blipFill>
          <a:blip r:embed="rId2"/>
          <a:stretch>
            <a:fillRect/>
          </a:stretch>
        </p:blipFill>
        <p:spPr>
          <a:xfrm>
            <a:off x="317500" y="2279650"/>
            <a:ext cx="8509000" cy="2298700"/>
          </a:xfrm>
          <a:prstGeom prst="rect">
            <a:avLst/>
          </a:prstGeom>
        </p:spPr>
      </p:pic>
      <p:sp>
        <p:nvSpPr>
          <p:cNvPr id="6" name="TextBox 5">
            <a:extLst>
              <a:ext uri="{FF2B5EF4-FFF2-40B4-BE49-F238E27FC236}">
                <a16:creationId xmlns:a16="http://schemas.microsoft.com/office/drawing/2014/main" id="{899872E1-1869-F847-B999-C5D5CD7A1EF8}"/>
              </a:ext>
            </a:extLst>
          </p:cNvPr>
          <p:cNvSpPr txBox="1"/>
          <p:nvPr/>
        </p:nvSpPr>
        <p:spPr>
          <a:xfrm>
            <a:off x="1583527" y="6437671"/>
            <a:ext cx="6205545"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https://cseweb.ucsd.edu/~jzhao/files/Pinatubo-dac2016.pdf</a:t>
            </a: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44295190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7ADB5D-8E51-DE49-BF67-76B367638925}"/>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25124316-2830-484F-BB65-053ECB5D473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4B1998BC-50E3-A146-8B25-8F1D0C5A861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FCAC06A0-367A-9249-B9DA-8CE5B70A7F3C}"/>
              </a:ext>
            </a:extLst>
          </p:cNvPr>
          <p:cNvPicPr>
            <a:picLocks noChangeAspect="1"/>
          </p:cNvPicPr>
          <p:nvPr/>
        </p:nvPicPr>
        <p:blipFill>
          <a:blip r:embed="rId2"/>
          <a:stretch>
            <a:fillRect/>
          </a:stretch>
        </p:blipFill>
        <p:spPr>
          <a:xfrm>
            <a:off x="1416050" y="1371600"/>
            <a:ext cx="6235700" cy="4648200"/>
          </a:xfrm>
          <a:prstGeom prst="rect">
            <a:avLst/>
          </a:prstGeom>
        </p:spPr>
      </p:pic>
      <p:sp>
        <p:nvSpPr>
          <p:cNvPr id="7" name="TextBox 6">
            <a:extLst>
              <a:ext uri="{FF2B5EF4-FFF2-40B4-BE49-F238E27FC236}">
                <a16:creationId xmlns:a16="http://schemas.microsoft.com/office/drawing/2014/main" id="{E558D438-FA01-7D4D-A047-88371973D689}"/>
              </a:ext>
            </a:extLst>
          </p:cNvPr>
          <p:cNvSpPr txBox="1"/>
          <p:nvPr/>
        </p:nvSpPr>
        <p:spPr>
          <a:xfrm>
            <a:off x="1583527" y="6437671"/>
            <a:ext cx="6205545"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https://cseweb.ucsd.edu/~jzhao/files/Pinatubo-dac2016.pdf</a:t>
            </a: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474625895"/>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In-Memory Crossbar Array Operations</a:t>
            </a:r>
          </a:p>
        </p:txBody>
      </p:sp>
      <p:sp>
        <p:nvSpPr>
          <p:cNvPr id="3" name="Content Placeholder 2"/>
          <p:cNvSpPr>
            <a:spLocks noGrp="1"/>
          </p:cNvSpPr>
          <p:nvPr>
            <p:ph idx="1"/>
          </p:nvPr>
        </p:nvSpPr>
        <p:spPr>
          <a:xfrm>
            <a:off x="228600" y="997527"/>
            <a:ext cx="8807896" cy="5193723"/>
          </a:xfrm>
        </p:spPr>
        <p:txBody>
          <a:bodyPr/>
          <a:lstStyle/>
          <a:p>
            <a:r>
              <a:rPr lang="en-US" dirty="0">
                <a:solidFill>
                  <a:srgbClr val="0000FF"/>
                </a:solidFill>
              </a:rPr>
              <a:t>Some emerging NVM technologies have crossbar array structure</a:t>
            </a:r>
            <a:endParaRPr lang="en-US" dirty="0"/>
          </a:p>
          <a:p>
            <a:pPr lvl="1"/>
            <a:r>
              <a:rPr lang="en-US" dirty="0"/>
              <a:t>Memristors, resistive RAM, phase change </a:t>
            </a:r>
            <a:r>
              <a:rPr lang="en-US" dirty="0" err="1"/>
              <a:t>mem</a:t>
            </a:r>
            <a:r>
              <a:rPr lang="en-US" dirty="0"/>
              <a:t>, STT-MRAM, </a:t>
            </a:r>
            <a:r>
              <a:rPr lang="is-IS" dirty="0"/>
              <a:t>…</a:t>
            </a:r>
            <a:endParaRPr lang="en-US" dirty="0"/>
          </a:p>
          <a:p>
            <a:pPr lvl="1"/>
            <a:endParaRPr lang="en-US" dirty="0">
              <a:solidFill>
                <a:srgbClr val="FF0000"/>
              </a:solidFill>
            </a:endParaRPr>
          </a:p>
          <a:p>
            <a:r>
              <a:rPr lang="en-US" dirty="0">
                <a:solidFill>
                  <a:srgbClr val="0432FF"/>
                </a:solidFill>
              </a:rPr>
              <a:t>Crossbar arrays can be used to perform dot product operations using “analog computation capability”</a:t>
            </a:r>
          </a:p>
          <a:p>
            <a:pPr lvl="1"/>
            <a:r>
              <a:rPr lang="en-US" dirty="0"/>
              <a:t>Can operate on multiple pieces of data </a:t>
            </a:r>
            <a:r>
              <a:rPr lang="en-US" dirty="0">
                <a:solidFill>
                  <a:srgbClr val="FF0000"/>
                </a:solidFill>
              </a:rPr>
              <a:t>using </a:t>
            </a:r>
            <a:r>
              <a:rPr lang="en-US" dirty="0" err="1">
                <a:solidFill>
                  <a:srgbClr val="FF0000"/>
                </a:solidFill>
              </a:rPr>
              <a:t>Kirchoff’s</a:t>
            </a:r>
            <a:r>
              <a:rPr lang="en-US" dirty="0">
                <a:solidFill>
                  <a:srgbClr val="FF0000"/>
                </a:solidFill>
              </a:rPr>
              <a:t> laws</a:t>
            </a:r>
          </a:p>
          <a:p>
            <a:pPr lvl="2"/>
            <a:r>
              <a:rPr lang="en-US" dirty="0" err="1">
                <a:solidFill>
                  <a:srgbClr val="FF0000"/>
                </a:solidFill>
              </a:rPr>
              <a:t>Bitline</a:t>
            </a:r>
            <a:r>
              <a:rPr lang="en-US" dirty="0">
                <a:solidFill>
                  <a:srgbClr val="FF0000"/>
                </a:solidFill>
              </a:rPr>
              <a:t> current is a sum of products of </a:t>
            </a:r>
            <a:r>
              <a:rPr lang="en-US" dirty="0" err="1">
                <a:solidFill>
                  <a:srgbClr val="FF0000"/>
                </a:solidFill>
              </a:rPr>
              <a:t>wordline</a:t>
            </a:r>
            <a:r>
              <a:rPr lang="en-US" dirty="0">
                <a:solidFill>
                  <a:srgbClr val="FF0000"/>
                </a:solidFill>
              </a:rPr>
              <a:t> V x (1 / cell R)</a:t>
            </a:r>
          </a:p>
          <a:p>
            <a:pPr lvl="1"/>
            <a:r>
              <a:rPr lang="en-US" dirty="0"/>
              <a:t>Computation is in analog domain inside the crossbar array</a:t>
            </a:r>
          </a:p>
          <a:p>
            <a:pPr lvl="1"/>
            <a:endParaRPr lang="en-US" dirty="0"/>
          </a:p>
          <a:p>
            <a:r>
              <a:rPr lang="en-US" dirty="0">
                <a:solidFill>
                  <a:srgbClr val="0432FF"/>
                </a:solidFill>
              </a:rPr>
              <a:t>Need peripheral circuitry for D</a:t>
            </a:r>
            <a:r>
              <a:rPr lang="en-US" dirty="0">
                <a:solidFill>
                  <a:srgbClr val="0432FF"/>
                </a:solidFill>
                <a:sym typeface="Wingdings" pitchFamily="2" charset="2"/>
              </a:rPr>
              <a:t></a:t>
            </a:r>
            <a:r>
              <a:rPr lang="en-US" dirty="0">
                <a:solidFill>
                  <a:srgbClr val="0432FF"/>
                </a:solidFill>
              </a:rPr>
              <a:t>A and A</a:t>
            </a:r>
            <a:r>
              <a:rPr lang="en-US" dirty="0">
                <a:solidFill>
                  <a:srgbClr val="0432FF"/>
                </a:solidFill>
                <a:sym typeface="Wingdings" pitchFamily="2" charset="2"/>
              </a:rPr>
              <a:t></a:t>
            </a:r>
            <a:r>
              <a:rPr lang="en-US" dirty="0">
                <a:solidFill>
                  <a:srgbClr val="0432FF"/>
                </a:solidFill>
              </a:rPr>
              <a:t>D conversion of inputs and outputs</a:t>
            </a:r>
          </a:p>
          <a:p>
            <a:endParaRPr lang="en-US" dirty="0">
              <a:solidFill>
                <a:srgbClr val="0432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20418624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9A6F65-BE06-1044-BE5A-1B92DB8E3773}"/>
              </a:ext>
            </a:extLst>
          </p:cNvPr>
          <p:cNvSpPr>
            <a:spLocks noGrp="1"/>
          </p:cNvSpPr>
          <p:nvPr>
            <p:ph type="title"/>
          </p:nvPr>
        </p:nvSpPr>
        <p:spPr/>
        <p:txBody>
          <a:bodyPr/>
          <a:lstStyle/>
          <a:p>
            <a:r>
              <a:rPr kumimoji="1" lang="en-US" altLang="zh-CN" dirty="0"/>
              <a:t>In-Memory Crossbar Computation</a:t>
            </a:r>
            <a:endParaRPr lang="en-US" dirty="0"/>
          </a:p>
        </p:txBody>
      </p:sp>
      <p:sp>
        <p:nvSpPr>
          <p:cNvPr id="3" name="Content Placeholder 2">
            <a:extLst>
              <a:ext uri="{FF2B5EF4-FFF2-40B4-BE49-F238E27FC236}">
                <a16:creationId xmlns:a16="http://schemas.microsoft.com/office/drawing/2014/main" id="{09935668-E7C4-0548-832A-CD81E1B23F0C}"/>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61E3A805-0324-414A-BB66-648A37998F60}"/>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E5ABF115-D8A1-8847-91A0-EF451FA6F821}"/>
              </a:ext>
            </a:extLst>
          </p:cNvPr>
          <p:cNvPicPr>
            <a:picLocks noChangeAspect="1"/>
          </p:cNvPicPr>
          <p:nvPr/>
        </p:nvPicPr>
        <p:blipFill>
          <a:blip r:embed="rId3"/>
          <a:stretch>
            <a:fillRect/>
          </a:stretch>
        </p:blipFill>
        <p:spPr>
          <a:xfrm>
            <a:off x="647700" y="1176338"/>
            <a:ext cx="7772400" cy="5067300"/>
          </a:xfrm>
          <a:prstGeom prst="rect">
            <a:avLst/>
          </a:prstGeom>
        </p:spPr>
      </p:pic>
      <p:sp>
        <p:nvSpPr>
          <p:cNvPr id="6" name="TextBox 5">
            <a:extLst>
              <a:ext uri="{FF2B5EF4-FFF2-40B4-BE49-F238E27FC236}">
                <a16:creationId xmlns:a16="http://schemas.microsoft.com/office/drawing/2014/main" id="{CADCE9C7-9298-FE40-854C-0DB9A60FE840}"/>
              </a:ext>
            </a:extLst>
          </p:cNvPr>
          <p:cNvSpPr txBox="1"/>
          <p:nvPr/>
        </p:nvSpPr>
        <p:spPr>
          <a:xfrm>
            <a:off x="2362200" y="6396038"/>
            <a:ext cx="4818691" cy="492443"/>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err="1">
                <a:ln>
                  <a:noFill/>
                </a:ln>
                <a:solidFill>
                  <a:srgbClr val="000000"/>
                </a:solidFill>
                <a:effectLst/>
                <a:uLnTx/>
                <a:uFillTx/>
                <a:latin typeface="Arial" charset="0"/>
                <a:ea typeface="ＭＳ Ｐゴシック" charset="-128"/>
                <a:cs typeface="+mn-cs"/>
              </a:rPr>
              <a:t>Shafiee</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ISAAC: A Convolutional Neural Network Accelerator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with In-Situ Analog Arithmetic in Crossbars</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ISCA 2016.</a:t>
            </a:r>
          </a:p>
        </p:txBody>
      </p:sp>
    </p:spTree>
    <p:extLst>
      <p:ext uri="{BB962C8B-B14F-4D97-AF65-F5344CB8AC3E}">
        <p14:creationId xmlns:p14="http://schemas.microsoft.com/office/powerpoint/2010/main" val="2510586962"/>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en-US" altLang="zh-CN" dirty="0"/>
              <a:t>In-Memory Crossbar Computation</a:t>
            </a:r>
            <a:endParaRPr kumimoji="1" lang="zh-CN" altLang="en-US" dirty="0"/>
          </a:p>
        </p:txBody>
      </p:sp>
      <p:pic>
        <p:nvPicPr>
          <p:cNvPr id="5" name="图片 4"/>
          <p:cNvPicPr>
            <a:picLocks noChangeAspect="1"/>
          </p:cNvPicPr>
          <p:nvPr/>
        </p:nvPicPr>
        <p:blipFill>
          <a:blip r:embed="rId4"/>
          <a:stretch>
            <a:fillRect/>
          </a:stretch>
        </p:blipFill>
        <p:spPr>
          <a:xfrm>
            <a:off x="7345" y="2936585"/>
            <a:ext cx="2394612" cy="987092"/>
          </a:xfrm>
          <a:prstGeom prst="rect">
            <a:avLst/>
          </a:prstGeom>
        </p:spPr>
      </p:pic>
      <p:pic>
        <p:nvPicPr>
          <p:cNvPr id="6" name="图片 5"/>
          <p:cNvPicPr>
            <a:picLocks noChangeAspect="1"/>
          </p:cNvPicPr>
          <p:nvPr/>
        </p:nvPicPr>
        <p:blipFill>
          <a:blip r:embed="rId5"/>
          <a:stretch>
            <a:fillRect/>
          </a:stretch>
        </p:blipFill>
        <p:spPr>
          <a:xfrm>
            <a:off x="2371448" y="3262277"/>
            <a:ext cx="399943" cy="399943"/>
          </a:xfrm>
          <a:prstGeom prst="rect">
            <a:avLst/>
          </a:prstGeom>
        </p:spPr>
      </p:pic>
      <p:pic>
        <p:nvPicPr>
          <p:cNvPr id="7" name="图片 6"/>
          <p:cNvPicPr>
            <a:picLocks noChangeAspect="1"/>
          </p:cNvPicPr>
          <p:nvPr/>
        </p:nvPicPr>
        <p:blipFill>
          <a:blip r:embed="rId6"/>
          <a:stretch>
            <a:fillRect/>
          </a:stretch>
        </p:blipFill>
        <p:spPr>
          <a:xfrm>
            <a:off x="3099405" y="2123305"/>
            <a:ext cx="2504052" cy="2707083"/>
          </a:xfrm>
          <a:prstGeom prst="rect">
            <a:avLst/>
          </a:prstGeom>
        </p:spPr>
      </p:pic>
      <p:pic>
        <p:nvPicPr>
          <p:cNvPr id="9" name="图片 8"/>
          <p:cNvPicPr>
            <a:picLocks noChangeAspect="1"/>
          </p:cNvPicPr>
          <p:nvPr/>
        </p:nvPicPr>
        <p:blipFill>
          <a:blip r:embed="rId7"/>
          <a:stretch>
            <a:fillRect/>
          </a:stretch>
        </p:blipFill>
        <p:spPr>
          <a:xfrm>
            <a:off x="6809980" y="3045951"/>
            <a:ext cx="2048885" cy="731744"/>
          </a:xfrm>
          <a:prstGeom prst="rect">
            <a:avLst/>
          </a:prstGeom>
        </p:spPr>
      </p:pic>
      <p:pic>
        <p:nvPicPr>
          <p:cNvPr id="10" name="图片 9"/>
          <p:cNvPicPr>
            <a:picLocks noChangeAspect="1"/>
          </p:cNvPicPr>
          <p:nvPr/>
        </p:nvPicPr>
        <p:blipFill>
          <a:blip r:embed="rId8"/>
          <a:stretch>
            <a:fillRect/>
          </a:stretch>
        </p:blipFill>
        <p:spPr>
          <a:xfrm>
            <a:off x="5895417" y="2936585"/>
            <a:ext cx="846584" cy="940649"/>
          </a:xfrm>
          <a:prstGeom prst="rect">
            <a:avLst/>
          </a:prstGeom>
        </p:spPr>
      </p:pic>
      <p:pic>
        <p:nvPicPr>
          <p:cNvPr id="11" name="图片 10"/>
          <p:cNvPicPr>
            <a:picLocks noChangeAspect="1"/>
          </p:cNvPicPr>
          <p:nvPr/>
        </p:nvPicPr>
        <p:blipFill>
          <a:blip r:embed="rId9"/>
          <a:stretch>
            <a:fillRect/>
          </a:stretch>
        </p:blipFill>
        <p:spPr>
          <a:xfrm>
            <a:off x="2325366" y="1932622"/>
            <a:ext cx="3655361" cy="3460927"/>
          </a:xfrm>
          <a:prstGeom prst="rect">
            <a:avLst/>
          </a:prstGeom>
          <a:effectLst>
            <a:outerShdw blurRad="50800" dist="38100" dir="2700000" sx="102000" sy="102000" algn="tl" rotWithShape="0">
              <a:prstClr val="black">
                <a:alpha val="40000"/>
              </a:prstClr>
            </a:outerShdw>
          </a:effectLst>
        </p:spPr>
      </p:pic>
      <p:pic>
        <p:nvPicPr>
          <p:cNvPr id="18" name="图片 17"/>
          <p:cNvPicPr>
            <a:picLocks noChangeAspect="1"/>
          </p:cNvPicPr>
          <p:nvPr/>
        </p:nvPicPr>
        <p:blipFill>
          <a:blip r:embed="rId10"/>
          <a:stretch>
            <a:fillRect/>
          </a:stretch>
        </p:blipFill>
        <p:spPr>
          <a:xfrm>
            <a:off x="1431538" y="2035430"/>
            <a:ext cx="1189586" cy="2808203"/>
          </a:xfrm>
          <a:prstGeom prst="rect">
            <a:avLst/>
          </a:prstGeom>
        </p:spPr>
      </p:pic>
      <p:pic>
        <p:nvPicPr>
          <p:cNvPr id="19" name="图片 18"/>
          <p:cNvPicPr>
            <a:picLocks noChangeAspect="1"/>
          </p:cNvPicPr>
          <p:nvPr/>
        </p:nvPicPr>
        <p:blipFill>
          <a:blip r:embed="rId11"/>
          <a:stretch>
            <a:fillRect/>
          </a:stretch>
        </p:blipFill>
        <p:spPr>
          <a:xfrm>
            <a:off x="2836494" y="5325337"/>
            <a:ext cx="3117315" cy="986492"/>
          </a:xfrm>
          <a:prstGeom prst="rect">
            <a:avLst/>
          </a:prstGeom>
        </p:spPr>
      </p:pic>
      <p:cxnSp>
        <p:nvCxnSpPr>
          <p:cNvPr id="23" name="直接箭头连接符 22"/>
          <p:cNvCxnSpPr/>
          <p:nvPr/>
        </p:nvCxnSpPr>
        <p:spPr>
          <a:xfrm flipH="1">
            <a:off x="3166994" y="230181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8" name="组合 47"/>
          <p:cNvGrpSpPr/>
          <p:nvPr/>
        </p:nvGrpSpPr>
        <p:grpSpPr>
          <a:xfrm>
            <a:off x="2336150" y="2320020"/>
            <a:ext cx="830844" cy="2236488"/>
            <a:chOff x="2382229" y="2776110"/>
            <a:chExt cx="830844" cy="2236488"/>
          </a:xfrm>
        </p:grpSpPr>
        <p:grpSp>
          <p:nvGrpSpPr>
            <p:cNvPr id="47" name="组合 46"/>
            <p:cNvGrpSpPr/>
            <p:nvPr/>
          </p:nvGrpSpPr>
          <p:grpSpPr>
            <a:xfrm>
              <a:off x="2382229" y="2776110"/>
              <a:ext cx="830844" cy="1493556"/>
              <a:chOff x="2382229" y="2776110"/>
              <a:chExt cx="830844" cy="1493556"/>
            </a:xfrm>
          </p:grpSpPr>
          <p:cxnSp>
            <p:nvCxnSpPr>
              <p:cNvPr id="4" name="直接连接符 3"/>
              <p:cNvCxnSpPr/>
              <p:nvPr/>
            </p:nvCxnSpPr>
            <p:spPr>
              <a:xfrm>
                <a:off x="2412583"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2412583"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2382229"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29" name="直接连接符 28"/>
            <p:cNvCxnSpPr/>
            <p:nvPr/>
          </p:nvCxnSpPr>
          <p:spPr>
            <a:xfrm>
              <a:off x="2412583"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30" name="直接箭头连接符 29"/>
          <p:cNvCxnSpPr/>
          <p:nvPr/>
        </p:nvCxnSpPr>
        <p:spPr>
          <a:xfrm flipH="1">
            <a:off x="3990419"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1" name="直接箭头连接符 30"/>
          <p:cNvCxnSpPr/>
          <p:nvPr/>
        </p:nvCxnSpPr>
        <p:spPr>
          <a:xfrm flipH="1">
            <a:off x="4856235" y="2310512"/>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2" name="直接箭头连接符 31"/>
          <p:cNvCxnSpPr/>
          <p:nvPr/>
        </p:nvCxnSpPr>
        <p:spPr>
          <a:xfrm flipH="1">
            <a:off x="5647894"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9" name="组合 48"/>
          <p:cNvGrpSpPr/>
          <p:nvPr/>
        </p:nvGrpSpPr>
        <p:grpSpPr>
          <a:xfrm>
            <a:off x="3159237" y="2320020"/>
            <a:ext cx="830844" cy="2236488"/>
            <a:chOff x="3205316" y="2776110"/>
            <a:chExt cx="830844" cy="2236488"/>
          </a:xfrm>
        </p:grpSpPr>
        <p:cxnSp>
          <p:nvCxnSpPr>
            <p:cNvPr id="33" name="直接连接符 32"/>
            <p:cNvCxnSpPr/>
            <p:nvPr/>
          </p:nvCxnSpPr>
          <p:spPr>
            <a:xfrm>
              <a:off x="3235670"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3235670"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3205316"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3235670"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p:nvPr/>
        </p:nvGrpSpPr>
        <p:grpSpPr>
          <a:xfrm>
            <a:off x="3973378" y="2321175"/>
            <a:ext cx="896170" cy="2236488"/>
            <a:chOff x="4019457" y="2777265"/>
            <a:chExt cx="830844" cy="2236488"/>
          </a:xfrm>
        </p:grpSpPr>
        <p:cxnSp>
          <p:nvCxnSpPr>
            <p:cNvPr id="37" name="直接连接符 36"/>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p:nvPr/>
        </p:nvGrpSpPr>
        <p:grpSpPr>
          <a:xfrm>
            <a:off x="4819607" y="2315378"/>
            <a:ext cx="851439" cy="2236488"/>
            <a:chOff x="4019457" y="2777265"/>
            <a:chExt cx="830844" cy="2236488"/>
          </a:xfrm>
        </p:grpSpPr>
        <p:cxnSp>
          <p:nvCxnSpPr>
            <p:cNvPr id="43" name="直接连接符 42"/>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50" name="组合 49">
            <a:extLst>
              <a:ext uri="{FF2B5EF4-FFF2-40B4-BE49-F238E27FC236}">
                <a16:creationId xmlns:a16="http://schemas.microsoft.com/office/drawing/2014/main" id="{E723E644-B3BA-164F-B6B1-DAF09DA838AF}"/>
              </a:ext>
            </a:extLst>
          </p:cNvPr>
          <p:cNvGrpSpPr/>
          <p:nvPr/>
        </p:nvGrpSpPr>
        <p:grpSpPr>
          <a:xfrm>
            <a:off x="2099691" y="1236406"/>
            <a:ext cx="4321210" cy="4051741"/>
            <a:chOff x="3060000" y="1033443"/>
            <a:chExt cx="4321210" cy="4051741"/>
          </a:xfrm>
        </p:grpSpPr>
        <p:pic>
          <p:nvPicPr>
            <p:cNvPr id="51" name="图片 50">
              <a:extLst>
                <a:ext uri="{FF2B5EF4-FFF2-40B4-BE49-F238E27FC236}">
                  <a16:creationId xmlns:a16="http://schemas.microsoft.com/office/drawing/2014/main" id="{1A3575BE-F1BA-A243-90BA-96B8A349894F}"/>
                </a:ext>
              </a:extLst>
            </p:cNvPr>
            <p:cNvPicPr>
              <a:picLocks noChangeAspect="1"/>
            </p:cNvPicPr>
            <p:nvPr/>
          </p:nvPicPr>
          <p:blipFill>
            <a:blip r:embed="rId12"/>
            <a:stretch>
              <a:fillRect/>
            </a:stretch>
          </p:blipFill>
          <p:spPr>
            <a:xfrm>
              <a:off x="3418378" y="1390115"/>
              <a:ext cx="699478" cy="690511"/>
            </a:xfrm>
            <a:prstGeom prst="rect">
              <a:avLst/>
            </a:prstGeom>
          </p:spPr>
        </p:pic>
        <p:pic>
          <p:nvPicPr>
            <p:cNvPr id="52" name="图片 51">
              <a:extLst>
                <a:ext uri="{FF2B5EF4-FFF2-40B4-BE49-F238E27FC236}">
                  <a16:creationId xmlns:a16="http://schemas.microsoft.com/office/drawing/2014/main" id="{EE5CD3B8-887B-0F41-97E1-651D992C7E66}"/>
                </a:ext>
              </a:extLst>
            </p:cNvPr>
            <p:cNvPicPr>
              <a:picLocks noChangeAspect="1"/>
            </p:cNvPicPr>
            <p:nvPr/>
          </p:nvPicPr>
          <p:blipFill>
            <a:blip r:embed="rId12"/>
            <a:stretch>
              <a:fillRect/>
            </a:stretch>
          </p:blipFill>
          <p:spPr>
            <a:xfrm>
              <a:off x="4403925" y="1390115"/>
              <a:ext cx="699478" cy="690511"/>
            </a:xfrm>
            <a:prstGeom prst="rect">
              <a:avLst/>
            </a:prstGeom>
          </p:spPr>
        </p:pic>
        <p:pic>
          <p:nvPicPr>
            <p:cNvPr id="53" name="图片 52">
              <a:extLst>
                <a:ext uri="{FF2B5EF4-FFF2-40B4-BE49-F238E27FC236}">
                  <a16:creationId xmlns:a16="http://schemas.microsoft.com/office/drawing/2014/main" id="{3AA2CACC-E43E-5E4C-9DE6-2CDC97DF846C}"/>
                </a:ext>
              </a:extLst>
            </p:cNvPr>
            <p:cNvPicPr>
              <a:picLocks noChangeAspect="1"/>
            </p:cNvPicPr>
            <p:nvPr/>
          </p:nvPicPr>
          <p:blipFill>
            <a:blip r:embed="rId12"/>
            <a:stretch>
              <a:fillRect/>
            </a:stretch>
          </p:blipFill>
          <p:spPr>
            <a:xfrm>
              <a:off x="5404216" y="1375080"/>
              <a:ext cx="699478" cy="690511"/>
            </a:xfrm>
            <a:prstGeom prst="rect">
              <a:avLst/>
            </a:prstGeom>
          </p:spPr>
        </p:pic>
        <p:pic>
          <p:nvPicPr>
            <p:cNvPr id="54" name="图片 53">
              <a:extLst>
                <a:ext uri="{FF2B5EF4-FFF2-40B4-BE49-F238E27FC236}">
                  <a16:creationId xmlns:a16="http://schemas.microsoft.com/office/drawing/2014/main" id="{F316022C-072B-7440-B636-B350812033FF}"/>
                </a:ext>
              </a:extLst>
            </p:cNvPr>
            <p:cNvPicPr>
              <a:picLocks noChangeAspect="1"/>
            </p:cNvPicPr>
            <p:nvPr/>
          </p:nvPicPr>
          <p:blipFill>
            <a:blip r:embed="rId12"/>
            <a:stretch>
              <a:fillRect/>
            </a:stretch>
          </p:blipFill>
          <p:spPr>
            <a:xfrm>
              <a:off x="6338906" y="1361443"/>
              <a:ext cx="699478" cy="690511"/>
            </a:xfrm>
            <a:prstGeom prst="rect">
              <a:avLst/>
            </a:prstGeom>
          </p:spPr>
        </p:pic>
        <p:pic>
          <p:nvPicPr>
            <p:cNvPr id="55" name="图片 54">
              <a:extLst>
                <a:ext uri="{FF2B5EF4-FFF2-40B4-BE49-F238E27FC236}">
                  <a16:creationId xmlns:a16="http://schemas.microsoft.com/office/drawing/2014/main" id="{44145ED6-ED3B-5747-8F98-9495648C9069}"/>
                </a:ext>
              </a:extLst>
            </p:cNvPr>
            <p:cNvPicPr>
              <a:picLocks noChangeAspect="1"/>
            </p:cNvPicPr>
            <p:nvPr/>
          </p:nvPicPr>
          <p:blipFill>
            <a:blip r:embed="rId12"/>
            <a:stretch>
              <a:fillRect/>
            </a:stretch>
          </p:blipFill>
          <p:spPr>
            <a:xfrm>
              <a:off x="3442583" y="2262484"/>
              <a:ext cx="699478" cy="690511"/>
            </a:xfrm>
            <a:prstGeom prst="rect">
              <a:avLst/>
            </a:prstGeom>
          </p:spPr>
        </p:pic>
        <p:pic>
          <p:nvPicPr>
            <p:cNvPr id="56" name="图片 55">
              <a:extLst>
                <a:ext uri="{FF2B5EF4-FFF2-40B4-BE49-F238E27FC236}">
                  <a16:creationId xmlns:a16="http://schemas.microsoft.com/office/drawing/2014/main" id="{F8321BDF-C0A7-2D41-9612-672FE4A3A601}"/>
                </a:ext>
              </a:extLst>
            </p:cNvPr>
            <p:cNvPicPr>
              <a:picLocks noChangeAspect="1"/>
            </p:cNvPicPr>
            <p:nvPr/>
          </p:nvPicPr>
          <p:blipFill>
            <a:blip r:embed="rId12"/>
            <a:stretch>
              <a:fillRect/>
            </a:stretch>
          </p:blipFill>
          <p:spPr>
            <a:xfrm>
              <a:off x="4428130" y="2262484"/>
              <a:ext cx="699478" cy="690511"/>
            </a:xfrm>
            <a:prstGeom prst="rect">
              <a:avLst/>
            </a:prstGeom>
          </p:spPr>
        </p:pic>
        <p:pic>
          <p:nvPicPr>
            <p:cNvPr id="57" name="图片 56">
              <a:extLst>
                <a:ext uri="{FF2B5EF4-FFF2-40B4-BE49-F238E27FC236}">
                  <a16:creationId xmlns:a16="http://schemas.microsoft.com/office/drawing/2014/main" id="{DC6B0563-40F8-EB4F-B152-ECCDFA656BE8}"/>
                </a:ext>
              </a:extLst>
            </p:cNvPr>
            <p:cNvPicPr>
              <a:picLocks noChangeAspect="1"/>
            </p:cNvPicPr>
            <p:nvPr/>
          </p:nvPicPr>
          <p:blipFill>
            <a:blip r:embed="rId12"/>
            <a:stretch>
              <a:fillRect/>
            </a:stretch>
          </p:blipFill>
          <p:spPr>
            <a:xfrm>
              <a:off x="5428421" y="2246737"/>
              <a:ext cx="699478" cy="690511"/>
            </a:xfrm>
            <a:prstGeom prst="rect">
              <a:avLst/>
            </a:prstGeom>
          </p:spPr>
        </p:pic>
        <p:pic>
          <p:nvPicPr>
            <p:cNvPr id="58" name="图片 57">
              <a:extLst>
                <a:ext uri="{FF2B5EF4-FFF2-40B4-BE49-F238E27FC236}">
                  <a16:creationId xmlns:a16="http://schemas.microsoft.com/office/drawing/2014/main" id="{B4928341-E3C9-944F-9575-671A80D05155}"/>
                </a:ext>
              </a:extLst>
            </p:cNvPr>
            <p:cNvPicPr>
              <a:picLocks noChangeAspect="1"/>
            </p:cNvPicPr>
            <p:nvPr/>
          </p:nvPicPr>
          <p:blipFill>
            <a:blip r:embed="rId12"/>
            <a:stretch>
              <a:fillRect/>
            </a:stretch>
          </p:blipFill>
          <p:spPr>
            <a:xfrm>
              <a:off x="6336425" y="2262483"/>
              <a:ext cx="699478" cy="690511"/>
            </a:xfrm>
            <a:prstGeom prst="rect">
              <a:avLst/>
            </a:prstGeom>
          </p:spPr>
        </p:pic>
        <p:pic>
          <p:nvPicPr>
            <p:cNvPr id="59" name="图片 58">
              <a:extLst>
                <a:ext uri="{FF2B5EF4-FFF2-40B4-BE49-F238E27FC236}">
                  <a16:creationId xmlns:a16="http://schemas.microsoft.com/office/drawing/2014/main" id="{F9E2B7E9-60AB-1040-B90A-A2A45A279285}"/>
                </a:ext>
              </a:extLst>
            </p:cNvPr>
            <p:cNvPicPr>
              <a:picLocks noChangeAspect="1"/>
            </p:cNvPicPr>
            <p:nvPr/>
          </p:nvPicPr>
          <p:blipFill>
            <a:blip r:embed="rId12"/>
            <a:stretch>
              <a:fillRect/>
            </a:stretch>
          </p:blipFill>
          <p:spPr>
            <a:xfrm>
              <a:off x="3418378" y="3148861"/>
              <a:ext cx="699478" cy="690511"/>
            </a:xfrm>
            <a:prstGeom prst="rect">
              <a:avLst/>
            </a:prstGeom>
          </p:spPr>
        </p:pic>
        <p:pic>
          <p:nvPicPr>
            <p:cNvPr id="60" name="图片 59">
              <a:extLst>
                <a:ext uri="{FF2B5EF4-FFF2-40B4-BE49-F238E27FC236}">
                  <a16:creationId xmlns:a16="http://schemas.microsoft.com/office/drawing/2014/main" id="{13A7569F-9D80-A743-BCA7-9401CBCAC04D}"/>
                </a:ext>
              </a:extLst>
            </p:cNvPr>
            <p:cNvPicPr>
              <a:picLocks noChangeAspect="1"/>
            </p:cNvPicPr>
            <p:nvPr/>
          </p:nvPicPr>
          <p:blipFill>
            <a:blip r:embed="rId12"/>
            <a:stretch>
              <a:fillRect/>
            </a:stretch>
          </p:blipFill>
          <p:spPr>
            <a:xfrm>
              <a:off x="4403925" y="3148861"/>
              <a:ext cx="699478" cy="690511"/>
            </a:xfrm>
            <a:prstGeom prst="rect">
              <a:avLst/>
            </a:prstGeom>
          </p:spPr>
        </p:pic>
        <p:pic>
          <p:nvPicPr>
            <p:cNvPr id="61" name="图片 60">
              <a:extLst>
                <a:ext uri="{FF2B5EF4-FFF2-40B4-BE49-F238E27FC236}">
                  <a16:creationId xmlns:a16="http://schemas.microsoft.com/office/drawing/2014/main" id="{BCF0BFCF-39F2-6942-B39A-C9A49213D1EB}"/>
                </a:ext>
              </a:extLst>
            </p:cNvPr>
            <p:cNvPicPr>
              <a:picLocks noChangeAspect="1"/>
            </p:cNvPicPr>
            <p:nvPr/>
          </p:nvPicPr>
          <p:blipFill>
            <a:blip r:embed="rId12"/>
            <a:stretch>
              <a:fillRect/>
            </a:stretch>
          </p:blipFill>
          <p:spPr>
            <a:xfrm>
              <a:off x="5404216" y="3133826"/>
              <a:ext cx="699478" cy="690511"/>
            </a:xfrm>
            <a:prstGeom prst="rect">
              <a:avLst/>
            </a:prstGeom>
          </p:spPr>
        </p:pic>
        <p:pic>
          <p:nvPicPr>
            <p:cNvPr id="62" name="图片 61">
              <a:extLst>
                <a:ext uri="{FF2B5EF4-FFF2-40B4-BE49-F238E27FC236}">
                  <a16:creationId xmlns:a16="http://schemas.microsoft.com/office/drawing/2014/main" id="{0865702B-F556-0F48-B080-6E065E47BF30}"/>
                </a:ext>
              </a:extLst>
            </p:cNvPr>
            <p:cNvPicPr>
              <a:picLocks noChangeAspect="1"/>
            </p:cNvPicPr>
            <p:nvPr/>
          </p:nvPicPr>
          <p:blipFill>
            <a:blip r:embed="rId12"/>
            <a:stretch>
              <a:fillRect/>
            </a:stretch>
          </p:blipFill>
          <p:spPr>
            <a:xfrm>
              <a:off x="6338906" y="3120189"/>
              <a:ext cx="699478" cy="690511"/>
            </a:xfrm>
            <a:prstGeom prst="rect">
              <a:avLst/>
            </a:prstGeom>
          </p:spPr>
        </p:pic>
        <p:pic>
          <p:nvPicPr>
            <p:cNvPr id="63" name="图片 62">
              <a:extLst>
                <a:ext uri="{FF2B5EF4-FFF2-40B4-BE49-F238E27FC236}">
                  <a16:creationId xmlns:a16="http://schemas.microsoft.com/office/drawing/2014/main" id="{DD67BD2A-26B5-9242-BB72-0CC1428BD268}"/>
                </a:ext>
              </a:extLst>
            </p:cNvPr>
            <p:cNvPicPr>
              <a:picLocks noChangeAspect="1"/>
            </p:cNvPicPr>
            <p:nvPr/>
          </p:nvPicPr>
          <p:blipFill>
            <a:blip r:embed="rId12"/>
            <a:stretch>
              <a:fillRect/>
            </a:stretch>
          </p:blipFill>
          <p:spPr>
            <a:xfrm>
              <a:off x="3418378" y="4063555"/>
              <a:ext cx="699478" cy="690511"/>
            </a:xfrm>
            <a:prstGeom prst="rect">
              <a:avLst/>
            </a:prstGeom>
          </p:spPr>
        </p:pic>
        <p:pic>
          <p:nvPicPr>
            <p:cNvPr id="64" name="图片 63">
              <a:extLst>
                <a:ext uri="{FF2B5EF4-FFF2-40B4-BE49-F238E27FC236}">
                  <a16:creationId xmlns:a16="http://schemas.microsoft.com/office/drawing/2014/main" id="{DB8C0ACD-1256-7D43-9B11-83E83DA5ACCD}"/>
                </a:ext>
              </a:extLst>
            </p:cNvPr>
            <p:cNvPicPr>
              <a:picLocks noChangeAspect="1"/>
            </p:cNvPicPr>
            <p:nvPr/>
          </p:nvPicPr>
          <p:blipFill>
            <a:blip r:embed="rId12"/>
            <a:stretch>
              <a:fillRect/>
            </a:stretch>
          </p:blipFill>
          <p:spPr>
            <a:xfrm>
              <a:off x="4403925" y="4063555"/>
              <a:ext cx="699478" cy="690511"/>
            </a:xfrm>
            <a:prstGeom prst="rect">
              <a:avLst/>
            </a:prstGeom>
          </p:spPr>
        </p:pic>
        <p:pic>
          <p:nvPicPr>
            <p:cNvPr id="65" name="图片 64">
              <a:extLst>
                <a:ext uri="{FF2B5EF4-FFF2-40B4-BE49-F238E27FC236}">
                  <a16:creationId xmlns:a16="http://schemas.microsoft.com/office/drawing/2014/main" id="{E5E11D8B-0437-9E47-A460-7F24AC406A86}"/>
                </a:ext>
              </a:extLst>
            </p:cNvPr>
            <p:cNvPicPr>
              <a:picLocks noChangeAspect="1"/>
            </p:cNvPicPr>
            <p:nvPr/>
          </p:nvPicPr>
          <p:blipFill>
            <a:blip r:embed="rId12"/>
            <a:stretch>
              <a:fillRect/>
            </a:stretch>
          </p:blipFill>
          <p:spPr>
            <a:xfrm>
              <a:off x="5404216" y="4048520"/>
              <a:ext cx="699478" cy="690511"/>
            </a:xfrm>
            <a:prstGeom prst="rect">
              <a:avLst/>
            </a:prstGeom>
          </p:spPr>
        </p:pic>
        <p:pic>
          <p:nvPicPr>
            <p:cNvPr id="66" name="图片 65">
              <a:extLst>
                <a:ext uri="{FF2B5EF4-FFF2-40B4-BE49-F238E27FC236}">
                  <a16:creationId xmlns:a16="http://schemas.microsoft.com/office/drawing/2014/main" id="{D65A83EC-DA95-4248-A493-F4359DDD19CD}"/>
                </a:ext>
              </a:extLst>
            </p:cNvPr>
            <p:cNvPicPr>
              <a:picLocks noChangeAspect="1"/>
            </p:cNvPicPr>
            <p:nvPr/>
          </p:nvPicPr>
          <p:blipFill>
            <a:blip r:embed="rId12"/>
            <a:stretch>
              <a:fillRect/>
            </a:stretch>
          </p:blipFill>
          <p:spPr>
            <a:xfrm>
              <a:off x="6338906" y="4034883"/>
              <a:ext cx="699478" cy="690511"/>
            </a:xfrm>
            <a:prstGeom prst="rect">
              <a:avLst/>
            </a:prstGeom>
          </p:spPr>
        </p:pic>
        <p:grpSp>
          <p:nvGrpSpPr>
            <p:cNvPr id="67" name="组 138">
              <a:extLst>
                <a:ext uri="{FF2B5EF4-FFF2-40B4-BE49-F238E27FC236}">
                  <a16:creationId xmlns:a16="http://schemas.microsoft.com/office/drawing/2014/main" id="{252AD410-06DB-764D-A2D3-41B6CB12E969}"/>
                </a:ext>
              </a:extLst>
            </p:cNvPr>
            <p:cNvGrpSpPr/>
            <p:nvPr/>
          </p:nvGrpSpPr>
          <p:grpSpPr>
            <a:xfrm>
              <a:off x="4079776" y="1033443"/>
              <a:ext cx="2902916" cy="4051741"/>
              <a:chOff x="4079776" y="1033443"/>
              <a:chExt cx="2902916" cy="4483789"/>
            </a:xfrm>
          </p:grpSpPr>
          <p:cxnSp>
            <p:nvCxnSpPr>
              <p:cNvPr id="144" name="直线箭头连接符 143">
                <a:extLst>
                  <a:ext uri="{FF2B5EF4-FFF2-40B4-BE49-F238E27FC236}">
                    <a16:creationId xmlns:a16="http://schemas.microsoft.com/office/drawing/2014/main" id="{35B81819-8120-E64B-88D7-2137A7C82280}"/>
                  </a:ext>
                </a:extLst>
              </p:cNvPr>
              <p:cNvCxnSpPr/>
              <p:nvPr/>
            </p:nvCxnSpPr>
            <p:spPr>
              <a:xfrm>
                <a:off x="4079776"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5" name="直线箭头连接符 144">
                <a:extLst>
                  <a:ext uri="{FF2B5EF4-FFF2-40B4-BE49-F238E27FC236}">
                    <a16:creationId xmlns:a16="http://schemas.microsoft.com/office/drawing/2014/main" id="{D518C9A6-9294-3B41-8626-0F986243AE4C}"/>
                  </a:ext>
                </a:extLst>
              </p:cNvPr>
              <p:cNvCxnSpPr/>
              <p:nvPr/>
            </p:nvCxnSpPr>
            <p:spPr>
              <a:xfrm>
                <a:off x="5056909"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6" name="直线箭头连接符 145">
                <a:extLst>
                  <a:ext uri="{FF2B5EF4-FFF2-40B4-BE49-F238E27FC236}">
                    <a16:creationId xmlns:a16="http://schemas.microsoft.com/office/drawing/2014/main" id="{80D0762D-554D-9D4F-B902-0AE6F5D7945B}"/>
                  </a:ext>
                </a:extLst>
              </p:cNvPr>
              <p:cNvCxnSpPr/>
              <p:nvPr/>
            </p:nvCxnSpPr>
            <p:spPr>
              <a:xfrm>
                <a:off x="6051600"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7" name="直线箭头连接符 146">
                <a:extLst>
                  <a:ext uri="{FF2B5EF4-FFF2-40B4-BE49-F238E27FC236}">
                    <a16:creationId xmlns:a16="http://schemas.microsoft.com/office/drawing/2014/main" id="{664E9E2C-2489-BC49-9304-EDC19DCA20A8}"/>
                  </a:ext>
                </a:extLst>
              </p:cNvPr>
              <p:cNvCxnSpPr/>
              <p:nvPr/>
            </p:nvCxnSpPr>
            <p:spPr>
              <a:xfrm>
                <a:off x="6982692"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8" name="组 51">
              <a:extLst>
                <a:ext uri="{FF2B5EF4-FFF2-40B4-BE49-F238E27FC236}">
                  <a16:creationId xmlns:a16="http://schemas.microsoft.com/office/drawing/2014/main" id="{9C52D1A2-B4C3-944F-AFD6-6DB6DF076D6A}"/>
                </a:ext>
              </a:extLst>
            </p:cNvPr>
            <p:cNvGrpSpPr/>
            <p:nvPr/>
          </p:nvGrpSpPr>
          <p:grpSpPr>
            <a:xfrm>
              <a:off x="3071664" y="1268760"/>
              <a:ext cx="4309546" cy="289868"/>
              <a:chOff x="3071664" y="1268760"/>
              <a:chExt cx="4309546" cy="289868"/>
            </a:xfrm>
          </p:grpSpPr>
          <p:sp>
            <p:nvSpPr>
              <p:cNvPr id="135" name="空心弧 134">
                <a:extLst>
                  <a:ext uri="{FF2B5EF4-FFF2-40B4-BE49-F238E27FC236}">
                    <a16:creationId xmlns:a16="http://schemas.microsoft.com/office/drawing/2014/main" id="{21993291-CB70-9147-AA4A-3D829C394FA6}"/>
                  </a:ext>
                </a:extLst>
              </p:cNvPr>
              <p:cNvSpPr/>
              <p:nvPr/>
            </p:nvSpPr>
            <p:spPr>
              <a:xfrm>
                <a:off x="3990198" y="127059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6" name="空心弧 135">
                <a:extLst>
                  <a:ext uri="{FF2B5EF4-FFF2-40B4-BE49-F238E27FC236}">
                    <a16:creationId xmlns:a16="http://schemas.microsoft.com/office/drawing/2014/main" id="{E76ECC8B-A875-734B-B3B2-2D525359F71B}"/>
                  </a:ext>
                </a:extLst>
              </p:cNvPr>
              <p:cNvSpPr/>
              <p:nvPr/>
            </p:nvSpPr>
            <p:spPr>
              <a:xfrm>
                <a:off x="4957280"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7" name="空心弧 136">
                <a:extLst>
                  <a:ext uri="{FF2B5EF4-FFF2-40B4-BE49-F238E27FC236}">
                    <a16:creationId xmlns:a16="http://schemas.microsoft.com/office/drawing/2014/main" id="{90DA3648-8221-9044-9602-EF09BEE43B8D}"/>
                  </a:ext>
                </a:extLst>
              </p:cNvPr>
              <p:cNvSpPr/>
              <p:nvPr/>
            </p:nvSpPr>
            <p:spPr>
              <a:xfrm>
                <a:off x="5924362"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8" name="空心弧 137">
                <a:extLst>
                  <a:ext uri="{FF2B5EF4-FFF2-40B4-BE49-F238E27FC236}">
                    <a16:creationId xmlns:a16="http://schemas.microsoft.com/office/drawing/2014/main" id="{D9999FE0-056D-914C-865A-A075D2E93A54}"/>
                  </a:ext>
                </a:extLst>
              </p:cNvPr>
              <p:cNvSpPr/>
              <p:nvPr/>
            </p:nvSpPr>
            <p:spPr>
              <a:xfrm>
                <a:off x="6883429" y="126876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9" name="直线连接符 138">
                <a:extLst>
                  <a:ext uri="{FF2B5EF4-FFF2-40B4-BE49-F238E27FC236}">
                    <a16:creationId xmlns:a16="http://schemas.microsoft.com/office/drawing/2014/main" id="{2E0D6152-81F5-E94C-8878-152D22C96464}"/>
                  </a:ext>
                </a:extLst>
              </p:cNvPr>
              <p:cNvCxnSpPr/>
              <p:nvPr/>
            </p:nvCxnSpPr>
            <p:spPr>
              <a:xfrm>
                <a:off x="3071664" y="1412776"/>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0" name="直线连接符 139">
                <a:extLst>
                  <a:ext uri="{FF2B5EF4-FFF2-40B4-BE49-F238E27FC236}">
                    <a16:creationId xmlns:a16="http://schemas.microsoft.com/office/drawing/2014/main" id="{FDE260E7-CF6B-484D-B05B-3403714F8F39}"/>
                  </a:ext>
                </a:extLst>
              </p:cNvPr>
              <p:cNvCxnSpPr/>
              <p:nvPr/>
            </p:nvCxnSpPr>
            <p:spPr>
              <a:xfrm>
                <a:off x="4178792" y="1407548"/>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1" name="直线连接符 140">
                <a:extLst>
                  <a:ext uri="{FF2B5EF4-FFF2-40B4-BE49-F238E27FC236}">
                    <a16:creationId xmlns:a16="http://schemas.microsoft.com/office/drawing/2014/main" id="{2974385C-C8E9-6B4C-96E7-81DB930B045E}"/>
                  </a:ext>
                </a:extLst>
              </p:cNvPr>
              <p:cNvCxnSpPr/>
              <p:nvPr/>
            </p:nvCxnSpPr>
            <p:spPr>
              <a:xfrm>
                <a:off x="5166998" y="1400370"/>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2" name="直线连接符 141">
                <a:extLst>
                  <a:ext uri="{FF2B5EF4-FFF2-40B4-BE49-F238E27FC236}">
                    <a16:creationId xmlns:a16="http://schemas.microsoft.com/office/drawing/2014/main" id="{EBD553E0-11D1-2043-9A1B-A037B5E5A6FF}"/>
                  </a:ext>
                </a:extLst>
              </p:cNvPr>
              <p:cNvCxnSpPr/>
              <p:nvPr/>
            </p:nvCxnSpPr>
            <p:spPr>
              <a:xfrm flipV="1">
                <a:off x="6130243" y="1393422"/>
                <a:ext cx="774872" cy="184"/>
              </a:xfrm>
              <a:prstGeom prst="line">
                <a:avLst/>
              </a:prstGeom>
              <a:ln w="38100"/>
            </p:spPr>
            <p:style>
              <a:lnRef idx="1">
                <a:schemeClr val="dk1"/>
              </a:lnRef>
              <a:fillRef idx="0">
                <a:schemeClr val="dk1"/>
              </a:fillRef>
              <a:effectRef idx="0">
                <a:schemeClr val="dk1"/>
              </a:effectRef>
              <a:fontRef idx="minor">
                <a:schemeClr val="tx1"/>
              </a:fontRef>
            </p:style>
          </p:cxnSp>
          <p:cxnSp>
            <p:nvCxnSpPr>
              <p:cNvPr id="143" name="直线连接符 142">
                <a:extLst>
                  <a:ext uri="{FF2B5EF4-FFF2-40B4-BE49-F238E27FC236}">
                    <a16:creationId xmlns:a16="http://schemas.microsoft.com/office/drawing/2014/main" id="{FF6376AF-3D67-7E4C-BD38-D88712A96865}"/>
                  </a:ext>
                </a:extLst>
              </p:cNvPr>
              <p:cNvCxnSpPr/>
              <p:nvPr/>
            </p:nvCxnSpPr>
            <p:spPr>
              <a:xfrm>
                <a:off x="7080077" y="1400370"/>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69" name="组 52">
              <a:extLst>
                <a:ext uri="{FF2B5EF4-FFF2-40B4-BE49-F238E27FC236}">
                  <a16:creationId xmlns:a16="http://schemas.microsoft.com/office/drawing/2014/main" id="{A705C97D-9B37-3842-96A5-0A7AB9E442D3}"/>
                </a:ext>
              </a:extLst>
            </p:cNvPr>
            <p:cNvGrpSpPr/>
            <p:nvPr/>
          </p:nvGrpSpPr>
          <p:grpSpPr>
            <a:xfrm>
              <a:off x="3063600" y="2161688"/>
              <a:ext cx="4315016" cy="291704"/>
              <a:chOff x="3063600" y="2008133"/>
              <a:chExt cx="4315016" cy="291704"/>
            </a:xfrm>
          </p:grpSpPr>
          <p:sp>
            <p:nvSpPr>
              <p:cNvPr id="126" name="空心弧 125">
                <a:extLst>
                  <a:ext uri="{FF2B5EF4-FFF2-40B4-BE49-F238E27FC236}">
                    <a16:creationId xmlns:a16="http://schemas.microsoft.com/office/drawing/2014/main" id="{4B3DD0B8-C27F-1040-ACC8-B3B7369EC240}"/>
                  </a:ext>
                </a:extLst>
              </p:cNvPr>
              <p:cNvSpPr/>
              <p:nvPr/>
            </p:nvSpPr>
            <p:spPr>
              <a:xfrm>
                <a:off x="3981449" y="2011805"/>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7" name="空心弧 126">
                <a:extLst>
                  <a:ext uri="{FF2B5EF4-FFF2-40B4-BE49-F238E27FC236}">
                    <a16:creationId xmlns:a16="http://schemas.microsoft.com/office/drawing/2014/main" id="{F0B046F2-E79C-AE4B-9A25-ECAE374216A9}"/>
                  </a:ext>
                </a:extLst>
              </p:cNvPr>
              <p:cNvSpPr/>
              <p:nvPr/>
            </p:nvSpPr>
            <p:spPr>
              <a:xfrm>
                <a:off x="5933111"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8" name="空心弧 127">
                <a:extLst>
                  <a:ext uri="{FF2B5EF4-FFF2-40B4-BE49-F238E27FC236}">
                    <a16:creationId xmlns:a16="http://schemas.microsoft.com/office/drawing/2014/main" id="{8F264268-70A1-5A4C-894C-EDDDA01BE58E}"/>
                  </a:ext>
                </a:extLst>
              </p:cNvPr>
              <p:cNvSpPr/>
              <p:nvPr/>
            </p:nvSpPr>
            <p:spPr>
              <a:xfrm>
                <a:off x="4957280"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9" name="空心弧 128">
                <a:extLst>
                  <a:ext uri="{FF2B5EF4-FFF2-40B4-BE49-F238E27FC236}">
                    <a16:creationId xmlns:a16="http://schemas.microsoft.com/office/drawing/2014/main" id="{408E1DA1-2D09-AC4C-9EA9-DD366E9EF733}"/>
                  </a:ext>
                </a:extLst>
              </p:cNvPr>
              <p:cNvSpPr/>
              <p:nvPr/>
            </p:nvSpPr>
            <p:spPr>
              <a:xfrm>
                <a:off x="6879393" y="20081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0" name="直线连接符 129">
                <a:extLst>
                  <a:ext uri="{FF2B5EF4-FFF2-40B4-BE49-F238E27FC236}">
                    <a16:creationId xmlns:a16="http://schemas.microsoft.com/office/drawing/2014/main" id="{F9D0F678-5063-D944-8AD8-CB6F095C6506}"/>
                  </a:ext>
                </a:extLst>
              </p:cNvPr>
              <p:cNvCxnSpPr/>
              <p:nvPr/>
            </p:nvCxnSpPr>
            <p:spPr>
              <a:xfrm>
                <a:off x="3063600" y="21456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1" name="直线连接符 130">
                <a:extLst>
                  <a:ext uri="{FF2B5EF4-FFF2-40B4-BE49-F238E27FC236}">
                    <a16:creationId xmlns:a16="http://schemas.microsoft.com/office/drawing/2014/main" id="{32213EED-71C4-F541-B6F1-0FE26E729FEE}"/>
                  </a:ext>
                </a:extLst>
              </p:cNvPr>
              <p:cNvCxnSpPr/>
              <p:nvPr/>
            </p:nvCxnSpPr>
            <p:spPr>
              <a:xfrm>
                <a:off x="4171955" y="21403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2" name="直线连接符 131">
                <a:extLst>
                  <a:ext uri="{FF2B5EF4-FFF2-40B4-BE49-F238E27FC236}">
                    <a16:creationId xmlns:a16="http://schemas.microsoft.com/office/drawing/2014/main" id="{702CAAF7-762F-9E41-8330-E5EC597FB85F}"/>
                  </a:ext>
                </a:extLst>
              </p:cNvPr>
              <p:cNvCxnSpPr/>
              <p:nvPr/>
            </p:nvCxnSpPr>
            <p:spPr>
              <a:xfrm>
                <a:off x="5160142" y="21331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3" name="直线连接符 132">
                <a:extLst>
                  <a:ext uri="{FF2B5EF4-FFF2-40B4-BE49-F238E27FC236}">
                    <a16:creationId xmlns:a16="http://schemas.microsoft.com/office/drawing/2014/main" id="{2139CDCC-5B1C-D34F-9996-096A247766AA}"/>
                  </a:ext>
                </a:extLst>
              </p:cNvPr>
              <p:cNvCxnSpPr/>
              <p:nvPr/>
            </p:nvCxnSpPr>
            <p:spPr>
              <a:xfrm>
                <a:off x="6143291" y="2145600"/>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4" name="直线连接符 133">
                <a:extLst>
                  <a:ext uri="{FF2B5EF4-FFF2-40B4-BE49-F238E27FC236}">
                    <a16:creationId xmlns:a16="http://schemas.microsoft.com/office/drawing/2014/main" id="{79923A19-7BDF-4943-80E3-DC33B8D84127}"/>
                  </a:ext>
                </a:extLst>
              </p:cNvPr>
              <p:cNvCxnSpPr/>
              <p:nvPr/>
            </p:nvCxnSpPr>
            <p:spPr>
              <a:xfrm>
                <a:off x="7077483" y="21331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0" name="组 53">
              <a:extLst>
                <a:ext uri="{FF2B5EF4-FFF2-40B4-BE49-F238E27FC236}">
                  <a16:creationId xmlns:a16="http://schemas.microsoft.com/office/drawing/2014/main" id="{C8941FBA-54E0-A247-9A73-19A91AAA3F7B}"/>
                </a:ext>
              </a:extLst>
            </p:cNvPr>
            <p:cNvGrpSpPr/>
            <p:nvPr/>
          </p:nvGrpSpPr>
          <p:grpSpPr>
            <a:xfrm>
              <a:off x="3071664" y="3043241"/>
              <a:ext cx="4309546" cy="291704"/>
              <a:chOff x="3071664" y="2745670"/>
              <a:chExt cx="4309546" cy="291704"/>
            </a:xfrm>
          </p:grpSpPr>
          <p:sp>
            <p:nvSpPr>
              <p:cNvPr id="117" name="空心弧 116">
                <a:extLst>
                  <a:ext uri="{FF2B5EF4-FFF2-40B4-BE49-F238E27FC236}">
                    <a16:creationId xmlns:a16="http://schemas.microsoft.com/office/drawing/2014/main" id="{E0EAE764-92E9-AE43-8F00-43409B3DD9ED}"/>
                  </a:ext>
                </a:extLst>
              </p:cNvPr>
              <p:cNvSpPr/>
              <p:nvPr/>
            </p:nvSpPr>
            <p:spPr>
              <a:xfrm>
                <a:off x="3985273" y="2749342"/>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8" name="空心弧 117">
                <a:extLst>
                  <a:ext uri="{FF2B5EF4-FFF2-40B4-BE49-F238E27FC236}">
                    <a16:creationId xmlns:a16="http://schemas.microsoft.com/office/drawing/2014/main" id="{87658FF0-1A10-4442-9E7D-5F6EF64E84CB}"/>
                  </a:ext>
                </a:extLst>
              </p:cNvPr>
              <p:cNvSpPr/>
              <p:nvPr/>
            </p:nvSpPr>
            <p:spPr>
              <a:xfrm>
                <a:off x="5924362"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9" name="空心弧 118">
                <a:extLst>
                  <a:ext uri="{FF2B5EF4-FFF2-40B4-BE49-F238E27FC236}">
                    <a16:creationId xmlns:a16="http://schemas.microsoft.com/office/drawing/2014/main" id="{70B17ABE-88B8-3341-8C5E-E2589F2EE613}"/>
                  </a:ext>
                </a:extLst>
              </p:cNvPr>
              <p:cNvSpPr/>
              <p:nvPr/>
            </p:nvSpPr>
            <p:spPr>
              <a:xfrm>
                <a:off x="4961104" y="274750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0" name="空心弧 119">
                <a:extLst>
                  <a:ext uri="{FF2B5EF4-FFF2-40B4-BE49-F238E27FC236}">
                    <a16:creationId xmlns:a16="http://schemas.microsoft.com/office/drawing/2014/main" id="{111693D9-B028-4244-BA98-30804C0BD221}"/>
                  </a:ext>
                </a:extLst>
              </p:cNvPr>
              <p:cNvSpPr/>
              <p:nvPr/>
            </p:nvSpPr>
            <p:spPr>
              <a:xfrm>
                <a:off x="6883217"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21" name="直线连接符 120">
                <a:extLst>
                  <a:ext uri="{FF2B5EF4-FFF2-40B4-BE49-F238E27FC236}">
                    <a16:creationId xmlns:a16="http://schemas.microsoft.com/office/drawing/2014/main" id="{5A2A217B-2A0A-0640-8FC1-79BEFFEB1EBC}"/>
                  </a:ext>
                </a:extLst>
              </p:cNvPr>
              <p:cNvCxnSpPr/>
              <p:nvPr/>
            </p:nvCxnSpPr>
            <p:spPr>
              <a:xfrm>
                <a:off x="3071664" y="28800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2" name="直线连接符 121">
                <a:extLst>
                  <a:ext uri="{FF2B5EF4-FFF2-40B4-BE49-F238E27FC236}">
                    <a16:creationId xmlns:a16="http://schemas.microsoft.com/office/drawing/2014/main" id="{5BF86DBE-34BA-B542-829C-B7CC1AFE0032}"/>
                  </a:ext>
                </a:extLst>
              </p:cNvPr>
              <p:cNvCxnSpPr/>
              <p:nvPr/>
            </p:nvCxnSpPr>
            <p:spPr>
              <a:xfrm>
                <a:off x="4178792" y="28747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3" name="直线连接符 122">
                <a:extLst>
                  <a:ext uri="{FF2B5EF4-FFF2-40B4-BE49-F238E27FC236}">
                    <a16:creationId xmlns:a16="http://schemas.microsoft.com/office/drawing/2014/main" id="{C905C459-544D-514C-AE32-92E7F4A04F15}"/>
                  </a:ext>
                </a:extLst>
              </p:cNvPr>
              <p:cNvCxnSpPr/>
              <p:nvPr/>
            </p:nvCxnSpPr>
            <p:spPr>
              <a:xfrm>
                <a:off x="5166998" y="28675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4" name="直线连接符 123">
                <a:extLst>
                  <a:ext uri="{FF2B5EF4-FFF2-40B4-BE49-F238E27FC236}">
                    <a16:creationId xmlns:a16="http://schemas.microsoft.com/office/drawing/2014/main" id="{52D8A9A2-9E4C-0541-BFA7-2D252E44AC6B}"/>
                  </a:ext>
                </a:extLst>
              </p:cNvPr>
              <p:cNvCxnSpPr/>
              <p:nvPr/>
            </p:nvCxnSpPr>
            <p:spPr>
              <a:xfrm>
                <a:off x="6140020" y="2865849"/>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5" name="直线连接符 124">
                <a:extLst>
                  <a:ext uri="{FF2B5EF4-FFF2-40B4-BE49-F238E27FC236}">
                    <a16:creationId xmlns:a16="http://schemas.microsoft.com/office/drawing/2014/main" id="{94E30143-3893-9049-A204-EEB857110286}"/>
                  </a:ext>
                </a:extLst>
              </p:cNvPr>
              <p:cNvCxnSpPr/>
              <p:nvPr/>
            </p:nvCxnSpPr>
            <p:spPr>
              <a:xfrm>
                <a:off x="7080077" y="28675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1" name="组 54">
              <a:extLst>
                <a:ext uri="{FF2B5EF4-FFF2-40B4-BE49-F238E27FC236}">
                  <a16:creationId xmlns:a16="http://schemas.microsoft.com/office/drawing/2014/main" id="{993A115B-74CF-7C4F-AAA3-4E5B348DAF34}"/>
                </a:ext>
              </a:extLst>
            </p:cNvPr>
            <p:cNvGrpSpPr/>
            <p:nvPr/>
          </p:nvGrpSpPr>
          <p:grpSpPr>
            <a:xfrm>
              <a:off x="3060000" y="3929384"/>
              <a:ext cx="4317458" cy="291704"/>
              <a:chOff x="3060000" y="3487797"/>
              <a:chExt cx="4317458" cy="291704"/>
            </a:xfrm>
          </p:grpSpPr>
          <p:sp>
            <p:nvSpPr>
              <p:cNvPr id="108" name="空心弧 107">
                <a:extLst>
                  <a:ext uri="{FF2B5EF4-FFF2-40B4-BE49-F238E27FC236}">
                    <a16:creationId xmlns:a16="http://schemas.microsoft.com/office/drawing/2014/main" id="{68122D6B-BB3B-D747-9A75-DF79E546627F}"/>
                  </a:ext>
                </a:extLst>
              </p:cNvPr>
              <p:cNvSpPr/>
              <p:nvPr/>
            </p:nvSpPr>
            <p:spPr>
              <a:xfrm>
                <a:off x="3976891" y="34914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9" name="空心弧 108">
                <a:extLst>
                  <a:ext uri="{FF2B5EF4-FFF2-40B4-BE49-F238E27FC236}">
                    <a16:creationId xmlns:a16="http://schemas.microsoft.com/office/drawing/2014/main" id="{6AA2E839-506F-CB4F-A8DF-C1A93AADB375}"/>
                  </a:ext>
                </a:extLst>
              </p:cNvPr>
              <p:cNvSpPr/>
              <p:nvPr/>
            </p:nvSpPr>
            <p:spPr>
              <a:xfrm>
                <a:off x="5940000"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0" name="空心弧 109">
                <a:extLst>
                  <a:ext uri="{FF2B5EF4-FFF2-40B4-BE49-F238E27FC236}">
                    <a16:creationId xmlns:a16="http://schemas.microsoft.com/office/drawing/2014/main" id="{86F0C5DD-4661-AF44-8F49-D2ADC47CDCC9}"/>
                  </a:ext>
                </a:extLst>
              </p:cNvPr>
              <p:cNvSpPr/>
              <p:nvPr/>
            </p:nvSpPr>
            <p:spPr>
              <a:xfrm>
                <a:off x="4952722" y="34896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1" name="空心弧 110">
                <a:extLst>
                  <a:ext uri="{FF2B5EF4-FFF2-40B4-BE49-F238E27FC236}">
                    <a16:creationId xmlns:a16="http://schemas.microsoft.com/office/drawing/2014/main" id="{C1796441-8F90-9D41-8623-9048B1CE408F}"/>
                  </a:ext>
                </a:extLst>
              </p:cNvPr>
              <p:cNvSpPr/>
              <p:nvPr/>
            </p:nvSpPr>
            <p:spPr>
              <a:xfrm>
                <a:off x="6874835"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12" name="直线连接符 111">
                <a:extLst>
                  <a:ext uri="{FF2B5EF4-FFF2-40B4-BE49-F238E27FC236}">
                    <a16:creationId xmlns:a16="http://schemas.microsoft.com/office/drawing/2014/main" id="{5A2B8497-D57D-684E-9235-ABDDB8B8C0E5}"/>
                  </a:ext>
                </a:extLst>
              </p:cNvPr>
              <p:cNvCxnSpPr/>
              <p:nvPr/>
            </p:nvCxnSpPr>
            <p:spPr>
              <a:xfrm>
                <a:off x="3060000" y="3645024"/>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3" name="直线连接符 112">
                <a:extLst>
                  <a:ext uri="{FF2B5EF4-FFF2-40B4-BE49-F238E27FC236}">
                    <a16:creationId xmlns:a16="http://schemas.microsoft.com/office/drawing/2014/main" id="{EEDBE643-8644-8948-A0F8-DC35169E6E66}"/>
                  </a:ext>
                </a:extLst>
              </p:cNvPr>
              <p:cNvCxnSpPr/>
              <p:nvPr/>
            </p:nvCxnSpPr>
            <p:spPr>
              <a:xfrm>
                <a:off x="4168902" y="3639796"/>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4" name="直线连接符 113">
                <a:extLst>
                  <a:ext uri="{FF2B5EF4-FFF2-40B4-BE49-F238E27FC236}">
                    <a16:creationId xmlns:a16="http://schemas.microsoft.com/office/drawing/2014/main" id="{6E98A7F5-72CE-4445-A487-F6BB27126790}"/>
                  </a:ext>
                </a:extLst>
              </p:cNvPr>
              <p:cNvCxnSpPr/>
              <p:nvPr/>
            </p:nvCxnSpPr>
            <p:spPr>
              <a:xfrm>
                <a:off x="5157082" y="3632618"/>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5" name="直线连接符 114">
                <a:extLst>
                  <a:ext uri="{FF2B5EF4-FFF2-40B4-BE49-F238E27FC236}">
                    <a16:creationId xmlns:a16="http://schemas.microsoft.com/office/drawing/2014/main" id="{0377AC77-1131-4948-80BA-6778A7D82357}"/>
                  </a:ext>
                </a:extLst>
              </p:cNvPr>
              <p:cNvCxnSpPr/>
              <p:nvPr/>
            </p:nvCxnSpPr>
            <p:spPr>
              <a:xfrm>
                <a:off x="6127899" y="3631813"/>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6" name="直线连接符 115">
                <a:extLst>
                  <a:ext uri="{FF2B5EF4-FFF2-40B4-BE49-F238E27FC236}">
                    <a16:creationId xmlns:a16="http://schemas.microsoft.com/office/drawing/2014/main" id="{92B6E3D1-7ECF-C64A-A627-413E76CEA1A7}"/>
                  </a:ext>
                </a:extLst>
              </p:cNvPr>
              <p:cNvCxnSpPr/>
              <p:nvPr/>
            </p:nvCxnSpPr>
            <p:spPr>
              <a:xfrm>
                <a:off x="7076325" y="3632618"/>
                <a:ext cx="301133" cy="0"/>
              </a:xfrm>
              <a:prstGeom prst="line">
                <a:avLst/>
              </a:prstGeom>
              <a:ln w="38100"/>
            </p:spPr>
            <p:style>
              <a:lnRef idx="1">
                <a:schemeClr val="dk1"/>
              </a:lnRef>
              <a:fillRef idx="0">
                <a:schemeClr val="dk1"/>
              </a:fillRef>
              <a:effectRef idx="0">
                <a:schemeClr val="dk1"/>
              </a:effectRef>
              <a:fontRef idx="minor">
                <a:schemeClr val="tx1"/>
              </a:fontRef>
            </p:style>
          </p:cxnSp>
        </p:grpSp>
        <p:sp>
          <p:nvSpPr>
            <p:cNvPr id="72" name="椭圆 71">
              <a:extLst>
                <a:ext uri="{FF2B5EF4-FFF2-40B4-BE49-F238E27FC236}">
                  <a16:creationId xmlns:a16="http://schemas.microsoft.com/office/drawing/2014/main" id="{E1644A26-2212-5B4E-B173-1C51D5DB2A16}"/>
                </a:ext>
              </a:extLst>
            </p:cNvPr>
            <p:cNvSpPr/>
            <p:nvPr/>
          </p:nvSpPr>
          <p:spPr>
            <a:xfrm>
              <a:off x="3402855" y="1361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3" name="椭圆 72">
              <a:extLst>
                <a:ext uri="{FF2B5EF4-FFF2-40B4-BE49-F238E27FC236}">
                  <a16:creationId xmlns:a16="http://schemas.microsoft.com/office/drawing/2014/main" id="{BD8EC0D6-C2A5-4448-A603-1BCF84221E9B}"/>
                </a:ext>
              </a:extLst>
            </p:cNvPr>
            <p:cNvSpPr/>
            <p:nvPr/>
          </p:nvSpPr>
          <p:spPr>
            <a:xfrm>
              <a:off x="4399118" y="13566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4" name="椭圆 73">
              <a:extLst>
                <a:ext uri="{FF2B5EF4-FFF2-40B4-BE49-F238E27FC236}">
                  <a16:creationId xmlns:a16="http://schemas.microsoft.com/office/drawing/2014/main" id="{EA4AFC19-1676-E84C-9039-349F3B648741}"/>
                </a:ext>
              </a:extLst>
            </p:cNvPr>
            <p:cNvSpPr/>
            <p:nvPr/>
          </p:nvSpPr>
          <p:spPr>
            <a:xfrm>
              <a:off x="5383871" y="13456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5" name="椭圆 74">
              <a:extLst>
                <a:ext uri="{FF2B5EF4-FFF2-40B4-BE49-F238E27FC236}">
                  <a16:creationId xmlns:a16="http://schemas.microsoft.com/office/drawing/2014/main" id="{C9CC8060-AAA3-6649-81FD-40A1F88F1816}"/>
                </a:ext>
              </a:extLst>
            </p:cNvPr>
            <p:cNvSpPr/>
            <p:nvPr/>
          </p:nvSpPr>
          <p:spPr>
            <a:xfrm>
              <a:off x="6335930" y="13477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6" name="椭圆 75">
              <a:extLst>
                <a:ext uri="{FF2B5EF4-FFF2-40B4-BE49-F238E27FC236}">
                  <a16:creationId xmlns:a16="http://schemas.microsoft.com/office/drawing/2014/main" id="{3BB63048-3457-B048-8B9F-815C045FFFF5}"/>
                </a:ext>
              </a:extLst>
            </p:cNvPr>
            <p:cNvSpPr/>
            <p:nvPr/>
          </p:nvSpPr>
          <p:spPr>
            <a:xfrm>
              <a:off x="4012455" y="1971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7" name="椭圆 76">
              <a:extLst>
                <a:ext uri="{FF2B5EF4-FFF2-40B4-BE49-F238E27FC236}">
                  <a16:creationId xmlns:a16="http://schemas.microsoft.com/office/drawing/2014/main" id="{D756207E-93F8-F24B-A300-4A894CD0B77D}"/>
                </a:ext>
              </a:extLst>
            </p:cNvPr>
            <p:cNvSpPr/>
            <p:nvPr/>
          </p:nvSpPr>
          <p:spPr>
            <a:xfrm>
              <a:off x="4972551" y="19554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8" name="椭圆 77">
              <a:extLst>
                <a:ext uri="{FF2B5EF4-FFF2-40B4-BE49-F238E27FC236}">
                  <a16:creationId xmlns:a16="http://schemas.microsoft.com/office/drawing/2014/main" id="{D2DAE04F-2D76-7543-B6E1-AF88BA69A656}"/>
                </a:ext>
              </a:extLst>
            </p:cNvPr>
            <p:cNvSpPr/>
            <p:nvPr/>
          </p:nvSpPr>
          <p:spPr>
            <a:xfrm>
              <a:off x="5985857" y="1943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9" name="椭圆 78">
              <a:extLst>
                <a:ext uri="{FF2B5EF4-FFF2-40B4-BE49-F238E27FC236}">
                  <a16:creationId xmlns:a16="http://schemas.microsoft.com/office/drawing/2014/main" id="{18BBA33C-2432-AB4F-9134-CDE96FAA0656}"/>
                </a:ext>
              </a:extLst>
            </p:cNvPr>
            <p:cNvSpPr/>
            <p:nvPr/>
          </p:nvSpPr>
          <p:spPr>
            <a:xfrm>
              <a:off x="6906919" y="1917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0" name="椭圆 79">
              <a:extLst>
                <a:ext uri="{FF2B5EF4-FFF2-40B4-BE49-F238E27FC236}">
                  <a16:creationId xmlns:a16="http://schemas.microsoft.com/office/drawing/2014/main" id="{56FBE5E4-4430-0F42-AE4A-1A18F98ED31D}"/>
                </a:ext>
              </a:extLst>
            </p:cNvPr>
            <p:cNvSpPr/>
            <p:nvPr/>
          </p:nvSpPr>
          <p:spPr>
            <a:xfrm>
              <a:off x="3432184" y="2247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1" name="椭圆 80">
              <a:extLst>
                <a:ext uri="{FF2B5EF4-FFF2-40B4-BE49-F238E27FC236}">
                  <a16:creationId xmlns:a16="http://schemas.microsoft.com/office/drawing/2014/main" id="{DDC966F4-85F2-8B43-87A8-3B97C3BC06B8}"/>
                </a:ext>
              </a:extLst>
            </p:cNvPr>
            <p:cNvSpPr/>
            <p:nvPr/>
          </p:nvSpPr>
          <p:spPr>
            <a:xfrm>
              <a:off x="4428447" y="2243197"/>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2" name="椭圆 81">
              <a:extLst>
                <a:ext uri="{FF2B5EF4-FFF2-40B4-BE49-F238E27FC236}">
                  <a16:creationId xmlns:a16="http://schemas.microsoft.com/office/drawing/2014/main" id="{ECA4E28A-59E4-CF40-9193-DB5C44396461}"/>
                </a:ext>
              </a:extLst>
            </p:cNvPr>
            <p:cNvSpPr/>
            <p:nvPr/>
          </p:nvSpPr>
          <p:spPr>
            <a:xfrm>
              <a:off x="5413200" y="2232172"/>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3" name="椭圆 82">
              <a:extLst>
                <a:ext uri="{FF2B5EF4-FFF2-40B4-BE49-F238E27FC236}">
                  <a16:creationId xmlns:a16="http://schemas.microsoft.com/office/drawing/2014/main" id="{8931CCF6-FF01-E54F-B180-C6C58DB8C50C}"/>
                </a:ext>
              </a:extLst>
            </p:cNvPr>
            <p:cNvSpPr/>
            <p:nvPr/>
          </p:nvSpPr>
          <p:spPr>
            <a:xfrm>
              <a:off x="6336133" y="226168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84" name="组 113">
              <a:extLst>
                <a:ext uri="{FF2B5EF4-FFF2-40B4-BE49-F238E27FC236}">
                  <a16:creationId xmlns:a16="http://schemas.microsoft.com/office/drawing/2014/main" id="{3AF06366-3984-F041-9B30-128630FB8233}"/>
                </a:ext>
              </a:extLst>
            </p:cNvPr>
            <p:cNvGrpSpPr/>
            <p:nvPr/>
          </p:nvGrpSpPr>
          <p:grpSpPr>
            <a:xfrm>
              <a:off x="3418321" y="3104082"/>
              <a:ext cx="3041075" cy="123782"/>
              <a:chOff x="3555255" y="1498061"/>
              <a:chExt cx="3041075" cy="123782"/>
            </a:xfrm>
          </p:grpSpPr>
          <p:sp>
            <p:nvSpPr>
              <p:cNvPr id="104" name="椭圆 103">
                <a:extLst>
                  <a:ext uri="{FF2B5EF4-FFF2-40B4-BE49-F238E27FC236}">
                    <a16:creationId xmlns:a16="http://schemas.microsoft.com/office/drawing/2014/main" id="{B28E0C20-A44A-7742-9592-D63418075B30}"/>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5" name="椭圆 104">
                <a:extLst>
                  <a:ext uri="{FF2B5EF4-FFF2-40B4-BE49-F238E27FC236}">
                    <a16:creationId xmlns:a16="http://schemas.microsoft.com/office/drawing/2014/main" id="{92CFFD7B-22B2-4841-95C5-77ACF34B5B23}"/>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6" name="椭圆 105">
                <a:extLst>
                  <a:ext uri="{FF2B5EF4-FFF2-40B4-BE49-F238E27FC236}">
                    <a16:creationId xmlns:a16="http://schemas.microsoft.com/office/drawing/2014/main" id="{D6AFE144-3B56-104C-A780-938339B0B859}"/>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7" name="椭圆 106">
                <a:extLst>
                  <a:ext uri="{FF2B5EF4-FFF2-40B4-BE49-F238E27FC236}">
                    <a16:creationId xmlns:a16="http://schemas.microsoft.com/office/drawing/2014/main" id="{3ECDF5E2-A664-7449-880C-940D4ED0DEEE}"/>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85" name="组 118">
              <a:extLst>
                <a:ext uri="{FF2B5EF4-FFF2-40B4-BE49-F238E27FC236}">
                  <a16:creationId xmlns:a16="http://schemas.microsoft.com/office/drawing/2014/main" id="{6E99988E-F845-8F4A-B2EF-8D39B49C6154}"/>
                </a:ext>
              </a:extLst>
            </p:cNvPr>
            <p:cNvGrpSpPr/>
            <p:nvPr/>
          </p:nvGrpSpPr>
          <p:grpSpPr>
            <a:xfrm>
              <a:off x="3402855" y="4032143"/>
              <a:ext cx="3041075" cy="123782"/>
              <a:chOff x="3555255" y="1498061"/>
              <a:chExt cx="3041075" cy="123782"/>
            </a:xfrm>
          </p:grpSpPr>
          <p:sp>
            <p:nvSpPr>
              <p:cNvPr id="100" name="椭圆 99">
                <a:extLst>
                  <a:ext uri="{FF2B5EF4-FFF2-40B4-BE49-F238E27FC236}">
                    <a16:creationId xmlns:a16="http://schemas.microsoft.com/office/drawing/2014/main" id="{C66AC589-33F0-D146-A373-F12977038FE9}"/>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1" name="椭圆 100">
                <a:extLst>
                  <a:ext uri="{FF2B5EF4-FFF2-40B4-BE49-F238E27FC236}">
                    <a16:creationId xmlns:a16="http://schemas.microsoft.com/office/drawing/2014/main" id="{35E75325-A806-1E48-8651-E3DCE2EAF7F5}"/>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2" name="椭圆 101">
                <a:extLst>
                  <a:ext uri="{FF2B5EF4-FFF2-40B4-BE49-F238E27FC236}">
                    <a16:creationId xmlns:a16="http://schemas.microsoft.com/office/drawing/2014/main" id="{515E315B-2BBB-E849-86EA-0764EEBCD374}"/>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3" name="椭圆 102">
                <a:extLst>
                  <a:ext uri="{FF2B5EF4-FFF2-40B4-BE49-F238E27FC236}">
                    <a16:creationId xmlns:a16="http://schemas.microsoft.com/office/drawing/2014/main" id="{B71EF4B3-6F10-C648-AC35-248A0AD16947}"/>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sp>
          <p:nvSpPr>
            <p:cNvPr id="86" name="椭圆 85">
              <a:extLst>
                <a:ext uri="{FF2B5EF4-FFF2-40B4-BE49-F238E27FC236}">
                  <a16:creationId xmlns:a16="http://schemas.microsoft.com/office/drawing/2014/main" id="{BF924357-E10E-1945-A771-3E4F8DE11E1E}"/>
                </a:ext>
              </a:extLst>
            </p:cNvPr>
            <p:cNvSpPr/>
            <p:nvPr/>
          </p:nvSpPr>
          <p:spPr>
            <a:xfrm>
              <a:off x="4025298" y="283002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7" name="椭圆 86">
              <a:extLst>
                <a:ext uri="{FF2B5EF4-FFF2-40B4-BE49-F238E27FC236}">
                  <a16:creationId xmlns:a16="http://schemas.microsoft.com/office/drawing/2014/main" id="{6FBB4B2F-AD35-3742-BD72-1907A323318A}"/>
                </a:ext>
              </a:extLst>
            </p:cNvPr>
            <p:cNvSpPr/>
            <p:nvPr/>
          </p:nvSpPr>
          <p:spPr>
            <a:xfrm>
              <a:off x="4985394" y="281446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8" name="椭圆 87">
              <a:extLst>
                <a:ext uri="{FF2B5EF4-FFF2-40B4-BE49-F238E27FC236}">
                  <a16:creationId xmlns:a16="http://schemas.microsoft.com/office/drawing/2014/main" id="{1CE467F4-6207-AF49-BF03-9335F47C3617}"/>
                </a:ext>
              </a:extLst>
            </p:cNvPr>
            <p:cNvSpPr/>
            <p:nvPr/>
          </p:nvSpPr>
          <p:spPr>
            <a:xfrm>
              <a:off x="5998700" y="2802939"/>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9" name="椭圆 88">
              <a:extLst>
                <a:ext uri="{FF2B5EF4-FFF2-40B4-BE49-F238E27FC236}">
                  <a16:creationId xmlns:a16="http://schemas.microsoft.com/office/drawing/2014/main" id="{54BA70C3-0C37-B146-BAF4-BD74F44871C1}"/>
                </a:ext>
              </a:extLst>
            </p:cNvPr>
            <p:cNvSpPr/>
            <p:nvPr/>
          </p:nvSpPr>
          <p:spPr>
            <a:xfrm>
              <a:off x="6919762" y="283281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90" name="组 128">
              <a:extLst>
                <a:ext uri="{FF2B5EF4-FFF2-40B4-BE49-F238E27FC236}">
                  <a16:creationId xmlns:a16="http://schemas.microsoft.com/office/drawing/2014/main" id="{E0DC4E2E-3E88-344E-9524-94C6112AFFB4}"/>
                </a:ext>
              </a:extLst>
            </p:cNvPr>
            <p:cNvGrpSpPr/>
            <p:nvPr/>
          </p:nvGrpSpPr>
          <p:grpSpPr>
            <a:xfrm>
              <a:off x="4025298" y="3688909"/>
              <a:ext cx="3002464" cy="162000"/>
              <a:chOff x="4164855" y="2069443"/>
              <a:chExt cx="3002464" cy="162000"/>
            </a:xfrm>
          </p:grpSpPr>
          <p:sp>
            <p:nvSpPr>
              <p:cNvPr id="96" name="椭圆 95">
                <a:extLst>
                  <a:ext uri="{FF2B5EF4-FFF2-40B4-BE49-F238E27FC236}">
                    <a16:creationId xmlns:a16="http://schemas.microsoft.com/office/drawing/2014/main" id="{38BD71E8-1989-DA43-8DA3-B04D55F9E87C}"/>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7" name="椭圆 96">
                <a:extLst>
                  <a:ext uri="{FF2B5EF4-FFF2-40B4-BE49-F238E27FC236}">
                    <a16:creationId xmlns:a16="http://schemas.microsoft.com/office/drawing/2014/main" id="{CC403455-4750-0C4F-81C3-51E482673448}"/>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8" name="椭圆 97">
                <a:extLst>
                  <a:ext uri="{FF2B5EF4-FFF2-40B4-BE49-F238E27FC236}">
                    <a16:creationId xmlns:a16="http://schemas.microsoft.com/office/drawing/2014/main" id="{61AFD73D-539C-D647-B16B-74B4280D6DCD}"/>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9" name="椭圆 98">
                <a:extLst>
                  <a:ext uri="{FF2B5EF4-FFF2-40B4-BE49-F238E27FC236}">
                    <a16:creationId xmlns:a16="http://schemas.microsoft.com/office/drawing/2014/main" id="{72F7C30F-384A-284A-B14A-A2ADACAFD1E6}"/>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91" name="组 133">
              <a:extLst>
                <a:ext uri="{FF2B5EF4-FFF2-40B4-BE49-F238E27FC236}">
                  <a16:creationId xmlns:a16="http://schemas.microsoft.com/office/drawing/2014/main" id="{4BCB25FE-4319-3749-82BA-181DCE9DAEE5}"/>
                </a:ext>
              </a:extLst>
            </p:cNvPr>
            <p:cNvGrpSpPr/>
            <p:nvPr/>
          </p:nvGrpSpPr>
          <p:grpSpPr>
            <a:xfrm>
              <a:off x="4025298" y="4604440"/>
              <a:ext cx="3002464" cy="162000"/>
              <a:chOff x="4164855" y="2069443"/>
              <a:chExt cx="3002464" cy="162000"/>
            </a:xfrm>
          </p:grpSpPr>
          <p:sp>
            <p:nvSpPr>
              <p:cNvPr id="92" name="椭圆 91">
                <a:extLst>
                  <a:ext uri="{FF2B5EF4-FFF2-40B4-BE49-F238E27FC236}">
                    <a16:creationId xmlns:a16="http://schemas.microsoft.com/office/drawing/2014/main" id="{B8DE384D-0BEC-7447-BA07-69F2598B5A26}"/>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3" name="椭圆 92">
                <a:extLst>
                  <a:ext uri="{FF2B5EF4-FFF2-40B4-BE49-F238E27FC236}">
                    <a16:creationId xmlns:a16="http://schemas.microsoft.com/office/drawing/2014/main" id="{5AB6D0CB-F866-4C49-B9A1-6A7F398AC35A}"/>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4" name="椭圆 93">
                <a:extLst>
                  <a:ext uri="{FF2B5EF4-FFF2-40B4-BE49-F238E27FC236}">
                    <a16:creationId xmlns:a16="http://schemas.microsoft.com/office/drawing/2014/main" id="{939DF70C-BFCB-4144-99D2-5B4A59840470}"/>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5" name="椭圆 94">
                <a:extLst>
                  <a:ext uri="{FF2B5EF4-FFF2-40B4-BE49-F238E27FC236}">
                    <a16:creationId xmlns:a16="http://schemas.microsoft.com/office/drawing/2014/main" id="{A9914B2E-B8D2-4944-B880-AC0835CC3407}"/>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pic>
        <p:nvPicPr>
          <p:cNvPr id="21" name="图片 20">
            <a:extLst>
              <a:ext uri="{FF2B5EF4-FFF2-40B4-BE49-F238E27FC236}">
                <a16:creationId xmlns:a16="http://schemas.microsoft.com/office/drawing/2014/main" id="{144C646A-C187-4344-879C-8F735B49E2B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226001" y="1834525"/>
            <a:ext cx="939800" cy="3365500"/>
          </a:xfrm>
          <a:prstGeom prst="rect">
            <a:avLst/>
          </a:prstGeom>
        </p:spPr>
      </p:pic>
      <p:pic>
        <p:nvPicPr>
          <p:cNvPr id="8" name="图片 7">
            <a:extLst>
              <a:ext uri="{FF2B5EF4-FFF2-40B4-BE49-F238E27FC236}">
                <a16:creationId xmlns:a16="http://schemas.microsoft.com/office/drawing/2014/main" id="{C38D219E-9C53-FA47-848D-520BE4204C98}"/>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137916" y="1303817"/>
            <a:ext cx="2374900" cy="4775200"/>
          </a:xfrm>
          <a:prstGeom prst="rect">
            <a:avLst/>
          </a:prstGeom>
        </p:spPr>
      </p:pic>
      <p:pic>
        <p:nvPicPr>
          <p:cNvPr id="24" name="图片 23">
            <a:extLst>
              <a:ext uri="{FF2B5EF4-FFF2-40B4-BE49-F238E27FC236}">
                <a16:creationId xmlns:a16="http://schemas.microsoft.com/office/drawing/2014/main" id="{066773D9-3A49-E44D-B8D3-8DC8E64BDC3F}"/>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196748" y="5300853"/>
            <a:ext cx="3657600" cy="774700"/>
          </a:xfrm>
          <a:prstGeom prst="rect">
            <a:avLst/>
          </a:prstGeom>
        </p:spPr>
      </p:pic>
    </p:spTree>
    <p:custDataLst>
      <p:tags r:id="rId1"/>
    </p:custDataLst>
    <p:extLst>
      <p:ext uri="{BB962C8B-B14F-4D97-AF65-F5344CB8AC3E}">
        <p14:creationId xmlns:p14="http://schemas.microsoft.com/office/powerpoint/2010/main" val="2409391451"/>
      </p:ext>
    </p:extLst>
  </p:cSld>
  <p:clrMapOvr>
    <a:masterClrMapping/>
  </p:clrMapOvr>
  <mc:AlternateContent xmlns:mc="http://schemas.openxmlformats.org/markup-compatibility/2006" xmlns:p14="http://schemas.microsoft.com/office/powerpoint/2010/main">
    <mc:Choice Requires="p14">
      <p:transition spd="slow" p14:dur="2000" advTm="66796"/>
    </mc:Choice>
    <mc:Fallback xmlns="">
      <p:transition xmlns:p14="http://schemas.microsoft.com/office/powerpoint/2010/main" spd="slow" advTm="66796"/>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50"/>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21"/>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8"/>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24"/>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109"/>
                                          </p:stCondLst>
                                        </p:cTn>
                                        <p:tgtEl>
                                          <p:spTgt spid="9"/>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7"/>
                                        </p:tgtEl>
                                        <p:attrNameLst>
                                          <p:attrName>style.visibility</p:attrName>
                                        </p:attrNameLst>
                                      </p:cBhvr>
                                      <p:to>
                                        <p:strVal val="hidden"/>
                                      </p:to>
                                    </p:set>
                                  </p:childTnLst>
                                </p:cTn>
                              </p:par>
                            </p:childTnLst>
                          </p:cTn>
                        </p:par>
                        <p:par>
                          <p:cTn id="49" fill="hold">
                            <p:stCondLst>
                              <p:cond delay="0"/>
                            </p:stCondLst>
                            <p:childTnLst>
                              <p:par>
                                <p:cTn id="50" presetID="1" presetClass="entr" presetSubtype="0" fill="hold" nodeType="afterEffect">
                                  <p:stCondLst>
                                    <p:cond delay="0"/>
                                  </p:stCondLst>
                                  <p:childTnLst>
                                    <p:set>
                                      <p:cBhvr>
                                        <p:cTn id="51" dur="1" fill="hold">
                                          <p:stCondLst>
                                            <p:cond delay="0"/>
                                          </p:stCondLst>
                                        </p:cTn>
                                        <p:tgtEl>
                                          <p:spTgt spid="1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nodeType="clickEffect">
                                  <p:stCondLst>
                                    <p:cond delay="0"/>
                                  </p:stCondLst>
                                  <p:childTnLst>
                                    <p:set>
                                      <p:cBhvr>
                                        <p:cTn id="55" dur="1" fill="hold">
                                          <p:stCondLst>
                                            <p:cond delay="0"/>
                                          </p:stCondLst>
                                        </p:cTn>
                                        <p:tgtEl>
                                          <p:spTgt spid="5"/>
                                        </p:tgtEl>
                                        <p:attrNameLst>
                                          <p:attrName>style.visibility</p:attrName>
                                        </p:attrNameLst>
                                      </p:cBhvr>
                                      <p:to>
                                        <p:strVal val="hidden"/>
                                      </p:to>
                                    </p:set>
                                  </p:childTnLst>
                                </p:cTn>
                              </p:par>
                            </p:childTnLst>
                          </p:cTn>
                        </p:par>
                        <p:par>
                          <p:cTn id="56" fill="hold">
                            <p:stCondLst>
                              <p:cond delay="0"/>
                            </p:stCondLst>
                            <p:childTnLst>
                              <p:par>
                                <p:cTn id="57" presetID="1" presetClass="entr" presetSubtype="0" fill="hold" nodeType="afterEffect">
                                  <p:stCondLst>
                                    <p:cond delay="0"/>
                                  </p:stCondLst>
                                  <p:childTnLst>
                                    <p:set>
                                      <p:cBhvr>
                                        <p:cTn id="58" dur="1" fill="hold">
                                          <p:stCondLst>
                                            <p:cond delay="0"/>
                                          </p:stCondLst>
                                        </p:cTn>
                                        <p:tgtEl>
                                          <p:spTgt spid="1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8" presetClass="entr" presetSubtype="6" fill="hold" nodeType="click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strips(downRight)">
                                      <p:cBhvr>
                                        <p:cTn id="63" dur="500"/>
                                        <p:tgtEl>
                                          <p:spTgt spid="48"/>
                                        </p:tgtEl>
                                      </p:cBhvr>
                                    </p:animEffect>
                                  </p:childTnLst>
                                </p:cTn>
                              </p:par>
                            </p:childTnLst>
                          </p:cTn>
                        </p:par>
                        <p:par>
                          <p:cTn id="64" fill="hold">
                            <p:stCondLst>
                              <p:cond delay="500"/>
                            </p:stCondLst>
                            <p:childTnLst>
                              <p:par>
                                <p:cTn id="65" presetID="18" presetClass="entr" presetSubtype="12" fill="hold"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strips(downLeft)">
                                      <p:cBhvr>
                                        <p:cTn id="67" dur="500"/>
                                        <p:tgtEl>
                                          <p:spTgt spid="23"/>
                                        </p:tgtEl>
                                      </p:cBhvr>
                                    </p:animEffect>
                                  </p:childTnLst>
                                </p:cTn>
                              </p:par>
                              <p:par>
                                <p:cTn id="68" presetID="18" presetClass="entr" presetSubtype="6" fill="hold" nodeType="withEffect">
                                  <p:stCondLst>
                                    <p:cond delay="0"/>
                                  </p:stCondLst>
                                  <p:childTnLst>
                                    <p:set>
                                      <p:cBhvr>
                                        <p:cTn id="69" dur="1" fill="hold">
                                          <p:stCondLst>
                                            <p:cond delay="0"/>
                                          </p:stCondLst>
                                        </p:cTn>
                                        <p:tgtEl>
                                          <p:spTgt spid="49"/>
                                        </p:tgtEl>
                                        <p:attrNameLst>
                                          <p:attrName>style.visibility</p:attrName>
                                        </p:attrNameLst>
                                      </p:cBhvr>
                                      <p:to>
                                        <p:strVal val="visible"/>
                                      </p:to>
                                    </p:set>
                                    <p:animEffect transition="in" filter="strips(downRight)">
                                      <p:cBhvr>
                                        <p:cTn id="70" dur="500"/>
                                        <p:tgtEl>
                                          <p:spTgt spid="49"/>
                                        </p:tgtEl>
                                      </p:cBhvr>
                                    </p:animEffect>
                                  </p:childTnLst>
                                </p:cTn>
                              </p:par>
                            </p:childTnLst>
                          </p:cTn>
                        </p:par>
                        <p:par>
                          <p:cTn id="71" fill="hold">
                            <p:stCondLst>
                              <p:cond delay="1000"/>
                            </p:stCondLst>
                            <p:childTnLst>
                              <p:par>
                                <p:cTn id="72" presetID="18" presetClass="entr" presetSubtype="12" fill="hold"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strips(downLeft)">
                                      <p:cBhvr>
                                        <p:cTn id="74" dur="500"/>
                                        <p:tgtEl>
                                          <p:spTgt spid="30"/>
                                        </p:tgtEl>
                                      </p:cBhvr>
                                    </p:animEffect>
                                  </p:childTnLst>
                                </p:cTn>
                              </p:par>
                              <p:par>
                                <p:cTn id="75" presetID="18" presetClass="entr" presetSubtype="6" fill="hold" nodeType="withEffect">
                                  <p:stCondLst>
                                    <p:cond delay="0"/>
                                  </p:stCondLst>
                                  <p:childTnLst>
                                    <p:set>
                                      <p:cBhvr>
                                        <p:cTn id="76" dur="1" fill="hold">
                                          <p:stCondLst>
                                            <p:cond delay="0"/>
                                          </p:stCondLst>
                                        </p:cTn>
                                        <p:tgtEl>
                                          <p:spTgt spid="41"/>
                                        </p:tgtEl>
                                        <p:attrNameLst>
                                          <p:attrName>style.visibility</p:attrName>
                                        </p:attrNameLst>
                                      </p:cBhvr>
                                      <p:to>
                                        <p:strVal val="visible"/>
                                      </p:to>
                                    </p:set>
                                    <p:animEffect transition="in" filter="strips(downRight)">
                                      <p:cBhvr>
                                        <p:cTn id="77" dur="500"/>
                                        <p:tgtEl>
                                          <p:spTgt spid="41"/>
                                        </p:tgtEl>
                                      </p:cBhvr>
                                    </p:animEffect>
                                  </p:childTnLst>
                                </p:cTn>
                              </p:par>
                            </p:childTnLst>
                          </p:cTn>
                        </p:par>
                        <p:par>
                          <p:cTn id="78" fill="hold">
                            <p:stCondLst>
                              <p:cond delay="1500"/>
                            </p:stCondLst>
                            <p:childTnLst>
                              <p:par>
                                <p:cTn id="79" presetID="18" presetClass="entr" presetSubtype="12" fill="hold" nodeType="after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strips(downLeft)">
                                      <p:cBhvr>
                                        <p:cTn id="81" dur="500"/>
                                        <p:tgtEl>
                                          <p:spTgt spid="31"/>
                                        </p:tgtEl>
                                      </p:cBhvr>
                                    </p:animEffect>
                                  </p:childTnLst>
                                </p:cTn>
                              </p:par>
                              <p:par>
                                <p:cTn id="82" presetID="18" presetClass="entr" presetSubtype="6" fill="hold" nodeType="with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strips(downRight)">
                                      <p:cBhvr>
                                        <p:cTn id="84" dur="500"/>
                                        <p:tgtEl>
                                          <p:spTgt spid="42"/>
                                        </p:tgtEl>
                                      </p:cBhvr>
                                    </p:animEffect>
                                  </p:childTnLst>
                                </p:cTn>
                              </p:par>
                            </p:childTnLst>
                          </p:cTn>
                        </p:par>
                        <p:par>
                          <p:cTn id="85" fill="hold">
                            <p:stCondLst>
                              <p:cond delay="2000"/>
                            </p:stCondLst>
                            <p:childTnLst>
                              <p:par>
                                <p:cTn id="86" presetID="18" presetClass="entr" presetSubtype="12" fill="hold" nodeType="afterEffect">
                                  <p:stCondLst>
                                    <p:cond delay="0"/>
                                  </p:stCondLst>
                                  <p:childTnLst>
                                    <p:set>
                                      <p:cBhvr>
                                        <p:cTn id="87" dur="1" fill="hold">
                                          <p:stCondLst>
                                            <p:cond delay="0"/>
                                          </p:stCondLst>
                                        </p:cTn>
                                        <p:tgtEl>
                                          <p:spTgt spid="32"/>
                                        </p:tgtEl>
                                        <p:attrNameLst>
                                          <p:attrName>style.visibility</p:attrName>
                                        </p:attrNameLst>
                                      </p:cBhvr>
                                      <p:to>
                                        <p:strVal val="visible"/>
                                      </p:to>
                                    </p:set>
                                    <p:animEffect transition="in" filter="strips(downLeft)">
                                      <p:cBhvr>
                                        <p:cTn id="88" dur="500"/>
                                        <p:tgtEl>
                                          <p:spTgt spid="32"/>
                                        </p:tgtEl>
                                      </p:cBhvr>
                                    </p:animEffect>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nodeType="clickEffect">
                                  <p:stCondLst>
                                    <p:cond delay="0"/>
                                  </p:stCondLst>
                                  <p:childTnLst>
                                    <p:set>
                                      <p:cBhvr>
                                        <p:cTn id="92" dur="1" fill="hold">
                                          <p:stCondLst>
                                            <p:cond delay="0"/>
                                          </p:stCondLst>
                                        </p:cTn>
                                        <p:tgtEl>
                                          <p:spTgt spid="10"/>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9"/>
                                        </p:tgtEl>
                                        <p:attrNameLst>
                                          <p:attrName>style.visibility</p:attrName>
                                        </p:attrNameLst>
                                      </p:cBhvr>
                                      <p:to>
                                        <p:strVal val="hidden"/>
                                      </p:to>
                                    </p:set>
                                  </p:childTnLst>
                                </p:cTn>
                              </p:par>
                            </p:childTnLst>
                          </p:cTn>
                        </p:par>
                        <p:par>
                          <p:cTn id="95" fill="hold">
                            <p:stCondLst>
                              <p:cond delay="0"/>
                            </p:stCondLst>
                            <p:childTnLst>
                              <p:par>
                                <p:cTn id="96" presetID="1" presetClass="entr" presetSubtype="0" fill="hold" nodeType="afterEffect">
                                  <p:stCondLst>
                                    <p:cond delay="0"/>
                                  </p:stCondLst>
                                  <p:childTnLst>
                                    <p:set>
                                      <p:cBhvr>
                                        <p:cTn id="97"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CD0E65-4D7F-A541-AC28-82DCADE8DA4B}"/>
              </a:ext>
            </a:extLst>
          </p:cNvPr>
          <p:cNvSpPr>
            <a:spLocks noGrp="1"/>
          </p:cNvSpPr>
          <p:nvPr>
            <p:ph type="title"/>
          </p:nvPr>
        </p:nvSpPr>
        <p:spPr/>
        <p:txBody>
          <a:bodyPr/>
          <a:lstStyle/>
          <a:p>
            <a:r>
              <a:rPr lang="en-US" dirty="0"/>
              <a:t>Required Peripheral Circuitry</a:t>
            </a:r>
          </a:p>
        </p:txBody>
      </p:sp>
      <p:sp>
        <p:nvSpPr>
          <p:cNvPr id="3" name="Content Placeholder 2">
            <a:extLst>
              <a:ext uri="{FF2B5EF4-FFF2-40B4-BE49-F238E27FC236}">
                <a16:creationId xmlns:a16="http://schemas.microsoft.com/office/drawing/2014/main" id="{42962A22-A25E-ED40-9960-591D32EFB7FF}"/>
              </a:ext>
            </a:extLst>
          </p:cNvPr>
          <p:cNvSpPr>
            <a:spLocks noGrp="1"/>
          </p:cNvSpPr>
          <p:nvPr>
            <p:ph idx="1"/>
          </p:nvPr>
        </p:nvSpPr>
        <p:spPr>
          <a:xfrm>
            <a:off x="199103" y="1229032"/>
            <a:ext cx="8610600" cy="4876800"/>
          </a:xfrm>
        </p:spPr>
        <p:txBody>
          <a:bodyPr/>
          <a:lstStyle/>
          <a:p>
            <a:endParaRPr lang="en-US" dirty="0"/>
          </a:p>
        </p:txBody>
      </p:sp>
      <p:grpSp>
        <p:nvGrpSpPr>
          <p:cNvPr id="4" name="Group 3">
            <a:extLst>
              <a:ext uri="{FF2B5EF4-FFF2-40B4-BE49-F238E27FC236}">
                <a16:creationId xmlns:a16="http://schemas.microsoft.com/office/drawing/2014/main" id="{501C9FDA-AB1A-D04E-AD59-8AA1552F121A}"/>
              </a:ext>
            </a:extLst>
          </p:cNvPr>
          <p:cNvGrpSpPr/>
          <p:nvPr/>
        </p:nvGrpSpPr>
        <p:grpSpPr>
          <a:xfrm>
            <a:off x="4179119" y="4812675"/>
            <a:ext cx="2414457" cy="244312"/>
            <a:chOff x="3453687" y="5575096"/>
            <a:chExt cx="2414457" cy="244312"/>
          </a:xfrm>
        </p:grpSpPr>
        <p:cxnSp>
          <p:nvCxnSpPr>
            <p:cNvPr id="5" name="Straight Connector 4">
              <a:extLst>
                <a:ext uri="{FF2B5EF4-FFF2-40B4-BE49-F238E27FC236}">
                  <a16:creationId xmlns:a16="http://schemas.microsoft.com/office/drawing/2014/main" id="{2BEFD103-7720-C342-A0EE-39EAD1FD55BC}"/>
                </a:ext>
              </a:extLst>
            </p:cNvPr>
            <p:cNvCxnSpPr/>
            <p:nvPr/>
          </p:nvCxnSpPr>
          <p:spPr bwMode="auto">
            <a:xfrm>
              <a:off x="3453687"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6" name="Straight Connector 5">
              <a:extLst>
                <a:ext uri="{FF2B5EF4-FFF2-40B4-BE49-F238E27FC236}">
                  <a16:creationId xmlns:a16="http://schemas.microsoft.com/office/drawing/2014/main" id="{DF1DA22C-F8E9-5F40-9287-3D030FC9F321}"/>
                </a:ext>
              </a:extLst>
            </p:cNvPr>
            <p:cNvCxnSpPr/>
            <p:nvPr/>
          </p:nvCxnSpPr>
          <p:spPr bwMode="auto">
            <a:xfrm>
              <a:off x="4211960"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7" name="Straight Connector 6">
              <a:extLst>
                <a:ext uri="{FF2B5EF4-FFF2-40B4-BE49-F238E27FC236}">
                  <a16:creationId xmlns:a16="http://schemas.microsoft.com/office/drawing/2014/main" id="{F15DEEF6-7DE2-C54B-BF80-F278C8E3D561}"/>
                </a:ext>
              </a:extLst>
            </p:cNvPr>
            <p:cNvCxnSpPr/>
            <p:nvPr/>
          </p:nvCxnSpPr>
          <p:spPr bwMode="auto">
            <a:xfrm>
              <a:off x="5076056"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8" name="Straight Connector 7">
              <a:extLst>
                <a:ext uri="{FF2B5EF4-FFF2-40B4-BE49-F238E27FC236}">
                  <a16:creationId xmlns:a16="http://schemas.microsoft.com/office/drawing/2014/main" id="{EABB1CFD-E3A6-BE4A-AFD8-EAA17880DDBB}"/>
                </a:ext>
              </a:extLst>
            </p:cNvPr>
            <p:cNvCxnSpPr/>
            <p:nvPr/>
          </p:nvCxnSpPr>
          <p:spPr bwMode="auto">
            <a:xfrm>
              <a:off x="5868144"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grpSp>
      <p:grpSp>
        <p:nvGrpSpPr>
          <p:cNvPr id="9" name="Group 8">
            <a:extLst>
              <a:ext uri="{FF2B5EF4-FFF2-40B4-BE49-F238E27FC236}">
                <a16:creationId xmlns:a16="http://schemas.microsoft.com/office/drawing/2014/main" id="{2A0DA1EE-B5C1-0248-9E5A-784BF7362DBE}"/>
              </a:ext>
            </a:extLst>
          </p:cNvPr>
          <p:cNvGrpSpPr/>
          <p:nvPr/>
        </p:nvGrpSpPr>
        <p:grpSpPr>
          <a:xfrm>
            <a:off x="4179119" y="5302587"/>
            <a:ext cx="2414457" cy="244312"/>
            <a:chOff x="3453687" y="5575096"/>
            <a:chExt cx="2414457" cy="244312"/>
          </a:xfrm>
        </p:grpSpPr>
        <p:cxnSp>
          <p:nvCxnSpPr>
            <p:cNvPr id="10" name="Straight Connector 9">
              <a:extLst>
                <a:ext uri="{FF2B5EF4-FFF2-40B4-BE49-F238E27FC236}">
                  <a16:creationId xmlns:a16="http://schemas.microsoft.com/office/drawing/2014/main" id="{A4642DFB-4CEC-3449-BB0C-16AFB03F5276}"/>
                </a:ext>
              </a:extLst>
            </p:cNvPr>
            <p:cNvCxnSpPr/>
            <p:nvPr/>
          </p:nvCxnSpPr>
          <p:spPr bwMode="auto">
            <a:xfrm>
              <a:off x="3453687"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11" name="Straight Connector 10">
              <a:extLst>
                <a:ext uri="{FF2B5EF4-FFF2-40B4-BE49-F238E27FC236}">
                  <a16:creationId xmlns:a16="http://schemas.microsoft.com/office/drawing/2014/main" id="{AEBCBBBC-6943-C147-BA29-31F2B4F5E48C}"/>
                </a:ext>
              </a:extLst>
            </p:cNvPr>
            <p:cNvCxnSpPr/>
            <p:nvPr/>
          </p:nvCxnSpPr>
          <p:spPr bwMode="auto">
            <a:xfrm>
              <a:off x="4211960"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12" name="Straight Connector 11">
              <a:extLst>
                <a:ext uri="{FF2B5EF4-FFF2-40B4-BE49-F238E27FC236}">
                  <a16:creationId xmlns:a16="http://schemas.microsoft.com/office/drawing/2014/main" id="{18A52326-5CA4-884D-AEBF-703A717B7406}"/>
                </a:ext>
              </a:extLst>
            </p:cNvPr>
            <p:cNvCxnSpPr/>
            <p:nvPr/>
          </p:nvCxnSpPr>
          <p:spPr bwMode="auto">
            <a:xfrm>
              <a:off x="5076056" y="5575096"/>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cxnSp>
          <p:nvCxnSpPr>
            <p:cNvPr id="13" name="Straight Connector 12">
              <a:extLst>
                <a:ext uri="{FF2B5EF4-FFF2-40B4-BE49-F238E27FC236}">
                  <a16:creationId xmlns:a16="http://schemas.microsoft.com/office/drawing/2014/main" id="{0D9B23FD-33E0-B842-B6A6-1CAC2500C1D3}"/>
                </a:ext>
              </a:extLst>
            </p:cNvPr>
            <p:cNvCxnSpPr/>
            <p:nvPr/>
          </p:nvCxnSpPr>
          <p:spPr bwMode="auto">
            <a:xfrm>
              <a:off x="5868144" y="5589240"/>
              <a:ext cx="0" cy="230168"/>
            </a:xfrm>
            <a:prstGeom prst="line">
              <a:avLst/>
            </a:prstGeom>
            <a:solidFill>
              <a:schemeClr val="accent1"/>
            </a:solidFill>
            <a:ln w="38100" cap="flat" cmpd="sng" algn="ctr">
              <a:solidFill>
                <a:schemeClr val="tx1"/>
              </a:solidFill>
              <a:prstDash val="solid"/>
              <a:miter lim="800000"/>
              <a:headEnd type="none" w="med" len="med"/>
              <a:tailEnd type="none" w="med" len="med"/>
            </a:ln>
            <a:effectLst/>
          </p:spPr>
        </p:cxnSp>
      </p:grpSp>
      <p:grpSp>
        <p:nvGrpSpPr>
          <p:cNvPr id="14" name="组合 49">
            <a:extLst>
              <a:ext uri="{FF2B5EF4-FFF2-40B4-BE49-F238E27FC236}">
                <a16:creationId xmlns:a16="http://schemas.microsoft.com/office/drawing/2014/main" id="{B26CFA67-75BA-6643-AEF9-D2A0278EAA02}"/>
              </a:ext>
            </a:extLst>
          </p:cNvPr>
          <p:cNvGrpSpPr/>
          <p:nvPr/>
        </p:nvGrpSpPr>
        <p:grpSpPr>
          <a:xfrm>
            <a:off x="3353216" y="1226419"/>
            <a:ext cx="3509283" cy="3163218"/>
            <a:chOff x="3060000" y="1033443"/>
            <a:chExt cx="4321210" cy="4051741"/>
          </a:xfrm>
        </p:grpSpPr>
        <p:pic>
          <p:nvPicPr>
            <p:cNvPr id="15" name="图片 48">
              <a:extLst>
                <a:ext uri="{FF2B5EF4-FFF2-40B4-BE49-F238E27FC236}">
                  <a16:creationId xmlns:a16="http://schemas.microsoft.com/office/drawing/2014/main" id="{B564072F-F258-F045-AC9E-BD03A108D171}"/>
                </a:ext>
              </a:extLst>
            </p:cNvPr>
            <p:cNvPicPr>
              <a:picLocks noChangeAspect="1"/>
            </p:cNvPicPr>
            <p:nvPr/>
          </p:nvPicPr>
          <p:blipFill>
            <a:blip r:embed="rId3"/>
            <a:stretch>
              <a:fillRect/>
            </a:stretch>
          </p:blipFill>
          <p:spPr>
            <a:xfrm>
              <a:off x="3418378" y="1390115"/>
              <a:ext cx="699478" cy="690511"/>
            </a:xfrm>
            <a:prstGeom prst="rect">
              <a:avLst/>
            </a:prstGeom>
          </p:spPr>
        </p:pic>
        <p:pic>
          <p:nvPicPr>
            <p:cNvPr id="16" name="图片 49">
              <a:extLst>
                <a:ext uri="{FF2B5EF4-FFF2-40B4-BE49-F238E27FC236}">
                  <a16:creationId xmlns:a16="http://schemas.microsoft.com/office/drawing/2014/main" id="{8464B021-F2D8-5543-9877-574857176B27}"/>
                </a:ext>
              </a:extLst>
            </p:cNvPr>
            <p:cNvPicPr>
              <a:picLocks noChangeAspect="1"/>
            </p:cNvPicPr>
            <p:nvPr/>
          </p:nvPicPr>
          <p:blipFill>
            <a:blip r:embed="rId3"/>
            <a:stretch>
              <a:fillRect/>
            </a:stretch>
          </p:blipFill>
          <p:spPr>
            <a:xfrm>
              <a:off x="4403925" y="1390115"/>
              <a:ext cx="699478" cy="690511"/>
            </a:xfrm>
            <a:prstGeom prst="rect">
              <a:avLst/>
            </a:prstGeom>
          </p:spPr>
        </p:pic>
        <p:pic>
          <p:nvPicPr>
            <p:cNvPr id="17" name="图片 50">
              <a:extLst>
                <a:ext uri="{FF2B5EF4-FFF2-40B4-BE49-F238E27FC236}">
                  <a16:creationId xmlns:a16="http://schemas.microsoft.com/office/drawing/2014/main" id="{7BCC8AF3-0B4B-8241-842B-89DCBCD15DD3}"/>
                </a:ext>
              </a:extLst>
            </p:cNvPr>
            <p:cNvPicPr>
              <a:picLocks noChangeAspect="1"/>
            </p:cNvPicPr>
            <p:nvPr/>
          </p:nvPicPr>
          <p:blipFill>
            <a:blip r:embed="rId3"/>
            <a:stretch>
              <a:fillRect/>
            </a:stretch>
          </p:blipFill>
          <p:spPr>
            <a:xfrm>
              <a:off x="5404216" y="1375080"/>
              <a:ext cx="699478" cy="690511"/>
            </a:xfrm>
            <a:prstGeom prst="rect">
              <a:avLst/>
            </a:prstGeom>
          </p:spPr>
        </p:pic>
        <p:pic>
          <p:nvPicPr>
            <p:cNvPr id="18" name="图片 51">
              <a:extLst>
                <a:ext uri="{FF2B5EF4-FFF2-40B4-BE49-F238E27FC236}">
                  <a16:creationId xmlns:a16="http://schemas.microsoft.com/office/drawing/2014/main" id="{5612FD5B-0896-9E49-8E82-13BD69255886}"/>
                </a:ext>
              </a:extLst>
            </p:cNvPr>
            <p:cNvPicPr>
              <a:picLocks noChangeAspect="1"/>
            </p:cNvPicPr>
            <p:nvPr/>
          </p:nvPicPr>
          <p:blipFill>
            <a:blip r:embed="rId3"/>
            <a:stretch>
              <a:fillRect/>
            </a:stretch>
          </p:blipFill>
          <p:spPr>
            <a:xfrm>
              <a:off x="6338906" y="1361443"/>
              <a:ext cx="699478" cy="690511"/>
            </a:xfrm>
            <a:prstGeom prst="rect">
              <a:avLst/>
            </a:prstGeom>
          </p:spPr>
        </p:pic>
        <p:pic>
          <p:nvPicPr>
            <p:cNvPr id="19" name="图片 52">
              <a:extLst>
                <a:ext uri="{FF2B5EF4-FFF2-40B4-BE49-F238E27FC236}">
                  <a16:creationId xmlns:a16="http://schemas.microsoft.com/office/drawing/2014/main" id="{6F148C07-43BB-BC46-A67E-0D96384DFBA7}"/>
                </a:ext>
              </a:extLst>
            </p:cNvPr>
            <p:cNvPicPr>
              <a:picLocks noChangeAspect="1"/>
            </p:cNvPicPr>
            <p:nvPr/>
          </p:nvPicPr>
          <p:blipFill>
            <a:blip r:embed="rId3"/>
            <a:stretch>
              <a:fillRect/>
            </a:stretch>
          </p:blipFill>
          <p:spPr>
            <a:xfrm>
              <a:off x="3442583" y="2262484"/>
              <a:ext cx="699478" cy="690511"/>
            </a:xfrm>
            <a:prstGeom prst="rect">
              <a:avLst/>
            </a:prstGeom>
          </p:spPr>
        </p:pic>
        <p:pic>
          <p:nvPicPr>
            <p:cNvPr id="20" name="图片 53">
              <a:extLst>
                <a:ext uri="{FF2B5EF4-FFF2-40B4-BE49-F238E27FC236}">
                  <a16:creationId xmlns:a16="http://schemas.microsoft.com/office/drawing/2014/main" id="{BF4942DA-FD9F-CA48-96DA-92E6AD391466}"/>
                </a:ext>
              </a:extLst>
            </p:cNvPr>
            <p:cNvPicPr>
              <a:picLocks noChangeAspect="1"/>
            </p:cNvPicPr>
            <p:nvPr/>
          </p:nvPicPr>
          <p:blipFill>
            <a:blip r:embed="rId3"/>
            <a:stretch>
              <a:fillRect/>
            </a:stretch>
          </p:blipFill>
          <p:spPr>
            <a:xfrm>
              <a:off x="4428130" y="2262484"/>
              <a:ext cx="699478" cy="690511"/>
            </a:xfrm>
            <a:prstGeom prst="rect">
              <a:avLst/>
            </a:prstGeom>
          </p:spPr>
        </p:pic>
        <p:pic>
          <p:nvPicPr>
            <p:cNvPr id="21" name="图片 54">
              <a:extLst>
                <a:ext uri="{FF2B5EF4-FFF2-40B4-BE49-F238E27FC236}">
                  <a16:creationId xmlns:a16="http://schemas.microsoft.com/office/drawing/2014/main" id="{BD9E9726-499F-134D-AD34-9F687C6E0490}"/>
                </a:ext>
              </a:extLst>
            </p:cNvPr>
            <p:cNvPicPr>
              <a:picLocks noChangeAspect="1"/>
            </p:cNvPicPr>
            <p:nvPr/>
          </p:nvPicPr>
          <p:blipFill>
            <a:blip r:embed="rId3"/>
            <a:stretch>
              <a:fillRect/>
            </a:stretch>
          </p:blipFill>
          <p:spPr>
            <a:xfrm>
              <a:off x="5428421" y="2246737"/>
              <a:ext cx="699478" cy="690511"/>
            </a:xfrm>
            <a:prstGeom prst="rect">
              <a:avLst/>
            </a:prstGeom>
          </p:spPr>
        </p:pic>
        <p:pic>
          <p:nvPicPr>
            <p:cNvPr id="22" name="图片 55">
              <a:extLst>
                <a:ext uri="{FF2B5EF4-FFF2-40B4-BE49-F238E27FC236}">
                  <a16:creationId xmlns:a16="http://schemas.microsoft.com/office/drawing/2014/main" id="{9885DE93-FAAF-D148-9C0E-689F1AFA662D}"/>
                </a:ext>
              </a:extLst>
            </p:cNvPr>
            <p:cNvPicPr>
              <a:picLocks noChangeAspect="1"/>
            </p:cNvPicPr>
            <p:nvPr/>
          </p:nvPicPr>
          <p:blipFill>
            <a:blip r:embed="rId3"/>
            <a:stretch>
              <a:fillRect/>
            </a:stretch>
          </p:blipFill>
          <p:spPr>
            <a:xfrm>
              <a:off x="6336425" y="2262483"/>
              <a:ext cx="699478" cy="690511"/>
            </a:xfrm>
            <a:prstGeom prst="rect">
              <a:avLst/>
            </a:prstGeom>
          </p:spPr>
        </p:pic>
        <p:pic>
          <p:nvPicPr>
            <p:cNvPr id="23" name="图片 56">
              <a:extLst>
                <a:ext uri="{FF2B5EF4-FFF2-40B4-BE49-F238E27FC236}">
                  <a16:creationId xmlns:a16="http://schemas.microsoft.com/office/drawing/2014/main" id="{C9FFBBF2-EF85-9840-94D4-7CA94258E32C}"/>
                </a:ext>
              </a:extLst>
            </p:cNvPr>
            <p:cNvPicPr>
              <a:picLocks noChangeAspect="1"/>
            </p:cNvPicPr>
            <p:nvPr/>
          </p:nvPicPr>
          <p:blipFill>
            <a:blip r:embed="rId3"/>
            <a:stretch>
              <a:fillRect/>
            </a:stretch>
          </p:blipFill>
          <p:spPr>
            <a:xfrm>
              <a:off x="3418378" y="3148861"/>
              <a:ext cx="699478" cy="690511"/>
            </a:xfrm>
            <a:prstGeom prst="rect">
              <a:avLst/>
            </a:prstGeom>
          </p:spPr>
        </p:pic>
        <p:pic>
          <p:nvPicPr>
            <p:cNvPr id="24" name="图片 57">
              <a:extLst>
                <a:ext uri="{FF2B5EF4-FFF2-40B4-BE49-F238E27FC236}">
                  <a16:creationId xmlns:a16="http://schemas.microsoft.com/office/drawing/2014/main" id="{ACCBBD63-23EE-ED48-B124-245C9F3D8D3B}"/>
                </a:ext>
              </a:extLst>
            </p:cNvPr>
            <p:cNvPicPr>
              <a:picLocks noChangeAspect="1"/>
            </p:cNvPicPr>
            <p:nvPr/>
          </p:nvPicPr>
          <p:blipFill>
            <a:blip r:embed="rId3"/>
            <a:stretch>
              <a:fillRect/>
            </a:stretch>
          </p:blipFill>
          <p:spPr>
            <a:xfrm>
              <a:off x="4403925" y="3148861"/>
              <a:ext cx="699478" cy="690511"/>
            </a:xfrm>
            <a:prstGeom prst="rect">
              <a:avLst/>
            </a:prstGeom>
          </p:spPr>
        </p:pic>
        <p:pic>
          <p:nvPicPr>
            <p:cNvPr id="25" name="图片 58">
              <a:extLst>
                <a:ext uri="{FF2B5EF4-FFF2-40B4-BE49-F238E27FC236}">
                  <a16:creationId xmlns:a16="http://schemas.microsoft.com/office/drawing/2014/main" id="{03213437-CA5F-5943-B8CC-F76079633819}"/>
                </a:ext>
              </a:extLst>
            </p:cNvPr>
            <p:cNvPicPr>
              <a:picLocks noChangeAspect="1"/>
            </p:cNvPicPr>
            <p:nvPr/>
          </p:nvPicPr>
          <p:blipFill>
            <a:blip r:embed="rId3"/>
            <a:stretch>
              <a:fillRect/>
            </a:stretch>
          </p:blipFill>
          <p:spPr>
            <a:xfrm>
              <a:off x="5404216" y="3133826"/>
              <a:ext cx="699478" cy="690511"/>
            </a:xfrm>
            <a:prstGeom prst="rect">
              <a:avLst/>
            </a:prstGeom>
          </p:spPr>
        </p:pic>
        <p:pic>
          <p:nvPicPr>
            <p:cNvPr id="26" name="图片 59">
              <a:extLst>
                <a:ext uri="{FF2B5EF4-FFF2-40B4-BE49-F238E27FC236}">
                  <a16:creationId xmlns:a16="http://schemas.microsoft.com/office/drawing/2014/main" id="{67352D3A-A715-2C4C-AB9B-0BF899CBCEAB}"/>
                </a:ext>
              </a:extLst>
            </p:cNvPr>
            <p:cNvPicPr>
              <a:picLocks noChangeAspect="1"/>
            </p:cNvPicPr>
            <p:nvPr/>
          </p:nvPicPr>
          <p:blipFill>
            <a:blip r:embed="rId3"/>
            <a:stretch>
              <a:fillRect/>
            </a:stretch>
          </p:blipFill>
          <p:spPr>
            <a:xfrm>
              <a:off x="6338906" y="3120189"/>
              <a:ext cx="699478" cy="690511"/>
            </a:xfrm>
            <a:prstGeom prst="rect">
              <a:avLst/>
            </a:prstGeom>
          </p:spPr>
        </p:pic>
        <p:pic>
          <p:nvPicPr>
            <p:cNvPr id="27" name="图片 60">
              <a:extLst>
                <a:ext uri="{FF2B5EF4-FFF2-40B4-BE49-F238E27FC236}">
                  <a16:creationId xmlns:a16="http://schemas.microsoft.com/office/drawing/2014/main" id="{3CD296D6-B6C6-F346-A821-00429D32821E}"/>
                </a:ext>
              </a:extLst>
            </p:cNvPr>
            <p:cNvPicPr>
              <a:picLocks noChangeAspect="1"/>
            </p:cNvPicPr>
            <p:nvPr/>
          </p:nvPicPr>
          <p:blipFill>
            <a:blip r:embed="rId3"/>
            <a:stretch>
              <a:fillRect/>
            </a:stretch>
          </p:blipFill>
          <p:spPr>
            <a:xfrm>
              <a:off x="3418378" y="4063555"/>
              <a:ext cx="699478" cy="690511"/>
            </a:xfrm>
            <a:prstGeom prst="rect">
              <a:avLst/>
            </a:prstGeom>
          </p:spPr>
        </p:pic>
        <p:pic>
          <p:nvPicPr>
            <p:cNvPr id="28" name="图片 61">
              <a:extLst>
                <a:ext uri="{FF2B5EF4-FFF2-40B4-BE49-F238E27FC236}">
                  <a16:creationId xmlns:a16="http://schemas.microsoft.com/office/drawing/2014/main" id="{FEE64F18-E452-A54D-BF9B-9E992DAF9D36}"/>
                </a:ext>
              </a:extLst>
            </p:cNvPr>
            <p:cNvPicPr>
              <a:picLocks noChangeAspect="1"/>
            </p:cNvPicPr>
            <p:nvPr/>
          </p:nvPicPr>
          <p:blipFill>
            <a:blip r:embed="rId3"/>
            <a:stretch>
              <a:fillRect/>
            </a:stretch>
          </p:blipFill>
          <p:spPr>
            <a:xfrm>
              <a:off x="4403925" y="4063555"/>
              <a:ext cx="699478" cy="690511"/>
            </a:xfrm>
            <a:prstGeom prst="rect">
              <a:avLst/>
            </a:prstGeom>
          </p:spPr>
        </p:pic>
        <p:pic>
          <p:nvPicPr>
            <p:cNvPr id="29" name="图片 63">
              <a:extLst>
                <a:ext uri="{FF2B5EF4-FFF2-40B4-BE49-F238E27FC236}">
                  <a16:creationId xmlns:a16="http://schemas.microsoft.com/office/drawing/2014/main" id="{5C66697A-D666-6540-A258-999930AC62A8}"/>
                </a:ext>
              </a:extLst>
            </p:cNvPr>
            <p:cNvPicPr>
              <a:picLocks noChangeAspect="1"/>
            </p:cNvPicPr>
            <p:nvPr/>
          </p:nvPicPr>
          <p:blipFill>
            <a:blip r:embed="rId3"/>
            <a:stretch>
              <a:fillRect/>
            </a:stretch>
          </p:blipFill>
          <p:spPr>
            <a:xfrm>
              <a:off x="5404216" y="4048520"/>
              <a:ext cx="699478" cy="690511"/>
            </a:xfrm>
            <a:prstGeom prst="rect">
              <a:avLst/>
            </a:prstGeom>
          </p:spPr>
        </p:pic>
        <p:pic>
          <p:nvPicPr>
            <p:cNvPr id="30" name="图片 70">
              <a:extLst>
                <a:ext uri="{FF2B5EF4-FFF2-40B4-BE49-F238E27FC236}">
                  <a16:creationId xmlns:a16="http://schemas.microsoft.com/office/drawing/2014/main" id="{83B04455-702E-2846-9A52-728598B5D608}"/>
                </a:ext>
              </a:extLst>
            </p:cNvPr>
            <p:cNvPicPr>
              <a:picLocks noChangeAspect="1"/>
            </p:cNvPicPr>
            <p:nvPr/>
          </p:nvPicPr>
          <p:blipFill>
            <a:blip r:embed="rId3"/>
            <a:stretch>
              <a:fillRect/>
            </a:stretch>
          </p:blipFill>
          <p:spPr>
            <a:xfrm>
              <a:off x="6338906" y="4034883"/>
              <a:ext cx="699478" cy="690511"/>
            </a:xfrm>
            <a:prstGeom prst="rect">
              <a:avLst/>
            </a:prstGeom>
          </p:spPr>
        </p:pic>
        <p:grpSp>
          <p:nvGrpSpPr>
            <p:cNvPr id="31" name="组 138">
              <a:extLst>
                <a:ext uri="{FF2B5EF4-FFF2-40B4-BE49-F238E27FC236}">
                  <a16:creationId xmlns:a16="http://schemas.microsoft.com/office/drawing/2014/main" id="{8944140D-BFAD-5443-A279-85B50103AA4F}"/>
                </a:ext>
              </a:extLst>
            </p:cNvPr>
            <p:cNvGrpSpPr/>
            <p:nvPr/>
          </p:nvGrpSpPr>
          <p:grpSpPr>
            <a:xfrm>
              <a:off x="4079776" y="1033443"/>
              <a:ext cx="2902916" cy="4051741"/>
              <a:chOff x="4079776" y="1033443"/>
              <a:chExt cx="2902916" cy="4483789"/>
            </a:xfrm>
          </p:grpSpPr>
          <p:cxnSp>
            <p:nvCxnSpPr>
              <p:cNvPr id="108" name="直线箭头连接符 149">
                <a:extLst>
                  <a:ext uri="{FF2B5EF4-FFF2-40B4-BE49-F238E27FC236}">
                    <a16:creationId xmlns:a16="http://schemas.microsoft.com/office/drawing/2014/main" id="{40AE3B91-88A0-DE4D-A610-6397A9CC26A3}"/>
                  </a:ext>
                </a:extLst>
              </p:cNvPr>
              <p:cNvCxnSpPr/>
              <p:nvPr/>
            </p:nvCxnSpPr>
            <p:spPr>
              <a:xfrm>
                <a:off x="4079776"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9" name="直线箭头连接符 150">
                <a:extLst>
                  <a:ext uri="{FF2B5EF4-FFF2-40B4-BE49-F238E27FC236}">
                    <a16:creationId xmlns:a16="http://schemas.microsoft.com/office/drawing/2014/main" id="{D650D9AB-342C-BB48-8968-714AFB1357CB}"/>
                  </a:ext>
                </a:extLst>
              </p:cNvPr>
              <p:cNvCxnSpPr/>
              <p:nvPr/>
            </p:nvCxnSpPr>
            <p:spPr>
              <a:xfrm>
                <a:off x="5056909"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0" name="直线箭头连接符 151">
                <a:extLst>
                  <a:ext uri="{FF2B5EF4-FFF2-40B4-BE49-F238E27FC236}">
                    <a16:creationId xmlns:a16="http://schemas.microsoft.com/office/drawing/2014/main" id="{8D1ADB44-384E-3044-8596-627301F29F2D}"/>
                  </a:ext>
                </a:extLst>
              </p:cNvPr>
              <p:cNvCxnSpPr/>
              <p:nvPr/>
            </p:nvCxnSpPr>
            <p:spPr>
              <a:xfrm>
                <a:off x="6051600"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1" name="直线箭头连接符 152">
                <a:extLst>
                  <a:ext uri="{FF2B5EF4-FFF2-40B4-BE49-F238E27FC236}">
                    <a16:creationId xmlns:a16="http://schemas.microsoft.com/office/drawing/2014/main" id="{7FF6A627-2264-B84B-8D27-D7965AE7458F}"/>
                  </a:ext>
                </a:extLst>
              </p:cNvPr>
              <p:cNvCxnSpPr/>
              <p:nvPr/>
            </p:nvCxnSpPr>
            <p:spPr>
              <a:xfrm>
                <a:off x="6982692"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2" name="组 51">
              <a:extLst>
                <a:ext uri="{FF2B5EF4-FFF2-40B4-BE49-F238E27FC236}">
                  <a16:creationId xmlns:a16="http://schemas.microsoft.com/office/drawing/2014/main" id="{91EAD634-398D-A54F-AF8E-B2CCBB22C2C9}"/>
                </a:ext>
              </a:extLst>
            </p:cNvPr>
            <p:cNvGrpSpPr/>
            <p:nvPr/>
          </p:nvGrpSpPr>
          <p:grpSpPr>
            <a:xfrm>
              <a:off x="3071664" y="1268760"/>
              <a:ext cx="4309546" cy="289868"/>
              <a:chOff x="3071664" y="1268760"/>
              <a:chExt cx="4309546" cy="289868"/>
            </a:xfrm>
          </p:grpSpPr>
          <p:sp>
            <p:nvSpPr>
              <p:cNvPr id="99" name="空心弧 140">
                <a:extLst>
                  <a:ext uri="{FF2B5EF4-FFF2-40B4-BE49-F238E27FC236}">
                    <a16:creationId xmlns:a16="http://schemas.microsoft.com/office/drawing/2014/main" id="{075B2E7C-3132-7D4C-BDF9-C8E7AC4B64DE}"/>
                  </a:ext>
                </a:extLst>
              </p:cNvPr>
              <p:cNvSpPr/>
              <p:nvPr/>
            </p:nvSpPr>
            <p:spPr>
              <a:xfrm>
                <a:off x="3990198" y="127059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0" name="空心弧 141">
                <a:extLst>
                  <a:ext uri="{FF2B5EF4-FFF2-40B4-BE49-F238E27FC236}">
                    <a16:creationId xmlns:a16="http://schemas.microsoft.com/office/drawing/2014/main" id="{D9244C49-DD62-EB4A-ABBD-3761BE0B3DBB}"/>
                  </a:ext>
                </a:extLst>
              </p:cNvPr>
              <p:cNvSpPr/>
              <p:nvPr/>
            </p:nvSpPr>
            <p:spPr>
              <a:xfrm>
                <a:off x="4957280"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1" name="空心弧 142">
                <a:extLst>
                  <a:ext uri="{FF2B5EF4-FFF2-40B4-BE49-F238E27FC236}">
                    <a16:creationId xmlns:a16="http://schemas.microsoft.com/office/drawing/2014/main" id="{CAC9F42F-3467-764F-9A3B-4B92153D564B}"/>
                  </a:ext>
                </a:extLst>
              </p:cNvPr>
              <p:cNvSpPr/>
              <p:nvPr/>
            </p:nvSpPr>
            <p:spPr>
              <a:xfrm>
                <a:off x="5924362"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2" name="空心弧 143">
                <a:extLst>
                  <a:ext uri="{FF2B5EF4-FFF2-40B4-BE49-F238E27FC236}">
                    <a16:creationId xmlns:a16="http://schemas.microsoft.com/office/drawing/2014/main" id="{B39D7BB7-0C61-594F-863E-8C0EA6D46686}"/>
                  </a:ext>
                </a:extLst>
              </p:cNvPr>
              <p:cNvSpPr/>
              <p:nvPr/>
            </p:nvSpPr>
            <p:spPr>
              <a:xfrm>
                <a:off x="6883429" y="126876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03" name="直线连接符 144">
                <a:extLst>
                  <a:ext uri="{FF2B5EF4-FFF2-40B4-BE49-F238E27FC236}">
                    <a16:creationId xmlns:a16="http://schemas.microsoft.com/office/drawing/2014/main" id="{3E5A38ED-040E-564E-9FEA-CA67F28466E6}"/>
                  </a:ext>
                </a:extLst>
              </p:cNvPr>
              <p:cNvCxnSpPr/>
              <p:nvPr/>
            </p:nvCxnSpPr>
            <p:spPr>
              <a:xfrm>
                <a:off x="3071664" y="1412776"/>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04" name="直线连接符 145">
                <a:extLst>
                  <a:ext uri="{FF2B5EF4-FFF2-40B4-BE49-F238E27FC236}">
                    <a16:creationId xmlns:a16="http://schemas.microsoft.com/office/drawing/2014/main" id="{B654D764-1BCA-0745-A27D-972B2C7F9E1C}"/>
                  </a:ext>
                </a:extLst>
              </p:cNvPr>
              <p:cNvCxnSpPr/>
              <p:nvPr/>
            </p:nvCxnSpPr>
            <p:spPr>
              <a:xfrm>
                <a:off x="4178792" y="1407548"/>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05" name="直线连接符 146">
                <a:extLst>
                  <a:ext uri="{FF2B5EF4-FFF2-40B4-BE49-F238E27FC236}">
                    <a16:creationId xmlns:a16="http://schemas.microsoft.com/office/drawing/2014/main" id="{84084F5D-7E0D-E240-B7D9-C85ABC507A04}"/>
                  </a:ext>
                </a:extLst>
              </p:cNvPr>
              <p:cNvCxnSpPr/>
              <p:nvPr/>
            </p:nvCxnSpPr>
            <p:spPr>
              <a:xfrm>
                <a:off x="5166998" y="1400370"/>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06" name="直线连接符 147">
                <a:extLst>
                  <a:ext uri="{FF2B5EF4-FFF2-40B4-BE49-F238E27FC236}">
                    <a16:creationId xmlns:a16="http://schemas.microsoft.com/office/drawing/2014/main" id="{25841E64-889A-FE48-A63A-ABBF84512BF5}"/>
                  </a:ext>
                </a:extLst>
              </p:cNvPr>
              <p:cNvCxnSpPr/>
              <p:nvPr/>
            </p:nvCxnSpPr>
            <p:spPr>
              <a:xfrm flipV="1">
                <a:off x="6130243" y="1393422"/>
                <a:ext cx="774872" cy="184"/>
              </a:xfrm>
              <a:prstGeom prst="line">
                <a:avLst/>
              </a:prstGeom>
              <a:ln w="38100"/>
            </p:spPr>
            <p:style>
              <a:lnRef idx="1">
                <a:schemeClr val="dk1"/>
              </a:lnRef>
              <a:fillRef idx="0">
                <a:schemeClr val="dk1"/>
              </a:fillRef>
              <a:effectRef idx="0">
                <a:schemeClr val="dk1"/>
              </a:effectRef>
              <a:fontRef idx="minor">
                <a:schemeClr val="tx1"/>
              </a:fontRef>
            </p:style>
          </p:cxnSp>
          <p:cxnSp>
            <p:nvCxnSpPr>
              <p:cNvPr id="107" name="直线连接符 148">
                <a:extLst>
                  <a:ext uri="{FF2B5EF4-FFF2-40B4-BE49-F238E27FC236}">
                    <a16:creationId xmlns:a16="http://schemas.microsoft.com/office/drawing/2014/main" id="{8D185E88-8DA9-CB40-99E8-F1E1690AD2F3}"/>
                  </a:ext>
                </a:extLst>
              </p:cNvPr>
              <p:cNvCxnSpPr/>
              <p:nvPr/>
            </p:nvCxnSpPr>
            <p:spPr>
              <a:xfrm>
                <a:off x="7080077" y="1400370"/>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33" name="组 52">
              <a:extLst>
                <a:ext uri="{FF2B5EF4-FFF2-40B4-BE49-F238E27FC236}">
                  <a16:creationId xmlns:a16="http://schemas.microsoft.com/office/drawing/2014/main" id="{052FBA3F-FC4A-8640-8553-F739878CD1DE}"/>
                </a:ext>
              </a:extLst>
            </p:cNvPr>
            <p:cNvGrpSpPr/>
            <p:nvPr/>
          </p:nvGrpSpPr>
          <p:grpSpPr>
            <a:xfrm>
              <a:off x="3063600" y="2161688"/>
              <a:ext cx="4315016" cy="291704"/>
              <a:chOff x="3063600" y="2008133"/>
              <a:chExt cx="4315016" cy="291704"/>
            </a:xfrm>
          </p:grpSpPr>
          <p:sp>
            <p:nvSpPr>
              <p:cNvPr id="90" name="空心弧 131">
                <a:extLst>
                  <a:ext uri="{FF2B5EF4-FFF2-40B4-BE49-F238E27FC236}">
                    <a16:creationId xmlns:a16="http://schemas.microsoft.com/office/drawing/2014/main" id="{5A2A2C99-9868-7F4A-A120-5270F10DB6AF}"/>
                  </a:ext>
                </a:extLst>
              </p:cNvPr>
              <p:cNvSpPr/>
              <p:nvPr/>
            </p:nvSpPr>
            <p:spPr>
              <a:xfrm>
                <a:off x="3981449" y="2011805"/>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91" name="空心弧 132">
                <a:extLst>
                  <a:ext uri="{FF2B5EF4-FFF2-40B4-BE49-F238E27FC236}">
                    <a16:creationId xmlns:a16="http://schemas.microsoft.com/office/drawing/2014/main" id="{0BCF0E6D-3119-984B-BF93-DF031AAB70A4}"/>
                  </a:ext>
                </a:extLst>
              </p:cNvPr>
              <p:cNvSpPr/>
              <p:nvPr/>
            </p:nvSpPr>
            <p:spPr>
              <a:xfrm>
                <a:off x="5933111"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92" name="空心弧 133">
                <a:extLst>
                  <a:ext uri="{FF2B5EF4-FFF2-40B4-BE49-F238E27FC236}">
                    <a16:creationId xmlns:a16="http://schemas.microsoft.com/office/drawing/2014/main" id="{8D86369F-F002-3F48-BB36-DFB2C230F42C}"/>
                  </a:ext>
                </a:extLst>
              </p:cNvPr>
              <p:cNvSpPr/>
              <p:nvPr/>
            </p:nvSpPr>
            <p:spPr>
              <a:xfrm>
                <a:off x="4957280"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93" name="空心弧 134">
                <a:extLst>
                  <a:ext uri="{FF2B5EF4-FFF2-40B4-BE49-F238E27FC236}">
                    <a16:creationId xmlns:a16="http://schemas.microsoft.com/office/drawing/2014/main" id="{54D64626-D8BE-9F49-BC9A-A45421026983}"/>
                  </a:ext>
                </a:extLst>
              </p:cNvPr>
              <p:cNvSpPr/>
              <p:nvPr/>
            </p:nvSpPr>
            <p:spPr>
              <a:xfrm>
                <a:off x="6879393" y="20081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94" name="直线连接符 135">
                <a:extLst>
                  <a:ext uri="{FF2B5EF4-FFF2-40B4-BE49-F238E27FC236}">
                    <a16:creationId xmlns:a16="http://schemas.microsoft.com/office/drawing/2014/main" id="{043392E7-B89A-CA49-980E-F0B3E5FFF90D}"/>
                  </a:ext>
                </a:extLst>
              </p:cNvPr>
              <p:cNvCxnSpPr/>
              <p:nvPr/>
            </p:nvCxnSpPr>
            <p:spPr>
              <a:xfrm>
                <a:off x="3063600" y="21456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5" name="直线连接符 136">
                <a:extLst>
                  <a:ext uri="{FF2B5EF4-FFF2-40B4-BE49-F238E27FC236}">
                    <a16:creationId xmlns:a16="http://schemas.microsoft.com/office/drawing/2014/main" id="{1A6DA1B9-CB04-A54E-A13B-7A48DC75AFF1}"/>
                  </a:ext>
                </a:extLst>
              </p:cNvPr>
              <p:cNvCxnSpPr/>
              <p:nvPr/>
            </p:nvCxnSpPr>
            <p:spPr>
              <a:xfrm>
                <a:off x="4171955" y="21403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6" name="直线连接符 137">
                <a:extLst>
                  <a:ext uri="{FF2B5EF4-FFF2-40B4-BE49-F238E27FC236}">
                    <a16:creationId xmlns:a16="http://schemas.microsoft.com/office/drawing/2014/main" id="{7807FE0B-95F2-F644-BED4-42BF5554D6F0}"/>
                  </a:ext>
                </a:extLst>
              </p:cNvPr>
              <p:cNvCxnSpPr/>
              <p:nvPr/>
            </p:nvCxnSpPr>
            <p:spPr>
              <a:xfrm>
                <a:off x="5160142" y="21331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7" name="直线连接符 138">
                <a:extLst>
                  <a:ext uri="{FF2B5EF4-FFF2-40B4-BE49-F238E27FC236}">
                    <a16:creationId xmlns:a16="http://schemas.microsoft.com/office/drawing/2014/main" id="{FBC1909F-210A-D44D-96A2-B873608AF0F2}"/>
                  </a:ext>
                </a:extLst>
              </p:cNvPr>
              <p:cNvCxnSpPr/>
              <p:nvPr/>
            </p:nvCxnSpPr>
            <p:spPr>
              <a:xfrm>
                <a:off x="6143291" y="2145600"/>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98" name="直线连接符 139">
                <a:extLst>
                  <a:ext uri="{FF2B5EF4-FFF2-40B4-BE49-F238E27FC236}">
                    <a16:creationId xmlns:a16="http://schemas.microsoft.com/office/drawing/2014/main" id="{1A43F3EC-39C5-5C4B-8820-2991ADD7B155}"/>
                  </a:ext>
                </a:extLst>
              </p:cNvPr>
              <p:cNvCxnSpPr/>
              <p:nvPr/>
            </p:nvCxnSpPr>
            <p:spPr>
              <a:xfrm>
                <a:off x="7077483" y="21331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34" name="组 53">
              <a:extLst>
                <a:ext uri="{FF2B5EF4-FFF2-40B4-BE49-F238E27FC236}">
                  <a16:creationId xmlns:a16="http://schemas.microsoft.com/office/drawing/2014/main" id="{0656E068-5118-6046-B847-C2DA20AEB46A}"/>
                </a:ext>
              </a:extLst>
            </p:cNvPr>
            <p:cNvGrpSpPr/>
            <p:nvPr/>
          </p:nvGrpSpPr>
          <p:grpSpPr>
            <a:xfrm>
              <a:off x="3071664" y="3043241"/>
              <a:ext cx="4309546" cy="291704"/>
              <a:chOff x="3071664" y="2745670"/>
              <a:chExt cx="4309546" cy="291704"/>
            </a:xfrm>
          </p:grpSpPr>
          <p:sp>
            <p:nvSpPr>
              <p:cNvPr id="81" name="空心弧 121">
                <a:extLst>
                  <a:ext uri="{FF2B5EF4-FFF2-40B4-BE49-F238E27FC236}">
                    <a16:creationId xmlns:a16="http://schemas.microsoft.com/office/drawing/2014/main" id="{1452472E-AA36-904B-99B3-13204630F734}"/>
                  </a:ext>
                </a:extLst>
              </p:cNvPr>
              <p:cNvSpPr/>
              <p:nvPr/>
            </p:nvSpPr>
            <p:spPr>
              <a:xfrm>
                <a:off x="3985273" y="2749342"/>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82" name="空心弧 122">
                <a:extLst>
                  <a:ext uri="{FF2B5EF4-FFF2-40B4-BE49-F238E27FC236}">
                    <a16:creationId xmlns:a16="http://schemas.microsoft.com/office/drawing/2014/main" id="{EA4345A2-ABD0-A74C-AE3B-6D74ADB43495}"/>
                  </a:ext>
                </a:extLst>
              </p:cNvPr>
              <p:cNvSpPr/>
              <p:nvPr/>
            </p:nvSpPr>
            <p:spPr>
              <a:xfrm>
                <a:off x="5924362"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83" name="空心弧 124">
                <a:extLst>
                  <a:ext uri="{FF2B5EF4-FFF2-40B4-BE49-F238E27FC236}">
                    <a16:creationId xmlns:a16="http://schemas.microsoft.com/office/drawing/2014/main" id="{05245ED4-9176-0440-8127-83ACDBDEEC02}"/>
                  </a:ext>
                </a:extLst>
              </p:cNvPr>
              <p:cNvSpPr/>
              <p:nvPr/>
            </p:nvSpPr>
            <p:spPr>
              <a:xfrm>
                <a:off x="4961104" y="274750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84" name="空心弧 125">
                <a:extLst>
                  <a:ext uri="{FF2B5EF4-FFF2-40B4-BE49-F238E27FC236}">
                    <a16:creationId xmlns:a16="http://schemas.microsoft.com/office/drawing/2014/main" id="{B4785485-373F-A945-8AF1-E7A514116E80}"/>
                  </a:ext>
                </a:extLst>
              </p:cNvPr>
              <p:cNvSpPr/>
              <p:nvPr/>
            </p:nvSpPr>
            <p:spPr>
              <a:xfrm>
                <a:off x="6883217"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85" name="直线连接符 126">
                <a:extLst>
                  <a:ext uri="{FF2B5EF4-FFF2-40B4-BE49-F238E27FC236}">
                    <a16:creationId xmlns:a16="http://schemas.microsoft.com/office/drawing/2014/main" id="{8729D042-DBE2-294D-89FA-B266D2B10C04}"/>
                  </a:ext>
                </a:extLst>
              </p:cNvPr>
              <p:cNvCxnSpPr/>
              <p:nvPr/>
            </p:nvCxnSpPr>
            <p:spPr>
              <a:xfrm>
                <a:off x="3071664" y="28800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6" name="直线连接符 127">
                <a:extLst>
                  <a:ext uri="{FF2B5EF4-FFF2-40B4-BE49-F238E27FC236}">
                    <a16:creationId xmlns:a16="http://schemas.microsoft.com/office/drawing/2014/main" id="{4CD9A1FC-6E6C-B54D-A9B8-9DA709927319}"/>
                  </a:ext>
                </a:extLst>
              </p:cNvPr>
              <p:cNvCxnSpPr/>
              <p:nvPr/>
            </p:nvCxnSpPr>
            <p:spPr>
              <a:xfrm>
                <a:off x="4178792" y="28747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7" name="直线连接符 128">
                <a:extLst>
                  <a:ext uri="{FF2B5EF4-FFF2-40B4-BE49-F238E27FC236}">
                    <a16:creationId xmlns:a16="http://schemas.microsoft.com/office/drawing/2014/main" id="{9EA34308-70F6-C341-BCA4-82BAD27F68C3}"/>
                  </a:ext>
                </a:extLst>
              </p:cNvPr>
              <p:cNvCxnSpPr/>
              <p:nvPr/>
            </p:nvCxnSpPr>
            <p:spPr>
              <a:xfrm>
                <a:off x="5166998" y="28675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8" name="直线连接符 129">
                <a:extLst>
                  <a:ext uri="{FF2B5EF4-FFF2-40B4-BE49-F238E27FC236}">
                    <a16:creationId xmlns:a16="http://schemas.microsoft.com/office/drawing/2014/main" id="{1E6462FD-A5E9-9B42-93D0-E16035FD12B0}"/>
                  </a:ext>
                </a:extLst>
              </p:cNvPr>
              <p:cNvCxnSpPr/>
              <p:nvPr/>
            </p:nvCxnSpPr>
            <p:spPr>
              <a:xfrm>
                <a:off x="6140020" y="2865849"/>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9" name="直线连接符 130">
                <a:extLst>
                  <a:ext uri="{FF2B5EF4-FFF2-40B4-BE49-F238E27FC236}">
                    <a16:creationId xmlns:a16="http://schemas.microsoft.com/office/drawing/2014/main" id="{AD49C59A-0DCA-D240-9076-8CA20BBD9CDB}"/>
                  </a:ext>
                </a:extLst>
              </p:cNvPr>
              <p:cNvCxnSpPr/>
              <p:nvPr/>
            </p:nvCxnSpPr>
            <p:spPr>
              <a:xfrm>
                <a:off x="7080077" y="28675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35" name="组 54">
              <a:extLst>
                <a:ext uri="{FF2B5EF4-FFF2-40B4-BE49-F238E27FC236}">
                  <a16:creationId xmlns:a16="http://schemas.microsoft.com/office/drawing/2014/main" id="{982331B2-E3D9-104C-9167-6DA531192188}"/>
                </a:ext>
              </a:extLst>
            </p:cNvPr>
            <p:cNvGrpSpPr/>
            <p:nvPr/>
          </p:nvGrpSpPr>
          <p:grpSpPr>
            <a:xfrm>
              <a:off x="3060000" y="3929384"/>
              <a:ext cx="4317458" cy="291704"/>
              <a:chOff x="3060000" y="3487797"/>
              <a:chExt cx="4317458" cy="291704"/>
            </a:xfrm>
          </p:grpSpPr>
          <p:sp>
            <p:nvSpPr>
              <p:cNvPr id="72" name="空心弧 112">
                <a:extLst>
                  <a:ext uri="{FF2B5EF4-FFF2-40B4-BE49-F238E27FC236}">
                    <a16:creationId xmlns:a16="http://schemas.microsoft.com/office/drawing/2014/main" id="{1A0FE97B-D13B-DD45-8114-8933B98DA530}"/>
                  </a:ext>
                </a:extLst>
              </p:cNvPr>
              <p:cNvSpPr/>
              <p:nvPr/>
            </p:nvSpPr>
            <p:spPr>
              <a:xfrm>
                <a:off x="3976891" y="34914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73" name="空心弧 113">
                <a:extLst>
                  <a:ext uri="{FF2B5EF4-FFF2-40B4-BE49-F238E27FC236}">
                    <a16:creationId xmlns:a16="http://schemas.microsoft.com/office/drawing/2014/main" id="{C61F9999-9796-E944-964A-48E01C4DEAD4}"/>
                  </a:ext>
                </a:extLst>
              </p:cNvPr>
              <p:cNvSpPr/>
              <p:nvPr/>
            </p:nvSpPr>
            <p:spPr>
              <a:xfrm>
                <a:off x="5940000"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74" name="空心弧 114">
                <a:extLst>
                  <a:ext uri="{FF2B5EF4-FFF2-40B4-BE49-F238E27FC236}">
                    <a16:creationId xmlns:a16="http://schemas.microsoft.com/office/drawing/2014/main" id="{462430B7-30FE-8E46-AE3D-867913E1D5EE}"/>
                  </a:ext>
                </a:extLst>
              </p:cNvPr>
              <p:cNvSpPr/>
              <p:nvPr/>
            </p:nvSpPr>
            <p:spPr>
              <a:xfrm>
                <a:off x="4952722" y="34896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75" name="空心弧 115">
                <a:extLst>
                  <a:ext uri="{FF2B5EF4-FFF2-40B4-BE49-F238E27FC236}">
                    <a16:creationId xmlns:a16="http://schemas.microsoft.com/office/drawing/2014/main" id="{0C89BFB1-AC3A-0848-801F-7151952819B7}"/>
                  </a:ext>
                </a:extLst>
              </p:cNvPr>
              <p:cNvSpPr/>
              <p:nvPr/>
            </p:nvSpPr>
            <p:spPr>
              <a:xfrm>
                <a:off x="6874835"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76" name="直线连接符 116">
                <a:extLst>
                  <a:ext uri="{FF2B5EF4-FFF2-40B4-BE49-F238E27FC236}">
                    <a16:creationId xmlns:a16="http://schemas.microsoft.com/office/drawing/2014/main" id="{BF2D1286-8FB7-D840-94D6-26B2BB3E9464}"/>
                  </a:ext>
                </a:extLst>
              </p:cNvPr>
              <p:cNvCxnSpPr/>
              <p:nvPr/>
            </p:nvCxnSpPr>
            <p:spPr>
              <a:xfrm>
                <a:off x="3060000" y="3645024"/>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77" name="直线连接符 117">
                <a:extLst>
                  <a:ext uri="{FF2B5EF4-FFF2-40B4-BE49-F238E27FC236}">
                    <a16:creationId xmlns:a16="http://schemas.microsoft.com/office/drawing/2014/main" id="{2A2395CE-F86F-9F4D-841E-41ADA52DDE2F}"/>
                  </a:ext>
                </a:extLst>
              </p:cNvPr>
              <p:cNvCxnSpPr/>
              <p:nvPr/>
            </p:nvCxnSpPr>
            <p:spPr>
              <a:xfrm>
                <a:off x="4168902" y="3639796"/>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78" name="直线连接符 118">
                <a:extLst>
                  <a:ext uri="{FF2B5EF4-FFF2-40B4-BE49-F238E27FC236}">
                    <a16:creationId xmlns:a16="http://schemas.microsoft.com/office/drawing/2014/main" id="{D9A753CE-03F7-764E-9D64-8F637F7958A5}"/>
                  </a:ext>
                </a:extLst>
              </p:cNvPr>
              <p:cNvCxnSpPr/>
              <p:nvPr/>
            </p:nvCxnSpPr>
            <p:spPr>
              <a:xfrm>
                <a:off x="5157082" y="3632618"/>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79" name="直线连接符 119">
                <a:extLst>
                  <a:ext uri="{FF2B5EF4-FFF2-40B4-BE49-F238E27FC236}">
                    <a16:creationId xmlns:a16="http://schemas.microsoft.com/office/drawing/2014/main" id="{A426438E-366D-8D46-B8D1-2B74A84CC40F}"/>
                  </a:ext>
                </a:extLst>
              </p:cNvPr>
              <p:cNvCxnSpPr/>
              <p:nvPr/>
            </p:nvCxnSpPr>
            <p:spPr>
              <a:xfrm>
                <a:off x="6127899" y="3631813"/>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80" name="直线连接符 120">
                <a:extLst>
                  <a:ext uri="{FF2B5EF4-FFF2-40B4-BE49-F238E27FC236}">
                    <a16:creationId xmlns:a16="http://schemas.microsoft.com/office/drawing/2014/main" id="{01E6DF17-D9D9-A148-AAD0-5FAB489CA920}"/>
                  </a:ext>
                </a:extLst>
              </p:cNvPr>
              <p:cNvCxnSpPr/>
              <p:nvPr/>
            </p:nvCxnSpPr>
            <p:spPr>
              <a:xfrm>
                <a:off x="7076325" y="3632618"/>
                <a:ext cx="301133" cy="0"/>
              </a:xfrm>
              <a:prstGeom prst="line">
                <a:avLst/>
              </a:prstGeom>
              <a:ln w="38100"/>
            </p:spPr>
            <p:style>
              <a:lnRef idx="1">
                <a:schemeClr val="dk1"/>
              </a:lnRef>
              <a:fillRef idx="0">
                <a:schemeClr val="dk1"/>
              </a:fillRef>
              <a:effectRef idx="0">
                <a:schemeClr val="dk1"/>
              </a:effectRef>
              <a:fontRef idx="minor">
                <a:schemeClr val="tx1"/>
              </a:fontRef>
            </p:style>
          </p:cxnSp>
        </p:grpSp>
        <p:sp>
          <p:nvSpPr>
            <p:cNvPr id="36" name="椭圆 76">
              <a:extLst>
                <a:ext uri="{FF2B5EF4-FFF2-40B4-BE49-F238E27FC236}">
                  <a16:creationId xmlns:a16="http://schemas.microsoft.com/office/drawing/2014/main" id="{DAC8CF80-80FE-A640-904C-7507DDF822C0}"/>
                </a:ext>
              </a:extLst>
            </p:cNvPr>
            <p:cNvSpPr/>
            <p:nvPr/>
          </p:nvSpPr>
          <p:spPr>
            <a:xfrm>
              <a:off x="3402855" y="1361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7" name="椭圆 77">
              <a:extLst>
                <a:ext uri="{FF2B5EF4-FFF2-40B4-BE49-F238E27FC236}">
                  <a16:creationId xmlns:a16="http://schemas.microsoft.com/office/drawing/2014/main" id="{7935EF5E-3ECD-CA41-9F6B-73DA421B5E22}"/>
                </a:ext>
              </a:extLst>
            </p:cNvPr>
            <p:cNvSpPr/>
            <p:nvPr/>
          </p:nvSpPr>
          <p:spPr>
            <a:xfrm>
              <a:off x="4399118" y="13566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8" name="椭圆 78">
              <a:extLst>
                <a:ext uri="{FF2B5EF4-FFF2-40B4-BE49-F238E27FC236}">
                  <a16:creationId xmlns:a16="http://schemas.microsoft.com/office/drawing/2014/main" id="{3754AFCE-2433-AB4F-8C0E-DE62BB5FB4DD}"/>
                </a:ext>
              </a:extLst>
            </p:cNvPr>
            <p:cNvSpPr/>
            <p:nvPr/>
          </p:nvSpPr>
          <p:spPr>
            <a:xfrm>
              <a:off x="5383871" y="13456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39" name="椭圆 79">
              <a:extLst>
                <a:ext uri="{FF2B5EF4-FFF2-40B4-BE49-F238E27FC236}">
                  <a16:creationId xmlns:a16="http://schemas.microsoft.com/office/drawing/2014/main" id="{64757EDB-343F-CB47-A0EF-DD77C4353F68}"/>
                </a:ext>
              </a:extLst>
            </p:cNvPr>
            <p:cNvSpPr/>
            <p:nvPr/>
          </p:nvSpPr>
          <p:spPr>
            <a:xfrm>
              <a:off x="6335930" y="13477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0" name="椭圆 80">
              <a:extLst>
                <a:ext uri="{FF2B5EF4-FFF2-40B4-BE49-F238E27FC236}">
                  <a16:creationId xmlns:a16="http://schemas.microsoft.com/office/drawing/2014/main" id="{B07602D3-3827-D446-A28C-F5D044026288}"/>
                </a:ext>
              </a:extLst>
            </p:cNvPr>
            <p:cNvSpPr/>
            <p:nvPr/>
          </p:nvSpPr>
          <p:spPr>
            <a:xfrm>
              <a:off x="4012455" y="1971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1" name="椭圆 81">
              <a:extLst>
                <a:ext uri="{FF2B5EF4-FFF2-40B4-BE49-F238E27FC236}">
                  <a16:creationId xmlns:a16="http://schemas.microsoft.com/office/drawing/2014/main" id="{76AA9274-8D9F-A44D-A63B-8A78E70EF563}"/>
                </a:ext>
              </a:extLst>
            </p:cNvPr>
            <p:cNvSpPr/>
            <p:nvPr/>
          </p:nvSpPr>
          <p:spPr>
            <a:xfrm>
              <a:off x="4972551" y="19554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2" name="椭圆 82">
              <a:extLst>
                <a:ext uri="{FF2B5EF4-FFF2-40B4-BE49-F238E27FC236}">
                  <a16:creationId xmlns:a16="http://schemas.microsoft.com/office/drawing/2014/main" id="{B243C35D-4FF4-2349-8A3E-09DA5EC4C4A3}"/>
                </a:ext>
              </a:extLst>
            </p:cNvPr>
            <p:cNvSpPr/>
            <p:nvPr/>
          </p:nvSpPr>
          <p:spPr>
            <a:xfrm>
              <a:off x="5985857" y="1943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3" name="椭圆 83">
              <a:extLst>
                <a:ext uri="{FF2B5EF4-FFF2-40B4-BE49-F238E27FC236}">
                  <a16:creationId xmlns:a16="http://schemas.microsoft.com/office/drawing/2014/main" id="{AA348DCA-0F64-C646-AD47-1B40D7BA411F}"/>
                </a:ext>
              </a:extLst>
            </p:cNvPr>
            <p:cNvSpPr/>
            <p:nvPr/>
          </p:nvSpPr>
          <p:spPr>
            <a:xfrm>
              <a:off x="6906919" y="1917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4" name="椭圆 84">
              <a:extLst>
                <a:ext uri="{FF2B5EF4-FFF2-40B4-BE49-F238E27FC236}">
                  <a16:creationId xmlns:a16="http://schemas.microsoft.com/office/drawing/2014/main" id="{006BE2D3-99ED-0E48-A306-DB6EE7A2A12D}"/>
                </a:ext>
              </a:extLst>
            </p:cNvPr>
            <p:cNvSpPr/>
            <p:nvPr/>
          </p:nvSpPr>
          <p:spPr>
            <a:xfrm>
              <a:off x="3432184" y="2247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5" name="椭圆 85">
              <a:extLst>
                <a:ext uri="{FF2B5EF4-FFF2-40B4-BE49-F238E27FC236}">
                  <a16:creationId xmlns:a16="http://schemas.microsoft.com/office/drawing/2014/main" id="{2CEFC401-8E75-F444-826E-A21E51072191}"/>
                </a:ext>
              </a:extLst>
            </p:cNvPr>
            <p:cNvSpPr/>
            <p:nvPr/>
          </p:nvSpPr>
          <p:spPr>
            <a:xfrm>
              <a:off x="4428447" y="2243197"/>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6" name="椭圆 86">
              <a:extLst>
                <a:ext uri="{FF2B5EF4-FFF2-40B4-BE49-F238E27FC236}">
                  <a16:creationId xmlns:a16="http://schemas.microsoft.com/office/drawing/2014/main" id="{7C82D4A8-B9C7-CA4B-9B8F-6F94416E9285}"/>
                </a:ext>
              </a:extLst>
            </p:cNvPr>
            <p:cNvSpPr/>
            <p:nvPr/>
          </p:nvSpPr>
          <p:spPr>
            <a:xfrm>
              <a:off x="5413200" y="2232172"/>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47" name="椭圆 87">
              <a:extLst>
                <a:ext uri="{FF2B5EF4-FFF2-40B4-BE49-F238E27FC236}">
                  <a16:creationId xmlns:a16="http://schemas.microsoft.com/office/drawing/2014/main" id="{9268C94C-E629-894B-94DD-A9A4B49AA031}"/>
                </a:ext>
              </a:extLst>
            </p:cNvPr>
            <p:cNvSpPr/>
            <p:nvPr/>
          </p:nvSpPr>
          <p:spPr>
            <a:xfrm>
              <a:off x="6336133" y="226168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48" name="组 113">
              <a:extLst>
                <a:ext uri="{FF2B5EF4-FFF2-40B4-BE49-F238E27FC236}">
                  <a16:creationId xmlns:a16="http://schemas.microsoft.com/office/drawing/2014/main" id="{0DF68F8F-277F-4B47-9A1B-9285EB918216}"/>
                </a:ext>
              </a:extLst>
            </p:cNvPr>
            <p:cNvGrpSpPr/>
            <p:nvPr/>
          </p:nvGrpSpPr>
          <p:grpSpPr>
            <a:xfrm>
              <a:off x="3418321" y="3104082"/>
              <a:ext cx="3041075" cy="123782"/>
              <a:chOff x="3555255" y="1498061"/>
              <a:chExt cx="3041075" cy="123782"/>
            </a:xfrm>
          </p:grpSpPr>
          <p:sp>
            <p:nvSpPr>
              <p:cNvPr id="68" name="椭圆 108">
                <a:extLst>
                  <a:ext uri="{FF2B5EF4-FFF2-40B4-BE49-F238E27FC236}">
                    <a16:creationId xmlns:a16="http://schemas.microsoft.com/office/drawing/2014/main" id="{A4F0FCDD-19B0-3343-92E0-41239B74E4D6}"/>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9" name="椭圆 109">
                <a:extLst>
                  <a:ext uri="{FF2B5EF4-FFF2-40B4-BE49-F238E27FC236}">
                    <a16:creationId xmlns:a16="http://schemas.microsoft.com/office/drawing/2014/main" id="{660C7A54-BFA3-8340-80AB-60919531179B}"/>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0" name="椭圆 110">
                <a:extLst>
                  <a:ext uri="{FF2B5EF4-FFF2-40B4-BE49-F238E27FC236}">
                    <a16:creationId xmlns:a16="http://schemas.microsoft.com/office/drawing/2014/main" id="{2FE49BAD-F5C4-0242-91FB-9B2FC5712972}"/>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1" name="椭圆 111">
                <a:extLst>
                  <a:ext uri="{FF2B5EF4-FFF2-40B4-BE49-F238E27FC236}">
                    <a16:creationId xmlns:a16="http://schemas.microsoft.com/office/drawing/2014/main" id="{A1840D08-EB58-C24B-AA66-0A85212AA572}"/>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49" name="组 118">
              <a:extLst>
                <a:ext uri="{FF2B5EF4-FFF2-40B4-BE49-F238E27FC236}">
                  <a16:creationId xmlns:a16="http://schemas.microsoft.com/office/drawing/2014/main" id="{89E11C62-187D-9645-80C6-49F736532C4F}"/>
                </a:ext>
              </a:extLst>
            </p:cNvPr>
            <p:cNvGrpSpPr/>
            <p:nvPr/>
          </p:nvGrpSpPr>
          <p:grpSpPr>
            <a:xfrm>
              <a:off x="3402855" y="4032143"/>
              <a:ext cx="3041075" cy="123782"/>
              <a:chOff x="3555255" y="1498061"/>
              <a:chExt cx="3041075" cy="123782"/>
            </a:xfrm>
          </p:grpSpPr>
          <p:sp>
            <p:nvSpPr>
              <p:cNvPr id="64" name="椭圆 104">
                <a:extLst>
                  <a:ext uri="{FF2B5EF4-FFF2-40B4-BE49-F238E27FC236}">
                    <a16:creationId xmlns:a16="http://schemas.microsoft.com/office/drawing/2014/main" id="{D2B43792-ED64-DC43-8718-E12E201A3179}"/>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5" name="椭圆 105">
                <a:extLst>
                  <a:ext uri="{FF2B5EF4-FFF2-40B4-BE49-F238E27FC236}">
                    <a16:creationId xmlns:a16="http://schemas.microsoft.com/office/drawing/2014/main" id="{A822F141-475C-464E-B2E4-CFF6FFE31A4E}"/>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6" name="椭圆 106">
                <a:extLst>
                  <a:ext uri="{FF2B5EF4-FFF2-40B4-BE49-F238E27FC236}">
                    <a16:creationId xmlns:a16="http://schemas.microsoft.com/office/drawing/2014/main" id="{C0BA31E1-BF90-764E-9D4B-C6D558A02732}"/>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7" name="椭圆 107">
                <a:extLst>
                  <a:ext uri="{FF2B5EF4-FFF2-40B4-BE49-F238E27FC236}">
                    <a16:creationId xmlns:a16="http://schemas.microsoft.com/office/drawing/2014/main" id="{4CCC46FD-026F-A149-AEC7-0B4A282EA79E}"/>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sp>
          <p:nvSpPr>
            <p:cNvPr id="50" name="椭圆 90">
              <a:extLst>
                <a:ext uri="{FF2B5EF4-FFF2-40B4-BE49-F238E27FC236}">
                  <a16:creationId xmlns:a16="http://schemas.microsoft.com/office/drawing/2014/main" id="{3AA47384-8DE4-8E4A-B5E0-2EA93538A8AC}"/>
                </a:ext>
              </a:extLst>
            </p:cNvPr>
            <p:cNvSpPr/>
            <p:nvPr/>
          </p:nvSpPr>
          <p:spPr>
            <a:xfrm>
              <a:off x="4025298" y="283002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1" name="椭圆 91">
              <a:extLst>
                <a:ext uri="{FF2B5EF4-FFF2-40B4-BE49-F238E27FC236}">
                  <a16:creationId xmlns:a16="http://schemas.microsoft.com/office/drawing/2014/main" id="{DB2AF3E1-9BFE-5649-9630-BE9858904914}"/>
                </a:ext>
              </a:extLst>
            </p:cNvPr>
            <p:cNvSpPr/>
            <p:nvPr/>
          </p:nvSpPr>
          <p:spPr>
            <a:xfrm>
              <a:off x="4985394" y="281446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2" name="椭圆 92">
              <a:extLst>
                <a:ext uri="{FF2B5EF4-FFF2-40B4-BE49-F238E27FC236}">
                  <a16:creationId xmlns:a16="http://schemas.microsoft.com/office/drawing/2014/main" id="{61689578-9CA8-E745-B6D1-F0AC638E6DDB}"/>
                </a:ext>
              </a:extLst>
            </p:cNvPr>
            <p:cNvSpPr/>
            <p:nvPr/>
          </p:nvSpPr>
          <p:spPr>
            <a:xfrm>
              <a:off x="5998700" y="2802939"/>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3" name="椭圆 93">
              <a:extLst>
                <a:ext uri="{FF2B5EF4-FFF2-40B4-BE49-F238E27FC236}">
                  <a16:creationId xmlns:a16="http://schemas.microsoft.com/office/drawing/2014/main" id="{61A5A8AF-3373-954B-B4FB-A70173CCA84D}"/>
                </a:ext>
              </a:extLst>
            </p:cNvPr>
            <p:cNvSpPr/>
            <p:nvPr/>
          </p:nvSpPr>
          <p:spPr>
            <a:xfrm>
              <a:off x="6919762" y="283281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54" name="组 128">
              <a:extLst>
                <a:ext uri="{FF2B5EF4-FFF2-40B4-BE49-F238E27FC236}">
                  <a16:creationId xmlns:a16="http://schemas.microsoft.com/office/drawing/2014/main" id="{0D3A6925-AFFD-2D42-804A-85021F264397}"/>
                </a:ext>
              </a:extLst>
            </p:cNvPr>
            <p:cNvGrpSpPr/>
            <p:nvPr/>
          </p:nvGrpSpPr>
          <p:grpSpPr>
            <a:xfrm>
              <a:off x="4025298" y="3688909"/>
              <a:ext cx="3002464" cy="162000"/>
              <a:chOff x="4164855" y="2069443"/>
              <a:chExt cx="3002464" cy="162000"/>
            </a:xfrm>
          </p:grpSpPr>
          <p:sp>
            <p:nvSpPr>
              <p:cNvPr id="60" name="椭圆 100">
                <a:extLst>
                  <a:ext uri="{FF2B5EF4-FFF2-40B4-BE49-F238E27FC236}">
                    <a16:creationId xmlns:a16="http://schemas.microsoft.com/office/drawing/2014/main" id="{81E4A7F1-7E3A-0147-BE7A-D848328A4A0F}"/>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1" name="椭圆 101">
                <a:extLst>
                  <a:ext uri="{FF2B5EF4-FFF2-40B4-BE49-F238E27FC236}">
                    <a16:creationId xmlns:a16="http://schemas.microsoft.com/office/drawing/2014/main" id="{400809C9-42A1-C348-A1D5-AABACFBE6E8E}"/>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2" name="椭圆 102">
                <a:extLst>
                  <a:ext uri="{FF2B5EF4-FFF2-40B4-BE49-F238E27FC236}">
                    <a16:creationId xmlns:a16="http://schemas.microsoft.com/office/drawing/2014/main" id="{6B7D9781-D425-D045-8881-925BC1DFCE5A}"/>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3" name="椭圆 103">
                <a:extLst>
                  <a:ext uri="{FF2B5EF4-FFF2-40B4-BE49-F238E27FC236}">
                    <a16:creationId xmlns:a16="http://schemas.microsoft.com/office/drawing/2014/main" id="{6CE21E6C-152D-2C4D-8B08-7CAE12FEF50F}"/>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55" name="组 133">
              <a:extLst>
                <a:ext uri="{FF2B5EF4-FFF2-40B4-BE49-F238E27FC236}">
                  <a16:creationId xmlns:a16="http://schemas.microsoft.com/office/drawing/2014/main" id="{2F8A7FD2-7B70-364C-8CD6-B61EA7B80E88}"/>
                </a:ext>
              </a:extLst>
            </p:cNvPr>
            <p:cNvGrpSpPr/>
            <p:nvPr/>
          </p:nvGrpSpPr>
          <p:grpSpPr>
            <a:xfrm>
              <a:off x="4025298" y="4604440"/>
              <a:ext cx="3002464" cy="162000"/>
              <a:chOff x="4164855" y="2069443"/>
              <a:chExt cx="3002464" cy="162000"/>
            </a:xfrm>
          </p:grpSpPr>
          <p:sp>
            <p:nvSpPr>
              <p:cNvPr id="56" name="椭圆 96">
                <a:extLst>
                  <a:ext uri="{FF2B5EF4-FFF2-40B4-BE49-F238E27FC236}">
                    <a16:creationId xmlns:a16="http://schemas.microsoft.com/office/drawing/2014/main" id="{8DF6F08B-1E5B-7549-806E-A1183E34131A}"/>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7" name="椭圆 97">
                <a:extLst>
                  <a:ext uri="{FF2B5EF4-FFF2-40B4-BE49-F238E27FC236}">
                    <a16:creationId xmlns:a16="http://schemas.microsoft.com/office/drawing/2014/main" id="{66564F63-9955-2845-B9BF-DC4F0E7C640C}"/>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8" name="椭圆 98">
                <a:extLst>
                  <a:ext uri="{FF2B5EF4-FFF2-40B4-BE49-F238E27FC236}">
                    <a16:creationId xmlns:a16="http://schemas.microsoft.com/office/drawing/2014/main" id="{297F9376-AF0E-8D49-B0FA-79CB2BA490A4}"/>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59" name="椭圆 99">
                <a:extLst>
                  <a:ext uri="{FF2B5EF4-FFF2-40B4-BE49-F238E27FC236}">
                    <a16:creationId xmlns:a16="http://schemas.microsoft.com/office/drawing/2014/main" id="{B3558FBD-8962-6049-83DE-D45BFB83E810}"/>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grpSp>
        <p:nvGrpSpPr>
          <p:cNvPr id="112" name="Group 111">
            <a:extLst>
              <a:ext uri="{FF2B5EF4-FFF2-40B4-BE49-F238E27FC236}">
                <a16:creationId xmlns:a16="http://schemas.microsoft.com/office/drawing/2014/main" id="{58724C19-463D-224D-92C0-8DB6E12583B5}"/>
              </a:ext>
            </a:extLst>
          </p:cNvPr>
          <p:cNvGrpSpPr/>
          <p:nvPr/>
        </p:nvGrpSpPr>
        <p:grpSpPr>
          <a:xfrm>
            <a:off x="3807798" y="4347155"/>
            <a:ext cx="3145818" cy="479664"/>
            <a:chOff x="3082366" y="5109576"/>
            <a:chExt cx="3145818" cy="479664"/>
          </a:xfrm>
        </p:grpSpPr>
        <p:sp>
          <p:nvSpPr>
            <p:cNvPr id="113" name="Rounded Rectangle 112">
              <a:extLst>
                <a:ext uri="{FF2B5EF4-FFF2-40B4-BE49-F238E27FC236}">
                  <a16:creationId xmlns:a16="http://schemas.microsoft.com/office/drawing/2014/main" id="{35A53D10-A9C2-D74A-95B5-78D227D49850}"/>
                </a:ext>
              </a:extLst>
            </p:cNvPr>
            <p:cNvSpPr/>
            <p:nvPr/>
          </p:nvSpPr>
          <p:spPr bwMode="auto">
            <a:xfrm>
              <a:off x="3082366" y="5109576"/>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sp>
          <p:nvSpPr>
            <p:cNvPr id="114" name="Rounded Rectangle 113">
              <a:extLst>
                <a:ext uri="{FF2B5EF4-FFF2-40B4-BE49-F238E27FC236}">
                  <a16:creationId xmlns:a16="http://schemas.microsoft.com/office/drawing/2014/main" id="{1FF12B8A-250C-294B-9608-EE98F27B8148}"/>
                </a:ext>
              </a:extLst>
            </p:cNvPr>
            <p:cNvSpPr/>
            <p:nvPr/>
          </p:nvSpPr>
          <p:spPr bwMode="auto">
            <a:xfrm>
              <a:off x="3874454" y="5123894"/>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sp>
          <p:nvSpPr>
            <p:cNvPr id="115" name="Rounded Rectangle 114">
              <a:extLst>
                <a:ext uri="{FF2B5EF4-FFF2-40B4-BE49-F238E27FC236}">
                  <a16:creationId xmlns:a16="http://schemas.microsoft.com/office/drawing/2014/main" id="{DBD77B3A-AB16-AD4A-A040-B7162074F741}"/>
                </a:ext>
              </a:extLst>
            </p:cNvPr>
            <p:cNvSpPr/>
            <p:nvPr/>
          </p:nvSpPr>
          <p:spPr bwMode="auto">
            <a:xfrm>
              <a:off x="4716016" y="5123894"/>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sp>
          <p:nvSpPr>
            <p:cNvPr id="116" name="Rounded Rectangle 115">
              <a:extLst>
                <a:ext uri="{FF2B5EF4-FFF2-40B4-BE49-F238E27FC236}">
                  <a16:creationId xmlns:a16="http://schemas.microsoft.com/office/drawing/2014/main" id="{F653554B-A9B4-064B-8ADF-69CB1830B192}"/>
                </a:ext>
              </a:extLst>
            </p:cNvPr>
            <p:cNvSpPr/>
            <p:nvPr/>
          </p:nvSpPr>
          <p:spPr bwMode="auto">
            <a:xfrm>
              <a:off x="5530638" y="5123894"/>
              <a:ext cx="697546" cy="465346"/>
            </a:xfrm>
            <a:prstGeom prst="roundRect">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zh-CN"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rPr>
                <a:t>S&amp;H</a:t>
              </a:r>
              <a:endParaRPr kumimoji="1" lang="en-US" sz="2000" b="0" i="0" u="none" strike="noStrike" kern="1200" cap="none" spc="0" normalizeH="0" baseline="0" noProof="0" dirty="0">
                <a:ln>
                  <a:noFill/>
                </a:ln>
                <a:solidFill>
                  <a:srgbClr val="000000">
                    <a:lumMod val="85000"/>
                    <a:lumOff val="15000"/>
                  </a:srgbClr>
                </a:solidFill>
                <a:effectLst/>
                <a:uLnTx/>
                <a:uFillTx/>
                <a:latin typeface="Tahoma" pitchFamily="34" charset="0"/>
                <a:ea typeface="宋体" pitchFamily="2" charset="-122"/>
                <a:cs typeface="+mn-cs"/>
              </a:endParaRPr>
            </a:p>
          </p:txBody>
        </p:sp>
      </p:grpSp>
      <p:grpSp>
        <p:nvGrpSpPr>
          <p:cNvPr id="117" name="Group 116">
            <a:extLst>
              <a:ext uri="{FF2B5EF4-FFF2-40B4-BE49-F238E27FC236}">
                <a16:creationId xmlns:a16="http://schemas.microsoft.com/office/drawing/2014/main" id="{87576E8C-27CF-BE44-90F9-D2DA9CC45ABB}"/>
              </a:ext>
            </a:extLst>
          </p:cNvPr>
          <p:cNvGrpSpPr/>
          <p:nvPr/>
        </p:nvGrpSpPr>
        <p:grpSpPr>
          <a:xfrm>
            <a:off x="2555611" y="1268907"/>
            <a:ext cx="813561" cy="2577997"/>
            <a:chOff x="1830179" y="2031328"/>
            <a:chExt cx="813561" cy="2577997"/>
          </a:xfrm>
        </p:grpSpPr>
        <p:sp>
          <p:nvSpPr>
            <p:cNvPr id="118" name="Triangle 117">
              <a:extLst>
                <a:ext uri="{FF2B5EF4-FFF2-40B4-BE49-F238E27FC236}">
                  <a16:creationId xmlns:a16="http://schemas.microsoft.com/office/drawing/2014/main" id="{ABB69C6D-47A3-2C45-B076-7443D33200D9}"/>
                </a:ext>
              </a:extLst>
            </p:cNvPr>
            <p:cNvSpPr/>
            <p:nvPr/>
          </p:nvSpPr>
          <p:spPr bwMode="auto">
            <a:xfrm rot="5400000">
              <a:off x="2209569" y="2101213"/>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19" name="Triangle 118">
              <a:extLst>
                <a:ext uri="{FF2B5EF4-FFF2-40B4-BE49-F238E27FC236}">
                  <a16:creationId xmlns:a16="http://schemas.microsoft.com/office/drawing/2014/main" id="{8C4A7AC7-B840-E74D-935E-3289038037E2}"/>
                </a:ext>
              </a:extLst>
            </p:cNvPr>
            <p:cNvSpPr/>
            <p:nvPr/>
          </p:nvSpPr>
          <p:spPr bwMode="auto">
            <a:xfrm rot="5400000">
              <a:off x="2197859" y="2778805"/>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20" name="Triangle 119">
              <a:extLst>
                <a:ext uri="{FF2B5EF4-FFF2-40B4-BE49-F238E27FC236}">
                  <a16:creationId xmlns:a16="http://schemas.microsoft.com/office/drawing/2014/main" id="{92AF1BC7-D80F-D744-A795-DEE500093C16}"/>
                </a:ext>
              </a:extLst>
            </p:cNvPr>
            <p:cNvSpPr/>
            <p:nvPr/>
          </p:nvSpPr>
          <p:spPr bwMode="auto">
            <a:xfrm rot="5400000">
              <a:off x="2197859" y="3498885"/>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21" name="Triangle 120">
              <a:extLst>
                <a:ext uri="{FF2B5EF4-FFF2-40B4-BE49-F238E27FC236}">
                  <a16:creationId xmlns:a16="http://schemas.microsoft.com/office/drawing/2014/main" id="{8AC2D571-55C9-6641-95D5-7D811F7EAA53}"/>
                </a:ext>
              </a:extLst>
            </p:cNvPr>
            <p:cNvSpPr/>
            <p:nvPr/>
          </p:nvSpPr>
          <p:spPr bwMode="auto">
            <a:xfrm rot="5400000">
              <a:off x="2195618" y="4175154"/>
              <a:ext cx="504056" cy="364286"/>
            </a:xfrm>
            <a:prstGeom prst="triangle">
              <a:avLst/>
            </a:prstGeom>
            <a:solidFill>
              <a:srgbClr val="0070C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cxnSp>
          <p:nvCxnSpPr>
            <p:cNvPr id="122" name="Straight Connector 121">
              <a:extLst>
                <a:ext uri="{FF2B5EF4-FFF2-40B4-BE49-F238E27FC236}">
                  <a16:creationId xmlns:a16="http://schemas.microsoft.com/office/drawing/2014/main" id="{950F4C16-63D8-FE49-A29D-85878E642E63}"/>
                </a:ext>
              </a:extLst>
            </p:cNvPr>
            <p:cNvCxnSpPr/>
            <p:nvPr/>
          </p:nvCxnSpPr>
          <p:spPr bwMode="auto">
            <a:xfrm>
              <a:off x="1830179" y="2304140"/>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cxnSp>
          <p:nvCxnSpPr>
            <p:cNvPr id="123" name="Straight Connector 122">
              <a:extLst>
                <a:ext uri="{FF2B5EF4-FFF2-40B4-BE49-F238E27FC236}">
                  <a16:creationId xmlns:a16="http://schemas.microsoft.com/office/drawing/2014/main" id="{195F8B51-47AB-7B48-85FD-9171CB0341A3}"/>
                </a:ext>
              </a:extLst>
            </p:cNvPr>
            <p:cNvCxnSpPr/>
            <p:nvPr/>
          </p:nvCxnSpPr>
          <p:spPr bwMode="auto">
            <a:xfrm>
              <a:off x="1835696" y="2924944"/>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cxnSp>
          <p:nvCxnSpPr>
            <p:cNvPr id="124" name="Straight Connector 123">
              <a:extLst>
                <a:ext uri="{FF2B5EF4-FFF2-40B4-BE49-F238E27FC236}">
                  <a16:creationId xmlns:a16="http://schemas.microsoft.com/office/drawing/2014/main" id="{C64826FE-F393-9843-B717-381BB877B7D7}"/>
                </a:ext>
              </a:extLst>
            </p:cNvPr>
            <p:cNvCxnSpPr/>
            <p:nvPr/>
          </p:nvCxnSpPr>
          <p:spPr bwMode="auto">
            <a:xfrm>
              <a:off x="1835696" y="3645024"/>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cxnSp>
          <p:nvCxnSpPr>
            <p:cNvPr id="125" name="Straight Connector 124">
              <a:extLst>
                <a:ext uri="{FF2B5EF4-FFF2-40B4-BE49-F238E27FC236}">
                  <a16:creationId xmlns:a16="http://schemas.microsoft.com/office/drawing/2014/main" id="{DFA4B3D2-64CA-0E4D-ACC1-0C8F1A569A1A}"/>
                </a:ext>
              </a:extLst>
            </p:cNvPr>
            <p:cNvCxnSpPr/>
            <p:nvPr/>
          </p:nvCxnSpPr>
          <p:spPr bwMode="auto">
            <a:xfrm>
              <a:off x="1835696" y="4365104"/>
              <a:ext cx="435324" cy="0"/>
            </a:xfrm>
            <a:prstGeom prst="line">
              <a:avLst/>
            </a:prstGeom>
            <a:solidFill>
              <a:schemeClr val="accent1"/>
            </a:solidFill>
            <a:ln w="38100" cap="flat" cmpd="sng" algn="ctr">
              <a:solidFill>
                <a:schemeClr val="tx1"/>
              </a:solidFill>
              <a:prstDash val="solid"/>
              <a:miter lim="800000"/>
              <a:headEnd type="none" w="med" len="med"/>
              <a:tailEnd type="arrow" w="med" len="med"/>
            </a:ln>
            <a:effectLst/>
          </p:spPr>
        </p:cxnSp>
      </p:grpSp>
      <p:sp>
        <p:nvSpPr>
          <p:cNvPr id="126" name="Rounded Rectangle 125">
            <a:extLst>
              <a:ext uri="{FF2B5EF4-FFF2-40B4-BE49-F238E27FC236}">
                <a16:creationId xmlns:a16="http://schemas.microsoft.com/office/drawing/2014/main" id="{C9709A01-C368-A44B-929B-82887C964E1D}"/>
              </a:ext>
            </a:extLst>
          </p:cNvPr>
          <p:cNvSpPr/>
          <p:nvPr/>
        </p:nvSpPr>
        <p:spPr bwMode="auto">
          <a:xfrm>
            <a:off x="3928282" y="5532755"/>
            <a:ext cx="2808894" cy="374184"/>
          </a:xfrm>
          <a:prstGeom prst="roundRect">
            <a:avLst/>
          </a:prstGeom>
          <a:solidFill>
            <a:srgbClr val="FFC000"/>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宋体" pitchFamily="2" charset="-122"/>
                <a:cs typeface="+mn-cs"/>
              </a:rPr>
              <a:t>Shift</a:t>
            </a:r>
            <a:r>
              <a:rPr kumimoji="0" lang="zh-CN" altLang="en-US" sz="1800" b="0" i="0" u="none" strike="noStrike" kern="1200" cap="none" spc="0" normalizeH="0" baseline="0" noProof="0" dirty="0">
                <a:ln>
                  <a:noFill/>
                </a:ln>
                <a:solidFill>
                  <a:srgbClr val="000000"/>
                </a:solidFill>
                <a:effectLst/>
                <a:uLnTx/>
                <a:uFillTx/>
                <a:latin typeface="Arial" charset="0"/>
                <a:ea typeface="宋体" pitchFamily="2" charset="-122"/>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宋体" pitchFamily="2" charset="-122"/>
                <a:cs typeface="+mn-cs"/>
              </a:rPr>
              <a:t>&amp;</a:t>
            </a:r>
            <a:r>
              <a:rPr kumimoji="0" lang="zh-CN" altLang="en-US" sz="1800" b="0" i="0" u="none" strike="noStrike" kern="1200" cap="none" spc="0" normalizeH="0" baseline="0" noProof="0" dirty="0">
                <a:ln>
                  <a:noFill/>
                </a:ln>
                <a:solidFill>
                  <a:srgbClr val="000000"/>
                </a:solidFill>
                <a:effectLst/>
                <a:uLnTx/>
                <a:uFillTx/>
                <a:latin typeface="Arial" charset="0"/>
                <a:ea typeface="宋体" pitchFamily="2" charset="-122"/>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宋体" pitchFamily="2" charset="-122"/>
                <a:cs typeface="+mn-cs"/>
              </a:rPr>
              <a:t>Add</a:t>
            </a:r>
            <a:endParaRPr kumimoji="1" lang="en-US" sz="2400" b="0" i="0" u="none" strike="noStrike" kern="1200" cap="none" spc="0" normalizeH="0" baseline="0" noProof="0" dirty="0">
              <a:ln>
                <a:noFill/>
              </a:ln>
              <a:solidFill>
                <a:srgbClr val="000000"/>
              </a:solidFill>
              <a:effectLst/>
              <a:uLnTx/>
              <a:uFillTx/>
              <a:latin typeface="Tahoma" pitchFamily="34" charset="0"/>
              <a:ea typeface="宋体" pitchFamily="2" charset="-122"/>
              <a:cs typeface="+mn-cs"/>
            </a:endParaRPr>
          </a:p>
        </p:txBody>
      </p:sp>
      <p:grpSp>
        <p:nvGrpSpPr>
          <p:cNvPr id="127" name="Group 126">
            <a:extLst>
              <a:ext uri="{FF2B5EF4-FFF2-40B4-BE49-F238E27FC236}">
                <a16:creationId xmlns:a16="http://schemas.microsoft.com/office/drawing/2014/main" id="{8BF0712D-FAB8-324D-9DD6-FABC098E851D}"/>
              </a:ext>
            </a:extLst>
          </p:cNvPr>
          <p:cNvGrpSpPr/>
          <p:nvPr/>
        </p:nvGrpSpPr>
        <p:grpSpPr>
          <a:xfrm>
            <a:off x="3826146" y="4898827"/>
            <a:ext cx="3051654" cy="424732"/>
            <a:chOff x="3100714" y="5682337"/>
            <a:chExt cx="3051654" cy="424732"/>
          </a:xfrm>
        </p:grpSpPr>
        <p:sp>
          <p:nvSpPr>
            <p:cNvPr id="128" name="Trapezoid 127">
              <a:extLst>
                <a:ext uri="{FF2B5EF4-FFF2-40B4-BE49-F238E27FC236}">
                  <a16:creationId xmlns:a16="http://schemas.microsoft.com/office/drawing/2014/main" id="{7332229A-78CE-DA4B-8CF4-C452F478E300}"/>
                </a:ext>
              </a:extLst>
            </p:cNvPr>
            <p:cNvSpPr/>
            <p:nvPr/>
          </p:nvSpPr>
          <p:spPr bwMode="auto">
            <a:xfrm rot="10800000">
              <a:off x="3100714" y="5735960"/>
              <a:ext cx="3051654" cy="360040"/>
            </a:xfrm>
            <a:prstGeom prst="trapezoid">
              <a:avLst/>
            </a:prstGeom>
            <a:solidFill>
              <a:srgbClr val="87BEF1"/>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dirty="0">
                <a:ln>
                  <a:noFill/>
                </a:ln>
                <a:solidFill>
                  <a:srgbClr val="000000"/>
                </a:solidFill>
                <a:effectLst/>
                <a:uLnTx/>
                <a:uFillTx/>
                <a:latin typeface="Tahoma" pitchFamily="34" charset="0"/>
                <a:ea typeface="宋体" pitchFamily="2" charset="-122"/>
                <a:cs typeface="+mn-cs"/>
              </a:endParaRPr>
            </a:p>
          </p:txBody>
        </p:sp>
        <p:sp>
          <p:nvSpPr>
            <p:cNvPr id="129" name="TextBox 128">
              <a:extLst>
                <a:ext uri="{FF2B5EF4-FFF2-40B4-BE49-F238E27FC236}">
                  <a16:creationId xmlns:a16="http://schemas.microsoft.com/office/drawing/2014/main" id="{04AC227B-95E2-1249-9BFC-A7A8924DCA27}"/>
                </a:ext>
              </a:extLst>
            </p:cNvPr>
            <p:cNvSpPr txBox="1"/>
            <p:nvPr/>
          </p:nvSpPr>
          <p:spPr>
            <a:xfrm>
              <a:off x="4283968" y="5682337"/>
              <a:ext cx="986684" cy="424732"/>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ADC</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p:txBody>
        </p:sp>
      </p:grpSp>
      <p:sp>
        <p:nvSpPr>
          <p:cNvPr id="130" name="Rectangular Callout 129">
            <a:extLst>
              <a:ext uri="{FF2B5EF4-FFF2-40B4-BE49-F238E27FC236}">
                <a16:creationId xmlns:a16="http://schemas.microsoft.com/office/drawing/2014/main" id="{E1B52E61-8857-6440-ABE9-7C64ACF186D8}"/>
              </a:ext>
            </a:extLst>
          </p:cNvPr>
          <p:cNvSpPr/>
          <p:nvPr/>
        </p:nvSpPr>
        <p:spPr bwMode="auto">
          <a:xfrm>
            <a:off x="2057072" y="4014317"/>
            <a:ext cx="933863" cy="579829"/>
          </a:xfrm>
          <a:prstGeom prst="wedgeRectCallout">
            <a:avLst>
              <a:gd name="adj1" fmla="val 55664"/>
              <a:gd name="adj2" fmla="val -80417"/>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sz="2400" b="0" i="0" u="none" strike="noStrike" kern="1200" cap="none" spc="0" normalizeH="0" baseline="0" noProof="0">
              <a:ln>
                <a:noFill/>
              </a:ln>
              <a:solidFill>
                <a:srgbClr val="000000"/>
              </a:solidFill>
              <a:effectLst/>
              <a:uLnTx/>
              <a:uFillTx/>
              <a:latin typeface="Tahoma" pitchFamily="34" charset="0"/>
              <a:ea typeface="宋体" pitchFamily="2" charset="-122"/>
              <a:cs typeface="+mn-cs"/>
            </a:endParaRPr>
          </a:p>
        </p:txBody>
      </p:sp>
      <p:sp>
        <p:nvSpPr>
          <p:cNvPr id="131" name="TextBox 130">
            <a:extLst>
              <a:ext uri="{FF2B5EF4-FFF2-40B4-BE49-F238E27FC236}">
                <a16:creationId xmlns:a16="http://schemas.microsoft.com/office/drawing/2014/main" id="{26B4E081-7382-1242-8D38-843145D80301}"/>
              </a:ext>
            </a:extLst>
          </p:cNvPr>
          <p:cNvSpPr txBox="1"/>
          <p:nvPr/>
        </p:nvSpPr>
        <p:spPr>
          <a:xfrm>
            <a:off x="2154039" y="4056475"/>
            <a:ext cx="853119" cy="4247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DAC</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p:txBody>
      </p:sp>
      <p:sp>
        <p:nvSpPr>
          <p:cNvPr id="132" name="Rounded Rectangle 131">
            <a:extLst>
              <a:ext uri="{FF2B5EF4-FFF2-40B4-BE49-F238E27FC236}">
                <a16:creationId xmlns:a16="http://schemas.microsoft.com/office/drawing/2014/main" id="{85645503-22A6-1545-AB5A-67D2BBCC4574}"/>
              </a:ext>
            </a:extLst>
          </p:cNvPr>
          <p:cNvSpPr/>
          <p:nvPr/>
        </p:nvSpPr>
        <p:spPr bwMode="auto">
          <a:xfrm>
            <a:off x="3352800" y="1066800"/>
            <a:ext cx="4176464" cy="4225848"/>
          </a:xfrm>
          <a:prstGeom prst="roundRect">
            <a:avLst/>
          </a:prstGeom>
          <a:solidFill>
            <a:srgbClr val="E4A23A">
              <a:alpha val="82000"/>
            </a:srgb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Analog</a:t>
            </a:r>
            <a:r>
              <a:rPr kumimoji="0" lang="zh-CN" alt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 </a:t>
            </a:r>
            <a:endParaRPr kumimoji="1" 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endParaRPr>
          </a:p>
        </p:txBody>
      </p:sp>
      <p:grpSp>
        <p:nvGrpSpPr>
          <p:cNvPr id="133" name="Group 132">
            <a:extLst>
              <a:ext uri="{FF2B5EF4-FFF2-40B4-BE49-F238E27FC236}">
                <a16:creationId xmlns:a16="http://schemas.microsoft.com/office/drawing/2014/main" id="{C379FE1D-010C-8145-A7F1-D8D564694630}"/>
              </a:ext>
            </a:extLst>
          </p:cNvPr>
          <p:cNvGrpSpPr/>
          <p:nvPr/>
        </p:nvGrpSpPr>
        <p:grpSpPr>
          <a:xfrm>
            <a:off x="2169546" y="1096187"/>
            <a:ext cx="1157517" cy="3204904"/>
            <a:chOff x="1113881" y="1744786"/>
            <a:chExt cx="1157517" cy="3204904"/>
          </a:xfrm>
        </p:grpSpPr>
        <p:sp>
          <p:nvSpPr>
            <p:cNvPr id="134" name="Rounded Rectangle 133">
              <a:extLst>
                <a:ext uri="{FF2B5EF4-FFF2-40B4-BE49-F238E27FC236}">
                  <a16:creationId xmlns:a16="http://schemas.microsoft.com/office/drawing/2014/main" id="{9C9DB323-F1DE-7E41-8702-333724902893}"/>
                </a:ext>
              </a:extLst>
            </p:cNvPr>
            <p:cNvSpPr/>
            <p:nvPr/>
          </p:nvSpPr>
          <p:spPr bwMode="auto">
            <a:xfrm>
              <a:off x="1113881" y="1744786"/>
              <a:ext cx="1157517" cy="3204904"/>
            </a:xfrm>
            <a:prstGeom prst="roundRect">
              <a:avLst/>
            </a:prstGeom>
            <a:solidFill>
              <a:srgbClr val="92D050">
                <a:alpha val="82000"/>
              </a:srgb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 </a:t>
              </a:r>
              <a:endParaRPr kumimoji="1" 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endParaRPr>
            </a:p>
          </p:txBody>
        </p:sp>
        <p:sp>
          <p:nvSpPr>
            <p:cNvPr id="135" name="TextBox 134">
              <a:extLst>
                <a:ext uri="{FF2B5EF4-FFF2-40B4-BE49-F238E27FC236}">
                  <a16:creationId xmlns:a16="http://schemas.microsoft.com/office/drawing/2014/main" id="{64605EF5-F7C1-A74C-9A2C-6779B95A6134}"/>
                </a:ext>
              </a:extLst>
            </p:cNvPr>
            <p:cNvSpPr txBox="1"/>
            <p:nvPr/>
          </p:nvSpPr>
          <p:spPr>
            <a:xfrm rot="16200000">
              <a:off x="713809" y="2946571"/>
              <a:ext cx="1780869" cy="480131"/>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rPr>
                <a:t>Digital</a:t>
              </a:r>
              <a:endParaRPr kumimoji="0" lang="en-US"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endParaRPr>
            </a:p>
          </p:txBody>
        </p:sp>
      </p:grpSp>
      <p:grpSp>
        <p:nvGrpSpPr>
          <p:cNvPr id="136" name="Group 135">
            <a:extLst>
              <a:ext uri="{FF2B5EF4-FFF2-40B4-BE49-F238E27FC236}">
                <a16:creationId xmlns:a16="http://schemas.microsoft.com/office/drawing/2014/main" id="{5BB95400-0F65-9C42-A146-CD75F92DA6F4}"/>
              </a:ext>
            </a:extLst>
          </p:cNvPr>
          <p:cNvGrpSpPr/>
          <p:nvPr/>
        </p:nvGrpSpPr>
        <p:grpSpPr>
          <a:xfrm>
            <a:off x="3362688" y="5322430"/>
            <a:ext cx="4124771" cy="622780"/>
            <a:chOff x="2679477" y="6145630"/>
            <a:chExt cx="4124771" cy="622780"/>
          </a:xfrm>
        </p:grpSpPr>
        <p:sp>
          <p:nvSpPr>
            <p:cNvPr id="137" name="Rounded Rectangle 136">
              <a:extLst>
                <a:ext uri="{FF2B5EF4-FFF2-40B4-BE49-F238E27FC236}">
                  <a16:creationId xmlns:a16="http://schemas.microsoft.com/office/drawing/2014/main" id="{B78FB910-D2E9-6445-B2BB-B8C051D840DD}"/>
                </a:ext>
              </a:extLst>
            </p:cNvPr>
            <p:cNvSpPr/>
            <p:nvPr/>
          </p:nvSpPr>
          <p:spPr bwMode="auto">
            <a:xfrm>
              <a:off x="2679477" y="6145630"/>
              <a:ext cx="4124771" cy="622780"/>
            </a:xfrm>
            <a:prstGeom prst="roundRect">
              <a:avLst/>
            </a:prstGeom>
            <a:solidFill>
              <a:srgbClr val="92D050">
                <a:alpha val="82000"/>
              </a:srgb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zh-CN" alt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rPr>
                <a:t> </a:t>
              </a:r>
              <a:endParaRPr kumimoji="1" lang="en-US" sz="4000" b="0" i="0" u="none" strike="noStrike" kern="1200" cap="none" spc="0" normalizeH="0" baseline="0" noProof="0" dirty="0">
                <a:ln>
                  <a:noFill/>
                </a:ln>
                <a:solidFill>
                  <a:srgbClr val="FFFFFF">
                    <a:lumMod val="95000"/>
                  </a:srgbClr>
                </a:solidFill>
                <a:effectLst/>
                <a:uLnTx/>
                <a:uFillTx/>
                <a:latin typeface="Arial" charset="0"/>
                <a:ea typeface="宋体" pitchFamily="2" charset="-122"/>
                <a:cs typeface="+mn-cs"/>
              </a:endParaRPr>
            </a:p>
          </p:txBody>
        </p:sp>
        <p:sp>
          <p:nvSpPr>
            <p:cNvPr id="138" name="TextBox 137">
              <a:extLst>
                <a:ext uri="{FF2B5EF4-FFF2-40B4-BE49-F238E27FC236}">
                  <a16:creationId xmlns:a16="http://schemas.microsoft.com/office/drawing/2014/main" id="{4DA491DB-028C-2B44-A27A-010547D7C63D}"/>
                </a:ext>
              </a:extLst>
            </p:cNvPr>
            <p:cNvSpPr txBox="1"/>
            <p:nvPr/>
          </p:nvSpPr>
          <p:spPr>
            <a:xfrm>
              <a:off x="4015267" y="6218148"/>
              <a:ext cx="1780869" cy="480131"/>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rPr>
                <a:t>Digital</a:t>
              </a:r>
              <a:endParaRPr kumimoji="0" lang="en-US" sz="2800" b="1" i="0" u="none" strike="noStrike" kern="1200" cap="none" spc="0" normalizeH="0" baseline="0" noProof="0" dirty="0">
                <a:ln>
                  <a:noFill/>
                </a:ln>
                <a:solidFill>
                  <a:srgbClr val="FFFFFF">
                    <a:lumMod val="95000"/>
                  </a:srgbClr>
                </a:solidFill>
                <a:effectLst/>
                <a:uLnTx/>
                <a:uFillTx/>
                <a:latin typeface="Arial" charset="0"/>
                <a:ea typeface="Arial" charset="0"/>
                <a:cs typeface="Arial" charset="0"/>
              </a:endParaRPr>
            </a:p>
          </p:txBody>
        </p:sp>
      </p:grpSp>
      <p:sp>
        <p:nvSpPr>
          <p:cNvPr id="139" name="TextBox 138">
            <a:extLst>
              <a:ext uri="{FF2B5EF4-FFF2-40B4-BE49-F238E27FC236}">
                <a16:creationId xmlns:a16="http://schemas.microsoft.com/office/drawing/2014/main" id="{36C72BBF-24B4-DD46-8EE4-41CB27C49724}"/>
              </a:ext>
            </a:extLst>
          </p:cNvPr>
          <p:cNvSpPr txBox="1"/>
          <p:nvPr/>
        </p:nvSpPr>
        <p:spPr>
          <a:xfrm>
            <a:off x="109260" y="4920225"/>
            <a:ext cx="5198859" cy="1726627"/>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DAC:</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Digital</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to</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Analog</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endPar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ADC:</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Analog</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to</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Digital</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endPar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S&amp;H:</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Sample</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Hold</a:t>
            </a:r>
          </a:p>
          <a:p>
            <a:pPr marL="0" marR="0" lvl="0" indent="0" algn="l" defTabSz="914400" rtl="0" eaLnBrk="0" fontAlgn="base" latinLnBrk="0" hangingPunct="0">
              <a:lnSpc>
                <a:spcPct val="100000"/>
              </a:lnSpc>
              <a:spcBef>
                <a:spcPct val="30000"/>
              </a:spcBef>
              <a:spcAft>
                <a:spcPct val="0"/>
              </a:spcAft>
              <a:buClrTx/>
              <a:buSzTx/>
              <a:buFontTx/>
              <a:buNone/>
              <a:tabLst/>
              <a:defRPr/>
            </a:pP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Shift</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and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add: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used</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to</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summarize the</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final</a:t>
            </a:r>
            <a:r>
              <a:rPr kumimoji="0" lang="zh-CN" alt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altLang="zh-CN" sz="1800" b="0" i="0" u="none" strike="noStrike" kern="1200" cap="none" spc="0" normalizeH="0" baseline="0" noProof="0" dirty="0">
                <a:ln>
                  <a:noFill/>
                </a:ln>
                <a:solidFill>
                  <a:srgbClr val="000000"/>
                </a:solidFill>
                <a:effectLst/>
                <a:uLnTx/>
                <a:uFillTx/>
                <a:latin typeface="Arial" charset="0"/>
                <a:ea typeface="ＭＳ Ｐゴシック" charset="-128"/>
                <a:cs typeface="+mn-cs"/>
              </a:rPr>
              <a:t>output</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128"/>
              <a:cs typeface="+mn-cs"/>
            </a:endParaRPr>
          </a:p>
        </p:txBody>
      </p:sp>
    </p:spTree>
    <p:extLst>
      <p:ext uri="{BB962C8B-B14F-4D97-AF65-F5344CB8AC3E}">
        <p14:creationId xmlns:p14="http://schemas.microsoft.com/office/powerpoint/2010/main" val="36516534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500" fill="hold"/>
                                        <p:tgtEl>
                                          <p:spTgt spid="117"/>
                                        </p:tgtEl>
                                        <p:attrNameLst>
                                          <p:attrName>ppt_x</p:attrName>
                                        </p:attrNameLst>
                                      </p:cBhvr>
                                      <p:tavLst>
                                        <p:tav tm="0">
                                          <p:val>
                                            <p:strVal val="0-#ppt_w/2"/>
                                          </p:val>
                                        </p:tav>
                                        <p:tav tm="100000">
                                          <p:val>
                                            <p:strVal val="#ppt_x"/>
                                          </p:val>
                                        </p:tav>
                                      </p:tavLst>
                                    </p:anim>
                                    <p:anim calcmode="lin" valueType="num">
                                      <p:cBhvr additive="base">
                                        <p:cTn id="8" dur="500" fill="hold"/>
                                        <p:tgtEl>
                                          <p:spTgt spid="11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3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3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12"/>
                                        </p:tgtEl>
                                        <p:attrNameLst>
                                          <p:attrName>style.visibility</p:attrName>
                                        </p:attrNameLst>
                                      </p:cBhvr>
                                      <p:to>
                                        <p:strVal val="visible"/>
                                      </p:to>
                                    </p:set>
                                    <p:anim calcmode="lin" valueType="num">
                                      <p:cBhvr additive="base">
                                        <p:cTn id="19" dur="500" fill="hold"/>
                                        <p:tgtEl>
                                          <p:spTgt spid="112"/>
                                        </p:tgtEl>
                                        <p:attrNameLst>
                                          <p:attrName>ppt_x</p:attrName>
                                        </p:attrNameLst>
                                      </p:cBhvr>
                                      <p:tavLst>
                                        <p:tav tm="0">
                                          <p:val>
                                            <p:strVal val="#ppt_x"/>
                                          </p:val>
                                        </p:tav>
                                        <p:tav tm="100000">
                                          <p:val>
                                            <p:strVal val="#ppt_x"/>
                                          </p:val>
                                        </p:tav>
                                      </p:tavLst>
                                    </p:anim>
                                    <p:anim calcmode="lin" valueType="num">
                                      <p:cBhvr additive="base">
                                        <p:cTn id="20"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127"/>
                                        </p:tgtEl>
                                        <p:attrNameLst>
                                          <p:attrName>style.visibility</p:attrName>
                                        </p:attrNameLst>
                                      </p:cBhvr>
                                      <p:to>
                                        <p:strVal val="visible"/>
                                      </p:to>
                                    </p:set>
                                    <p:anim calcmode="lin" valueType="num">
                                      <p:cBhvr additive="base">
                                        <p:cTn id="29" dur="500" fill="hold"/>
                                        <p:tgtEl>
                                          <p:spTgt spid="127"/>
                                        </p:tgtEl>
                                        <p:attrNameLst>
                                          <p:attrName>ppt_x</p:attrName>
                                        </p:attrNameLst>
                                      </p:cBhvr>
                                      <p:tavLst>
                                        <p:tav tm="0">
                                          <p:val>
                                            <p:strVal val="#ppt_x"/>
                                          </p:val>
                                        </p:tav>
                                        <p:tav tm="100000">
                                          <p:val>
                                            <p:strVal val="#ppt_x"/>
                                          </p:val>
                                        </p:tav>
                                      </p:tavLst>
                                    </p:anim>
                                    <p:anim calcmode="lin" valueType="num">
                                      <p:cBhvr additive="base">
                                        <p:cTn id="30" dur="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500" fill="hold"/>
                                        <p:tgtEl>
                                          <p:spTgt spid="9"/>
                                        </p:tgtEl>
                                        <p:attrNameLst>
                                          <p:attrName>ppt_x</p:attrName>
                                        </p:attrNameLst>
                                      </p:cBhvr>
                                      <p:tavLst>
                                        <p:tav tm="0">
                                          <p:val>
                                            <p:strVal val="#ppt_x"/>
                                          </p:val>
                                        </p:tav>
                                        <p:tav tm="100000">
                                          <p:val>
                                            <p:strVal val="#ppt_x"/>
                                          </p:val>
                                        </p:tav>
                                      </p:tavLst>
                                    </p:anim>
                                    <p:anim calcmode="lin" valueType="num">
                                      <p:cBhvr additive="base">
                                        <p:cTn id="36" dur="500" fill="hold"/>
                                        <p:tgtEl>
                                          <p:spTgt spid="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6"/>
                                        </p:tgtEl>
                                        <p:attrNameLst>
                                          <p:attrName>style.visibility</p:attrName>
                                        </p:attrNameLst>
                                      </p:cBhvr>
                                      <p:to>
                                        <p:strVal val="visible"/>
                                      </p:to>
                                    </p:set>
                                    <p:anim calcmode="lin" valueType="num">
                                      <p:cBhvr additive="base">
                                        <p:cTn id="39" dur="500" fill="hold"/>
                                        <p:tgtEl>
                                          <p:spTgt spid="126"/>
                                        </p:tgtEl>
                                        <p:attrNameLst>
                                          <p:attrName>ppt_x</p:attrName>
                                        </p:attrNameLst>
                                      </p:cBhvr>
                                      <p:tavLst>
                                        <p:tav tm="0">
                                          <p:val>
                                            <p:strVal val="#ppt_x"/>
                                          </p:val>
                                        </p:tav>
                                        <p:tav tm="100000">
                                          <p:val>
                                            <p:strVal val="#ppt_x"/>
                                          </p:val>
                                        </p:tav>
                                      </p:tavLst>
                                    </p:anim>
                                    <p:anim calcmode="lin" valueType="num">
                                      <p:cBhvr additive="base">
                                        <p:cTn id="40" dur="500" fill="hold"/>
                                        <p:tgtEl>
                                          <p:spTgt spid="126"/>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3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33"/>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1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P spid="130" grpId="0" animBg="1"/>
      <p:bldP spid="131" grpId="0"/>
      <p:bldP spid="132"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42E61C-AF10-964B-BBCC-5BE74177BA95}"/>
              </a:ext>
            </a:extLst>
          </p:cNvPr>
          <p:cNvSpPr>
            <a:spLocks noGrp="1"/>
          </p:cNvSpPr>
          <p:nvPr>
            <p:ph type="title"/>
          </p:nvPr>
        </p:nvSpPr>
        <p:spPr/>
        <p:txBody>
          <a:bodyPr/>
          <a:lstStyle/>
          <a:p>
            <a:r>
              <a:rPr lang="en-US" altLang="zh-CN" dirty="0"/>
              <a:t>An</a:t>
            </a:r>
            <a:r>
              <a:rPr lang="zh-CN" altLang="en-US" dirty="0"/>
              <a:t> </a:t>
            </a:r>
            <a:r>
              <a:rPr lang="en-US" altLang="zh-CN" dirty="0"/>
              <a:t>Example</a:t>
            </a:r>
            <a:r>
              <a:rPr lang="zh-CN" altLang="en-US" dirty="0"/>
              <a:t> </a:t>
            </a:r>
            <a:r>
              <a:rPr lang="en-US" altLang="zh-CN" dirty="0"/>
              <a:t>of</a:t>
            </a:r>
            <a:r>
              <a:rPr lang="zh-CN" altLang="en-US" dirty="0"/>
              <a:t> </a:t>
            </a:r>
            <a:r>
              <a:rPr lang="en-US" altLang="zh-CN" dirty="0"/>
              <a:t>2D</a:t>
            </a:r>
            <a:r>
              <a:rPr lang="zh-CN" altLang="en-US" dirty="0"/>
              <a:t> </a:t>
            </a:r>
            <a:r>
              <a:rPr lang="en-US" altLang="zh-CN" dirty="0"/>
              <a:t>Convolution</a:t>
            </a:r>
            <a:endParaRPr lang="en-US" dirty="0"/>
          </a:p>
        </p:txBody>
      </p:sp>
      <p:pic>
        <p:nvPicPr>
          <p:cNvPr id="5" name="Content Placeholder 4">
            <a:extLst>
              <a:ext uri="{FF2B5EF4-FFF2-40B4-BE49-F238E27FC236}">
                <a16:creationId xmlns:a16="http://schemas.microsoft.com/office/drawing/2014/main" id="{BAF44EB8-7802-344B-989F-42F1BCFA0430}"/>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435468" y="1351280"/>
            <a:ext cx="3758784" cy="4273947"/>
          </a:xfrm>
        </p:spPr>
      </p:pic>
      <p:sp>
        <p:nvSpPr>
          <p:cNvPr id="6" name="TextBox 5">
            <a:extLst>
              <a:ext uri="{FF2B5EF4-FFF2-40B4-BE49-F238E27FC236}">
                <a16:creationId xmlns:a16="http://schemas.microsoft.com/office/drawing/2014/main" id="{98AC998E-09EF-AE45-A397-1173238E1B91}"/>
              </a:ext>
            </a:extLst>
          </p:cNvPr>
          <p:cNvSpPr txBox="1"/>
          <p:nvPr/>
        </p:nvSpPr>
        <p:spPr>
          <a:xfrm>
            <a:off x="4211676" y="1351280"/>
            <a:ext cx="4932324" cy="4758226"/>
          </a:xfrm>
          <a:prstGeom prst="rect">
            <a:avLst/>
          </a:prstGeom>
          <a:noFill/>
        </p:spPr>
        <p:txBody>
          <a:bodyPr wrap="square" lIns="0" tIns="9144" rIns="0" bIns="9144" rtlCol="0">
            <a:spAutoFit/>
          </a:bodyPr>
          <a:lstStyle/>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Structure</a:t>
            </a:r>
            <a:r>
              <a:rPr kumimoji="0" lang="zh-CN" altLang="en-US"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information</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Input:</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blue</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Kernel</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(filter):</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3</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3</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FFFFFF">
                    <a:lumMod val="50000"/>
                  </a:srgbClr>
                </a:solidFill>
                <a:effectLst/>
                <a:uLnTx/>
                <a:uFillTx/>
                <a:latin typeface="Calibri" pitchFamily="34" charset="0"/>
                <a:ea typeface="ＭＳ Ｐゴシック" charset="-128"/>
                <a:cs typeface="Calibri" pitchFamily="34" charset="0"/>
              </a:rPr>
              <a:t>grey</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Output:</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5</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3B812F">
                    <a:lumMod val="75000"/>
                  </a:srgbClr>
                </a:solidFill>
                <a:effectLst/>
                <a:uLnTx/>
                <a:uFillTx/>
                <a:latin typeface="Calibri" pitchFamily="34" charset="0"/>
                <a:ea typeface="ＭＳ Ｐゴシック" charset="-128"/>
                <a:cs typeface="Calibri" pitchFamily="34" charset="0"/>
              </a:rPr>
              <a:t>green</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t>
            </a:r>
          </a:p>
          <a:p>
            <a:pPr marL="342900" marR="0" lvl="0" indent="-342900" algn="l" defTabSz="914400" rtl="0" eaLnBrk="0" fontAlgn="base" latinLnBrk="0" hangingPunct="0">
              <a:lnSpc>
                <a:spcPct val="100000"/>
              </a:lnSpc>
              <a:spcBef>
                <a:spcPct val="0"/>
              </a:spcBef>
              <a:spcAft>
                <a:spcPct val="0"/>
              </a:spcAft>
              <a:buClrTx/>
              <a:buSzTx/>
              <a:buFontTx/>
              <a:buNone/>
              <a:tabLst/>
              <a:defRPr/>
            </a:pPr>
            <a:endPar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Computation</a:t>
            </a:r>
            <a:r>
              <a:rPr kumimoji="0" lang="zh-CN" altLang="en-US"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information</a:t>
            </a:r>
            <a:endParaRPr kumimoji="0" lang="en-US" sz="2800" b="1"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endParaRP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Stride:</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1</a:t>
            </a:r>
          </a:p>
          <a:p>
            <a:pPr marL="800100" marR="0" lvl="1"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Padding:</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1</a:t>
            </a:r>
            <a:r>
              <a:rPr kumimoji="0" lang="zh-CN" altLang="en-US"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(white)</a:t>
            </a:r>
          </a:p>
          <a:p>
            <a:pPr marL="342900" marR="0" lvl="0" indent="-34290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Output Dim</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(Input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2</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Padding</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Kernel)</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Stride</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1</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
        <p:nvSpPr>
          <p:cNvPr id="7" name="TextBox 6">
            <a:extLst>
              <a:ext uri="{FF2B5EF4-FFF2-40B4-BE49-F238E27FC236}">
                <a16:creationId xmlns:a16="http://schemas.microsoft.com/office/drawing/2014/main" id="{EED3AEFF-336E-474E-84D6-43F73AC87379}"/>
              </a:ext>
            </a:extLst>
          </p:cNvPr>
          <p:cNvSpPr txBox="1"/>
          <p:nvPr/>
        </p:nvSpPr>
        <p:spPr>
          <a:xfrm>
            <a:off x="674751" y="5704085"/>
            <a:ext cx="3279656" cy="449354"/>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Input</a:t>
            </a:r>
            <a:r>
              <a:rPr kumimoji="0" lang="zh-CN" altLang="en-US"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feature</a:t>
            </a:r>
            <a:r>
              <a:rPr kumimoji="0" lang="zh-CN" altLang="en-US"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rPr>
              <a:t>map</a:t>
            </a:r>
            <a:endParaRPr kumimoji="0" lang="en-US" sz="2800" b="0" i="0" u="none" strike="noStrike" kern="1200" cap="none" spc="0" normalizeH="0" baseline="0" noProof="0" dirty="0">
              <a:ln>
                <a:noFill/>
              </a:ln>
              <a:solidFill>
                <a:srgbClr val="0432FF"/>
              </a:solidFill>
              <a:effectLst/>
              <a:uLnTx/>
              <a:uFillTx/>
              <a:latin typeface="Calibri" pitchFamily="34" charset="0"/>
              <a:ea typeface="ＭＳ Ｐゴシック" charset="-128"/>
              <a:cs typeface="Calibri" pitchFamily="34" charset="0"/>
            </a:endParaRPr>
          </a:p>
        </p:txBody>
      </p:sp>
      <p:sp>
        <p:nvSpPr>
          <p:cNvPr id="8" name="TextBox 7">
            <a:extLst>
              <a:ext uri="{FF2B5EF4-FFF2-40B4-BE49-F238E27FC236}">
                <a16:creationId xmlns:a16="http://schemas.microsoft.com/office/drawing/2014/main" id="{087DB69A-9A20-544B-93D4-318E389CB8FC}"/>
              </a:ext>
            </a:extLst>
          </p:cNvPr>
          <p:cNvSpPr txBox="1"/>
          <p:nvPr/>
        </p:nvSpPr>
        <p:spPr>
          <a:xfrm>
            <a:off x="674751" y="1028894"/>
            <a:ext cx="3279656"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Output</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feature</a:t>
            </a:r>
            <a:r>
              <a:rPr kumimoji="0" lang="zh-CN" alt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map</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Tree>
    <p:extLst>
      <p:ext uri="{BB962C8B-B14F-4D97-AF65-F5344CB8AC3E}">
        <p14:creationId xmlns:p14="http://schemas.microsoft.com/office/powerpoint/2010/main" val="1730242458"/>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77011-0DDE-6C43-9094-9F2560F1EABB}"/>
              </a:ext>
            </a:extLst>
          </p:cNvPr>
          <p:cNvSpPr>
            <a:spLocks noGrp="1"/>
          </p:cNvSpPr>
          <p:nvPr>
            <p:ph type="title"/>
          </p:nvPr>
        </p:nvSpPr>
        <p:spPr/>
        <p:txBody>
          <a:bodyPr/>
          <a:lstStyle/>
          <a:p>
            <a:r>
              <a:rPr lang="en-US" altLang="zh-CN" dirty="0"/>
              <a:t>Mapping</a:t>
            </a:r>
            <a:r>
              <a:rPr lang="zh-CN" altLang="en-US" dirty="0"/>
              <a:t> </a:t>
            </a:r>
            <a:r>
              <a:rPr lang="en-US" altLang="zh-CN" dirty="0"/>
              <a:t>Computation</a:t>
            </a:r>
            <a:r>
              <a:rPr lang="zh-CN" altLang="en-US" dirty="0"/>
              <a:t> </a:t>
            </a:r>
            <a:r>
              <a:rPr lang="en-US" altLang="zh-CN" dirty="0"/>
              <a:t>onto</a:t>
            </a:r>
            <a:r>
              <a:rPr lang="zh-CN" altLang="en-US" dirty="0"/>
              <a:t> </a:t>
            </a:r>
            <a:r>
              <a:rPr lang="en-US" altLang="zh-CN" dirty="0"/>
              <a:t>the</a:t>
            </a:r>
            <a:r>
              <a:rPr lang="zh-CN" altLang="en-US" dirty="0"/>
              <a:t> </a:t>
            </a:r>
            <a:r>
              <a:rPr lang="en-US" altLang="zh-CN" dirty="0"/>
              <a:t>Crossbar</a:t>
            </a:r>
            <a:endParaRPr lang="en-US" dirty="0"/>
          </a:p>
        </p:txBody>
      </p:sp>
      <p:pic>
        <p:nvPicPr>
          <p:cNvPr id="5" name="Content Placeholder 4">
            <a:extLst>
              <a:ext uri="{FF2B5EF4-FFF2-40B4-BE49-F238E27FC236}">
                <a16:creationId xmlns:a16="http://schemas.microsoft.com/office/drawing/2014/main" id="{9A567EEA-D492-C74D-B68C-D3865C63072C}"/>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2478535" y="1447800"/>
            <a:ext cx="5994946" cy="5069410"/>
          </a:xfrm>
        </p:spPr>
      </p:pic>
      <p:sp>
        <p:nvSpPr>
          <p:cNvPr id="6" name="TextBox 5">
            <a:extLst>
              <a:ext uri="{FF2B5EF4-FFF2-40B4-BE49-F238E27FC236}">
                <a16:creationId xmlns:a16="http://schemas.microsoft.com/office/drawing/2014/main" id="{39D6A2FC-4482-154F-B9E5-9C32B39F56CE}"/>
              </a:ext>
            </a:extLst>
          </p:cNvPr>
          <p:cNvSpPr txBox="1"/>
          <p:nvPr/>
        </p:nvSpPr>
        <p:spPr>
          <a:xfrm>
            <a:off x="218768" y="1835600"/>
            <a:ext cx="1874082" cy="1126462"/>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convolution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operation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in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neural</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network</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application</a:t>
            </a:r>
            <a:endParaRPr kumimoji="0" 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endParaRPr>
          </a:p>
        </p:txBody>
      </p:sp>
      <p:sp>
        <p:nvSpPr>
          <p:cNvPr id="7" name="TextBox 6">
            <a:extLst>
              <a:ext uri="{FF2B5EF4-FFF2-40B4-BE49-F238E27FC236}">
                <a16:creationId xmlns:a16="http://schemas.microsoft.com/office/drawing/2014/main" id="{E235D54C-C9EE-4E4F-A47E-8667B75EB07D}"/>
              </a:ext>
            </a:extLst>
          </p:cNvPr>
          <p:cNvSpPr txBox="1"/>
          <p:nvPr/>
        </p:nvSpPr>
        <p:spPr>
          <a:xfrm>
            <a:off x="218768" y="4641258"/>
            <a:ext cx="1874082" cy="572464"/>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An</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NVM-based</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PIM</a:t>
            </a:r>
            <a:r>
              <a:rPr kumimoji="0" lang="zh-CN" alt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 </a:t>
            </a:r>
            <a:r>
              <a:rPr kumimoji="0" lang="en-US" altLang="zh-CN"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rPr>
              <a:t>array</a:t>
            </a:r>
            <a:endParaRPr kumimoji="0" lang="en-US" sz="2000" b="0" i="0" u="none" strike="noStrike" kern="1200" cap="none" spc="0" normalizeH="0" baseline="0" noProof="0" dirty="0">
              <a:ln>
                <a:noFill/>
              </a:ln>
              <a:solidFill>
                <a:srgbClr val="000000"/>
              </a:solidFill>
              <a:effectLst/>
              <a:uLnTx/>
              <a:uFillTx/>
              <a:latin typeface="Calibri" pitchFamily="34" charset="0"/>
              <a:ea typeface="ＭＳ Ｐゴシック" charset="-128"/>
              <a:cs typeface="Calibri" pitchFamily="34" charset="0"/>
            </a:endParaRPr>
          </a:p>
        </p:txBody>
      </p:sp>
      <p:sp>
        <p:nvSpPr>
          <p:cNvPr id="8" name="TextBox 7">
            <a:extLst>
              <a:ext uri="{FF2B5EF4-FFF2-40B4-BE49-F238E27FC236}">
                <a16:creationId xmlns:a16="http://schemas.microsoft.com/office/drawing/2014/main" id="{CF8998B2-520C-D742-9401-BF153BB71D55}"/>
              </a:ext>
            </a:extLst>
          </p:cNvPr>
          <p:cNvSpPr txBox="1"/>
          <p:nvPr/>
        </p:nvSpPr>
        <p:spPr>
          <a:xfrm>
            <a:off x="3096322" y="1041949"/>
            <a:ext cx="1874082"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Input</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
        <p:nvSpPr>
          <p:cNvPr id="9" name="TextBox 8">
            <a:extLst>
              <a:ext uri="{FF2B5EF4-FFF2-40B4-BE49-F238E27FC236}">
                <a16:creationId xmlns:a16="http://schemas.microsoft.com/office/drawing/2014/main" id="{12953487-6C0A-5044-8B67-04029B1995A7}"/>
              </a:ext>
            </a:extLst>
          </p:cNvPr>
          <p:cNvSpPr txBox="1"/>
          <p:nvPr/>
        </p:nvSpPr>
        <p:spPr>
          <a:xfrm>
            <a:off x="5356089" y="1041535"/>
            <a:ext cx="1874082"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Kernel</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
        <p:nvSpPr>
          <p:cNvPr id="10" name="TextBox 9">
            <a:extLst>
              <a:ext uri="{FF2B5EF4-FFF2-40B4-BE49-F238E27FC236}">
                <a16:creationId xmlns:a16="http://schemas.microsoft.com/office/drawing/2014/main" id="{95E704E5-9B66-9345-B9DC-B2F68EC3F228}"/>
              </a:ext>
            </a:extLst>
          </p:cNvPr>
          <p:cNvSpPr txBox="1"/>
          <p:nvPr/>
        </p:nvSpPr>
        <p:spPr>
          <a:xfrm>
            <a:off x="7216067" y="1041534"/>
            <a:ext cx="1874082" cy="406265"/>
          </a:xfrm>
          <a:prstGeom prst="rect">
            <a:avLst/>
          </a:prstGeom>
          <a:noFill/>
        </p:spPr>
        <p:txBody>
          <a:bodyPr wrap="square" lIns="0" tIns="9144" rIns="0" bIns="9144"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Output</a:t>
            </a:r>
            <a:endParaRPr kumimoji="0" lang="en-US" sz="2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Tree>
    <p:extLst>
      <p:ext uri="{BB962C8B-B14F-4D97-AF65-F5344CB8AC3E}">
        <p14:creationId xmlns:p14="http://schemas.microsoft.com/office/powerpoint/2010/main" val="2849995869"/>
      </p:ext>
    </p:extLst>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F3A28D-0400-1648-B0DF-74411E035DE1}"/>
              </a:ext>
            </a:extLst>
          </p:cNvPr>
          <p:cNvSpPr>
            <a:spLocks noGrp="1"/>
          </p:cNvSpPr>
          <p:nvPr>
            <p:ph type="title"/>
          </p:nvPr>
        </p:nvSpPr>
        <p:spPr/>
        <p:txBody>
          <a:bodyPr/>
          <a:lstStyle/>
          <a:p>
            <a:r>
              <a:rPr lang="en-US" dirty="0"/>
              <a:t>An Overview of NVM-Based PIM System</a:t>
            </a:r>
          </a:p>
        </p:txBody>
      </p:sp>
      <p:pic>
        <p:nvPicPr>
          <p:cNvPr id="5" name="Content Placeholder 4">
            <a:extLst>
              <a:ext uri="{FF2B5EF4-FFF2-40B4-BE49-F238E27FC236}">
                <a16:creationId xmlns:a16="http://schemas.microsoft.com/office/drawing/2014/main" id="{0BB4F6EF-003D-8E43-9DC4-CDC5DDD98C00}"/>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228600" y="1301327"/>
            <a:ext cx="8670730" cy="2913934"/>
          </a:xfrm>
        </p:spPr>
      </p:pic>
      <p:sp>
        <p:nvSpPr>
          <p:cNvPr id="6" name="TextBox 5">
            <a:extLst>
              <a:ext uri="{FF2B5EF4-FFF2-40B4-BE49-F238E27FC236}">
                <a16:creationId xmlns:a16="http://schemas.microsoft.com/office/drawing/2014/main" id="{9981F711-9EF0-364E-A803-71BA29BFA883}"/>
              </a:ext>
            </a:extLst>
          </p:cNvPr>
          <p:cNvSpPr txBox="1"/>
          <p:nvPr/>
        </p:nvSpPr>
        <p:spPr>
          <a:xfrm>
            <a:off x="228600" y="4437088"/>
            <a:ext cx="8915400" cy="1680460"/>
          </a:xfrm>
          <a:prstGeom prst="rect">
            <a:avLst/>
          </a:prstGeom>
          <a:noFill/>
        </p:spPr>
        <p:txBody>
          <a:bodyPr wrap="square" lIns="0" tIns="9144" rIns="0" bIns="9144" rtlCol="0">
            <a:spAutoFit/>
          </a:bodyPr>
          <a:lstStyle/>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NVM-based</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PIM</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array:</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endPar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core</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processing</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unit</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for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vector-matrix</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multiplication </a:t>
            </a: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Non-linear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function</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array:</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endPar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processing</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unit</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for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non-linear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functions</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(e.g.,</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err="1">
                <a:ln>
                  <a:noFill/>
                </a:ln>
                <a:solidFill>
                  <a:srgbClr val="006633"/>
                </a:solidFill>
                <a:effectLst/>
                <a:uLnTx/>
                <a:uFillTx/>
                <a:latin typeface="Calibri" pitchFamily="34" charset="0"/>
                <a:ea typeface="ＭＳ Ｐゴシック" charset="-128"/>
                <a:cs typeface="Calibri" pitchFamily="34" charset="0"/>
              </a:rPr>
              <a:t>ReLU</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operations in neural networks)</a:t>
            </a:r>
          </a:p>
          <a:p>
            <a:pPr marL="342900" marR="0" lvl="0" indent="-34290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Multiplier</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array:</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endPar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handles</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element-wise</a:t>
            </a:r>
            <a:r>
              <a:rPr kumimoji="0" lang="zh-CN" alt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 </a:t>
            </a:r>
            <a:r>
              <a:rPr kumimoji="0" lang="en-US" altLang="zh-CN"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rPr>
              <a:t>operations</a:t>
            </a:r>
            <a:endParaRPr kumimoji="0" lang="en-US" sz="1800" b="0" i="0" u="none" strike="noStrike" kern="1200" cap="none" spc="0" normalizeH="0" baseline="0" noProof="0" dirty="0">
              <a:ln>
                <a:noFill/>
              </a:ln>
              <a:solidFill>
                <a:srgbClr val="006633"/>
              </a:solidFill>
              <a:effectLst/>
              <a:uLnTx/>
              <a:uFillTx/>
              <a:latin typeface="Calibri" pitchFamily="34" charset="0"/>
              <a:ea typeface="ＭＳ Ｐゴシック" charset="-128"/>
              <a:cs typeface="Calibri" pitchFamily="34" charset="0"/>
            </a:endParaRPr>
          </a:p>
        </p:txBody>
      </p:sp>
    </p:spTree>
    <p:extLst>
      <p:ext uri="{BB962C8B-B14F-4D97-AF65-F5344CB8AC3E}">
        <p14:creationId xmlns:p14="http://schemas.microsoft.com/office/powerpoint/2010/main" val="1841365750"/>
      </p:ext>
    </p:extLst>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2F9E20-0652-4843-BAD7-B302CC99213F}"/>
              </a:ext>
            </a:extLst>
          </p:cNvPr>
          <p:cNvSpPr>
            <a:spLocks noGrp="1"/>
          </p:cNvSpPr>
          <p:nvPr>
            <p:ph type="title"/>
          </p:nvPr>
        </p:nvSpPr>
        <p:spPr/>
        <p:txBody>
          <a:bodyPr/>
          <a:lstStyle/>
          <a:p>
            <a:r>
              <a:rPr lang="en-US" dirty="0"/>
              <a:t>Example Readings on NVM-Based PIM </a:t>
            </a:r>
          </a:p>
        </p:txBody>
      </p:sp>
      <p:sp>
        <p:nvSpPr>
          <p:cNvPr id="3" name="Content Placeholder 2">
            <a:extLst>
              <a:ext uri="{FF2B5EF4-FFF2-40B4-BE49-F238E27FC236}">
                <a16:creationId xmlns:a16="http://schemas.microsoft.com/office/drawing/2014/main" id="{2983F14E-0F81-2243-861D-83C33B005C66}"/>
              </a:ext>
            </a:extLst>
          </p:cNvPr>
          <p:cNvSpPr>
            <a:spLocks noGrp="1"/>
          </p:cNvSpPr>
          <p:nvPr>
            <p:ph idx="1"/>
          </p:nvPr>
        </p:nvSpPr>
        <p:spPr>
          <a:xfrm>
            <a:off x="228600" y="1219200"/>
            <a:ext cx="8610600" cy="5029200"/>
          </a:xfrm>
        </p:spPr>
        <p:txBody>
          <a:bodyPr/>
          <a:lstStyle/>
          <a:p>
            <a:r>
              <a:rPr lang="en-US" sz="2200" dirty="0" err="1"/>
              <a:t>Shafiee</a:t>
            </a:r>
            <a:r>
              <a:rPr lang="en-US" sz="2200" dirty="0"/>
              <a:t>+, “</a:t>
            </a:r>
            <a:r>
              <a:rPr lang="en-US" sz="2200" dirty="0">
                <a:solidFill>
                  <a:srgbClr val="0432FF"/>
                </a:solidFill>
              </a:rPr>
              <a:t>ISAAC: A Convolutional Neural Network Accelerator with In-Situ Analog Arithmetic in Crossbars</a:t>
            </a:r>
            <a:r>
              <a:rPr lang="en-US" sz="2200" dirty="0"/>
              <a:t>”, ISCA 2016.</a:t>
            </a:r>
          </a:p>
          <a:p>
            <a:endParaRPr lang="en-US" sz="2200" dirty="0"/>
          </a:p>
          <a:p>
            <a:r>
              <a:rPr lang="en-US" sz="2200" dirty="0"/>
              <a:t>Chi+, “</a:t>
            </a:r>
            <a:r>
              <a:rPr lang="en-US" sz="2200" dirty="0">
                <a:solidFill>
                  <a:srgbClr val="0432FF"/>
                </a:solidFill>
              </a:rPr>
              <a:t>PRIME: A Novel Processing-in-memory Architecture for Neural Network Computation in ReRAM-based Main Memory</a:t>
            </a:r>
            <a:r>
              <a:rPr lang="en-US" sz="2200" dirty="0"/>
              <a:t>”, ISCA 2016.</a:t>
            </a:r>
          </a:p>
          <a:p>
            <a:endParaRPr lang="en-US" sz="2200" dirty="0"/>
          </a:p>
          <a:p>
            <a:r>
              <a:rPr lang="en-US" sz="2200" dirty="0" err="1"/>
              <a:t>Prezioso</a:t>
            </a:r>
            <a:r>
              <a:rPr lang="en-US" sz="2200" dirty="0"/>
              <a:t>+, “</a:t>
            </a:r>
            <a:r>
              <a:rPr lang="en-US" sz="2200" dirty="0">
                <a:solidFill>
                  <a:srgbClr val="0432FF"/>
                </a:solidFill>
              </a:rPr>
              <a:t>Training and Operation of an Integrated Neuromorphic Network based on Metal-Oxide Memristors</a:t>
            </a:r>
            <a:r>
              <a:rPr lang="en-US" sz="2200" dirty="0"/>
              <a:t>”, Nature 2015</a:t>
            </a:r>
          </a:p>
          <a:p>
            <a:endParaRPr lang="en-US" sz="2200" dirty="0"/>
          </a:p>
          <a:p>
            <a:r>
              <a:rPr lang="en-US" sz="2200" dirty="0" err="1"/>
              <a:t>Ambrogio</a:t>
            </a:r>
            <a:r>
              <a:rPr lang="en-US" sz="2200" dirty="0"/>
              <a:t>+, “</a:t>
            </a:r>
            <a:r>
              <a:rPr lang="en-US" sz="2200" dirty="0">
                <a:solidFill>
                  <a:srgbClr val="0432FF"/>
                </a:solidFill>
              </a:rPr>
              <a:t>Equivalent-accuracy accelerated neural-network training using analogue memory</a:t>
            </a:r>
            <a:r>
              <a:rPr lang="en-US" sz="2200" dirty="0"/>
              <a:t>”, Nature 2018.</a:t>
            </a:r>
          </a:p>
          <a:p>
            <a:pPr marL="0" indent="0">
              <a:buNone/>
            </a:pPr>
            <a:endParaRPr lang="en-US" sz="2200" dirty="0"/>
          </a:p>
        </p:txBody>
      </p:sp>
      <p:sp>
        <p:nvSpPr>
          <p:cNvPr id="4" name="Slide Number Placeholder 3">
            <a:extLst>
              <a:ext uri="{FF2B5EF4-FFF2-40B4-BE49-F238E27FC236}">
                <a16:creationId xmlns:a16="http://schemas.microsoft.com/office/drawing/2014/main" id="{DA78D717-F383-3F44-9632-2BDFF90CF834}"/>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201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Tree>
    <p:extLst>
      <p:ext uri="{BB962C8B-B14F-4D97-AF65-F5344CB8AC3E}">
        <p14:creationId xmlns:p14="http://schemas.microsoft.com/office/powerpoint/2010/main" val="534202090"/>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Processing using Memory</a:t>
            </a:r>
          </a:p>
          <a:p>
            <a:pPr algn="l"/>
            <a:r>
              <a:rPr lang="en-US" sz="3600" dirty="0">
                <a:solidFill>
                  <a:srgbClr val="0432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070910770"/>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Opportunity: 3D-Stacked </a:t>
            </a:r>
            <a:r>
              <a:rPr lang="en-US" dirty="0" err="1"/>
              <a:t>Logic+Memory</a:t>
            </a:r>
            <a:endParaRPr lang="en-US" dirty="0"/>
          </a:p>
        </p:txBody>
      </p:sp>
      <p:sp>
        <p:nvSpPr>
          <p:cNvPr id="3" name="Content Placeholder 2"/>
          <p:cNvSpPr>
            <a:spLocks noGrp="1"/>
          </p:cNvSpPr>
          <p:nvPr>
            <p:ph idx="1"/>
          </p:nvPr>
        </p:nvSpPr>
        <p:spPr>
          <a:xfrm>
            <a:off x="228600" y="1124744"/>
            <a:ext cx="8610600" cy="5123656"/>
          </a:xfrm>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2"/>
          <a:stretch>
            <a:fillRect/>
          </a:stretch>
        </p:blipFill>
        <p:spPr>
          <a:xfrm>
            <a:off x="107504" y="1286520"/>
            <a:ext cx="7772400" cy="1422400"/>
          </a:xfrm>
          <a:prstGeom prst="rect">
            <a:avLst/>
          </a:prstGeom>
        </p:spPr>
      </p:pic>
      <p:pic>
        <p:nvPicPr>
          <p:cNvPr id="5" name="Picture 2" descr="http://www.extremetech.com/wp-content/uploads/2013/09/hybrid_memory_cube.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331640" y="3068960"/>
            <a:ext cx="5040560" cy="3619122"/>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p:cNvSpPr txBox="1"/>
          <p:nvPr/>
        </p:nvSpPr>
        <p:spPr>
          <a:xfrm>
            <a:off x="6040851" y="4509120"/>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9" name="TextBox 8"/>
          <p:cNvSpPr txBox="1"/>
          <p:nvPr/>
        </p:nvSpPr>
        <p:spPr>
          <a:xfrm>
            <a:off x="5968843" y="4005064"/>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7" name="TextBox 6"/>
          <p:cNvSpPr txBox="1"/>
          <p:nvPr/>
        </p:nvSpPr>
        <p:spPr>
          <a:xfrm>
            <a:off x="5670854" y="5527630"/>
            <a:ext cx="3161058"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Other “True 3D” technologies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mn-ea"/>
                <a:cs typeface="+mn-cs"/>
              </a:rPr>
              <a:t>under development</a:t>
            </a:r>
          </a:p>
        </p:txBody>
      </p:sp>
    </p:spTree>
    <p:extLst>
      <p:ext uri="{BB962C8B-B14F-4D97-AF65-F5344CB8AC3E}">
        <p14:creationId xmlns:p14="http://schemas.microsoft.com/office/powerpoint/2010/main" val="4356967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nodePh="1">
                                  <p:stCondLst>
                                    <p:cond delay="0"/>
                                  </p:stCondLst>
                                  <p:endCondLst>
                                    <p:cond evt="begin" delay="0">
                                      <p:tn val="5"/>
                                    </p:cond>
                                  </p:end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7"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DRAM Landscape (circa 2015)</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44016" y="1052736"/>
            <a:ext cx="8460432" cy="4703828"/>
          </a:xfrm>
          <a:prstGeom prst="rect">
            <a:avLst/>
          </a:prstGeom>
        </p:spPr>
      </p:pic>
      <p:sp>
        <p:nvSpPr>
          <p:cNvPr id="6" name="Rectangle 5"/>
          <p:cNvSpPr/>
          <p:nvPr/>
        </p:nvSpPr>
        <p:spPr>
          <a:xfrm>
            <a:off x="-72008" y="6011996"/>
            <a:ext cx="9468544" cy="369332"/>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Kim+, “</a:t>
            </a:r>
            <a:r>
              <a:rPr kumimoji="0" lang="en-US" sz="1800" b="0" i="0" u="none" strike="noStrike" kern="1200" cap="none" spc="0" normalizeH="0" baseline="0" noProof="0" dirty="0">
                <a:ln>
                  <a:noFill/>
                </a:ln>
                <a:solidFill>
                  <a:srgbClr val="0000FF"/>
                </a:solidFill>
                <a:effectLst/>
                <a:uLnTx/>
                <a:uFillTx/>
                <a:latin typeface="Tahoma"/>
                <a:ea typeface="+mn-ea"/>
                <a:cs typeface="+mn-cs"/>
              </a:rPr>
              <a:t>Ramulator: A Flexible and Extensible DRAM Simulator</a:t>
            </a:r>
            <a:r>
              <a:rPr kumimoji="0" lang="en-US" sz="1800" b="0" i="0" u="none" strike="noStrike" kern="1200" cap="none" spc="0" normalizeH="0" baseline="0" noProof="0" dirty="0">
                <a:ln>
                  <a:noFill/>
                </a:ln>
                <a:solidFill>
                  <a:srgbClr val="000000"/>
                </a:solidFill>
                <a:effectLst/>
                <a:uLnTx/>
                <a:uFillTx/>
                <a:latin typeface="Tahoma"/>
                <a:ea typeface="+mn-ea"/>
                <a:cs typeface="+mn-cs"/>
              </a:rPr>
              <a:t>”, IEEE CAL 2015.</a:t>
            </a:r>
          </a:p>
        </p:txBody>
      </p:sp>
      <p:sp>
        <p:nvSpPr>
          <p:cNvPr id="7" name="Rectangle 6"/>
          <p:cNvSpPr/>
          <p:nvPr/>
        </p:nvSpPr>
        <p:spPr>
          <a:xfrm>
            <a:off x="323528" y="3284984"/>
            <a:ext cx="7992888" cy="648072"/>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792982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t>Two Key Questions in Processing Near Memory</a:t>
            </a:r>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899592" y="2069232"/>
            <a:ext cx="4032448" cy="351656"/>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050515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4200" dirty="0"/>
              <a:t>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내용 개체 틀 2"/>
          <p:cNvSpPr txBox="1">
            <a:spLocks/>
          </p:cNvSpPr>
          <p:nvPr/>
        </p:nvSpPr>
        <p:spPr bwMode="auto">
          <a:xfrm>
            <a:off x="228600" y="1124744"/>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Large graphs are everywhere (circa 2015)</a:t>
            </a: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18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endPar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charset="0"/>
              <a:buNone/>
              <a:tabLst/>
              <a:defRPr/>
            </a:pPr>
            <a:endParaRPr kumimoji="0" lang="en-US" altLang="ko-KR" sz="2000" b="0" i="0" u="none" strike="noStrike" kern="1200" cap="none" spc="0" normalizeH="0" baseline="0" noProof="0" dirty="0">
              <a:ln>
                <a:noFill/>
              </a:ln>
              <a:solidFill>
                <a:srgbClr val="000000"/>
              </a:solidFill>
              <a:effectLst/>
              <a:uLnTx/>
              <a:uFillTx/>
              <a:latin typeface="Tahoma"/>
              <a:ea typeface="ＭＳ Ｐゴシック" pitchFamily="-106" charset="-128"/>
            </a:endParaRPr>
          </a:p>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charset="0"/>
              <a:buChar char="n"/>
              <a:tabLst/>
              <a:defRPr/>
            </a:pPr>
            <a:r>
              <a:rPr kumimoji="0" lang="en-US" altLang="ko-KR" sz="2400" b="0" i="0" u="none" strike="noStrike" kern="1200" cap="none" spc="0" normalizeH="0" baseline="0" noProof="0" dirty="0">
                <a:ln>
                  <a:noFill/>
                </a:ln>
                <a:solidFill>
                  <a:srgbClr val="000000"/>
                </a:solidFill>
                <a:effectLst/>
                <a:uLnTx/>
                <a:uFillTx/>
                <a:latin typeface="Tahoma"/>
                <a:ea typeface="ＭＳ Ｐゴシック" pitchFamily="-106" charset="-128"/>
              </a:rPr>
              <a:t>Scalable large-scale graph processing is challenging</a:t>
            </a:r>
            <a:endParaRPr kumimoji="0" lang="ko-KR" altLang="en-US" sz="2400" b="0" i="0" u="none" strike="noStrike" kern="1200" cap="none" spc="0" normalizeH="0" baseline="0" noProof="0" dirty="0">
              <a:ln>
                <a:noFill/>
              </a:ln>
              <a:solidFill>
                <a:srgbClr val="000000"/>
              </a:solidFill>
              <a:effectLst/>
              <a:uLnTx/>
              <a:uFillTx/>
              <a:latin typeface="Tahoma"/>
            </a:endParaRPr>
          </a:p>
        </p:txBody>
      </p:sp>
      <p:grpSp>
        <p:nvGrpSpPr>
          <p:cNvPr id="6" name="그룹 7"/>
          <p:cNvGrpSpPr/>
          <p:nvPr/>
        </p:nvGrpSpPr>
        <p:grpSpPr>
          <a:xfrm>
            <a:off x="832673" y="1777556"/>
            <a:ext cx="7716092" cy="1519994"/>
            <a:chOff x="832673" y="2141219"/>
            <a:chExt cx="7716092" cy="1519994"/>
          </a:xfrm>
        </p:grpSpPr>
        <p:sp>
          <p:nvSpPr>
            <p:cNvPr id="7" name="TextBox 3"/>
            <p:cNvSpPr txBox="1"/>
            <p:nvPr/>
          </p:nvSpPr>
          <p:spPr>
            <a:xfrm>
              <a:off x="832673" y="3014882"/>
              <a:ext cx="1764778"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36 Million </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Wikipedia Pages</a:t>
              </a:r>
            </a:p>
          </p:txBody>
        </p:sp>
        <p:sp>
          <p:nvSpPr>
            <p:cNvPr id="8" name="TextBox 5"/>
            <p:cNvSpPr txBox="1"/>
            <p:nvPr/>
          </p:nvSpPr>
          <p:spPr>
            <a:xfrm>
              <a:off x="2842663" y="3014882"/>
              <a:ext cx="1702134"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1.4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Facebook Users</a:t>
              </a:r>
            </a:p>
          </p:txBody>
        </p:sp>
        <p:sp>
          <p:nvSpPr>
            <p:cNvPr id="9" name="TextBox 5"/>
            <p:cNvSpPr txBox="1"/>
            <p:nvPr/>
          </p:nvSpPr>
          <p:spPr>
            <a:xfrm>
              <a:off x="5023819" y="3014882"/>
              <a:ext cx="1420389"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300 Million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Twitter Users</a:t>
              </a:r>
            </a:p>
          </p:txBody>
        </p:sp>
        <p:pic>
          <p:nvPicPr>
            <p:cNvPr id="10" name="Picture 2" descr="http://www.bioteams.com/images/wikipedia_as_a.jpg"/>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221470" y="2141219"/>
              <a:ext cx="881698" cy="881700"/>
            </a:xfrm>
            <a:prstGeom prst="rect">
              <a:avLst/>
            </a:prstGeom>
            <a:noFill/>
          </p:spPr>
        </p:pic>
        <p:pic>
          <p:nvPicPr>
            <p:cNvPr id="11" name="Picture 8" descr="http://jchutchins.net/site/wp-content/uploads/2009/06/facebook-logo.jp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873087" y="2262268"/>
              <a:ext cx="1699935" cy="639600"/>
            </a:xfrm>
            <a:prstGeom prst="rect">
              <a:avLst/>
            </a:prstGeom>
            <a:noFill/>
          </p:spPr>
        </p:pic>
        <p:pic>
          <p:nvPicPr>
            <p:cNvPr id="12" name="Picture 10" descr="http://asset3.itsnicethat.com/system/files/062012/4fd07cea5c3e3c0d810000db/img_col_main/Twitternew.jpg?1354576424"/>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5311851" y="2226563"/>
              <a:ext cx="844326" cy="711010"/>
            </a:xfrm>
            <a:prstGeom prst="rect">
              <a:avLst/>
            </a:prstGeom>
            <a:noFill/>
            <a:extLst>
              <a:ext uri="{909E8E84-426E-40dd-AFC4-6F175D3DCCD1}">
                <a14:hiddenFill xmlns:a14="http://schemas.microsoft.com/office/drawing/2010/main" xmlns="">
                  <a:solidFill>
                    <a:srgbClr val="FFFFFF"/>
                  </a:solidFill>
                </a14:hiddenFill>
              </a:ext>
            </a:extLst>
          </p:spPr>
        </p:pic>
        <p:pic>
          <p:nvPicPr>
            <p:cNvPr id="13" name="Picture 12" descr="https://pbs.twimg.com/profile_images/1550954462/instagramIcon_400x400.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252174" y="2193963"/>
              <a:ext cx="776210" cy="776210"/>
            </a:xfrm>
            <a:prstGeom prst="rect">
              <a:avLst/>
            </a:prstGeom>
            <a:noFill/>
            <a:extLst>
              <a:ext uri="{909E8E84-426E-40dd-AFC4-6F175D3DCCD1}">
                <a14:hiddenFill xmlns:a14="http://schemas.microsoft.com/office/drawing/2010/main" xmlns="">
                  <a:solidFill>
                    <a:srgbClr val="FFFFFF"/>
                  </a:solidFill>
                </a14:hiddenFill>
              </a:ext>
            </a:extLst>
          </p:spPr>
        </p:pic>
        <p:sp>
          <p:nvSpPr>
            <p:cNvPr id="14" name="TextBox 5"/>
            <p:cNvSpPr txBox="1"/>
            <p:nvPr/>
          </p:nvSpPr>
          <p:spPr>
            <a:xfrm>
              <a:off x="6731793" y="3014882"/>
              <a:ext cx="1816972" cy="646331"/>
            </a:xfrm>
            <a:prstGeom prst="rect">
              <a:avLst/>
            </a:prstGeom>
            <a:noFill/>
          </p:spPr>
          <p:txBody>
            <a:bodyPr wrap="none" rtlCol="0">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30 Billion</a:t>
              </a:r>
            </a:p>
            <a:p>
              <a:pPr marL="0" marR="0" lvl="0" indent="0" algn="ctr" defTabSz="914400" rtl="0" eaLnBrk="1" fontAlgn="auto" latinLnBrk="1"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Instagram Photos</a:t>
              </a:r>
            </a:p>
          </p:txBody>
        </p:sp>
      </p:grpSp>
      <p:graphicFrame>
        <p:nvGraphicFramePr>
          <p:cNvPr id="15" name="내용 개체 틀 5"/>
          <p:cNvGraphicFramePr>
            <a:graphicFrameLocks/>
          </p:cNvGraphicFramePr>
          <p:nvPr/>
        </p:nvGraphicFramePr>
        <p:xfrm>
          <a:off x="832672" y="4149080"/>
          <a:ext cx="7854127" cy="2237361"/>
        </p:xfrm>
        <a:graphic>
          <a:graphicData uri="http://schemas.openxmlformats.org/drawingml/2006/chart">
            <c:chart xmlns:c="http://schemas.openxmlformats.org/drawingml/2006/chart" xmlns:r="http://schemas.openxmlformats.org/officeDocument/2006/relationships" r:id="rId6"/>
          </a:graphicData>
        </a:graphic>
      </p:graphicFrame>
      <p:cxnSp>
        <p:nvCxnSpPr>
          <p:cNvPr id="16" name="직선 화살표 연결선 6"/>
          <p:cNvCxnSpPr/>
          <p:nvPr/>
        </p:nvCxnSpPr>
        <p:spPr>
          <a:xfrm flipH="1">
            <a:off x="5148066" y="5219239"/>
            <a:ext cx="334151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826779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5" grpId="0">
        <p:bldAsOne/>
      </p:bldGraphic>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Bottlenecks in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43" name="직사각형 7"/>
          <p:cNvSpPr/>
          <p:nvPr/>
        </p:nvSpPr>
        <p:spPr>
          <a:xfrm>
            <a:off x="1032425" y="2060589"/>
            <a:ext cx="4129087" cy="39240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 name="내용 개체 틀 4"/>
          <p:cNvSpPr txBox="1">
            <a:spLocks/>
          </p:cNvSpPr>
          <p:nvPr/>
        </p:nvSpPr>
        <p:spPr>
          <a:xfrm>
            <a:off x="522348" y="1189524"/>
            <a:ext cx="7578044" cy="212365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grpSp>
        <p:nvGrpSpPr>
          <p:cNvPr id="45" name="그룹 78"/>
          <p:cNvGrpSpPr/>
          <p:nvPr/>
        </p:nvGrpSpPr>
        <p:grpSpPr>
          <a:xfrm>
            <a:off x="2127580" y="4487241"/>
            <a:ext cx="4196064" cy="1063334"/>
            <a:chOff x="1333905" y="4732035"/>
            <a:chExt cx="4196064" cy="1063334"/>
          </a:xfrm>
        </p:grpSpPr>
        <p:cxnSp>
          <p:nvCxnSpPr>
            <p:cNvPr id="46" name="구부러진 연결선 31"/>
            <p:cNvCxnSpPr>
              <a:stCxn id="63" idx="2"/>
              <a:endCxn id="53" idx="3"/>
            </p:cNvCxnSpPr>
            <p:nvPr/>
          </p:nvCxnSpPr>
          <p:spPr>
            <a:xfrm rot="5400000">
              <a:off x="2329181" y="3736759"/>
              <a:ext cx="948627" cy="2939179"/>
            </a:xfrm>
            <a:prstGeom prst="curvedConnector2">
              <a:avLst/>
            </a:prstGeom>
            <a:noFill/>
            <a:ln w="9525" cap="flat" cmpd="sng" algn="ctr">
              <a:solidFill>
                <a:sysClr val="windowText" lastClr="000000">
                  <a:shade val="95000"/>
                  <a:satMod val="105000"/>
                </a:sysClr>
              </a:solidFill>
              <a:prstDash val="solid"/>
              <a:tailEnd type="triangle"/>
            </a:ln>
            <a:effectLst/>
          </p:spPr>
        </p:cxnSp>
        <p:sp>
          <p:nvSpPr>
            <p:cNvPr id="47" name="TextBox 46"/>
            <p:cNvSpPr txBox="1"/>
            <p:nvPr/>
          </p:nvSpPr>
          <p:spPr>
            <a:xfrm>
              <a:off x="3463890" y="5333704"/>
              <a:ext cx="2066079"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weight * </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v.rank</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8" name="그룹 75"/>
          <p:cNvGrpSpPr/>
          <p:nvPr/>
        </p:nvGrpSpPr>
        <p:grpSpPr>
          <a:xfrm>
            <a:off x="1695531" y="3544246"/>
            <a:ext cx="432048" cy="2546995"/>
            <a:chOff x="901856" y="3789040"/>
            <a:chExt cx="432048" cy="2546995"/>
          </a:xfrm>
        </p:grpSpPr>
        <p:sp>
          <p:nvSpPr>
            <p:cNvPr id="49" name="직사각형 38"/>
            <p:cNvSpPr/>
            <p:nvPr/>
          </p:nvSpPr>
          <p:spPr>
            <a:xfrm>
              <a:off x="901856" y="4972285"/>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 name="직사각형 39"/>
            <p:cNvSpPr/>
            <p:nvPr/>
          </p:nvSpPr>
          <p:spPr>
            <a:xfrm>
              <a:off x="901856" y="397447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1" name="직사각형 40"/>
            <p:cNvSpPr/>
            <p:nvPr/>
          </p:nvSpPr>
          <p:spPr>
            <a:xfrm>
              <a:off x="901856" y="5994767"/>
              <a:ext cx="432048"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2" name="직사각형 22"/>
            <p:cNvSpPr/>
            <p:nvPr/>
          </p:nvSpPr>
          <p:spPr>
            <a:xfrm>
              <a:off x="901856" y="4331925"/>
              <a:ext cx="432048"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v</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3" name="직사각형 25"/>
            <p:cNvSpPr/>
            <p:nvPr/>
          </p:nvSpPr>
          <p:spPr>
            <a:xfrm>
              <a:off x="901856" y="5480607"/>
              <a:ext cx="432048" cy="400110"/>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54" name="직사각형 21"/>
            <p:cNvSpPr/>
            <p:nvPr/>
          </p:nvSpPr>
          <p:spPr>
            <a:xfrm>
              <a:off x="901856" y="3789040"/>
              <a:ext cx="432048" cy="2546995"/>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cxnSp>
        <p:nvCxnSpPr>
          <p:cNvPr id="55" name="구부러진 연결선 41"/>
          <p:cNvCxnSpPr>
            <a:stCxn id="60" idx="3"/>
            <a:endCxn id="49" idx="3"/>
          </p:cNvCxnSpPr>
          <p:nvPr/>
        </p:nvCxnSpPr>
        <p:spPr>
          <a:xfrm rot="5400000">
            <a:off x="2967892" y="3646928"/>
            <a:ext cx="326256" cy="2006882"/>
          </a:xfrm>
          <a:prstGeom prst="curvedConnector2">
            <a:avLst/>
          </a:prstGeom>
          <a:noFill/>
          <a:ln w="9525" cap="flat" cmpd="sng" algn="ctr">
            <a:solidFill>
              <a:sysClr val="windowText" lastClr="000000">
                <a:shade val="95000"/>
                <a:satMod val="105000"/>
              </a:sysClr>
            </a:solidFill>
            <a:prstDash val="lgDash"/>
            <a:tailEnd type="triangle"/>
          </a:ln>
          <a:effectLst/>
        </p:spPr>
      </p:cxnSp>
      <p:cxnSp>
        <p:nvCxnSpPr>
          <p:cNvPr id="56" name="구부러진 연결선 51"/>
          <p:cNvCxnSpPr>
            <a:stCxn id="61" idx="3"/>
            <a:endCxn id="51" idx="3"/>
          </p:cNvCxnSpPr>
          <p:nvPr/>
        </p:nvCxnSpPr>
        <p:spPr>
          <a:xfrm rot="5400000">
            <a:off x="2609767" y="4005054"/>
            <a:ext cx="1348738" cy="2313113"/>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57" name="그룹 87"/>
          <p:cNvGrpSpPr/>
          <p:nvPr/>
        </p:nvGrpSpPr>
        <p:grpSpPr>
          <a:xfrm>
            <a:off x="2127579" y="4087131"/>
            <a:ext cx="3987336" cy="400110"/>
            <a:chOff x="2627783" y="4259917"/>
            <a:chExt cx="3987336" cy="400110"/>
          </a:xfrm>
        </p:grpSpPr>
        <p:cxnSp>
          <p:nvCxnSpPr>
            <p:cNvPr id="58" name="직선 화살표 연결선 29"/>
            <p:cNvCxnSpPr>
              <a:endCxn id="64" idx="1"/>
            </p:cNvCxnSpPr>
            <p:nvPr/>
          </p:nvCxnSpPr>
          <p:spPr>
            <a:xfrm>
              <a:off x="2627783" y="4459972"/>
              <a:ext cx="1683080" cy="0"/>
            </a:xfrm>
            <a:prstGeom prst="straightConnector1">
              <a:avLst/>
            </a:prstGeom>
            <a:noFill/>
            <a:ln w="9525" cap="flat" cmpd="sng" algn="ctr">
              <a:solidFill>
                <a:sysClr val="windowText" lastClr="000000">
                  <a:shade val="95000"/>
                  <a:satMod val="105000"/>
                </a:sysClr>
              </a:solidFill>
              <a:prstDash val="solid"/>
              <a:tailEnd type="triangle"/>
            </a:ln>
            <a:effectLst/>
          </p:spPr>
        </p:cxnSp>
        <p:grpSp>
          <p:nvGrpSpPr>
            <p:cNvPr id="59" name="그룹 76"/>
            <p:cNvGrpSpPr/>
            <p:nvPr/>
          </p:nvGrpSpPr>
          <p:grpSpPr>
            <a:xfrm>
              <a:off x="4310863" y="4259917"/>
              <a:ext cx="2304256" cy="400110"/>
              <a:chOff x="1693944" y="4331925"/>
              <a:chExt cx="2304256" cy="400110"/>
            </a:xfrm>
          </p:grpSpPr>
          <p:sp>
            <p:nvSpPr>
              <p:cNvPr id="60" name="직사각형 43"/>
              <p:cNvSpPr/>
              <p:nvPr/>
            </p:nvSpPr>
            <p:spPr>
              <a:xfrm rot="5400000">
                <a:off x="1817692"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1" name="직사각형 50"/>
              <p:cNvSpPr/>
              <p:nvPr/>
            </p:nvSpPr>
            <p:spPr>
              <a:xfrm rot="5400000">
                <a:off x="2123923"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2" name="직사각형 56"/>
              <p:cNvSpPr/>
              <p:nvPr/>
            </p:nvSpPr>
            <p:spPr>
              <a:xfrm rot="5400000">
                <a:off x="3454087" y="4445975"/>
                <a:ext cx="400109" cy="172011"/>
              </a:xfrm>
              <a:prstGeom prst="rect">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 lastClr="FFFFFF">
                    <a:lumMod val="50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3" name="직사각형 27"/>
              <p:cNvSpPr/>
              <p:nvPr/>
            </p:nvSpPr>
            <p:spPr>
              <a:xfrm>
                <a:off x="2590003" y="4331925"/>
                <a:ext cx="720080" cy="40011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&amp;w</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64" name="직사각형 26"/>
              <p:cNvSpPr/>
              <p:nvPr/>
            </p:nvSpPr>
            <p:spPr>
              <a:xfrm>
                <a:off x="1693944" y="4331925"/>
                <a:ext cx="2304256" cy="400110"/>
              </a:xfrm>
              <a:prstGeom prst="rect">
                <a:avLst/>
              </a:prstGeom>
              <a:noFill/>
              <a:ln w="9525" cap="flat" cmpd="sng" algn="ctr">
                <a:solidFill>
                  <a:sysClr val="windowText" lastClr="000000">
                    <a:shade val="95000"/>
                    <a:satMod val="10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65" name="구부러진 연결선 57"/>
          <p:cNvCxnSpPr>
            <a:stCxn id="62" idx="1"/>
            <a:endCxn id="50" idx="3"/>
          </p:cNvCxnSpPr>
          <p:nvPr/>
        </p:nvCxnSpPr>
        <p:spPr>
          <a:xfrm rot="16200000" flipV="1">
            <a:off x="3813497" y="2129772"/>
            <a:ext cx="271443" cy="3643277"/>
          </a:xfrm>
          <a:prstGeom prst="curvedConnector2">
            <a:avLst/>
          </a:prstGeom>
          <a:noFill/>
          <a:ln w="9525" cap="flat" cmpd="sng" algn="ctr">
            <a:solidFill>
              <a:sysClr val="windowText" lastClr="000000">
                <a:shade val="95000"/>
                <a:satMod val="105000"/>
              </a:sysClr>
            </a:solidFill>
            <a:prstDash val="lgDash"/>
            <a:tailEnd type="triangle"/>
          </a:ln>
          <a:effectLst/>
        </p:spPr>
      </p:cxnSp>
      <p:grpSp>
        <p:nvGrpSpPr>
          <p:cNvPr id="66" name="그룹 93"/>
          <p:cNvGrpSpPr/>
          <p:nvPr/>
        </p:nvGrpSpPr>
        <p:grpSpPr>
          <a:xfrm>
            <a:off x="2775652" y="3101467"/>
            <a:ext cx="6382071" cy="2820517"/>
            <a:chOff x="3275856" y="3175530"/>
            <a:chExt cx="6382071" cy="2820517"/>
          </a:xfrm>
        </p:grpSpPr>
        <p:sp>
          <p:nvSpPr>
            <p:cNvPr id="67" name="타원 88"/>
            <p:cNvSpPr/>
            <p:nvPr/>
          </p:nvSpPr>
          <p:spPr>
            <a:xfrm>
              <a:off x="3275856" y="3618309"/>
              <a:ext cx="508484" cy="2377738"/>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68" name="TextBox 67"/>
            <p:cNvSpPr txBox="1"/>
            <p:nvPr/>
          </p:nvSpPr>
          <p:spPr>
            <a:xfrm>
              <a:off x="3615287" y="3175530"/>
              <a:ext cx="604264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1. Frequent random memory accesses</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69" name="그룹 94"/>
          <p:cNvGrpSpPr/>
          <p:nvPr/>
        </p:nvGrpSpPr>
        <p:grpSpPr>
          <a:xfrm>
            <a:off x="4067944" y="5046549"/>
            <a:ext cx="5091508" cy="1220380"/>
            <a:chOff x="4568148" y="5107165"/>
            <a:chExt cx="5091508" cy="1220380"/>
          </a:xfrm>
        </p:grpSpPr>
        <p:sp>
          <p:nvSpPr>
            <p:cNvPr id="70" name="타원 91"/>
            <p:cNvSpPr/>
            <p:nvPr/>
          </p:nvSpPr>
          <p:spPr>
            <a:xfrm>
              <a:off x="4601391" y="5107165"/>
              <a:ext cx="2378834" cy="573280"/>
            </a:xfrm>
            <a:prstGeom prst="ellipse">
              <a:avLst/>
            </a:prstGeom>
            <a:noFill/>
            <a:ln w="38100" cap="flat" cmpd="sng" algn="ctr">
              <a:solidFill>
                <a:srgbClr val="FF0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71" name="TextBox 70"/>
            <p:cNvSpPr txBox="1"/>
            <p:nvPr/>
          </p:nvSpPr>
          <p:spPr>
            <a:xfrm>
              <a:off x="4568148" y="5865880"/>
              <a:ext cx="509150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0000FF"/>
                  </a:solidFill>
                  <a:effectLst/>
                  <a:uLnTx/>
                  <a:uFillTx/>
                  <a:latin typeface="Tahoma"/>
                  <a:ea typeface="+mn-ea"/>
                  <a:cs typeface="+mn-cs"/>
                </a:rPr>
                <a:t>2. Little amount of computation</a:t>
              </a:r>
              <a:endParaRPr kumimoji="0" lang="ko-KR" altLang="en-US" sz="2400" b="1" i="0" u="none" strike="noStrike" kern="0" cap="none" spc="0" normalizeH="0" baseline="0" noProof="0" dirty="0">
                <a:ln>
                  <a:noFill/>
                </a:ln>
                <a:solidFill>
                  <a:srgbClr val="0000FF"/>
                </a:solidFill>
                <a:effectLst/>
                <a:uLnTx/>
                <a:uFillTx/>
                <a:latin typeface="Tahoma"/>
                <a:ea typeface="+mn-ea"/>
                <a:cs typeface="+mn-cs"/>
              </a:endParaRPr>
            </a:p>
          </p:txBody>
        </p:sp>
      </p:grpSp>
      <p:grpSp>
        <p:nvGrpSpPr>
          <p:cNvPr id="72" name="그룹 12"/>
          <p:cNvGrpSpPr/>
          <p:nvPr/>
        </p:nvGrpSpPr>
        <p:grpSpPr>
          <a:xfrm>
            <a:off x="102248" y="4537387"/>
            <a:ext cx="1593283" cy="1314561"/>
            <a:chOff x="314421" y="4694850"/>
            <a:chExt cx="1593283" cy="1314561"/>
          </a:xfrm>
        </p:grpSpPr>
        <p:grpSp>
          <p:nvGrpSpPr>
            <p:cNvPr id="73" name="그룹 5"/>
            <p:cNvGrpSpPr/>
            <p:nvPr/>
          </p:nvGrpSpPr>
          <p:grpSpPr>
            <a:xfrm>
              <a:off x="314421" y="4694850"/>
              <a:ext cx="1224137" cy="1314561"/>
              <a:chOff x="395536" y="3645024"/>
              <a:chExt cx="1326123" cy="1314561"/>
            </a:xfrm>
          </p:grpSpPr>
          <p:sp>
            <p:nvSpPr>
              <p:cNvPr id="77" name="직사각형 2"/>
              <p:cNvSpPr/>
              <p:nvPr/>
            </p:nvSpPr>
            <p:spPr>
              <a:xfrm>
                <a:off x="395536" y="3645024"/>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8" name="직사각형 33"/>
              <p:cNvSpPr/>
              <p:nvPr/>
            </p:nvSpPr>
            <p:spPr>
              <a:xfrm>
                <a:off x="395536" y="3973151"/>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w.next_rank</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79" name="직사각형 34"/>
              <p:cNvSpPr/>
              <p:nvPr/>
            </p:nvSpPr>
            <p:spPr>
              <a:xfrm>
                <a:off x="395536" y="429940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w.edges</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80" name="직사각형 35"/>
              <p:cNvSpPr/>
              <p:nvPr/>
            </p:nvSpPr>
            <p:spPr>
              <a:xfrm>
                <a:off x="395536" y="4631457"/>
                <a:ext cx="1326123" cy="328128"/>
              </a:xfrm>
              <a:prstGeom prst="rect">
                <a:avLst/>
              </a:prstGeom>
              <a:gradFill rotWithShape="1">
                <a:gsLst>
                  <a:gs pos="0">
                    <a:srgbClr val="F17CB0">
                      <a:tint val="50000"/>
                      <a:satMod val="300000"/>
                    </a:srgbClr>
                  </a:gs>
                  <a:gs pos="35000">
                    <a:srgbClr val="F17CB0">
                      <a:tint val="37000"/>
                      <a:satMod val="300000"/>
                    </a:srgbClr>
                  </a:gs>
                  <a:gs pos="100000">
                    <a:srgbClr val="F17CB0">
                      <a:tint val="15000"/>
                      <a:satMod val="350000"/>
                    </a:srgbClr>
                  </a:gs>
                </a:gsLst>
                <a:lin ang="16200000" scaled="1"/>
              </a:gradFill>
              <a:ln w="9525" cap="flat" cmpd="sng" algn="ctr">
                <a:solidFill>
                  <a:srgbClr val="F17CB0">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a:ln>
                      <a:noFill/>
                    </a:ln>
                    <a:solidFill>
                      <a:sysClr val="windowText" lastClr="000000"/>
                    </a:solidFill>
                    <a:effectLst/>
                    <a:uLnTx/>
                    <a:uFillTx/>
                    <a:latin typeface="Calibri"/>
                    <a:ea typeface="나눔고딕"/>
                    <a:cs typeface="+mn-cs"/>
                  </a:rPr>
                  <a:t>…</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grpSp>
          <p:nvGrpSpPr>
            <p:cNvPr id="74" name="그룹 11"/>
            <p:cNvGrpSpPr/>
            <p:nvPr/>
          </p:nvGrpSpPr>
          <p:grpSpPr>
            <a:xfrm>
              <a:off x="1538558" y="4694850"/>
              <a:ext cx="369146" cy="1314561"/>
              <a:chOff x="1538558" y="4694850"/>
              <a:chExt cx="369146" cy="1314561"/>
            </a:xfrm>
          </p:grpSpPr>
          <p:cxnSp>
            <p:nvCxnSpPr>
              <p:cNvPr id="75" name="직선 연결선 8"/>
              <p:cNvCxnSpPr/>
              <p:nvPr/>
            </p:nvCxnSpPr>
            <p:spPr>
              <a:xfrm flipH="1" flipV="1">
                <a:off x="1538558" y="4694850"/>
                <a:ext cx="369146" cy="698426"/>
              </a:xfrm>
              <a:prstGeom prst="line">
                <a:avLst/>
              </a:prstGeom>
              <a:noFill/>
              <a:ln w="9525" cap="flat" cmpd="sng" algn="ctr">
                <a:solidFill>
                  <a:srgbClr val="60BD68">
                    <a:shade val="95000"/>
                    <a:satMod val="105000"/>
                  </a:srgbClr>
                </a:solidFill>
                <a:prstDash val="dash"/>
              </a:ln>
              <a:effectLst/>
            </p:spPr>
          </p:cxnSp>
          <p:cxnSp>
            <p:nvCxnSpPr>
              <p:cNvPr id="76" name="직선 연결선 10"/>
              <p:cNvCxnSpPr/>
              <p:nvPr/>
            </p:nvCxnSpPr>
            <p:spPr>
              <a:xfrm flipV="1">
                <a:off x="1538558" y="5793386"/>
                <a:ext cx="369146" cy="216025"/>
              </a:xfrm>
              <a:prstGeom prst="line">
                <a:avLst/>
              </a:prstGeom>
              <a:noFill/>
              <a:ln w="9525" cap="flat" cmpd="sng" algn="ctr">
                <a:solidFill>
                  <a:srgbClr val="60BD68">
                    <a:shade val="95000"/>
                    <a:satMod val="105000"/>
                  </a:srgbClr>
                </a:solidFill>
                <a:prstDash val="dash"/>
              </a:ln>
              <a:effectLst/>
            </p:spPr>
          </p:cxnSp>
        </p:grpSp>
      </p:grpSp>
    </p:spTree>
    <p:extLst>
      <p:ext uri="{BB962C8B-B14F-4D97-AF65-F5344CB8AC3E}">
        <p14:creationId xmlns:p14="http://schemas.microsoft.com/office/powerpoint/2010/main" val="3393227045"/>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System for Graph Processing</a:t>
            </a: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3" name="TextBox 2"/>
          <p:cNvSpPr txBox="1"/>
          <p:nvPr/>
        </p:nvSpPr>
        <p:spPr>
          <a:xfrm>
            <a:off x="775334" y="980728"/>
            <a:ext cx="74690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FF"/>
                </a:solidFill>
                <a:effectLst/>
                <a:uLnTx/>
                <a:uFillTx/>
                <a:latin typeface="Tahoma"/>
                <a:ea typeface="+mn-ea"/>
                <a:cs typeface="+mn-cs"/>
              </a:rPr>
              <a:t>Interconnected set of 3D-stacked </a:t>
            </a:r>
            <a:r>
              <a:rPr kumimoji="0" lang="en-US" sz="1800" b="0" i="0" u="none" strike="noStrike" kern="1200" cap="none" spc="0" normalizeH="0" baseline="0" noProof="0" dirty="0" err="1">
                <a:ln>
                  <a:noFill/>
                </a:ln>
                <a:solidFill>
                  <a:srgbClr val="0000FF"/>
                </a:solidFill>
                <a:effectLst/>
                <a:uLnTx/>
                <a:uFillTx/>
                <a:latin typeface="Tahoma"/>
                <a:ea typeface="+mn-ea"/>
                <a:cs typeface="+mn-cs"/>
              </a:rPr>
              <a:t>memory+logic</a:t>
            </a:r>
            <a:r>
              <a:rPr kumimoji="0" lang="en-US" sz="1800" b="0" i="0" u="none" strike="noStrike" kern="1200" cap="none" spc="0" normalizeH="0" baseline="0" noProof="0" dirty="0">
                <a:ln>
                  <a:noFill/>
                </a:ln>
                <a:solidFill>
                  <a:srgbClr val="0000FF"/>
                </a:solidFill>
                <a:effectLst/>
                <a:uLnTx/>
                <a:uFillTx/>
                <a:latin typeface="Tahoma"/>
                <a:ea typeface="+mn-ea"/>
                <a:cs typeface="+mn-cs"/>
              </a:rPr>
              <a:t> chips with simple cores</a:t>
            </a:r>
          </a:p>
        </p:txBody>
      </p:sp>
      <p:sp>
        <p:nvSpPr>
          <p:cNvPr id="5" name="TextBox 4"/>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1" name="TextBox 510"/>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513" name="TextBox 512"/>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1034522661"/>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56"/>
          <p:cNvSpPr/>
          <p:nvPr/>
        </p:nvSpPr>
        <p:spPr>
          <a:xfrm>
            <a:off x="0" y="5983200"/>
            <a:ext cx="9144000" cy="8748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7"/>
          <p:cNvSpPr/>
          <p:nvPr/>
        </p:nvSpPr>
        <p:spPr>
          <a:xfrm>
            <a:off x="0" y="5398571"/>
            <a:ext cx="6022172" cy="583147"/>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9"/>
          <p:cNvSpPr/>
          <p:nvPr/>
        </p:nvSpPr>
        <p:spPr>
          <a:xfrm>
            <a:off x="8312935" y="5400000"/>
            <a:ext cx="831065" cy="582896"/>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
          <p:cNvSpPr/>
          <p:nvPr/>
        </p:nvSpPr>
        <p:spPr>
          <a:xfrm>
            <a:off x="0" y="-1"/>
            <a:ext cx="9144000" cy="5400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5461339" y="4067108"/>
            <a:ext cx="3403838" cy="1095472"/>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Communications via</a:t>
            </a:r>
            <a:b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Remote Function Calls</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1446413033"/>
      </p:ext>
    </p:extLst>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1" name="TextBox 510"/>
          <p:cNvSpPr txBox="1"/>
          <p:nvPr/>
        </p:nvSpPr>
        <p:spPr>
          <a:xfrm>
            <a:off x="5868144" y="2204864"/>
            <a:ext cx="7958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D5494"/>
                </a:solidFill>
                <a:effectLst/>
                <a:uLnTx/>
                <a:uFillTx/>
                <a:latin typeface="Tahoma"/>
                <a:ea typeface="+mn-ea"/>
                <a:cs typeface="+mn-cs"/>
              </a:rPr>
              <a:t>Logic</a:t>
            </a:r>
          </a:p>
        </p:txBody>
      </p:sp>
      <p:sp>
        <p:nvSpPr>
          <p:cNvPr id="512" name="TextBox 511"/>
          <p:cNvSpPr txBox="1"/>
          <p:nvPr/>
        </p:nvSpPr>
        <p:spPr>
          <a:xfrm>
            <a:off x="5796136" y="1700808"/>
            <a:ext cx="11234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5B62F"/>
                </a:solidFill>
                <a:effectLst/>
                <a:uLnTx/>
                <a:uFillTx/>
                <a:latin typeface="Tahoma"/>
                <a:ea typeface="+mn-ea"/>
                <a:cs typeface="+mn-cs"/>
              </a:rPr>
              <a:t>Memory</a:t>
            </a:r>
          </a:p>
        </p:txBody>
      </p:sp>
      <p:sp>
        <p:nvSpPr>
          <p:cNvPr id="2" name="Title 1"/>
          <p:cNvSpPr>
            <a:spLocks noGrp="1"/>
          </p:cNvSpPr>
          <p:nvPr>
            <p:ph type="title"/>
          </p:nvPr>
        </p:nvSpPr>
        <p:spPr/>
        <p:txBody>
          <a:bodyPr/>
          <a:lstStyle/>
          <a:p>
            <a:r>
              <a:rPr lang="en-US" dirty="0" err="1"/>
              <a:t>Tesseract</a:t>
            </a:r>
            <a:r>
              <a:rPr lang="en-US" dirty="0"/>
              <a:t> System for Graph Processing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258" name="Picture 2" descr="http://www.extremetech.com/wp-content/uploads/2013/09/hybrid_memory_cube.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701620" y="1340768"/>
            <a:ext cx="3383774" cy="242955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259" name="그룹 137"/>
          <p:cNvGrpSpPr/>
          <p:nvPr/>
        </p:nvGrpSpPr>
        <p:grpSpPr>
          <a:xfrm>
            <a:off x="2960548" y="2386982"/>
            <a:ext cx="2890319" cy="3322913"/>
            <a:chOff x="2540320" y="2698376"/>
            <a:chExt cx="2890319" cy="3322913"/>
          </a:xfrm>
        </p:grpSpPr>
        <p:cxnSp>
          <p:nvCxnSpPr>
            <p:cNvPr id="260" name="직선 연결선 64"/>
            <p:cNvCxnSpPr/>
            <p:nvPr/>
          </p:nvCxnSpPr>
          <p:spPr>
            <a:xfrm>
              <a:off x="2540320" y="3008078"/>
              <a:ext cx="101813" cy="990596"/>
            </a:xfrm>
            <a:prstGeom prst="line">
              <a:avLst/>
            </a:prstGeom>
            <a:noFill/>
            <a:ln w="9525" cap="flat" cmpd="sng" algn="ctr">
              <a:solidFill>
                <a:sysClr val="windowText" lastClr="000000"/>
              </a:solidFill>
              <a:prstDash val="dash"/>
            </a:ln>
            <a:effectLst/>
          </p:spPr>
        </p:cxnSp>
        <p:cxnSp>
          <p:nvCxnSpPr>
            <p:cNvPr id="261" name="직선 연결선 67"/>
            <p:cNvCxnSpPr/>
            <p:nvPr/>
          </p:nvCxnSpPr>
          <p:spPr>
            <a:xfrm flipH="1">
              <a:off x="5107196" y="2698376"/>
              <a:ext cx="323443" cy="1300298"/>
            </a:xfrm>
            <a:prstGeom prst="line">
              <a:avLst/>
            </a:prstGeom>
            <a:noFill/>
            <a:ln w="9525" cap="flat" cmpd="sng" algn="ctr">
              <a:solidFill>
                <a:sysClr val="windowText" lastClr="000000"/>
              </a:solidFill>
              <a:prstDash val="dash"/>
            </a:ln>
            <a:effectLst/>
          </p:spPr>
        </p:cxnSp>
        <p:grpSp>
          <p:nvGrpSpPr>
            <p:cNvPr id="262" name="그룹 85"/>
            <p:cNvGrpSpPr/>
            <p:nvPr/>
          </p:nvGrpSpPr>
          <p:grpSpPr>
            <a:xfrm>
              <a:off x="2542515" y="3916837"/>
              <a:ext cx="2664295" cy="2104452"/>
              <a:chOff x="3275856" y="3916837"/>
              <a:chExt cx="2664295" cy="2104452"/>
            </a:xfrm>
          </p:grpSpPr>
          <p:sp>
            <p:nvSpPr>
              <p:cNvPr id="263" name="직사각형 4"/>
              <p:cNvSpPr/>
              <p:nvPr/>
            </p:nvSpPr>
            <p:spPr>
              <a:xfrm>
                <a:off x="3375473" y="3998674"/>
                <a:ext cx="2465060" cy="2022615"/>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grpSp>
            <p:nvGrpSpPr>
              <p:cNvPr id="264" name="그룹 84"/>
              <p:cNvGrpSpPr/>
              <p:nvPr/>
            </p:nvGrpSpPr>
            <p:grpSpPr>
              <a:xfrm>
                <a:off x="3501888" y="3916837"/>
                <a:ext cx="2212233" cy="2010654"/>
                <a:chOff x="3501887" y="3916837"/>
                <a:chExt cx="2212233" cy="2010654"/>
              </a:xfrm>
            </p:grpSpPr>
            <p:grpSp>
              <p:nvGrpSpPr>
                <p:cNvPr id="267" name="그룹 49"/>
                <p:cNvGrpSpPr/>
                <p:nvPr/>
              </p:nvGrpSpPr>
              <p:grpSpPr>
                <a:xfrm flipV="1">
                  <a:off x="3627842" y="5167522"/>
                  <a:ext cx="64123" cy="489852"/>
                  <a:chOff x="3491880" y="4419110"/>
                  <a:chExt cx="73052" cy="558062"/>
                </a:xfrm>
              </p:grpSpPr>
              <p:cxnSp>
                <p:nvCxnSpPr>
                  <p:cNvPr id="310" name="직선 화살표 연결선 50"/>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11" name="직선 화살표 연결선 51"/>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8" name="그룹 52"/>
                <p:cNvGrpSpPr/>
                <p:nvPr/>
              </p:nvGrpSpPr>
              <p:grpSpPr>
                <a:xfrm flipV="1">
                  <a:off x="4070289" y="5167522"/>
                  <a:ext cx="64123" cy="489852"/>
                  <a:chOff x="3491880" y="4419110"/>
                  <a:chExt cx="73052" cy="558062"/>
                </a:xfrm>
              </p:grpSpPr>
              <p:cxnSp>
                <p:nvCxnSpPr>
                  <p:cNvPr id="308" name="직선 화살표 연결선 5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9" name="직선 화살표 연결선 54"/>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69" name="그룹 55"/>
                <p:cNvGrpSpPr/>
                <p:nvPr/>
              </p:nvGrpSpPr>
              <p:grpSpPr>
                <a:xfrm flipV="1">
                  <a:off x="4512736" y="5167522"/>
                  <a:ext cx="64123" cy="489852"/>
                  <a:chOff x="3491880" y="4419110"/>
                  <a:chExt cx="73052" cy="558062"/>
                </a:xfrm>
              </p:grpSpPr>
              <p:cxnSp>
                <p:nvCxnSpPr>
                  <p:cNvPr id="306" name="직선 화살표 연결선 56"/>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7" name="직선 화살표 연결선 57"/>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0" name="그룹 58"/>
                <p:cNvGrpSpPr/>
                <p:nvPr/>
              </p:nvGrpSpPr>
              <p:grpSpPr>
                <a:xfrm flipV="1">
                  <a:off x="5524042" y="5167522"/>
                  <a:ext cx="64123" cy="489852"/>
                  <a:chOff x="3491880" y="4419110"/>
                  <a:chExt cx="73052" cy="558062"/>
                </a:xfrm>
              </p:grpSpPr>
              <p:cxnSp>
                <p:nvCxnSpPr>
                  <p:cNvPr id="304" name="직선 화살표 연결선 59"/>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5" name="직선 화살표 연결선 60"/>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1" name="그룹 39"/>
                <p:cNvGrpSpPr/>
                <p:nvPr/>
              </p:nvGrpSpPr>
              <p:grpSpPr>
                <a:xfrm>
                  <a:off x="3627842" y="4362113"/>
                  <a:ext cx="64123" cy="489852"/>
                  <a:chOff x="3491880" y="4419110"/>
                  <a:chExt cx="73052" cy="558062"/>
                </a:xfrm>
              </p:grpSpPr>
              <p:cxnSp>
                <p:nvCxnSpPr>
                  <p:cNvPr id="302" name="직선 화살표 연결선 33"/>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3" name="직선 화살표 연결선 3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2" name="그룹 40"/>
                <p:cNvGrpSpPr/>
                <p:nvPr/>
              </p:nvGrpSpPr>
              <p:grpSpPr>
                <a:xfrm>
                  <a:off x="4070289" y="4362113"/>
                  <a:ext cx="64123" cy="489852"/>
                  <a:chOff x="3491880" y="4419110"/>
                  <a:chExt cx="73052" cy="558062"/>
                </a:xfrm>
              </p:grpSpPr>
              <p:cxnSp>
                <p:nvCxnSpPr>
                  <p:cNvPr id="300" name="직선 화살표 연결선 41"/>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301" name="직선 화살표 연결선 42"/>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3" name="그룹 43"/>
                <p:cNvGrpSpPr/>
                <p:nvPr/>
              </p:nvGrpSpPr>
              <p:grpSpPr>
                <a:xfrm>
                  <a:off x="4512736" y="4362113"/>
                  <a:ext cx="64123" cy="489852"/>
                  <a:chOff x="3491880" y="4419110"/>
                  <a:chExt cx="73052" cy="558062"/>
                </a:xfrm>
              </p:grpSpPr>
              <p:cxnSp>
                <p:nvCxnSpPr>
                  <p:cNvPr id="298" name="직선 화살표 연결선 44"/>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9" name="직선 화살표 연결선 45"/>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nvGrpSpPr>
                <p:cNvPr id="274" name="그룹 46"/>
                <p:cNvGrpSpPr/>
                <p:nvPr/>
              </p:nvGrpSpPr>
              <p:grpSpPr>
                <a:xfrm>
                  <a:off x="5524042" y="4362113"/>
                  <a:ext cx="64123" cy="489852"/>
                  <a:chOff x="3491880" y="4419110"/>
                  <a:chExt cx="73052" cy="558062"/>
                </a:xfrm>
              </p:grpSpPr>
              <p:cxnSp>
                <p:nvCxnSpPr>
                  <p:cNvPr id="296" name="직선 화살표 연결선 47"/>
                  <p:cNvCxnSpPr/>
                  <p:nvPr/>
                </p:nvCxnSpPr>
                <p:spPr>
                  <a:xfrm flipH="1">
                    <a:off x="3562846" y="4419110"/>
                    <a:ext cx="2086" cy="558062"/>
                  </a:xfrm>
                  <a:prstGeom prst="straightConnector1">
                    <a:avLst/>
                  </a:prstGeom>
                  <a:noFill/>
                  <a:ln w="9525" cap="flat" cmpd="sng" algn="ctr">
                    <a:solidFill>
                      <a:srgbClr val="5DA5DA">
                        <a:shade val="95000"/>
                        <a:satMod val="105000"/>
                      </a:srgbClr>
                    </a:solidFill>
                    <a:prstDash val="solid"/>
                    <a:headEnd type="none"/>
                    <a:tailEnd type="triangle" w="sm" len="sm"/>
                  </a:ln>
                  <a:effectLst/>
                </p:spPr>
              </p:cxnSp>
              <p:cxnSp>
                <p:nvCxnSpPr>
                  <p:cNvPr id="297" name="직선 화살표 연결선 48"/>
                  <p:cNvCxnSpPr/>
                  <p:nvPr/>
                </p:nvCxnSpPr>
                <p:spPr>
                  <a:xfrm>
                    <a:off x="3491880" y="4851158"/>
                    <a:ext cx="0" cy="126014"/>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sp>
              <p:nvSpPr>
                <p:cNvPr id="275" name="직사각형 6"/>
                <p:cNvSpPr/>
                <p:nvPr/>
              </p:nvSpPr>
              <p:spPr>
                <a:xfrm>
                  <a:off x="35018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6" name="직사각형 7"/>
                <p:cNvSpPr/>
                <p:nvPr/>
              </p:nvSpPr>
              <p:spPr>
                <a:xfrm>
                  <a:off x="3944334"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7" name="직사각형 8"/>
                <p:cNvSpPr/>
                <p:nvPr/>
              </p:nvSpPr>
              <p:spPr>
                <a:xfrm>
                  <a:off x="4386781"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8" name="직사각형 11"/>
                <p:cNvSpPr/>
                <p:nvPr/>
              </p:nvSpPr>
              <p:spPr>
                <a:xfrm>
                  <a:off x="3501887"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79" name="직사각형 12"/>
                <p:cNvSpPr/>
                <p:nvPr/>
              </p:nvSpPr>
              <p:spPr>
                <a:xfrm>
                  <a:off x="3944334"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0" name="직사각형 13"/>
                <p:cNvSpPr/>
                <p:nvPr/>
              </p:nvSpPr>
              <p:spPr>
                <a:xfrm>
                  <a:off x="4386781" y="44885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1" name="직사각형 15"/>
                <p:cNvSpPr/>
                <p:nvPr/>
              </p:nvSpPr>
              <p:spPr>
                <a:xfrm>
                  <a:off x="35018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2" name="직사각형 16"/>
                <p:cNvSpPr/>
                <p:nvPr/>
              </p:nvSpPr>
              <p:spPr>
                <a:xfrm>
                  <a:off x="3944334"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3" name="직사각형 17"/>
                <p:cNvSpPr/>
                <p:nvPr/>
              </p:nvSpPr>
              <p:spPr>
                <a:xfrm>
                  <a:off x="4386781"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19"/>
                <p:cNvSpPr/>
                <p:nvPr/>
              </p:nvSpPr>
              <p:spPr>
                <a:xfrm>
                  <a:off x="35018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0"/>
                <p:cNvSpPr/>
                <p:nvPr/>
              </p:nvSpPr>
              <p:spPr>
                <a:xfrm>
                  <a:off x="3944334"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1"/>
                <p:cNvSpPr/>
                <p:nvPr/>
              </p:nvSpPr>
              <p:spPr>
                <a:xfrm>
                  <a:off x="4386781"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7" name="직사각형 5"/>
                <p:cNvSpPr/>
                <p:nvPr/>
              </p:nvSpPr>
              <p:spPr>
                <a:xfrm>
                  <a:off x="3501887" y="4851965"/>
                  <a:ext cx="2212233" cy="316034"/>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Crossbar Network</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8" name="직사각형 9"/>
                <p:cNvSpPr/>
                <p:nvPr/>
              </p:nvSpPr>
              <p:spPr>
                <a:xfrm>
                  <a:off x="5398087" y="410928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9" name="직사각형 14"/>
                <p:cNvSpPr/>
                <p:nvPr/>
              </p:nvSpPr>
              <p:spPr>
                <a:xfrm>
                  <a:off x="5398087" y="4480626"/>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0" name="직사각형 18"/>
                <p:cNvSpPr/>
                <p:nvPr/>
              </p:nvSpPr>
              <p:spPr>
                <a:xfrm>
                  <a:off x="5398087" y="5286511"/>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1" name="직사각형 22"/>
                <p:cNvSpPr/>
                <p:nvPr/>
              </p:nvSpPr>
              <p:spPr>
                <a:xfrm>
                  <a:off x="5398087" y="5657850"/>
                  <a:ext cx="316033" cy="25282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92" name="TextBox 291"/>
                <p:cNvSpPr txBox="1"/>
                <p:nvPr/>
              </p:nvSpPr>
              <p:spPr>
                <a:xfrm>
                  <a:off x="4860355" y="3916837"/>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3" name="TextBox 292"/>
                <p:cNvSpPr txBox="1"/>
                <p:nvPr/>
              </p:nvSpPr>
              <p:spPr>
                <a:xfrm>
                  <a:off x="4860355" y="4297315"/>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4" name="TextBox 293"/>
                <p:cNvSpPr txBox="1"/>
                <p:nvPr/>
              </p:nvSpPr>
              <p:spPr>
                <a:xfrm>
                  <a:off x="4860355" y="5096119"/>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5" name="TextBox 294"/>
                <p:cNvSpPr txBox="1"/>
                <p:nvPr/>
              </p:nvSpPr>
              <p:spPr>
                <a:xfrm>
                  <a:off x="4860355" y="5465826"/>
                  <a:ext cx="39786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cxnSp>
            <p:nvCxnSpPr>
              <p:cNvPr id="265" name="직선 화살표 연결선 78"/>
              <p:cNvCxnSpPr/>
              <p:nvPr/>
            </p:nvCxnSpPr>
            <p:spPr>
              <a:xfrm flipH="1">
                <a:off x="3275856" y="5013177"/>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cxnSp>
            <p:nvCxnSpPr>
              <p:cNvPr id="266" name="직선 화살표 연결선 83"/>
              <p:cNvCxnSpPr/>
              <p:nvPr/>
            </p:nvCxnSpPr>
            <p:spPr>
              <a:xfrm flipH="1">
                <a:off x="5714120" y="5015083"/>
                <a:ext cx="226031" cy="0"/>
              </a:xfrm>
              <a:prstGeom prst="straightConnector1">
                <a:avLst/>
              </a:prstGeom>
              <a:noFill/>
              <a:ln w="9525" cap="flat" cmpd="sng" algn="ctr">
                <a:solidFill>
                  <a:srgbClr val="5DA5DA">
                    <a:shade val="95000"/>
                    <a:satMod val="105000"/>
                  </a:srgbClr>
                </a:solidFill>
                <a:prstDash val="solid"/>
                <a:headEnd type="triangle" w="sm" len="sm"/>
                <a:tailEnd type="triangle" w="sm" len="sm"/>
              </a:ln>
              <a:effectLst/>
            </p:spPr>
          </p:cxnSp>
        </p:grpSp>
      </p:grpSp>
      <p:grpSp>
        <p:nvGrpSpPr>
          <p:cNvPr id="312" name="그룹 138"/>
          <p:cNvGrpSpPr/>
          <p:nvPr/>
        </p:nvGrpSpPr>
        <p:grpSpPr>
          <a:xfrm>
            <a:off x="5397217" y="3068960"/>
            <a:ext cx="3568497" cy="2986186"/>
            <a:chOff x="5277803" y="2315022"/>
            <a:chExt cx="3568497" cy="2986186"/>
          </a:xfrm>
        </p:grpSpPr>
        <p:grpSp>
          <p:nvGrpSpPr>
            <p:cNvPr id="313" name="그룹 131"/>
            <p:cNvGrpSpPr/>
            <p:nvPr/>
          </p:nvGrpSpPr>
          <p:grpSpPr>
            <a:xfrm>
              <a:off x="5860114" y="2315022"/>
              <a:ext cx="2986186" cy="2986186"/>
              <a:chOff x="5700614" y="2176524"/>
              <a:chExt cx="2986186" cy="2986186"/>
            </a:xfrm>
          </p:grpSpPr>
          <p:sp>
            <p:nvSpPr>
              <p:cNvPr id="316" name="직사각형 86"/>
              <p:cNvSpPr/>
              <p:nvPr/>
            </p:nvSpPr>
            <p:spPr>
              <a:xfrm>
                <a:off x="5700614" y="2176524"/>
                <a:ext cx="2986186" cy="2986186"/>
              </a:xfrm>
              <a:prstGeom prst="rect">
                <a:avLst/>
              </a:prstGeom>
              <a:solidFill>
                <a:sysClr val="window" lastClr="FFFFFF"/>
              </a:solidFill>
              <a:ln w="25400" cap="flat" cmpd="sng" algn="ctr">
                <a:solidFill>
                  <a:srgbClr val="5DA5DA"/>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7" name="직사각형 87"/>
              <p:cNvSpPr/>
              <p:nvPr/>
            </p:nvSpPr>
            <p:spPr>
              <a:xfrm>
                <a:off x="8110736" y="2346491"/>
                <a:ext cx="432048" cy="2075090"/>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DRAM Controller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18" name="직사각형 88"/>
              <p:cNvSpPr/>
              <p:nvPr/>
            </p:nvSpPr>
            <p:spPr>
              <a:xfrm>
                <a:off x="8110736" y="4589673"/>
                <a:ext cx="432048" cy="404944"/>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NI</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9" name="직선 화살표 연결선 97"/>
              <p:cNvCxnSpPr>
                <a:stCxn id="318" idx="0"/>
                <a:endCxn id="317" idx="2"/>
              </p:cNvCxnSpPr>
              <p:nvPr/>
            </p:nvCxnSpPr>
            <p:spPr>
              <a:xfrm flipV="1">
                <a:off x="8326760" y="4421581"/>
                <a:ext cx="0" cy="16809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cxnSp>
          <p:nvCxnSpPr>
            <p:cNvPr id="314" name="직선 연결선 127"/>
            <p:cNvCxnSpPr/>
            <p:nvPr/>
          </p:nvCxnSpPr>
          <p:spPr>
            <a:xfrm flipV="1">
              <a:off x="5280614" y="2315022"/>
              <a:ext cx="583876" cy="1104125"/>
            </a:xfrm>
            <a:prstGeom prst="line">
              <a:avLst/>
            </a:prstGeom>
            <a:noFill/>
            <a:ln w="9525" cap="flat" cmpd="sng" algn="ctr">
              <a:solidFill>
                <a:srgbClr val="5DA5DA">
                  <a:shade val="95000"/>
                  <a:satMod val="105000"/>
                </a:srgbClr>
              </a:solidFill>
              <a:prstDash val="dash"/>
            </a:ln>
            <a:effectLst/>
          </p:spPr>
        </p:cxnSp>
        <p:cxnSp>
          <p:nvCxnSpPr>
            <p:cNvPr id="315" name="직선 연결선 128"/>
            <p:cNvCxnSpPr/>
            <p:nvPr/>
          </p:nvCxnSpPr>
          <p:spPr>
            <a:xfrm>
              <a:off x="5277803" y="3668121"/>
              <a:ext cx="580861" cy="1633087"/>
            </a:xfrm>
            <a:prstGeom prst="line">
              <a:avLst/>
            </a:prstGeom>
            <a:noFill/>
            <a:ln w="9525" cap="flat" cmpd="sng" algn="ctr">
              <a:solidFill>
                <a:srgbClr val="5DA5DA">
                  <a:shade val="95000"/>
                  <a:satMod val="105000"/>
                </a:srgbClr>
              </a:solidFill>
              <a:prstDash val="dash"/>
            </a:ln>
            <a:effectLst/>
          </p:spPr>
        </p:cxnSp>
      </p:grpSp>
      <p:grpSp>
        <p:nvGrpSpPr>
          <p:cNvPr id="320" name="그룹 132"/>
          <p:cNvGrpSpPr/>
          <p:nvPr/>
        </p:nvGrpSpPr>
        <p:grpSpPr>
          <a:xfrm>
            <a:off x="6127920" y="3238927"/>
            <a:ext cx="2261730" cy="2648562"/>
            <a:chOff x="5849006" y="2346491"/>
            <a:chExt cx="2261730" cy="2648562"/>
          </a:xfrm>
        </p:grpSpPr>
        <p:sp>
          <p:nvSpPr>
            <p:cNvPr id="321" name="직사각형 89"/>
            <p:cNvSpPr/>
            <p:nvPr/>
          </p:nvSpPr>
          <p:spPr>
            <a:xfrm>
              <a:off x="5849006" y="2346491"/>
              <a:ext cx="2079267" cy="77439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In-Order Core</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2" name="직사각형 90"/>
            <p:cNvSpPr/>
            <p:nvPr/>
          </p:nvSpPr>
          <p:spPr>
            <a:xfrm>
              <a:off x="5849006" y="4589673"/>
              <a:ext cx="2079267" cy="405380"/>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Message Queue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3" name="직사각형 91"/>
            <p:cNvSpPr/>
            <p:nvPr/>
          </p:nvSpPr>
          <p:spPr>
            <a:xfrm>
              <a:off x="6882913" y="3280649"/>
              <a:ext cx="1045360"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PF Buffer</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4" name="직사각형 92"/>
            <p:cNvSpPr/>
            <p:nvPr/>
          </p:nvSpPr>
          <p:spPr>
            <a:xfrm>
              <a:off x="6882913" y="4047202"/>
              <a:ext cx="1045360" cy="374697"/>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MTP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25" name="직사각형 93"/>
            <p:cNvSpPr/>
            <p:nvPr/>
          </p:nvSpPr>
          <p:spPr>
            <a:xfrm>
              <a:off x="6240328" y="3280650"/>
              <a:ext cx="460122" cy="610202"/>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p:spPr>
          <p:txBody>
            <a:bodyPr vert="horz"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LP</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26" name="직선 화살표 연결선 95"/>
            <p:cNvCxnSpPr/>
            <p:nvPr/>
          </p:nvCxnSpPr>
          <p:spPr>
            <a:xfrm>
              <a:off x="6028727" y="3120890"/>
              <a:ext cx="0" cy="1468783"/>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7" name="직선 화살표 연결선 98"/>
            <p:cNvCxnSpPr>
              <a:stCxn id="318" idx="1"/>
              <a:endCxn id="322" idx="3"/>
            </p:cNvCxnSpPr>
            <p:nvPr/>
          </p:nvCxnSpPr>
          <p:spPr>
            <a:xfrm flipH="1">
              <a:off x="7928273" y="4792145"/>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28" name="직선 화살표 연결선 106"/>
            <p:cNvCxnSpPr/>
            <p:nvPr/>
          </p:nvCxnSpPr>
          <p:spPr>
            <a:xfrm flipV="1">
              <a:off x="7405593" y="4420547"/>
              <a:ext cx="0" cy="169126"/>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29" name="직선 화살표 연결선 109"/>
            <p:cNvCxnSpPr>
              <a:stCxn id="324" idx="0"/>
              <a:endCxn id="323" idx="2"/>
            </p:cNvCxnSpPr>
            <p:nvPr/>
          </p:nvCxnSpPr>
          <p:spPr>
            <a:xfrm flipV="1">
              <a:off x="7405593" y="3890851"/>
              <a:ext cx="0" cy="15635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0" name="직선 화살표 연결선 113"/>
            <p:cNvCxnSpPr/>
            <p:nvPr/>
          </p:nvCxnSpPr>
          <p:spPr>
            <a:xfrm flipV="1">
              <a:off x="7405593"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1" name="직선 화살표 연결선 115"/>
            <p:cNvCxnSpPr/>
            <p:nvPr/>
          </p:nvCxnSpPr>
          <p:spPr>
            <a:xfrm>
              <a:off x="6470389" y="3120890"/>
              <a:ext cx="0" cy="159760"/>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2" name="직선 화살표 연결선 116"/>
            <p:cNvCxnSpPr>
              <a:stCxn id="325" idx="3"/>
              <a:endCxn id="323" idx="1"/>
            </p:cNvCxnSpPr>
            <p:nvPr/>
          </p:nvCxnSpPr>
          <p:spPr>
            <a:xfrm flipV="1">
              <a:off x="6700450" y="3585750"/>
              <a:ext cx="182463" cy="1"/>
            </a:xfrm>
            <a:prstGeom prst="straightConnector1">
              <a:avLst/>
            </a:prstGeom>
            <a:noFill/>
            <a:ln w="9525" cap="flat" cmpd="sng" algn="ctr">
              <a:solidFill>
                <a:srgbClr val="FAA43A">
                  <a:shade val="95000"/>
                  <a:satMod val="105000"/>
                </a:srgbClr>
              </a:solidFill>
              <a:prstDash val="solid"/>
              <a:tailEnd type="triangle"/>
            </a:ln>
            <a:effectLst/>
          </p:spPr>
        </p:cxnSp>
        <p:cxnSp>
          <p:nvCxnSpPr>
            <p:cNvPr id="333" name="직선 화살표 연결선 123"/>
            <p:cNvCxnSpPr/>
            <p:nvPr/>
          </p:nvCxnSpPr>
          <p:spPr>
            <a:xfrm flipH="1">
              <a:off x="7928273" y="3594266"/>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cxnSp>
          <p:nvCxnSpPr>
            <p:cNvPr id="334" name="직선 화살표 연결선 124"/>
            <p:cNvCxnSpPr/>
            <p:nvPr/>
          </p:nvCxnSpPr>
          <p:spPr>
            <a:xfrm flipH="1">
              <a:off x="7928273" y="2733472"/>
              <a:ext cx="182463" cy="218"/>
            </a:xfrm>
            <a:prstGeom prst="straightConnector1">
              <a:avLst/>
            </a:prstGeom>
            <a:noFill/>
            <a:ln w="9525" cap="flat" cmpd="sng" algn="ctr">
              <a:solidFill>
                <a:srgbClr val="FAA43A">
                  <a:shade val="95000"/>
                  <a:satMod val="105000"/>
                </a:srgbClr>
              </a:solidFill>
              <a:prstDash val="solid"/>
              <a:headEnd type="triangle"/>
              <a:tailEnd type="triangle"/>
            </a:ln>
            <a:effectLst/>
          </p:spPr>
        </p:cxnSp>
      </p:grpSp>
      <p:grpSp>
        <p:nvGrpSpPr>
          <p:cNvPr id="335" name="그룹 583"/>
          <p:cNvGrpSpPr/>
          <p:nvPr/>
        </p:nvGrpSpPr>
        <p:grpSpPr>
          <a:xfrm>
            <a:off x="318817" y="3704795"/>
            <a:ext cx="2747113" cy="2348991"/>
            <a:chOff x="211357" y="3318585"/>
            <a:chExt cx="2747113" cy="2348991"/>
          </a:xfrm>
        </p:grpSpPr>
        <p:grpSp>
          <p:nvGrpSpPr>
            <p:cNvPr id="336" name="그룹 576"/>
            <p:cNvGrpSpPr/>
            <p:nvPr/>
          </p:nvGrpSpPr>
          <p:grpSpPr>
            <a:xfrm>
              <a:off x="211357" y="3468326"/>
              <a:ext cx="2199540" cy="2199250"/>
              <a:chOff x="288170" y="3573016"/>
              <a:chExt cx="2199540" cy="2199250"/>
            </a:xfrm>
          </p:grpSpPr>
          <p:grpSp>
            <p:nvGrpSpPr>
              <p:cNvPr id="339" name="그룹 337"/>
              <p:cNvGrpSpPr/>
              <p:nvPr/>
            </p:nvGrpSpPr>
            <p:grpSpPr>
              <a:xfrm>
                <a:off x="288170" y="3573016"/>
                <a:ext cx="2199540" cy="456333"/>
                <a:chOff x="288170" y="3573016"/>
                <a:chExt cx="2199540" cy="456333"/>
              </a:xfrm>
            </p:grpSpPr>
            <p:grpSp>
              <p:nvGrpSpPr>
                <p:cNvPr id="462" name="그룹 315"/>
                <p:cNvGrpSpPr/>
                <p:nvPr/>
              </p:nvGrpSpPr>
              <p:grpSpPr>
                <a:xfrm>
                  <a:off x="288170" y="3573016"/>
                  <a:ext cx="457200" cy="456333"/>
                  <a:chOff x="288170" y="3573016"/>
                  <a:chExt cx="457200" cy="456333"/>
                </a:xfrm>
              </p:grpSpPr>
              <p:sp>
                <p:nvSpPr>
                  <p:cNvPr id="484" name="직사각형 14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5" name="직사각형 14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6" name="직사각형 14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7" name="직사각형 15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8" name="직사각형 15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9" name="직사각형 15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3" name="그룹 316"/>
                <p:cNvGrpSpPr/>
                <p:nvPr/>
              </p:nvGrpSpPr>
              <p:grpSpPr>
                <a:xfrm>
                  <a:off x="868950" y="3573016"/>
                  <a:ext cx="457200" cy="456333"/>
                  <a:chOff x="288170" y="3573016"/>
                  <a:chExt cx="457200" cy="456333"/>
                </a:xfrm>
              </p:grpSpPr>
              <p:sp>
                <p:nvSpPr>
                  <p:cNvPr id="478" name="직사각형 31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9" name="직사각형 31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0" name="직사각형 31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1" name="직사각형 32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2" name="직사각형 32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83" name="직사각형 32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4" name="그룹 323"/>
                <p:cNvGrpSpPr/>
                <p:nvPr/>
              </p:nvGrpSpPr>
              <p:grpSpPr>
                <a:xfrm>
                  <a:off x="1449730" y="3573016"/>
                  <a:ext cx="457200" cy="456333"/>
                  <a:chOff x="288170" y="3573016"/>
                  <a:chExt cx="457200" cy="456333"/>
                </a:xfrm>
              </p:grpSpPr>
              <p:sp>
                <p:nvSpPr>
                  <p:cNvPr id="472" name="직사각형 324"/>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3" name="직사각형 325"/>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4" name="직사각형 326"/>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5" name="직사각형 327"/>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6" name="직사각형 328"/>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7" name="직사각형 329"/>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65" name="그룹 330"/>
                <p:cNvGrpSpPr/>
                <p:nvPr/>
              </p:nvGrpSpPr>
              <p:grpSpPr>
                <a:xfrm>
                  <a:off x="2030510" y="3573016"/>
                  <a:ext cx="457200" cy="456333"/>
                  <a:chOff x="288170" y="3573016"/>
                  <a:chExt cx="457200" cy="456333"/>
                </a:xfrm>
              </p:grpSpPr>
              <p:sp>
                <p:nvSpPr>
                  <p:cNvPr id="466" name="직사각형 33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7" name="직사각형 33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8" name="직사각형 33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9" name="직사각형 33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0" name="직사각형 33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71" name="직사각형 33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0" name="그룹 338"/>
              <p:cNvGrpSpPr/>
              <p:nvPr/>
            </p:nvGrpSpPr>
            <p:grpSpPr>
              <a:xfrm>
                <a:off x="288170" y="4153087"/>
                <a:ext cx="2199540" cy="456333"/>
                <a:chOff x="288170" y="3573016"/>
                <a:chExt cx="2199540" cy="456333"/>
              </a:xfrm>
            </p:grpSpPr>
            <p:grpSp>
              <p:nvGrpSpPr>
                <p:cNvPr id="434" name="그룹 339"/>
                <p:cNvGrpSpPr/>
                <p:nvPr/>
              </p:nvGrpSpPr>
              <p:grpSpPr>
                <a:xfrm>
                  <a:off x="288170" y="3573016"/>
                  <a:ext cx="457200" cy="456333"/>
                  <a:chOff x="288170" y="3573016"/>
                  <a:chExt cx="457200" cy="456333"/>
                </a:xfrm>
              </p:grpSpPr>
              <p:sp>
                <p:nvSpPr>
                  <p:cNvPr id="456" name="직사각형 36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7" name="직사각형 36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8" name="직사각형 36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9" name="직사각형 36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0" name="직사각형 36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61" name="직사각형 36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5" name="그룹 340"/>
                <p:cNvGrpSpPr/>
                <p:nvPr/>
              </p:nvGrpSpPr>
              <p:grpSpPr>
                <a:xfrm>
                  <a:off x="868950" y="3573016"/>
                  <a:ext cx="457200" cy="456333"/>
                  <a:chOff x="288170" y="3573016"/>
                  <a:chExt cx="457200" cy="456333"/>
                </a:xfrm>
              </p:grpSpPr>
              <p:sp>
                <p:nvSpPr>
                  <p:cNvPr id="450" name="직사각형 355"/>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356"/>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357"/>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358"/>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359"/>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5" name="직사각형 360"/>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6" name="그룹 341"/>
                <p:cNvGrpSpPr/>
                <p:nvPr/>
              </p:nvGrpSpPr>
              <p:grpSpPr>
                <a:xfrm>
                  <a:off x="1449730" y="3573016"/>
                  <a:ext cx="457200" cy="456333"/>
                  <a:chOff x="288170" y="3573016"/>
                  <a:chExt cx="457200" cy="456333"/>
                </a:xfrm>
              </p:grpSpPr>
              <p:sp>
                <p:nvSpPr>
                  <p:cNvPr id="444" name="직사각형 34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35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35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35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35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35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37" name="그룹 342"/>
                <p:cNvGrpSpPr/>
                <p:nvPr/>
              </p:nvGrpSpPr>
              <p:grpSpPr>
                <a:xfrm>
                  <a:off x="2030510" y="3573016"/>
                  <a:ext cx="457200" cy="456333"/>
                  <a:chOff x="288170" y="3573016"/>
                  <a:chExt cx="457200" cy="456333"/>
                </a:xfrm>
              </p:grpSpPr>
              <p:sp>
                <p:nvSpPr>
                  <p:cNvPr id="438" name="직사각형 34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9" name="직사각형 34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34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34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34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34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1" name="그룹 396"/>
              <p:cNvGrpSpPr/>
              <p:nvPr/>
            </p:nvGrpSpPr>
            <p:grpSpPr>
              <a:xfrm>
                <a:off x="288170" y="4733912"/>
                <a:ext cx="2199540" cy="456333"/>
                <a:chOff x="288170" y="3573016"/>
                <a:chExt cx="2199540" cy="456333"/>
              </a:xfrm>
            </p:grpSpPr>
            <p:grpSp>
              <p:nvGrpSpPr>
                <p:cNvPr id="406" name="그룹 397"/>
                <p:cNvGrpSpPr/>
                <p:nvPr/>
              </p:nvGrpSpPr>
              <p:grpSpPr>
                <a:xfrm>
                  <a:off x="288170" y="3573016"/>
                  <a:ext cx="457200" cy="456333"/>
                  <a:chOff x="288170" y="3573016"/>
                  <a:chExt cx="457200" cy="456333"/>
                </a:xfrm>
              </p:grpSpPr>
              <p:sp>
                <p:nvSpPr>
                  <p:cNvPr id="428" name="직사각형 419"/>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9" name="직사각형 420"/>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0" name="직사각형 421"/>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1" name="직사각형 422"/>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2" name="직사각형 423"/>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33" name="직사각형 424"/>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7" name="그룹 398"/>
                <p:cNvGrpSpPr/>
                <p:nvPr/>
              </p:nvGrpSpPr>
              <p:grpSpPr>
                <a:xfrm>
                  <a:off x="868950" y="3573016"/>
                  <a:ext cx="457200" cy="456333"/>
                  <a:chOff x="288170" y="3573016"/>
                  <a:chExt cx="457200" cy="456333"/>
                </a:xfrm>
              </p:grpSpPr>
              <p:sp>
                <p:nvSpPr>
                  <p:cNvPr id="422" name="직사각형 413"/>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3" name="직사각형 414"/>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4" name="직사각형 415"/>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5" name="직사각형 416"/>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6" name="직사각형 417"/>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7" name="직사각형 418"/>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8" name="그룹 399"/>
                <p:cNvGrpSpPr/>
                <p:nvPr/>
              </p:nvGrpSpPr>
              <p:grpSpPr>
                <a:xfrm>
                  <a:off x="1449730" y="3573016"/>
                  <a:ext cx="457200" cy="456333"/>
                  <a:chOff x="288170" y="3573016"/>
                  <a:chExt cx="457200" cy="456333"/>
                </a:xfrm>
              </p:grpSpPr>
              <p:sp>
                <p:nvSpPr>
                  <p:cNvPr id="416" name="직사각형 407"/>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7" name="직사각형 408"/>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8" name="직사각형 409"/>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9" name="직사각형 410"/>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0" name="직사각형 411"/>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21" name="직사각형 412"/>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409" name="그룹 400"/>
                <p:cNvGrpSpPr/>
                <p:nvPr/>
              </p:nvGrpSpPr>
              <p:grpSpPr>
                <a:xfrm>
                  <a:off x="2030510" y="3573016"/>
                  <a:ext cx="457200" cy="456333"/>
                  <a:chOff x="288170" y="3573016"/>
                  <a:chExt cx="457200" cy="456333"/>
                </a:xfrm>
              </p:grpSpPr>
              <p:sp>
                <p:nvSpPr>
                  <p:cNvPr id="410" name="직사각형 401"/>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402"/>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3"/>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04"/>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05"/>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06"/>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grpSp>
            <p:nvGrpSpPr>
              <p:cNvPr id="342" name="그룹 425"/>
              <p:cNvGrpSpPr/>
              <p:nvPr/>
            </p:nvGrpSpPr>
            <p:grpSpPr>
              <a:xfrm>
                <a:off x="288170" y="5315933"/>
                <a:ext cx="2199540" cy="456333"/>
                <a:chOff x="288170" y="3573016"/>
                <a:chExt cx="2199540" cy="456333"/>
              </a:xfrm>
            </p:grpSpPr>
            <p:grpSp>
              <p:nvGrpSpPr>
                <p:cNvPr id="378" name="그룹 426"/>
                <p:cNvGrpSpPr/>
                <p:nvPr/>
              </p:nvGrpSpPr>
              <p:grpSpPr>
                <a:xfrm>
                  <a:off x="288170" y="3573016"/>
                  <a:ext cx="457200" cy="456333"/>
                  <a:chOff x="288170" y="3573016"/>
                  <a:chExt cx="457200" cy="456333"/>
                </a:xfrm>
              </p:grpSpPr>
              <p:sp>
                <p:nvSpPr>
                  <p:cNvPr id="400" name="직사각형 448"/>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1" name="직사각형 449"/>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2" name="직사각형 450"/>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3" name="직사각형 451"/>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4" name="직사각형 452"/>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5" name="직사각형 453"/>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79" name="그룹 427"/>
                <p:cNvGrpSpPr/>
                <p:nvPr/>
              </p:nvGrpSpPr>
              <p:grpSpPr>
                <a:xfrm>
                  <a:off x="868950" y="3573016"/>
                  <a:ext cx="457200" cy="456333"/>
                  <a:chOff x="288170" y="3573016"/>
                  <a:chExt cx="457200" cy="456333"/>
                </a:xfrm>
              </p:grpSpPr>
              <p:sp>
                <p:nvSpPr>
                  <p:cNvPr id="394" name="직사각형 442"/>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443"/>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444"/>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445"/>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446"/>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447"/>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0" name="그룹 428"/>
                <p:cNvGrpSpPr/>
                <p:nvPr/>
              </p:nvGrpSpPr>
              <p:grpSpPr>
                <a:xfrm>
                  <a:off x="1449730" y="3573016"/>
                  <a:ext cx="457200" cy="456333"/>
                  <a:chOff x="288170" y="3573016"/>
                  <a:chExt cx="457200" cy="456333"/>
                </a:xfrm>
              </p:grpSpPr>
              <p:sp>
                <p:nvSpPr>
                  <p:cNvPr id="388" name="직사각형 436"/>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9" name="직사각형 437"/>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0" name="직사각형 438"/>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439"/>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2" name="직사각형 440"/>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3" name="직사각형 441"/>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nvGrpSpPr>
                <p:cNvPr id="381" name="그룹 429"/>
                <p:cNvGrpSpPr/>
                <p:nvPr/>
              </p:nvGrpSpPr>
              <p:grpSpPr>
                <a:xfrm>
                  <a:off x="2030510" y="3573016"/>
                  <a:ext cx="457200" cy="456333"/>
                  <a:chOff x="288170" y="3573016"/>
                  <a:chExt cx="457200" cy="456333"/>
                </a:xfrm>
              </p:grpSpPr>
              <p:sp>
                <p:nvSpPr>
                  <p:cNvPr id="382" name="직사각형 430"/>
                  <p:cNvSpPr/>
                  <p:nvPr/>
                </p:nvSpPr>
                <p:spPr>
                  <a:xfrm>
                    <a:off x="288170" y="3573016"/>
                    <a:ext cx="457200" cy="456333"/>
                  </a:xfrm>
                  <a:prstGeom prst="rect">
                    <a:avLst/>
                  </a:prstGeom>
                  <a:solidFill>
                    <a:sysClr val="window" lastClr="FFFFFF"/>
                  </a:solidFill>
                  <a:ln w="127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431"/>
                  <p:cNvSpPr/>
                  <p:nvPr/>
                </p:nvSpPr>
                <p:spPr>
                  <a:xfrm>
                    <a:off x="362192"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4" name="직사각형 432"/>
                  <p:cNvSpPr/>
                  <p:nvPr/>
                </p:nvSpPr>
                <p:spPr>
                  <a:xfrm>
                    <a:off x="362191" y="3756158"/>
                    <a:ext cx="309159" cy="90048"/>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5" name="직사각형 433"/>
                  <p:cNvSpPr/>
                  <p:nvPr/>
                </p:nvSpPr>
                <p:spPr>
                  <a:xfrm>
                    <a:off x="552528" y="3893043"/>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6" name="직사각형 434"/>
                  <p:cNvSpPr/>
                  <p:nvPr/>
                </p:nvSpPr>
                <p:spPr>
                  <a:xfrm>
                    <a:off x="362192"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7" name="직사각형 435"/>
                  <p:cNvSpPr/>
                  <p:nvPr/>
                </p:nvSpPr>
                <p:spPr>
                  <a:xfrm>
                    <a:off x="552528" y="3635824"/>
                    <a:ext cx="118822" cy="73497"/>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grpSp>
          </p:grpSp>
          <p:cxnSp>
            <p:nvCxnSpPr>
              <p:cNvPr id="343" name="직선 화살표 연결선 455"/>
              <p:cNvCxnSpPr>
                <a:stCxn id="484" idx="3"/>
                <a:endCxn id="478" idx="1"/>
              </p:cNvCxnSpPr>
              <p:nvPr/>
            </p:nvCxnSpPr>
            <p:spPr>
              <a:xfrm>
                <a:off x="74537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4" name="직선 화살표 연결선 456"/>
              <p:cNvCxnSpPr>
                <a:stCxn id="478" idx="3"/>
                <a:endCxn id="472" idx="1"/>
              </p:cNvCxnSpPr>
              <p:nvPr/>
            </p:nvCxnSpPr>
            <p:spPr>
              <a:xfrm>
                <a:off x="132615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5" name="직선 화살표 연결선 459"/>
              <p:cNvCxnSpPr>
                <a:stCxn id="472" idx="3"/>
                <a:endCxn id="466" idx="1"/>
              </p:cNvCxnSpPr>
              <p:nvPr/>
            </p:nvCxnSpPr>
            <p:spPr>
              <a:xfrm>
                <a:off x="1906930" y="3801183"/>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6" name="직선 화살표 연결선 462"/>
              <p:cNvCxnSpPr>
                <a:stCxn id="444" idx="3"/>
                <a:endCxn id="438" idx="1"/>
              </p:cNvCxnSpPr>
              <p:nvPr/>
            </p:nvCxnSpPr>
            <p:spPr>
              <a:xfrm>
                <a:off x="190693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7" name="직선 화살표 연결선 465"/>
              <p:cNvCxnSpPr>
                <a:stCxn id="416" idx="3"/>
                <a:endCxn id="410" idx="1"/>
              </p:cNvCxnSpPr>
              <p:nvPr/>
            </p:nvCxnSpPr>
            <p:spPr>
              <a:xfrm>
                <a:off x="190693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8" name="직선 화살표 연결선 468"/>
              <p:cNvCxnSpPr>
                <a:stCxn id="388" idx="3"/>
                <a:endCxn id="382" idx="1"/>
              </p:cNvCxnSpPr>
              <p:nvPr/>
            </p:nvCxnSpPr>
            <p:spPr>
              <a:xfrm>
                <a:off x="190693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49" name="직선 화살표 연결선 471"/>
              <p:cNvCxnSpPr>
                <a:stCxn id="394" idx="3"/>
                <a:endCxn id="388" idx="1"/>
              </p:cNvCxnSpPr>
              <p:nvPr/>
            </p:nvCxnSpPr>
            <p:spPr>
              <a:xfrm>
                <a:off x="132615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0" name="직선 화살표 연결선 474"/>
              <p:cNvCxnSpPr>
                <a:stCxn id="400" idx="3"/>
                <a:endCxn id="394" idx="1"/>
              </p:cNvCxnSpPr>
              <p:nvPr/>
            </p:nvCxnSpPr>
            <p:spPr>
              <a:xfrm>
                <a:off x="745370" y="5544100"/>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1" name="직선 화살표 연결선 477"/>
              <p:cNvCxnSpPr>
                <a:stCxn id="428" idx="3"/>
                <a:endCxn id="422" idx="1"/>
              </p:cNvCxnSpPr>
              <p:nvPr/>
            </p:nvCxnSpPr>
            <p:spPr>
              <a:xfrm>
                <a:off x="745370" y="4962079"/>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2" name="직선 화살표 연결선 480"/>
              <p:cNvCxnSpPr>
                <a:stCxn id="456" idx="3"/>
                <a:endCxn id="450" idx="1"/>
              </p:cNvCxnSpPr>
              <p:nvPr/>
            </p:nvCxnSpPr>
            <p:spPr>
              <a:xfrm>
                <a:off x="745370" y="4381254"/>
                <a:ext cx="123580" cy="0"/>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3" name="직선 화살표 연결선 483"/>
              <p:cNvCxnSpPr>
                <a:stCxn id="484" idx="2"/>
                <a:endCxn id="456" idx="0"/>
              </p:cNvCxnSpPr>
              <p:nvPr/>
            </p:nvCxnSpPr>
            <p:spPr>
              <a:xfrm>
                <a:off x="51677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4" name="직선 화살표 연결선 486"/>
              <p:cNvCxnSpPr>
                <a:stCxn id="450" idx="0"/>
                <a:endCxn id="478" idx="2"/>
              </p:cNvCxnSpPr>
              <p:nvPr/>
            </p:nvCxnSpPr>
            <p:spPr>
              <a:xfrm flipV="1">
                <a:off x="109755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5" name="직선 화살표 연결선 489"/>
              <p:cNvCxnSpPr>
                <a:stCxn id="456" idx="2"/>
                <a:endCxn id="428" idx="0"/>
              </p:cNvCxnSpPr>
              <p:nvPr/>
            </p:nvCxnSpPr>
            <p:spPr>
              <a:xfrm>
                <a:off x="51677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6" name="직선 화살표 연결선 492"/>
              <p:cNvCxnSpPr>
                <a:stCxn id="428" idx="2"/>
                <a:endCxn id="400" idx="0"/>
              </p:cNvCxnSpPr>
              <p:nvPr/>
            </p:nvCxnSpPr>
            <p:spPr>
              <a:xfrm>
                <a:off x="51677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7" name="직선 화살표 연결선 495"/>
              <p:cNvCxnSpPr>
                <a:stCxn id="422" idx="2"/>
                <a:endCxn id="394" idx="0"/>
              </p:cNvCxnSpPr>
              <p:nvPr/>
            </p:nvCxnSpPr>
            <p:spPr>
              <a:xfrm>
                <a:off x="109755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8" name="직선 화살표 연결선 498"/>
              <p:cNvCxnSpPr>
                <a:stCxn id="438" idx="2"/>
                <a:endCxn id="410" idx="0"/>
              </p:cNvCxnSpPr>
              <p:nvPr/>
            </p:nvCxnSpPr>
            <p:spPr>
              <a:xfrm>
                <a:off x="2259110" y="4609420"/>
                <a:ext cx="0" cy="124492"/>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59" name="직선 화살표 연결선 501"/>
              <p:cNvCxnSpPr>
                <a:stCxn id="466" idx="2"/>
                <a:endCxn id="438" idx="0"/>
              </p:cNvCxnSpPr>
              <p:nvPr/>
            </p:nvCxnSpPr>
            <p:spPr>
              <a:xfrm>
                <a:off x="225911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0" name="직선 화살표 연결선 504"/>
              <p:cNvCxnSpPr>
                <a:stCxn id="472" idx="2"/>
                <a:endCxn id="444" idx="0"/>
              </p:cNvCxnSpPr>
              <p:nvPr/>
            </p:nvCxnSpPr>
            <p:spPr>
              <a:xfrm>
                <a:off x="1678330" y="4029349"/>
                <a:ext cx="0" cy="12373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1" name="직선 화살표 연결선 507"/>
              <p:cNvCxnSpPr>
                <a:stCxn id="410" idx="2"/>
                <a:endCxn id="382" idx="0"/>
              </p:cNvCxnSpPr>
              <p:nvPr/>
            </p:nvCxnSpPr>
            <p:spPr>
              <a:xfrm>
                <a:off x="225911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2" name="직선 화살표 연결선 510"/>
              <p:cNvCxnSpPr>
                <a:stCxn id="416" idx="2"/>
                <a:endCxn id="388" idx="0"/>
              </p:cNvCxnSpPr>
              <p:nvPr/>
            </p:nvCxnSpPr>
            <p:spPr>
              <a:xfrm>
                <a:off x="1678330" y="5190245"/>
                <a:ext cx="0" cy="125688"/>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nvGrpSpPr>
              <p:cNvPr id="363" name="그룹 563"/>
              <p:cNvGrpSpPr/>
              <p:nvPr/>
            </p:nvGrpSpPr>
            <p:grpSpPr>
              <a:xfrm>
                <a:off x="752932" y="4038739"/>
                <a:ext cx="110913" cy="110913"/>
                <a:chOff x="750551" y="4036358"/>
                <a:chExt cx="110913" cy="110913"/>
              </a:xfrm>
            </p:grpSpPr>
            <p:cxnSp>
              <p:nvCxnSpPr>
                <p:cNvPr id="376" name="직선 화살표 연결선 54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7" name="직선 화살표 연결선 54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4" name="그룹 564"/>
              <p:cNvGrpSpPr/>
              <p:nvPr/>
            </p:nvGrpSpPr>
            <p:grpSpPr>
              <a:xfrm>
                <a:off x="1914269" y="4038739"/>
                <a:ext cx="110913" cy="110913"/>
                <a:chOff x="750551" y="4036358"/>
                <a:chExt cx="110913" cy="110913"/>
              </a:xfrm>
            </p:grpSpPr>
            <p:cxnSp>
              <p:nvCxnSpPr>
                <p:cNvPr id="374" name="직선 화살표 연결선 565"/>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5" name="직선 화살표 연결선 566"/>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5" name="그룹 567"/>
              <p:cNvGrpSpPr/>
              <p:nvPr/>
            </p:nvGrpSpPr>
            <p:grpSpPr>
              <a:xfrm>
                <a:off x="752932" y="5200852"/>
                <a:ext cx="110913" cy="110913"/>
                <a:chOff x="750551" y="4036358"/>
                <a:chExt cx="110913" cy="110913"/>
              </a:xfrm>
            </p:grpSpPr>
            <p:cxnSp>
              <p:nvCxnSpPr>
                <p:cNvPr id="372" name="직선 화살표 연결선 568"/>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3" name="직선 화살표 연결선 569"/>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6" name="그룹 570"/>
              <p:cNvGrpSpPr/>
              <p:nvPr/>
            </p:nvGrpSpPr>
            <p:grpSpPr>
              <a:xfrm>
                <a:off x="1914269" y="5200852"/>
                <a:ext cx="110913" cy="110913"/>
                <a:chOff x="750551" y="4036358"/>
                <a:chExt cx="110913" cy="110913"/>
              </a:xfrm>
            </p:grpSpPr>
            <p:cxnSp>
              <p:nvCxnSpPr>
                <p:cNvPr id="370" name="직선 화살표 연결선 571"/>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71" name="직선 화살표 연결선 572"/>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nvGrpSpPr>
              <p:cNvPr id="367" name="그룹 573"/>
              <p:cNvGrpSpPr/>
              <p:nvPr/>
            </p:nvGrpSpPr>
            <p:grpSpPr>
              <a:xfrm>
                <a:off x="1331478" y="4617389"/>
                <a:ext cx="110913" cy="110913"/>
                <a:chOff x="750551" y="4036358"/>
                <a:chExt cx="110913" cy="110913"/>
              </a:xfrm>
            </p:grpSpPr>
            <p:cxnSp>
              <p:nvCxnSpPr>
                <p:cNvPr id="368" name="직선 화살표 연결선 574"/>
                <p:cNvCxnSpPr/>
                <p:nvPr/>
              </p:nvCxnSpPr>
              <p:spPr>
                <a:xfrm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cxnSp>
              <p:nvCxnSpPr>
                <p:cNvPr id="369" name="직선 화살표 연결선 575"/>
                <p:cNvCxnSpPr/>
                <p:nvPr/>
              </p:nvCxnSpPr>
              <p:spPr>
                <a:xfrm rot="16200000" flipH="1">
                  <a:off x="750551" y="4036358"/>
                  <a:ext cx="110913" cy="110913"/>
                </a:xfrm>
                <a:prstGeom prst="straightConnector1">
                  <a:avLst/>
                </a:prstGeom>
                <a:noFill/>
                <a:ln w="9525" cap="flat" cmpd="sng" algn="ctr">
                  <a:solidFill>
                    <a:sysClr val="windowText" lastClr="000000">
                      <a:shade val="95000"/>
                      <a:satMod val="105000"/>
                    </a:sysClr>
                  </a:solidFill>
                  <a:prstDash val="solid"/>
                  <a:headEnd type="triangle" w="sm" len="sm"/>
                  <a:tailEnd type="triangle" w="sm" len="sm"/>
                </a:ln>
                <a:effectLst/>
              </p:spPr>
            </p:cxnSp>
          </p:grpSp>
        </p:grpSp>
        <p:cxnSp>
          <p:nvCxnSpPr>
            <p:cNvPr id="337" name="직선 연결선 578"/>
            <p:cNvCxnSpPr/>
            <p:nvPr/>
          </p:nvCxnSpPr>
          <p:spPr>
            <a:xfrm flipV="1">
              <a:off x="2409894" y="3318585"/>
              <a:ext cx="548576" cy="1305027"/>
            </a:xfrm>
            <a:prstGeom prst="line">
              <a:avLst/>
            </a:prstGeom>
            <a:noFill/>
            <a:ln w="9525" cap="flat" cmpd="sng" algn="ctr">
              <a:solidFill>
                <a:sysClr val="windowText" lastClr="000000">
                  <a:shade val="95000"/>
                  <a:satMod val="105000"/>
                </a:sysClr>
              </a:solidFill>
              <a:prstDash val="dash"/>
            </a:ln>
            <a:effectLst/>
          </p:spPr>
        </p:cxnSp>
        <p:cxnSp>
          <p:nvCxnSpPr>
            <p:cNvPr id="338" name="직선 연결선 581"/>
            <p:cNvCxnSpPr/>
            <p:nvPr/>
          </p:nvCxnSpPr>
          <p:spPr>
            <a:xfrm>
              <a:off x="2409894" y="5085555"/>
              <a:ext cx="539611" cy="250089"/>
            </a:xfrm>
            <a:prstGeom prst="line">
              <a:avLst/>
            </a:prstGeom>
            <a:noFill/>
            <a:ln w="9525" cap="flat" cmpd="sng" algn="ctr">
              <a:solidFill>
                <a:sysClr val="windowText" lastClr="000000">
                  <a:shade val="95000"/>
                  <a:satMod val="105000"/>
                </a:sysClr>
              </a:solidFill>
              <a:prstDash val="dash"/>
            </a:ln>
            <a:effectLst/>
          </p:spPr>
        </p:cxnSp>
      </p:grpSp>
      <p:grpSp>
        <p:nvGrpSpPr>
          <p:cNvPr id="490" name="그룹 607"/>
          <p:cNvGrpSpPr/>
          <p:nvPr/>
        </p:nvGrpSpPr>
        <p:grpSpPr>
          <a:xfrm>
            <a:off x="-45765" y="1710657"/>
            <a:ext cx="2926699" cy="2047890"/>
            <a:chOff x="-54730" y="2022051"/>
            <a:chExt cx="2926699" cy="2047890"/>
          </a:xfrm>
        </p:grpSpPr>
        <p:sp>
          <p:nvSpPr>
            <p:cNvPr id="491" name="직사각형 591"/>
            <p:cNvSpPr/>
            <p:nvPr/>
          </p:nvSpPr>
          <p:spPr>
            <a:xfrm>
              <a:off x="308849" y="2022051"/>
              <a:ext cx="2199540" cy="527375"/>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Calibri"/>
                  <a:ea typeface="나눔고딕"/>
                  <a:cs typeface="+mn-cs"/>
                </a:rPr>
                <a:t>Host Processor</a:t>
              </a:r>
              <a:endParaRPr kumimoji="0" lang="ko-KR" altLang="en-US" sz="20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92" name="위쪽/아래쪽 화살표 592"/>
            <p:cNvSpPr/>
            <p:nvPr/>
          </p:nvSpPr>
          <p:spPr>
            <a:xfrm>
              <a:off x="1232529" y="3442412"/>
              <a:ext cx="352180" cy="627529"/>
            </a:xfrm>
            <a:prstGeom prst="upDownArrow">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3" name="TextBox 492"/>
            <p:cNvSpPr txBox="1"/>
            <p:nvPr/>
          </p:nvSpPr>
          <p:spPr>
            <a:xfrm>
              <a:off x="-54730" y="2546359"/>
              <a:ext cx="2926699" cy="861774"/>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Memory-Mapped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a:ln>
                    <a:noFill/>
                  </a:ln>
                  <a:solidFill>
                    <a:sysClr val="windowText" lastClr="000000"/>
                  </a:solidFill>
                  <a:effectLst/>
                  <a:uLnTx/>
                  <a:uFillTx/>
                  <a:latin typeface="Tahoma"/>
                  <a:ea typeface="+mn-ea"/>
                  <a:cs typeface="+mn-cs"/>
                </a:rPr>
                <a:t>Accelerator Interface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a:t>
              </a:r>
              <a:r>
                <a:rPr kumimoji="0" lang="en-US" altLang="ko-KR" sz="1400" b="0" i="0" u="none" strike="noStrike" kern="0" cap="none" spc="0" normalizeH="0" baseline="0" noProof="0" dirty="0" err="1">
                  <a:ln>
                    <a:noFill/>
                  </a:ln>
                  <a:solidFill>
                    <a:sysClr val="windowText" lastClr="000000"/>
                  </a:solidFill>
                  <a:effectLst/>
                  <a:uLnTx/>
                  <a:uFillTx/>
                  <a:latin typeface="Tahoma"/>
                  <a:ea typeface="+mn-ea"/>
                  <a:cs typeface="+mn-cs"/>
                </a:rPr>
                <a:t>Noncacheable</a:t>
              </a:r>
              <a:r>
                <a:rPr kumimoji="0" lang="en-US" altLang="ko-KR" sz="1400" b="0" i="0" u="none" strike="noStrike" kern="0" cap="none" spc="0" normalizeH="0" baseline="0" noProof="0" dirty="0">
                  <a:ln>
                    <a:noFill/>
                  </a:ln>
                  <a:solidFill>
                    <a:sysClr val="windowText" lastClr="000000"/>
                  </a:solidFill>
                  <a:effectLst/>
                  <a:uLnTx/>
                  <a:uFillTx/>
                  <a:latin typeface="Tahoma"/>
                  <a:ea typeface="+mn-ea"/>
                  <a:cs typeface="+mn-cs"/>
                </a:rPr>
                <a:t>, Physically Addressed)</a:t>
              </a:r>
              <a:endParaRPr kumimoji="0" lang="ko-KR" altLang="en-US" sz="1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94" name="그룹 696"/>
          <p:cNvGrpSpPr/>
          <p:nvPr/>
        </p:nvGrpSpPr>
        <p:grpSpPr>
          <a:xfrm>
            <a:off x="257925" y="3794393"/>
            <a:ext cx="2309790" cy="2319536"/>
            <a:chOff x="257925" y="3794393"/>
            <a:chExt cx="2309790" cy="2319536"/>
          </a:xfrm>
        </p:grpSpPr>
        <p:sp>
          <p:nvSpPr>
            <p:cNvPr id="495" name="직사각형 622"/>
            <p:cNvSpPr/>
            <p:nvPr/>
          </p:nvSpPr>
          <p:spPr>
            <a:xfrm>
              <a:off x="257925" y="3794393"/>
              <a:ext cx="2309790" cy="2319536"/>
            </a:xfrm>
            <a:prstGeom prst="rect">
              <a:avLst/>
            </a:prstGeom>
            <a:solidFill>
              <a:sysClr val="window" lastClr="FFFFFF">
                <a:alpha val="7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496" name="타원 623"/>
            <p:cNvSpPr/>
            <p:nvPr/>
          </p:nvSpPr>
          <p:spPr>
            <a:xfrm>
              <a:off x="1024088" y="4551843"/>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7" name="타원 624"/>
            <p:cNvSpPr/>
            <p:nvPr/>
          </p:nvSpPr>
          <p:spPr>
            <a:xfrm>
              <a:off x="1708299" y="4468347"/>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8" name="타원 625"/>
            <p:cNvSpPr/>
            <p:nvPr/>
          </p:nvSpPr>
          <p:spPr>
            <a:xfrm>
              <a:off x="1509490" y="4650960"/>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99" name="타원 626"/>
            <p:cNvSpPr/>
            <p:nvPr/>
          </p:nvSpPr>
          <p:spPr>
            <a:xfrm>
              <a:off x="1609829"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500" name="타원 627"/>
            <p:cNvSpPr/>
            <p:nvPr/>
          </p:nvSpPr>
          <p:spPr>
            <a:xfrm>
              <a:off x="1024088" y="5711858"/>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1" name="직선 화살표 연결선 629"/>
            <p:cNvCxnSpPr>
              <a:stCxn id="496" idx="4"/>
              <a:endCxn id="500" idx="0"/>
            </p:cNvCxnSpPr>
            <p:nvPr/>
          </p:nvCxnSpPr>
          <p:spPr>
            <a:xfrm>
              <a:off x="1127182" y="4758031"/>
              <a:ext cx="0" cy="953827"/>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2" name="직선 화살표 연결선 632"/>
            <p:cNvCxnSpPr/>
            <p:nvPr/>
          </p:nvCxnSpPr>
          <p:spPr>
            <a:xfrm flipV="1">
              <a:off x="1237451" y="4583746"/>
              <a:ext cx="465414" cy="52548"/>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3" name="직선 화살표 연결선 643"/>
            <p:cNvCxnSpPr/>
            <p:nvPr/>
          </p:nvCxnSpPr>
          <p:spPr>
            <a:xfrm>
              <a:off x="1204599" y="4731504"/>
              <a:ext cx="427085" cy="431076"/>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4" name="구부러진 연결선 663"/>
            <p:cNvCxnSpPr>
              <a:stCxn id="497" idx="4"/>
              <a:endCxn id="498" idx="6"/>
            </p:cNvCxnSpPr>
            <p:nvPr/>
          </p:nvCxnSpPr>
          <p:spPr>
            <a:xfrm rot="5400000">
              <a:off x="1723777" y="4666437"/>
              <a:ext cx="79519" cy="95715"/>
            </a:xfrm>
            <a:prstGeom prst="curvedConnector2">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05" name="직선 화살표 연결선 664"/>
            <p:cNvCxnSpPr/>
            <p:nvPr/>
          </p:nvCxnSpPr>
          <p:spPr>
            <a:xfrm flipH="1">
              <a:off x="1170428" y="4845772"/>
              <a:ext cx="399848" cy="876072"/>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6" name="타원 673"/>
            <p:cNvSpPr/>
            <p:nvPr/>
          </p:nvSpPr>
          <p:spPr>
            <a:xfrm>
              <a:off x="449241" y="5135312"/>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7" name="직선 화살표 연결선 674"/>
            <p:cNvCxnSpPr>
              <a:stCxn id="499" idx="2"/>
              <a:endCxn id="506" idx="6"/>
            </p:cNvCxnSpPr>
            <p:nvPr/>
          </p:nvCxnSpPr>
          <p:spPr>
            <a:xfrm flipH="1">
              <a:off x="655429" y="5238406"/>
              <a:ext cx="954400" cy="0"/>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sp>
          <p:nvSpPr>
            <p:cNvPr id="508" name="타원 678"/>
            <p:cNvSpPr/>
            <p:nvPr/>
          </p:nvSpPr>
          <p:spPr>
            <a:xfrm>
              <a:off x="2189246" y="3977345"/>
              <a:ext cx="206188" cy="206188"/>
            </a:xfrm>
            <a:prstGeom prst="ellipse">
              <a:avLst/>
            </a:prstGeom>
            <a:gradFill rotWithShape="1">
              <a:gsLst>
                <a:gs pos="0">
                  <a:sysClr val="windowText" lastClr="000000">
                    <a:tint val="50000"/>
                    <a:satMod val="300000"/>
                  </a:sysClr>
                </a:gs>
                <a:gs pos="35000">
                  <a:sysClr val="windowText" lastClr="000000">
                    <a:tint val="37000"/>
                    <a:satMod val="300000"/>
                  </a:sysClr>
                </a:gs>
                <a:gs pos="100000">
                  <a:sysClr val="windowText" lastClr="000000">
                    <a:tint val="15000"/>
                    <a:satMod val="350000"/>
                  </a:sysClr>
                </a:gs>
              </a:gsLst>
              <a:lin ang="16200000" scaled="1"/>
            </a:gra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509" name="직선 화살표 연결선 679"/>
            <p:cNvCxnSpPr/>
            <p:nvPr/>
          </p:nvCxnSpPr>
          <p:spPr>
            <a:xfrm flipV="1">
              <a:off x="1883554" y="4166817"/>
              <a:ext cx="329400" cy="33318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cxnSp>
          <p:nvCxnSpPr>
            <p:cNvPr id="510" name="직선 화살표 연결선 689"/>
            <p:cNvCxnSpPr/>
            <p:nvPr/>
          </p:nvCxnSpPr>
          <p:spPr>
            <a:xfrm flipH="1">
              <a:off x="1763098" y="4177768"/>
              <a:ext cx="479537" cy="968215"/>
            </a:xfrm>
            <a:prstGeom prst="straightConnector1">
              <a:avLst/>
            </a:prstGeom>
            <a:noFill/>
            <a:ln w="12700" cap="flat" cmpd="sng" algn="ctr">
              <a:solidFill>
                <a:sysClr val="windowText" lastClr="000000"/>
              </a:solidFill>
              <a:prstDash val="solid"/>
              <a:tailEnd type="triangle"/>
            </a:ln>
            <a:effectLst>
              <a:outerShdw blurRad="40000" dist="20000" dir="5400000" rotWithShape="0">
                <a:srgbClr val="000000">
                  <a:alpha val="38000"/>
                </a:srgbClr>
              </a:outerShdw>
            </a:effectLst>
          </p:spPr>
        </p:cxnSp>
      </p:grpSp>
      <p:sp>
        <p:nvSpPr>
          <p:cNvPr id="515" name="직사각형 2"/>
          <p:cNvSpPr/>
          <p:nvPr/>
        </p:nvSpPr>
        <p:spPr>
          <a:xfrm>
            <a:off x="0" y="1"/>
            <a:ext cx="9144000" cy="4086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6" name="직사각형 256"/>
          <p:cNvSpPr/>
          <p:nvPr/>
        </p:nvSpPr>
        <p:spPr>
          <a:xfrm>
            <a:off x="0" y="5400000"/>
            <a:ext cx="9144000" cy="14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7" name="직사각형 257"/>
          <p:cNvSpPr/>
          <p:nvPr/>
        </p:nvSpPr>
        <p:spPr>
          <a:xfrm>
            <a:off x="0" y="4086000"/>
            <a:ext cx="6413494"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8" name="직사각형 259"/>
          <p:cNvSpPr/>
          <p:nvPr/>
        </p:nvSpPr>
        <p:spPr>
          <a:xfrm>
            <a:off x="8312935" y="4086000"/>
            <a:ext cx="831065" cy="1314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519" name="모서리가 둥근 직사각형 10"/>
          <p:cNvSpPr/>
          <p:nvPr/>
        </p:nvSpPr>
        <p:spPr>
          <a:xfrm>
            <a:off x="6313610" y="3214446"/>
            <a:ext cx="2087858" cy="563984"/>
          </a:xfrm>
          <a:prstGeom prst="round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Calibri"/>
                <a:ea typeface="나눔고딕"/>
                <a:cs typeface="+mn-cs"/>
              </a:rPr>
              <a:t>Prefetching</a:t>
            </a:r>
            <a:endParaRPr kumimoji="0" lang="ko-KR" altLang="en-US" sz="2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Tree>
    <p:extLst>
      <p:ext uri="{BB962C8B-B14F-4D97-AF65-F5344CB8AC3E}">
        <p14:creationId xmlns:p14="http://schemas.microsoft.com/office/powerpoint/2010/main" val="1187014257"/>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Evaluated Systems</a:t>
            </a:r>
          </a:p>
        </p:txBody>
      </p:sp>
      <p:grpSp>
        <p:nvGrpSpPr>
          <p:cNvPr id="245" name="그룹 9"/>
          <p:cNvGrpSpPr/>
          <p:nvPr/>
        </p:nvGrpSpPr>
        <p:grpSpPr>
          <a:xfrm>
            <a:off x="4753793" y="1140133"/>
            <a:ext cx="1662216" cy="4531606"/>
            <a:chOff x="4753793" y="1340768"/>
            <a:chExt cx="1662216" cy="4531606"/>
          </a:xfrm>
        </p:grpSpPr>
        <p:sp>
          <p:nvSpPr>
            <p:cNvPr id="246" name="TextBox 245"/>
            <p:cNvSpPr txBox="1"/>
            <p:nvPr/>
          </p:nvSpPr>
          <p:spPr>
            <a:xfrm>
              <a:off x="4922700" y="1340768"/>
              <a:ext cx="132440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HMC-MC</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247" name="그룹 530"/>
            <p:cNvGrpSpPr/>
            <p:nvPr/>
          </p:nvGrpSpPr>
          <p:grpSpPr>
            <a:xfrm>
              <a:off x="4753793" y="2137755"/>
              <a:ext cx="1662216" cy="3734619"/>
              <a:chOff x="4986958" y="2155226"/>
              <a:chExt cx="1662216" cy="3734619"/>
            </a:xfrm>
          </p:grpSpPr>
          <p:grpSp>
            <p:nvGrpSpPr>
              <p:cNvPr id="248" name="그룹 234"/>
              <p:cNvGrpSpPr/>
              <p:nvPr/>
            </p:nvGrpSpPr>
            <p:grpSpPr>
              <a:xfrm rot="5400000">
                <a:off x="4986919" y="3188862"/>
                <a:ext cx="1660086" cy="1660007"/>
                <a:chOff x="2733859" y="2420936"/>
                <a:chExt cx="2016223" cy="2016129"/>
              </a:xfrm>
            </p:grpSpPr>
            <p:sp>
              <p:nvSpPr>
                <p:cNvPr id="283" name="직사각형 271"/>
                <p:cNvSpPr/>
                <p:nvPr/>
              </p:nvSpPr>
              <p:spPr>
                <a:xfrm rot="16200000">
                  <a:off x="2733907"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4" name="직사각형 272"/>
                <p:cNvSpPr/>
                <p:nvPr/>
              </p:nvSpPr>
              <p:spPr>
                <a:xfrm rot="16200000">
                  <a:off x="3886034" y="2420889"/>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5" name="직사각형 273"/>
                <p:cNvSpPr/>
                <p:nvPr/>
              </p:nvSpPr>
              <p:spPr>
                <a:xfrm rot="16200000">
                  <a:off x="3886034"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286" name="직사각형 274"/>
                <p:cNvSpPr/>
                <p:nvPr/>
              </p:nvSpPr>
              <p:spPr>
                <a:xfrm rot="16200000">
                  <a:off x="2733907" y="357301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128</a:t>
                  </a:r>
                  <a:b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br>
                  <a:r>
                    <a:rPr kumimoji="0" lang="en-US" altLang="ko-KR" sz="1400" b="0" i="0" u="none" strike="noStrike" kern="0" cap="none" spc="-100" normalizeH="0" baseline="0" noProof="0" dirty="0">
                      <a:ln>
                        <a:noFill/>
                      </a:ln>
                      <a:solidFill>
                        <a:sysClr val="windowText" lastClr="000000"/>
                      </a:solidFill>
                      <a:effectLst/>
                      <a:uLnTx/>
                      <a:uFillTx/>
                      <a:latin typeface="Calibri"/>
                      <a:ea typeface="나눔고딕"/>
                      <a:cs typeface="+mn-cs"/>
                    </a:rPr>
                    <a:t>In-Order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400" b="0" i="0" u="none" strike="noStrike" kern="0" cap="none" spc="0" normalizeH="0" baseline="0" noProof="0" dirty="0">
                      <a:ln>
                        <a:noFill/>
                      </a:ln>
                      <a:solidFill>
                        <a:sysClr val="windowText" lastClr="000000"/>
                      </a:solidFill>
                      <a:effectLst/>
                      <a:uLnTx/>
                      <a:uFillTx/>
                      <a:latin typeface="Calibri"/>
                      <a:ea typeface="나눔고딕"/>
                      <a:cs typeface="+mn-cs"/>
                    </a:rPr>
                    <a:t>2GHz</a:t>
                  </a:r>
                  <a:endParaRPr kumimoji="0" lang="ko-KR" altLang="en-US" sz="14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287" name="직선 화살표 연결선 275"/>
                <p:cNvCxnSpPr>
                  <a:stCxn id="283" idx="1"/>
                  <a:endCxn id="286" idx="3"/>
                </p:cNvCxnSpPr>
                <p:nvPr/>
              </p:nvCxnSpPr>
              <p:spPr>
                <a:xfrm rot="16200000" flipH="1">
                  <a:off x="3021844" y="3429001"/>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8" name="직선 화살표 연결선 276"/>
                <p:cNvCxnSpPr>
                  <a:stCxn id="286" idx="2"/>
                  <a:endCxn id="285" idx="0"/>
                </p:cNvCxnSpPr>
                <p:nvPr/>
              </p:nvCxnSpPr>
              <p:spPr>
                <a:xfrm rot="16200000">
                  <a:off x="3741970" y="3861047"/>
                  <a:ext cx="1"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89" name="직선 화살표 연결선 277"/>
                <p:cNvCxnSpPr>
                  <a:stCxn id="284" idx="1"/>
                  <a:endCxn id="285" idx="3"/>
                </p:cNvCxnSpPr>
                <p:nvPr/>
              </p:nvCxnSpPr>
              <p:spPr>
                <a:xfrm rot="16200000" flipH="1">
                  <a:off x="4173972" y="3429000"/>
                  <a:ext cx="288127"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0" name="직선 화살표 연결선 278"/>
                <p:cNvCxnSpPr>
                  <a:stCxn id="283" idx="2"/>
                  <a:endCxn id="284" idx="0"/>
                </p:cNvCxnSpPr>
                <p:nvPr/>
              </p:nvCxnSpPr>
              <p:spPr>
                <a:xfrm rot="16200000">
                  <a:off x="3741971" y="2708920"/>
                  <a:ext cx="0"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1" name="직선 화살표 연결선 279"/>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292" name="직선 화살표 연결선 280"/>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249" name="그룹 494"/>
              <p:cNvGrpSpPr/>
              <p:nvPr/>
            </p:nvGrpSpPr>
            <p:grpSpPr>
              <a:xfrm>
                <a:off x="4986958" y="4853737"/>
                <a:ext cx="1662216" cy="1036108"/>
                <a:chOff x="2829427" y="4853737"/>
                <a:chExt cx="1662216" cy="1036108"/>
              </a:xfrm>
            </p:grpSpPr>
            <p:sp>
              <p:nvSpPr>
                <p:cNvPr id="267" name="직사각형 495"/>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8" name="직사각형 496"/>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9" name="직선 화살표 연결선 497"/>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0" name="직선 화살표 연결선 498"/>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1" name="직사각형 499"/>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2" name="직사각형 500"/>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3" name="직선 화살표 연결선 501"/>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4" name="직선 화살표 연결선 502"/>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5" name="직사각형 503"/>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76" name="직사각형 504"/>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77" name="직선 화살표 연결선 505"/>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78" name="직선 화살표 연결선 506"/>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79" name="직사각형 507"/>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0" name="직사각형 508"/>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81" name="직선 화살표 연결선 509"/>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82" name="직선 화살표 연결선 510"/>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250" name="그룹 511"/>
              <p:cNvGrpSpPr/>
              <p:nvPr/>
            </p:nvGrpSpPr>
            <p:grpSpPr>
              <a:xfrm flipV="1">
                <a:off x="4986958" y="2155226"/>
                <a:ext cx="1662216" cy="1036108"/>
                <a:chOff x="2829427" y="4853737"/>
                <a:chExt cx="1662216" cy="1036108"/>
              </a:xfrm>
            </p:grpSpPr>
            <p:sp>
              <p:nvSpPr>
                <p:cNvPr id="251" name="직사각형 512"/>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2" name="직사각형 513"/>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3" name="직선 화살표 연결선 514"/>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4" name="직선 화살표 연결선 515"/>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5" name="직사각형 516"/>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56" name="직사각형 517"/>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57" name="직선 화살표 연결선 518"/>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58" name="직선 화살표 연결선 519"/>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59" name="직사각형 520"/>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0" name="직사각형 521"/>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1" name="직선 화살표 연결선 522"/>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2" name="직선 화살표 연결선 523"/>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263" name="직사각형 524"/>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64" name="직사각형 525"/>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265" name="직선 화살표 연결선 526"/>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266" name="직선 화살표 연결선 527"/>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cxnSp>
        <p:nvCxnSpPr>
          <p:cNvPr id="293" name="직선 연결선 632"/>
          <p:cNvCxnSpPr/>
          <p:nvPr/>
        </p:nvCxnSpPr>
        <p:spPr>
          <a:xfrm>
            <a:off x="2374317" y="1124744"/>
            <a:ext cx="0" cy="4752528"/>
          </a:xfrm>
          <a:prstGeom prst="line">
            <a:avLst/>
          </a:prstGeom>
          <a:noFill/>
          <a:ln w="9525" cap="flat" cmpd="sng" algn="ctr">
            <a:solidFill>
              <a:sysClr val="windowText" lastClr="000000"/>
            </a:solidFill>
            <a:prstDash val="dash"/>
          </a:ln>
          <a:effectLst/>
        </p:spPr>
      </p:cxnSp>
      <p:cxnSp>
        <p:nvCxnSpPr>
          <p:cNvPr id="294" name="직선 연결선 634"/>
          <p:cNvCxnSpPr/>
          <p:nvPr/>
        </p:nvCxnSpPr>
        <p:spPr>
          <a:xfrm>
            <a:off x="4543383" y="1124744"/>
            <a:ext cx="0" cy="4752528"/>
          </a:xfrm>
          <a:prstGeom prst="line">
            <a:avLst/>
          </a:prstGeom>
          <a:noFill/>
          <a:ln w="9525" cap="flat" cmpd="sng" algn="ctr">
            <a:solidFill>
              <a:sysClr val="windowText" lastClr="000000"/>
            </a:solidFill>
            <a:prstDash val="dash"/>
          </a:ln>
          <a:effectLst/>
        </p:spPr>
      </p:cxnSp>
      <p:cxnSp>
        <p:nvCxnSpPr>
          <p:cNvPr id="295" name="직선 연결선 635"/>
          <p:cNvCxnSpPr/>
          <p:nvPr/>
        </p:nvCxnSpPr>
        <p:spPr>
          <a:xfrm>
            <a:off x="6690490" y="1124744"/>
            <a:ext cx="0" cy="4752528"/>
          </a:xfrm>
          <a:prstGeom prst="line">
            <a:avLst/>
          </a:prstGeom>
          <a:noFill/>
          <a:ln w="9525" cap="flat" cmpd="sng" algn="ctr">
            <a:solidFill>
              <a:sysClr val="windowText" lastClr="000000"/>
            </a:solidFill>
            <a:prstDash val="dash"/>
          </a:ln>
          <a:effectLst/>
        </p:spPr>
      </p:cxnSp>
      <p:sp>
        <p:nvSpPr>
          <p:cNvPr id="296" name="TextBox 295"/>
          <p:cNvSpPr txBox="1"/>
          <p:nvPr/>
        </p:nvSpPr>
        <p:spPr>
          <a:xfrm>
            <a:off x="644713" y="5924599"/>
            <a:ext cx="126502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102.4GB/s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7" name="TextBox 296"/>
          <p:cNvSpPr txBox="1"/>
          <p:nvPr/>
        </p:nvSpPr>
        <p:spPr>
          <a:xfrm>
            <a:off x="2893896"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8" name="TextBox 297"/>
          <p:cNvSpPr txBox="1"/>
          <p:nvPr/>
        </p:nvSpPr>
        <p:spPr>
          <a:xfrm>
            <a:off x="5048265" y="5924599"/>
            <a:ext cx="1071062"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0" i="0" u="none" strike="noStrike" kern="0" cap="none" spc="0" normalizeH="0" baseline="0" noProof="0" dirty="0">
                <a:ln>
                  <a:noFill/>
                </a:ln>
                <a:solidFill>
                  <a:sysClr val="windowText" lastClr="000000"/>
                </a:solidFill>
                <a:effectLst/>
                <a:uLnTx/>
                <a:uFillTx/>
                <a:latin typeface="Tahoma"/>
                <a:ea typeface="+mn-ea"/>
                <a:cs typeface="+mn-cs"/>
              </a:rPr>
              <a:t>640GB/s</a:t>
            </a:r>
            <a:endParaRPr kumimoji="0" lang="ko-KR" altLang="en-US" sz="2000" b="0" i="0" u="none" strike="noStrike" kern="0" cap="none" spc="0" normalizeH="0" baseline="0" noProof="0" dirty="0">
              <a:ln>
                <a:noFill/>
              </a:ln>
              <a:solidFill>
                <a:sysClr val="windowText" lastClr="000000"/>
              </a:solidFill>
              <a:effectLst/>
              <a:uLnTx/>
              <a:uFillTx/>
              <a:latin typeface="Tahoma"/>
              <a:ea typeface="+mn-ea"/>
              <a:cs typeface="+mn-cs"/>
            </a:endParaRPr>
          </a:p>
        </p:txBody>
      </p:sp>
      <p:sp>
        <p:nvSpPr>
          <p:cNvPr id="299" name="TextBox 298"/>
          <p:cNvSpPr txBox="1"/>
          <p:nvPr/>
        </p:nvSpPr>
        <p:spPr>
          <a:xfrm>
            <a:off x="7321993" y="5924599"/>
            <a:ext cx="960995"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000" b="1" i="0" u="none" strike="noStrike" kern="0" cap="none" spc="0" normalizeH="0" baseline="0" noProof="0" dirty="0">
                <a:ln>
                  <a:noFill/>
                </a:ln>
                <a:solidFill>
                  <a:srgbClr val="FF0000"/>
                </a:solidFill>
                <a:effectLst/>
                <a:uLnTx/>
                <a:uFillTx/>
                <a:latin typeface="Tahoma"/>
                <a:ea typeface="+mn-ea"/>
                <a:cs typeface="+mn-cs"/>
              </a:rPr>
              <a:t>8TB/s</a:t>
            </a:r>
            <a:endParaRPr kumimoji="0" lang="ko-KR" altLang="en-US" sz="20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300" name="그룹 8"/>
          <p:cNvGrpSpPr/>
          <p:nvPr/>
        </p:nvGrpSpPr>
        <p:grpSpPr>
          <a:xfrm>
            <a:off x="2599423" y="1140133"/>
            <a:ext cx="1662216" cy="4531606"/>
            <a:chOff x="2599423" y="1340768"/>
            <a:chExt cx="1662216" cy="4531606"/>
          </a:xfrm>
        </p:grpSpPr>
        <p:sp>
          <p:nvSpPr>
            <p:cNvPr id="301" name="TextBox 300"/>
            <p:cNvSpPr txBox="1"/>
            <p:nvPr/>
          </p:nvSpPr>
          <p:spPr>
            <a:xfrm>
              <a:off x="2696997" y="1340768"/>
              <a:ext cx="1467068"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HMC-</a:t>
              </a:r>
              <a:r>
                <a:rPr kumimoji="0" lang="en-US" altLang="ko-KR" sz="2400" b="0" i="0" u="none" strike="noStrike" kern="0" cap="none" spc="0" normalizeH="0" baseline="0" noProof="0" dirty="0" err="1">
                  <a:ln>
                    <a:noFill/>
                  </a:ln>
                  <a:solidFill>
                    <a:sysClr val="windowText" lastClr="000000"/>
                  </a:solidFill>
                  <a:effectLst/>
                  <a:uLnTx/>
                  <a:uFillTx/>
                  <a:latin typeface="Tahoma"/>
                  <a:ea typeface="+mn-ea"/>
                  <a:cs typeface="+mn-cs"/>
                </a:rPr>
                <a:t>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nvGrpSpPr>
            <p:cNvPr id="302" name="그룹 528"/>
            <p:cNvGrpSpPr/>
            <p:nvPr/>
          </p:nvGrpSpPr>
          <p:grpSpPr>
            <a:xfrm>
              <a:off x="2599423" y="2137755"/>
              <a:ext cx="1662216" cy="3734619"/>
              <a:chOff x="2829427" y="2155226"/>
              <a:chExt cx="1662216" cy="3734619"/>
            </a:xfrm>
          </p:grpSpPr>
          <p:grpSp>
            <p:nvGrpSpPr>
              <p:cNvPr id="304" name="그룹 110"/>
              <p:cNvGrpSpPr/>
              <p:nvPr/>
            </p:nvGrpSpPr>
            <p:grpSpPr>
              <a:xfrm rot="16200000">
                <a:off x="2829389" y="3197906"/>
                <a:ext cx="1660086" cy="1660008"/>
                <a:chOff x="2733860" y="2420935"/>
                <a:chExt cx="2016223" cy="2016130"/>
              </a:xfrm>
            </p:grpSpPr>
            <p:sp>
              <p:nvSpPr>
                <p:cNvPr id="339" name="직사각형 179"/>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0" name="직사각형 180"/>
                <p:cNvSpPr/>
                <p:nvPr/>
              </p:nvSpPr>
              <p:spPr>
                <a:xfrm rot="5400000">
                  <a:off x="3886035" y="2420888"/>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1" name="직사각형 181"/>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342" name="직사각형 182"/>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43" name="직선 화살표 연결선 183"/>
                <p:cNvCxnSpPr>
                  <a:stCxn id="339" idx="3"/>
                  <a:endCxn id="342"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4" name="직선 화살표 연결선 184"/>
                <p:cNvCxnSpPr>
                  <a:stCxn id="342" idx="0"/>
                  <a:endCxn id="341" idx="2"/>
                </p:cNvCxnSpPr>
                <p:nvPr/>
              </p:nvCxnSpPr>
              <p:spPr>
                <a:xfrm rot="5400000" flipV="1">
                  <a:off x="3741971" y="3861049"/>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5" name="직선 화살표 연결선 185"/>
                <p:cNvCxnSpPr>
                  <a:stCxn id="340" idx="3"/>
                  <a:endCxn id="341"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6" name="직선 화살표 연결선 186"/>
                <p:cNvCxnSpPr>
                  <a:stCxn id="339" idx="0"/>
                  <a:endCxn id="340"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7" name="직선 화살표 연결선 18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348" name="직선 화살표 연결선 18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05" name="그룹 380"/>
              <p:cNvGrpSpPr/>
              <p:nvPr/>
            </p:nvGrpSpPr>
            <p:grpSpPr>
              <a:xfrm>
                <a:off x="2829427" y="4853737"/>
                <a:ext cx="1662216" cy="1036108"/>
                <a:chOff x="2829427" y="4853737"/>
                <a:chExt cx="1662216" cy="1036108"/>
              </a:xfrm>
            </p:grpSpPr>
            <p:sp>
              <p:nvSpPr>
                <p:cNvPr id="323" name="직사각형 163"/>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4" name="직사각형 190"/>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5" name="직선 화살표 연결선 192"/>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6" name="직선 화살표 연결선 194"/>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27" name="직사각형 200"/>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8" name="직사각형 201"/>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9" name="직선 화살표 연결선 202"/>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0" name="직선 화살표 연결선 203"/>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1" name="직사각형 2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2" name="직사각형 2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3" name="직선 화살표 연결선 2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4" name="직선 화살표 연결선 2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35" name="직사각형 2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36" name="직사각형 2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37" name="직선 화살표 연결선 2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38" name="직선 화살표 연결선 2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nvGrpSpPr>
              <p:cNvPr id="306" name="그룹 397"/>
              <p:cNvGrpSpPr/>
              <p:nvPr/>
            </p:nvGrpSpPr>
            <p:grpSpPr>
              <a:xfrm flipV="1">
                <a:off x="2829427" y="2155226"/>
                <a:ext cx="1662216" cy="1036108"/>
                <a:chOff x="2829427" y="4853737"/>
                <a:chExt cx="1662216" cy="1036108"/>
              </a:xfrm>
            </p:grpSpPr>
            <p:sp>
              <p:nvSpPr>
                <p:cNvPr id="307" name="직사각형 398"/>
                <p:cNvSpPr/>
                <p:nvPr/>
              </p:nvSpPr>
              <p:spPr>
                <a:xfrm rot="16200000">
                  <a:off x="283003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08" name="직사각형 399"/>
                <p:cNvSpPr/>
                <p:nvPr/>
              </p:nvSpPr>
              <p:spPr>
                <a:xfrm rot="16200000">
                  <a:off x="283003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09" name="직선 화살표 연결선 400"/>
                <p:cNvCxnSpPr/>
                <p:nvPr/>
              </p:nvCxnSpPr>
              <p:spPr>
                <a:xfrm rot="16200000">
                  <a:off x="292244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0" name="직선 화살표 연결선 401"/>
                <p:cNvCxnSpPr/>
                <p:nvPr/>
              </p:nvCxnSpPr>
              <p:spPr>
                <a:xfrm rot="16200000">
                  <a:off x="256682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1" name="직사각형 402"/>
                <p:cNvSpPr/>
                <p:nvPr/>
              </p:nvSpPr>
              <p:spPr>
                <a:xfrm rot="16200000">
                  <a:off x="323642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2" name="직사각형 403"/>
                <p:cNvSpPr/>
                <p:nvPr/>
              </p:nvSpPr>
              <p:spPr>
                <a:xfrm rot="16200000">
                  <a:off x="323642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3" name="직선 화살표 연결선 404"/>
                <p:cNvCxnSpPr/>
                <p:nvPr/>
              </p:nvCxnSpPr>
              <p:spPr>
                <a:xfrm rot="16200000">
                  <a:off x="332883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4" name="직선 화살표 연결선 405"/>
                <p:cNvCxnSpPr/>
                <p:nvPr/>
              </p:nvCxnSpPr>
              <p:spPr>
                <a:xfrm rot="16200000">
                  <a:off x="297321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5" name="직사각형 406"/>
                <p:cNvSpPr/>
                <p:nvPr/>
              </p:nvSpPr>
              <p:spPr>
                <a:xfrm rot="16200000">
                  <a:off x="3778651"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16" name="직사각형 407"/>
                <p:cNvSpPr/>
                <p:nvPr/>
              </p:nvSpPr>
              <p:spPr>
                <a:xfrm rot="16200000">
                  <a:off x="3778651"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17" name="직선 화살표 연결선 408"/>
                <p:cNvCxnSpPr/>
                <p:nvPr/>
              </p:nvCxnSpPr>
              <p:spPr>
                <a:xfrm rot="16200000">
                  <a:off x="3871066"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18" name="직선 화살표 연결선 409"/>
                <p:cNvCxnSpPr/>
                <p:nvPr/>
              </p:nvCxnSpPr>
              <p:spPr>
                <a:xfrm rot="16200000">
                  <a:off x="3515443"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19" name="직사각형 410"/>
                <p:cNvSpPr/>
                <p:nvPr/>
              </p:nvSpPr>
              <p:spPr>
                <a:xfrm rot="16200000">
                  <a:off x="4185040" y="5094855"/>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20" name="직사각형 411"/>
                <p:cNvSpPr/>
                <p:nvPr/>
              </p:nvSpPr>
              <p:spPr>
                <a:xfrm rot="16200000">
                  <a:off x="4185040" y="5583241"/>
                  <a:ext cx="306000" cy="307207"/>
                </a:xfrm>
                <a:prstGeom prst="rect">
                  <a:avLst/>
                </a:prstGeom>
                <a:gradFill rotWithShape="1">
                  <a:gsLst>
                    <a:gs pos="0">
                      <a:srgbClr val="B2912F">
                        <a:tint val="50000"/>
                        <a:satMod val="300000"/>
                      </a:srgbClr>
                    </a:gs>
                    <a:gs pos="35000">
                      <a:srgbClr val="B2912F">
                        <a:tint val="37000"/>
                        <a:satMod val="300000"/>
                      </a:srgbClr>
                    </a:gs>
                    <a:gs pos="100000">
                      <a:srgbClr val="B2912F">
                        <a:tint val="15000"/>
                        <a:satMod val="350000"/>
                      </a:srgbClr>
                    </a:gs>
                  </a:gsLst>
                  <a:lin ang="16200000" scaled="1"/>
                </a:gradFill>
                <a:ln w="9525" cap="flat" cmpd="sng" algn="ctr">
                  <a:solidFill>
                    <a:srgbClr val="B2912F">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21" name="직선 화살표 연결선 412"/>
                <p:cNvCxnSpPr/>
                <p:nvPr/>
              </p:nvCxnSpPr>
              <p:spPr>
                <a:xfrm rot="16200000">
                  <a:off x="4277455" y="4972079"/>
                  <a:ext cx="228329"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22" name="직선 화살표 연결선 413"/>
                <p:cNvCxnSpPr/>
                <p:nvPr/>
              </p:nvCxnSpPr>
              <p:spPr>
                <a:xfrm rot="16200000">
                  <a:off x="3921832" y="5215524"/>
                  <a:ext cx="723574" cy="0"/>
                </a:xfrm>
                <a:prstGeom prst="straightConnector1">
                  <a:avLst/>
                </a:prstGeom>
                <a:noFill/>
                <a:ln w="9525" cap="flat" cmpd="sng" algn="ctr">
                  <a:solidFill>
                    <a:srgbClr val="60BD68">
                      <a:shade val="95000"/>
                      <a:satMod val="105000"/>
                    </a:srgbClr>
                  </a:solidFill>
                  <a:prstDash val="solid"/>
                  <a:headEnd type="triangle"/>
                  <a:tailEnd type="triangle"/>
                </a:ln>
                <a:effectLst/>
              </p:spPr>
            </p:cxnSp>
          </p:grpSp>
        </p:grpSp>
      </p:grpSp>
      <p:grpSp>
        <p:nvGrpSpPr>
          <p:cNvPr id="349" name="그룹 7"/>
          <p:cNvGrpSpPr/>
          <p:nvPr/>
        </p:nvGrpSpPr>
        <p:grpSpPr>
          <a:xfrm>
            <a:off x="447184" y="1140133"/>
            <a:ext cx="1660085" cy="4536504"/>
            <a:chOff x="447184" y="1340768"/>
            <a:chExt cx="1660085" cy="4536504"/>
          </a:xfrm>
        </p:grpSpPr>
        <p:grpSp>
          <p:nvGrpSpPr>
            <p:cNvPr id="350" name="그룹 311"/>
            <p:cNvGrpSpPr/>
            <p:nvPr/>
          </p:nvGrpSpPr>
          <p:grpSpPr>
            <a:xfrm>
              <a:off x="447184" y="2132856"/>
              <a:ext cx="1660085" cy="3744416"/>
              <a:chOff x="703456" y="2214993"/>
              <a:chExt cx="1660085" cy="3744416"/>
            </a:xfrm>
          </p:grpSpPr>
          <p:grpSp>
            <p:nvGrpSpPr>
              <p:cNvPr id="353" name="그룹 29"/>
              <p:cNvGrpSpPr/>
              <p:nvPr/>
            </p:nvGrpSpPr>
            <p:grpSpPr>
              <a:xfrm rot="16200000">
                <a:off x="703456" y="3257196"/>
                <a:ext cx="1660086" cy="1660009"/>
                <a:chOff x="2733860" y="2420935"/>
                <a:chExt cx="2016223" cy="2016130"/>
              </a:xfrm>
            </p:grpSpPr>
            <p:sp>
              <p:nvSpPr>
                <p:cNvPr id="422" name="직사각형 3"/>
                <p:cNvSpPr/>
                <p:nvPr/>
              </p:nvSpPr>
              <p:spPr>
                <a:xfrm rot="5400000">
                  <a:off x="2733907" y="2420888"/>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3" name="직사각형 11"/>
                <p:cNvSpPr/>
                <p:nvPr/>
              </p:nvSpPr>
              <p:spPr>
                <a:xfrm rot="5400000">
                  <a:off x="3886035" y="2420887"/>
                  <a:ext cx="864000"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4" name="직사각형 12"/>
                <p:cNvSpPr/>
                <p:nvPr/>
              </p:nvSpPr>
              <p:spPr>
                <a:xfrm rot="5400000">
                  <a:off x="3886035"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25" name="직사각형 13"/>
                <p:cNvSpPr/>
                <p:nvPr/>
              </p:nvSpPr>
              <p:spPr>
                <a:xfrm rot="5400000">
                  <a:off x="2733907" y="3573017"/>
                  <a:ext cx="864001" cy="864095"/>
                </a:xfrm>
                <a:prstGeom prst="rect">
                  <a:avLst/>
                </a:prstGeom>
                <a:gradFill rotWithShape="1">
                  <a:gsLst>
                    <a:gs pos="0">
                      <a:srgbClr val="5DA5DA">
                        <a:tint val="50000"/>
                        <a:satMod val="300000"/>
                      </a:srgbClr>
                    </a:gs>
                    <a:gs pos="35000">
                      <a:srgbClr val="5DA5DA">
                        <a:tint val="37000"/>
                        <a:satMod val="300000"/>
                      </a:srgbClr>
                    </a:gs>
                    <a:gs pos="100000">
                      <a:srgbClr val="5DA5DA">
                        <a:tint val="15000"/>
                        <a:satMod val="350000"/>
                      </a:srgbClr>
                    </a:gs>
                  </a:gsLst>
                  <a:lin ang="16200000" scaled="1"/>
                </a:gradFill>
                <a:ln w="9525" cap="flat" cmpd="sng" algn="ctr">
                  <a:solidFill>
                    <a:srgbClr val="5DA5D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8 </a:t>
                  </a:r>
                  <a:r>
                    <a:rPr kumimoji="0" lang="en-US" altLang="ko-KR" sz="1600" b="0" i="0" u="none" strike="noStrike" kern="0" cap="none" spc="0" normalizeH="0" baseline="0" noProof="0" dirty="0" err="1">
                      <a:ln>
                        <a:noFill/>
                      </a:ln>
                      <a:solidFill>
                        <a:sysClr val="windowText" lastClr="000000"/>
                      </a:solidFill>
                      <a:effectLst/>
                      <a:uLnTx/>
                      <a:uFillTx/>
                      <a:latin typeface="Calibri"/>
                      <a:ea typeface="나눔고딕"/>
                      <a:cs typeface="+mn-cs"/>
                    </a:rPr>
                    <a:t>OoO</a:t>
                  </a:r>
                  <a:endPar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4GHz</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26" name="직선 화살표 연결선 19"/>
                <p:cNvCxnSpPr>
                  <a:stCxn id="422" idx="3"/>
                  <a:endCxn id="425" idx="1"/>
                </p:cNvCxnSpPr>
                <p:nvPr/>
              </p:nvCxnSpPr>
              <p:spPr>
                <a:xfrm rot="5400000">
                  <a:off x="3021843" y="3429000"/>
                  <a:ext cx="288128"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7" name="직선 화살표 연결선 21"/>
                <p:cNvCxnSpPr>
                  <a:stCxn id="425" idx="0"/>
                  <a:endCxn id="424" idx="2"/>
                </p:cNvCxnSpPr>
                <p:nvPr/>
              </p:nvCxnSpPr>
              <p:spPr>
                <a:xfrm rot="5400000" flipV="1">
                  <a:off x="3741971" y="3861048"/>
                  <a:ext cx="0" cy="288033"/>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8" name="직선 화살표 연결선 23"/>
                <p:cNvCxnSpPr>
                  <a:stCxn id="423" idx="3"/>
                  <a:endCxn id="424" idx="1"/>
                </p:cNvCxnSpPr>
                <p:nvPr/>
              </p:nvCxnSpPr>
              <p:spPr>
                <a:xfrm rot="5400000">
                  <a:off x="4173970" y="3428999"/>
                  <a:ext cx="288129" cy="0"/>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29" name="직선 화살표 연결선 25"/>
                <p:cNvCxnSpPr>
                  <a:stCxn id="422" idx="0"/>
                  <a:endCxn id="423" idx="2"/>
                </p:cNvCxnSpPr>
                <p:nvPr/>
              </p:nvCxnSpPr>
              <p:spPr>
                <a:xfrm rot="5400000" flipH="1" flipV="1">
                  <a:off x="3741970" y="2708920"/>
                  <a:ext cx="1"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0" name="직선 화살표 연결선 27"/>
                <p:cNvCxnSpPr/>
                <p:nvPr/>
              </p:nvCxnSpPr>
              <p:spPr>
                <a:xfrm>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cxnSp>
              <p:nvCxnSpPr>
                <p:cNvPr id="431" name="직선 화살표 연결선 28"/>
                <p:cNvCxnSpPr/>
                <p:nvPr/>
              </p:nvCxnSpPr>
              <p:spPr>
                <a:xfrm flipH="1">
                  <a:off x="3597907" y="3284984"/>
                  <a:ext cx="288032" cy="288032"/>
                </a:xfrm>
                <a:prstGeom prst="straightConnector1">
                  <a:avLst/>
                </a:prstGeom>
                <a:noFill/>
                <a:ln w="9525" cap="flat" cmpd="sng" algn="ctr">
                  <a:solidFill>
                    <a:srgbClr val="5DA5DA">
                      <a:shade val="95000"/>
                      <a:satMod val="105000"/>
                    </a:srgbClr>
                  </a:solidFill>
                  <a:prstDash val="solid"/>
                  <a:headEnd type="triangle"/>
                  <a:tailEnd type="triangle"/>
                </a:ln>
                <a:effectLst/>
              </p:spPr>
            </p:cxnSp>
          </p:grpSp>
          <p:grpSp>
            <p:nvGrpSpPr>
              <p:cNvPr id="354" name="그룹 56"/>
              <p:cNvGrpSpPr/>
              <p:nvPr/>
            </p:nvGrpSpPr>
            <p:grpSpPr>
              <a:xfrm rot="16200000">
                <a:off x="538087" y="5082574"/>
                <a:ext cx="1042204" cy="711465"/>
                <a:chOff x="2154084" y="2420888"/>
                <a:chExt cx="1265788" cy="864096"/>
              </a:xfrm>
            </p:grpSpPr>
            <p:sp>
              <p:nvSpPr>
                <p:cNvPr id="406" name="직사각형 31"/>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07" name="직사각형 32"/>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8" name="직선 화살표 연결선 34"/>
                <p:cNvCxnSpPr>
                  <a:stCxn id="406"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409" name="직선 화살표 연결선 3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410" name="직사각형 38"/>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1" name="직사각형 39"/>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2" name="직사각형 40"/>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3" name="직사각형 41"/>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4" name="직사각형 42"/>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15" name="직사각형 43"/>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16" name="직선 연결선 45"/>
                <p:cNvCxnSpPr>
                  <a:stCxn id="414" idx="3"/>
                  <a:endCxn id="412"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17" name="직선 연결선 47"/>
                <p:cNvCxnSpPr>
                  <a:stCxn id="412" idx="3"/>
                  <a:endCxn id="410"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18" name="직선 연결선 49"/>
                <p:cNvCxnSpPr>
                  <a:stCxn id="410" idx="3"/>
                  <a:endCxn id="406"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19" name="직선 연결선 51"/>
                <p:cNvCxnSpPr>
                  <a:stCxn id="415" idx="3"/>
                  <a:endCxn id="413"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20" name="직선 연결선 53"/>
                <p:cNvCxnSpPr>
                  <a:stCxn id="413" idx="3"/>
                  <a:endCxn id="411"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21" name="직선 연결선 55"/>
                <p:cNvCxnSpPr>
                  <a:stCxn id="411" idx="3"/>
                  <a:endCxn id="407"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5" name="그룹 57"/>
              <p:cNvGrpSpPr/>
              <p:nvPr/>
            </p:nvGrpSpPr>
            <p:grpSpPr>
              <a:xfrm rot="16200000">
                <a:off x="1486707" y="5082574"/>
                <a:ext cx="1042204" cy="711465"/>
                <a:chOff x="2154084" y="2420888"/>
                <a:chExt cx="1265788" cy="864096"/>
              </a:xfrm>
            </p:grpSpPr>
            <p:sp>
              <p:nvSpPr>
                <p:cNvPr id="390" name="직사각형 58"/>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1" name="직사각형 59"/>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92" name="직선 화살표 연결선 60"/>
                <p:cNvCxnSpPr>
                  <a:stCxn id="390"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93" name="직선 화살표 연결선 61"/>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94" name="직사각형 62"/>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5" name="직사각형 63"/>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6" name="직사각형 64"/>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7" name="직사각형 65"/>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8" name="직사각형 66"/>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99" name="직사각형 67"/>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00" name="직선 연결선 68"/>
                <p:cNvCxnSpPr>
                  <a:stCxn id="398" idx="3"/>
                  <a:endCxn id="396"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401" name="직선 연결선 69"/>
                <p:cNvCxnSpPr>
                  <a:stCxn id="396" idx="3"/>
                  <a:endCxn id="394"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402" name="직선 연결선 70"/>
                <p:cNvCxnSpPr>
                  <a:stCxn id="394" idx="3"/>
                  <a:endCxn id="390"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403" name="직선 연결선 71"/>
                <p:cNvCxnSpPr>
                  <a:stCxn id="399" idx="3"/>
                  <a:endCxn id="397"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404" name="직선 연결선 72"/>
                <p:cNvCxnSpPr>
                  <a:stCxn id="397" idx="3"/>
                  <a:endCxn id="395"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405" name="직선 연결선 73"/>
                <p:cNvCxnSpPr>
                  <a:stCxn id="395" idx="3"/>
                  <a:endCxn id="391"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6" name="그룹 74"/>
              <p:cNvGrpSpPr/>
              <p:nvPr/>
            </p:nvGrpSpPr>
            <p:grpSpPr>
              <a:xfrm rot="16200000" flipH="1">
                <a:off x="1486707" y="2380362"/>
                <a:ext cx="1042204" cy="711465"/>
                <a:chOff x="2154084" y="2420888"/>
                <a:chExt cx="1265788" cy="864096"/>
              </a:xfrm>
            </p:grpSpPr>
            <p:sp>
              <p:nvSpPr>
                <p:cNvPr id="374" name="직사각형 75"/>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5" name="직사각형 76"/>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76" name="직선 화살표 연결선 77"/>
                <p:cNvCxnSpPr>
                  <a:stCxn id="374"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77" name="직선 화살표 연결선 78"/>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78" name="직사각형 79"/>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79" name="직사각형 80"/>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0" name="직사각형 81"/>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1" name="직사각형 82"/>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2" name="직사각형 83"/>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83" name="직사각형 84"/>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84" name="직선 연결선 85"/>
                <p:cNvCxnSpPr>
                  <a:stCxn id="382" idx="3"/>
                  <a:endCxn id="380"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85" name="직선 연결선 86"/>
                <p:cNvCxnSpPr>
                  <a:stCxn id="380" idx="3"/>
                  <a:endCxn id="378"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86" name="직선 연결선 87"/>
                <p:cNvCxnSpPr>
                  <a:stCxn id="378" idx="3"/>
                  <a:endCxn id="374"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87" name="직선 연결선 88"/>
                <p:cNvCxnSpPr>
                  <a:stCxn id="383" idx="3"/>
                  <a:endCxn id="381"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88" name="직선 연결선 89"/>
                <p:cNvCxnSpPr>
                  <a:stCxn id="381" idx="3"/>
                  <a:endCxn id="379"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89" name="직선 연결선 90"/>
                <p:cNvCxnSpPr>
                  <a:stCxn id="379" idx="3"/>
                  <a:endCxn id="375"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nvGrpSpPr>
              <p:cNvPr id="357" name="그룹 91"/>
              <p:cNvGrpSpPr/>
              <p:nvPr/>
            </p:nvGrpSpPr>
            <p:grpSpPr>
              <a:xfrm rot="16200000" flipH="1">
                <a:off x="538087" y="2380362"/>
                <a:ext cx="1042204" cy="711465"/>
                <a:chOff x="2154084" y="2420888"/>
                <a:chExt cx="1265788" cy="864096"/>
              </a:xfrm>
            </p:grpSpPr>
            <p:sp>
              <p:nvSpPr>
                <p:cNvPr id="358" name="직사각형 92"/>
                <p:cNvSpPr/>
                <p:nvPr/>
              </p:nvSpPr>
              <p:spPr>
                <a:xfrm>
                  <a:off x="291581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59" name="직사각형 93"/>
                <p:cNvSpPr/>
                <p:nvPr/>
              </p:nvSpPr>
              <p:spPr>
                <a:xfrm>
                  <a:off x="291581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0" name="직선 화살표 연결선 94"/>
                <p:cNvCxnSpPr>
                  <a:stCxn id="358" idx="3"/>
                </p:cNvCxnSpPr>
                <p:nvPr/>
              </p:nvCxnSpPr>
              <p:spPr>
                <a:xfrm>
                  <a:off x="3059832" y="2607444"/>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cxnSp>
              <p:nvCxnSpPr>
                <p:cNvPr id="361" name="직선 화살표 연결선 95"/>
                <p:cNvCxnSpPr/>
                <p:nvPr/>
              </p:nvCxnSpPr>
              <p:spPr>
                <a:xfrm>
                  <a:off x="3059832" y="3098428"/>
                  <a:ext cx="360040" cy="0"/>
                </a:xfrm>
                <a:prstGeom prst="straightConnector1">
                  <a:avLst/>
                </a:prstGeom>
                <a:noFill/>
                <a:ln w="9525" cap="flat" cmpd="sng" algn="ctr">
                  <a:solidFill>
                    <a:srgbClr val="60BD68">
                      <a:shade val="95000"/>
                      <a:satMod val="105000"/>
                    </a:srgbClr>
                  </a:solidFill>
                  <a:prstDash val="solid"/>
                  <a:headEnd type="triangle"/>
                  <a:tailEnd type="triangle"/>
                </a:ln>
                <a:effectLst/>
              </p:spPr>
            </p:cxnSp>
            <p:sp>
              <p:nvSpPr>
                <p:cNvPr id="362" name="직사각형 96"/>
                <p:cNvSpPr/>
                <p:nvPr/>
              </p:nvSpPr>
              <p:spPr>
                <a:xfrm>
                  <a:off x="2661906"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3" name="직사각형 97"/>
                <p:cNvSpPr/>
                <p:nvPr/>
              </p:nvSpPr>
              <p:spPr>
                <a:xfrm>
                  <a:off x="2661906"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4" name="직사각형 98"/>
                <p:cNvSpPr/>
                <p:nvPr/>
              </p:nvSpPr>
              <p:spPr>
                <a:xfrm>
                  <a:off x="2407995"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5" name="직사각형 99"/>
                <p:cNvSpPr/>
                <p:nvPr/>
              </p:nvSpPr>
              <p:spPr>
                <a:xfrm>
                  <a:off x="2407995"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6" name="직사각형 100"/>
                <p:cNvSpPr/>
                <p:nvPr/>
              </p:nvSpPr>
              <p:spPr>
                <a:xfrm>
                  <a:off x="2154084" y="2420888"/>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367" name="직사각형 101"/>
                <p:cNvSpPr/>
                <p:nvPr/>
              </p:nvSpPr>
              <p:spPr>
                <a:xfrm>
                  <a:off x="2154084" y="2911872"/>
                  <a:ext cx="144016" cy="373112"/>
                </a:xfrm>
                <a:prstGeom prst="rect">
                  <a:avLst/>
                </a:prstGeom>
                <a:gradFill rotWithShape="1">
                  <a:gsLst>
                    <a:gs pos="0">
                      <a:srgbClr val="60BD68">
                        <a:tint val="50000"/>
                        <a:satMod val="300000"/>
                      </a:srgbClr>
                    </a:gs>
                    <a:gs pos="35000">
                      <a:srgbClr val="60BD68">
                        <a:tint val="37000"/>
                        <a:satMod val="300000"/>
                      </a:srgbClr>
                    </a:gs>
                    <a:gs pos="100000">
                      <a:srgbClr val="60BD68">
                        <a:tint val="15000"/>
                        <a:satMod val="350000"/>
                      </a:srgbClr>
                    </a:gs>
                  </a:gsLst>
                  <a:lin ang="16200000" scaled="1"/>
                </a:gradFill>
                <a:ln w="9525" cap="flat" cmpd="sng" algn="ctr">
                  <a:solidFill>
                    <a:srgbClr val="60BD68">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368" name="직선 연결선 102"/>
                <p:cNvCxnSpPr>
                  <a:stCxn id="366" idx="3"/>
                  <a:endCxn id="364" idx="1"/>
                </p:cNvCxnSpPr>
                <p:nvPr/>
              </p:nvCxnSpPr>
              <p:spPr>
                <a:xfrm>
                  <a:off x="2298100" y="2607444"/>
                  <a:ext cx="109895" cy="0"/>
                </a:xfrm>
                <a:prstGeom prst="line">
                  <a:avLst/>
                </a:prstGeom>
                <a:noFill/>
                <a:ln w="9525" cap="flat" cmpd="sng" algn="ctr">
                  <a:solidFill>
                    <a:srgbClr val="60BD68">
                      <a:shade val="95000"/>
                      <a:satMod val="105000"/>
                    </a:srgbClr>
                  </a:solidFill>
                  <a:prstDash val="solid"/>
                </a:ln>
                <a:effectLst/>
              </p:spPr>
            </p:cxnSp>
            <p:cxnSp>
              <p:nvCxnSpPr>
                <p:cNvPr id="369" name="직선 연결선 103"/>
                <p:cNvCxnSpPr>
                  <a:stCxn id="364" idx="3"/>
                  <a:endCxn id="362" idx="1"/>
                </p:cNvCxnSpPr>
                <p:nvPr/>
              </p:nvCxnSpPr>
              <p:spPr>
                <a:xfrm>
                  <a:off x="2552011" y="2607444"/>
                  <a:ext cx="109895" cy="0"/>
                </a:xfrm>
                <a:prstGeom prst="line">
                  <a:avLst/>
                </a:prstGeom>
                <a:noFill/>
                <a:ln w="9525" cap="flat" cmpd="sng" algn="ctr">
                  <a:solidFill>
                    <a:srgbClr val="60BD68">
                      <a:shade val="95000"/>
                      <a:satMod val="105000"/>
                    </a:srgbClr>
                  </a:solidFill>
                  <a:prstDash val="solid"/>
                </a:ln>
                <a:effectLst/>
              </p:spPr>
            </p:cxnSp>
            <p:cxnSp>
              <p:nvCxnSpPr>
                <p:cNvPr id="370" name="직선 연결선 104"/>
                <p:cNvCxnSpPr>
                  <a:stCxn id="362" idx="3"/>
                  <a:endCxn id="358" idx="1"/>
                </p:cNvCxnSpPr>
                <p:nvPr/>
              </p:nvCxnSpPr>
              <p:spPr>
                <a:xfrm>
                  <a:off x="2805922" y="2607444"/>
                  <a:ext cx="109894" cy="0"/>
                </a:xfrm>
                <a:prstGeom prst="line">
                  <a:avLst/>
                </a:prstGeom>
                <a:noFill/>
                <a:ln w="9525" cap="flat" cmpd="sng" algn="ctr">
                  <a:solidFill>
                    <a:srgbClr val="60BD68">
                      <a:shade val="95000"/>
                      <a:satMod val="105000"/>
                    </a:srgbClr>
                  </a:solidFill>
                  <a:prstDash val="solid"/>
                </a:ln>
                <a:effectLst/>
              </p:spPr>
            </p:cxnSp>
            <p:cxnSp>
              <p:nvCxnSpPr>
                <p:cNvPr id="371" name="직선 연결선 105"/>
                <p:cNvCxnSpPr>
                  <a:stCxn id="367" idx="3"/>
                  <a:endCxn id="365" idx="1"/>
                </p:cNvCxnSpPr>
                <p:nvPr/>
              </p:nvCxnSpPr>
              <p:spPr>
                <a:xfrm>
                  <a:off x="2298100" y="3098428"/>
                  <a:ext cx="109895" cy="0"/>
                </a:xfrm>
                <a:prstGeom prst="line">
                  <a:avLst/>
                </a:prstGeom>
                <a:noFill/>
                <a:ln w="9525" cap="flat" cmpd="sng" algn="ctr">
                  <a:solidFill>
                    <a:srgbClr val="60BD68">
                      <a:shade val="95000"/>
                      <a:satMod val="105000"/>
                    </a:srgbClr>
                  </a:solidFill>
                  <a:prstDash val="solid"/>
                </a:ln>
                <a:effectLst/>
              </p:spPr>
            </p:cxnSp>
            <p:cxnSp>
              <p:nvCxnSpPr>
                <p:cNvPr id="372" name="직선 연결선 106"/>
                <p:cNvCxnSpPr>
                  <a:stCxn id="365" idx="3"/>
                  <a:endCxn id="363" idx="1"/>
                </p:cNvCxnSpPr>
                <p:nvPr/>
              </p:nvCxnSpPr>
              <p:spPr>
                <a:xfrm>
                  <a:off x="2552011" y="3098428"/>
                  <a:ext cx="109895" cy="0"/>
                </a:xfrm>
                <a:prstGeom prst="line">
                  <a:avLst/>
                </a:prstGeom>
                <a:noFill/>
                <a:ln w="9525" cap="flat" cmpd="sng" algn="ctr">
                  <a:solidFill>
                    <a:srgbClr val="60BD68">
                      <a:shade val="95000"/>
                      <a:satMod val="105000"/>
                    </a:srgbClr>
                  </a:solidFill>
                  <a:prstDash val="solid"/>
                </a:ln>
                <a:effectLst/>
              </p:spPr>
            </p:cxnSp>
            <p:cxnSp>
              <p:nvCxnSpPr>
                <p:cNvPr id="373" name="직선 연결선 107"/>
                <p:cNvCxnSpPr>
                  <a:stCxn id="363" idx="3"/>
                  <a:endCxn id="359" idx="1"/>
                </p:cNvCxnSpPr>
                <p:nvPr/>
              </p:nvCxnSpPr>
              <p:spPr>
                <a:xfrm>
                  <a:off x="2805922" y="3098428"/>
                  <a:ext cx="109894" cy="0"/>
                </a:xfrm>
                <a:prstGeom prst="line">
                  <a:avLst/>
                </a:prstGeom>
                <a:noFill/>
                <a:ln w="9525" cap="flat" cmpd="sng" algn="ctr">
                  <a:solidFill>
                    <a:srgbClr val="60BD68">
                      <a:shade val="95000"/>
                      <a:satMod val="105000"/>
                    </a:srgbClr>
                  </a:solidFill>
                  <a:prstDash val="solid"/>
                </a:ln>
                <a:effectLst/>
              </p:spPr>
            </p:cxnSp>
          </p:grpSp>
        </p:grpSp>
        <p:sp>
          <p:nvSpPr>
            <p:cNvPr id="351" name="TextBox 350"/>
            <p:cNvSpPr txBox="1"/>
            <p:nvPr/>
          </p:nvSpPr>
          <p:spPr>
            <a:xfrm>
              <a:off x="502815" y="1340768"/>
              <a:ext cx="1548822"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mn-ea"/>
                  <a:cs typeface="+mn-cs"/>
                </a:rPr>
                <a:t>DDR3-OoO</a:t>
              </a:r>
              <a:endParaRPr kumimoji="0" lang="ko-KR" altLang="en-US" sz="2400" b="0" i="0" u="none" strike="noStrike" kern="0" cap="none" spc="0" normalizeH="0" baseline="0" noProof="0" dirty="0">
                <a:ln>
                  <a:noFill/>
                </a:ln>
                <a:solidFill>
                  <a:sysClr val="windowText" lastClr="000000"/>
                </a:solidFill>
                <a:effectLst/>
                <a:uLnTx/>
                <a:uFillTx/>
                <a:latin typeface="Tahoma"/>
                <a:ea typeface="+mn-ea"/>
                <a:cs typeface="+mn-cs"/>
              </a:endParaRPr>
            </a:p>
          </p:txBody>
        </p:sp>
      </p:grpSp>
      <p:grpSp>
        <p:nvGrpSpPr>
          <p:cNvPr id="432" name="그룹 10"/>
          <p:cNvGrpSpPr/>
          <p:nvPr/>
        </p:nvGrpSpPr>
        <p:grpSpPr>
          <a:xfrm>
            <a:off x="6908164" y="1140133"/>
            <a:ext cx="1929433" cy="3923809"/>
            <a:chOff x="6908164" y="1340768"/>
            <a:chExt cx="1929433" cy="3923809"/>
          </a:xfrm>
        </p:grpSpPr>
        <p:sp>
          <p:nvSpPr>
            <p:cNvPr id="433" name="TextBox 432"/>
            <p:cNvSpPr txBox="1"/>
            <p:nvPr/>
          </p:nvSpPr>
          <p:spPr>
            <a:xfrm>
              <a:off x="6970848" y="1340768"/>
              <a:ext cx="16632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Tesseract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grpSp>
          <p:nvGrpSpPr>
            <p:cNvPr id="434" name="그룹 629"/>
            <p:cNvGrpSpPr/>
            <p:nvPr/>
          </p:nvGrpSpPr>
          <p:grpSpPr>
            <a:xfrm>
              <a:off x="6908164" y="3500504"/>
              <a:ext cx="1788652" cy="1764073"/>
              <a:chOff x="7081194" y="3140968"/>
              <a:chExt cx="1788652" cy="1764073"/>
            </a:xfrm>
          </p:grpSpPr>
          <p:sp>
            <p:nvSpPr>
              <p:cNvPr id="439" name="직사각형 531"/>
              <p:cNvSpPr/>
              <p:nvPr/>
            </p:nvSpPr>
            <p:spPr>
              <a:xfrm rot="16200000">
                <a:off x="7081798" y="459843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0" name="직사각형 532"/>
              <p:cNvSpPr/>
              <p:nvPr/>
            </p:nvSpPr>
            <p:spPr>
              <a:xfrm rot="16200000">
                <a:off x="7573900"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1" name="직사각형 539"/>
              <p:cNvSpPr/>
              <p:nvPr/>
            </p:nvSpPr>
            <p:spPr>
              <a:xfrm rot="16200000">
                <a:off x="7081799" y="411175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2" name="직사각형 540"/>
              <p:cNvSpPr/>
              <p:nvPr/>
            </p:nvSpPr>
            <p:spPr>
              <a:xfrm rot="16200000">
                <a:off x="7573901"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3" name="직사각형 541"/>
              <p:cNvSpPr/>
              <p:nvPr/>
            </p:nvSpPr>
            <p:spPr>
              <a:xfrm rot="16200000">
                <a:off x="8071139" y="459843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4" name="직사각형 542"/>
              <p:cNvSpPr/>
              <p:nvPr/>
            </p:nvSpPr>
            <p:spPr>
              <a:xfrm rot="16200000">
                <a:off x="8563241" y="459843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5" name="직사각형 543"/>
              <p:cNvSpPr/>
              <p:nvPr/>
            </p:nvSpPr>
            <p:spPr>
              <a:xfrm rot="16200000">
                <a:off x="8071140" y="411175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6" name="직사각형 544"/>
              <p:cNvSpPr/>
              <p:nvPr/>
            </p:nvSpPr>
            <p:spPr>
              <a:xfrm rot="16200000">
                <a:off x="8563242" y="4111757"/>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7" name="직사각형 547"/>
              <p:cNvSpPr/>
              <p:nvPr/>
            </p:nvSpPr>
            <p:spPr>
              <a:xfrm rot="16200000">
                <a:off x="7081799" y="362704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8" name="직사각형 548"/>
              <p:cNvSpPr/>
              <p:nvPr/>
            </p:nvSpPr>
            <p:spPr>
              <a:xfrm rot="16200000">
                <a:off x="7573901"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49" name="직사각형 549"/>
              <p:cNvSpPr/>
              <p:nvPr/>
            </p:nvSpPr>
            <p:spPr>
              <a:xfrm rot="16200000">
                <a:off x="7081800" y="3140364"/>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sp>
            <p:nvSpPr>
              <p:cNvPr id="450" name="직사각형 550"/>
              <p:cNvSpPr/>
              <p:nvPr/>
            </p:nvSpPr>
            <p:spPr>
              <a:xfrm rot="16200000">
                <a:off x="7573902"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1" name="직사각형 551"/>
              <p:cNvSpPr/>
              <p:nvPr/>
            </p:nvSpPr>
            <p:spPr>
              <a:xfrm rot="16200000">
                <a:off x="8071140" y="362704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2" name="직사각형 552"/>
              <p:cNvSpPr/>
              <p:nvPr/>
            </p:nvSpPr>
            <p:spPr>
              <a:xfrm rot="16200000">
                <a:off x="8563242" y="362704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3" name="직사각형 553"/>
              <p:cNvSpPr/>
              <p:nvPr/>
            </p:nvSpPr>
            <p:spPr>
              <a:xfrm rot="16200000">
                <a:off x="8071141" y="3140365"/>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454" name="직사각형 554"/>
              <p:cNvSpPr/>
              <p:nvPr/>
            </p:nvSpPr>
            <p:spPr>
              <a:xfrm rot="16200000">
                <a:off x="8563243" y="3140366"/>
                <a:ext cx="306000" cy="307207"/>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cxnSp>
            <p:nvCxnSpPr>
              <p:cNvPr id="455" name="직선 화살표 연결선 558"/>
              <p:cNvCxnSpPr>
                <a:stCxn id="449" idx="1"/>
                <a:endCxn id="447" idx="3"/>
              </p:cNvCxnSpPr>
              <p:nvPr/>
            </p:nvCxnSpPr>
            <p:spPr>
              <a:xfrm flipH="1">
                <a:off x="7234800" y="3446968"/>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6" name="직선 화살표 연결선 559"/>
              <p:cNvCxnSpPr>
                <a:stCxn id="447" idx="1"/>
                <a:endCxn id="441" idx="3"/>
              </p:cNvCxnSpPr>
              <p:nvPr/>
            </p:nvCxnSpPr>
            <p:spPr>
              <a:xfrm>
                <a:off x="7234800" y="3933648"/>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7" name="직선 화살표 연결선 562"/>
              <p:cNvCxnSpPr>
                <a:stCxn id="441" idx="1"/>
                <a:endCxn id="439" idx="3"/>
              </p:cNvCxnSpPr>
              <p:nvPr/>
            </p:nvCxnSpPr>
            <p:spPr>
              <a:xfrm flipH="1">
                <a:off x="7234799" y="441835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8" name="직선 화살표 연결선 565"/>
              <p:cNvCxnSpPr>
                <a:stCxn id="449" idx="2"/>
                <a:endCxn id="450" idx="0"/>
              </p:cNvCxnSpPr>
              <p:nvPr/>
            </p:nvCxnSpPr>
            <p:spPr>
              <a:xfrm>
                <a:off x="7388404" y="329396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59" name="직선 화살표 연결선 568"/>
              <p:cNvCxnSpPr>
                <a:stCxn id="450" idx="2"/>
                <a:endCxn id="453" idx="0"/>
              </p:cNvCxnSpPr>
              <p:nvPr/>
            </p:nvCxnSpPr>
            <p:spPr>
              <a:xfrm>
                <a:off x="7880506" y="3293969"/>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0" name="직선 화살표 연결선 571"/>
              <p:cNvCxnSpPr>
                <a:stCxn id="450" idx="1"/>
                <a:endCxn id="448" idx="3"/>
              </p:cNvCxnSpPr>
              <p:nvPr/>
            </p:nvCxnSpPr>
            <p:spPr>
              <a:xfrm flipH="1">
                <a:off x="7726902"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1" name="직선 화살표 연결선 574"/>
              <p:cNvCxnSpPr>
                <a:stCxn id="447" idx="2"/>
                <a:endCxn id="448" idx="0"/>
              </p:cNvCxnSpPr>
              <p:nvPr/>
            </p:nvCxnSpPr>
            <p:spPr>
              <a:xfrm>
                <a:off x="7388403" y="3780648"/>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2" name="직선 화살표 연결선 577"/>
              <p:cNvCxnSpPr>
                <a:stCxn id="442" idx="0"/>
                <a:endCxn id="441" idx="2"/>
              </p:cNvCxnSpPr>
              <p:nvPr/>
            </p:nvCxnSpPr>
            <p:spPr>
              <a:xfrm flipH="1" flipV="1">
                <a:off x="7388403" y="426535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3" name="직선 화살표 연결선 580"/>
              <p:cNvCxnSpPr>
                <a:stCxn id="439" idx="2"/>
                <a:endCxn id="440" idx="0"/>
              </p:cNvCxnSpPr>
              <p:nvPr/>
            </p:nvCxnSpPr>
            <p:spPr>
              <a:xfrm>
                <a:off x="7388402" y="475203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4" name="직선 화살표 연결선 583"/>
              <p:cNvCxnSpPr>
                <a:stCxn id="442" idx="1"/>
                <a:endCxn id="440" idx="3"/>
              </p:cNvCxnSpPr>
              <p:nvPr/>
            </p:nvCxnSpPr>
            <p:spPr>
              <a:xfrm flipH="1">
                <a:off x="7726901"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5" name="직선 화살표 연결선 586"/>
              <p:cNvCxnSpPr>
                <a:stCxn id="443" idx="0"/>
                <a:endCxn id="440" idx="2"/>
              </p:cNvCxnSpPr>
              <p:nvPr/>
            </p:nvCxnSpPr>
            <p:spPr>
              <a:xfrm flipH="1">
                <a:off x="7880504" y="4752040"/>
                <a:ext cx="190032" cy="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6" name="직선 화살표 연결선 589"/>
              <p:cNvCxnSpPr>
                <a:stCxn id="443" idx="2"/>
                <a:endCxn id="444" idx="0"/>
              </p:cNvCxnSpPr>
              <p:nvPr/>
            </p:nvCxnSpPr>
            <p:spPr>
              <a:xfrm>
                <a:off x="8377743" y="475204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7" name="직선 화살표 연결선 592"/>
              <p:cNvCxnSpPr>
                <a:stCxn id="443" idx="3"/>
                <a:endCxn id="445" idx="1"/>
              </p:cNvCxnSpPr>
              <p:nvPr/>
            </p:nvCxnSpPr>
            <p:spPr>
              <a:xfrm flipV="1">
                <a:off x="8224140" y="441836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8" name="직선 화살표 연결선 595"/>
              <p:cNvCxnSpPr>
                <a:stCxn id="444" idx="3"/>
                <a:endCxn id="446" idx="1"/>
              </p:cNvCxnSpPr>
              <p:nvPr/>
            </p:nvCxnSpPr>
            <p:spPr>
              <a:xfrm flipV="1">
                <a:off x="8716242" y="4418361"/>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69" name="직선 화살표 연결선 598"/>
              <p:cNvCxnSpPr>
                <a:stCxn id="445" idx="2"/>
                <a:endCxn id="446" idx="0"/>
              </p:cNvCxnSpPr>
              <p:nvPr/>
            </p:nvCxnSpPr>
            <p:spPr>
              <a:xfrm>
                <a:off x="8377744" y="4265360"/>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0" name="직선 화살표 연결선 601"/>
              <p:cNvCxnSpPr>
                <a:stCxn id="446" idx="3"/>
                <a:endCxn id="452" idx="1"/>
              </p:cNvCxnSpPr>
              <p:nvPr/>
            </p:nvCxnSpPr>
            <p:spPr>
              <a:xfrm flipV="1">
                <a:off x="8716243" y="3933650"/>
                <a:ext cx="0" cy="17871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1" name="직선 화살표 연결선 604"/>
              <p:cNvCxnSpPr>
                <a:stCxn id="452" idx="3"/>
                <a:endCxn id="454" idx="1"/>
              </p:cNvCxnSpPr>
              <p:nvPr/>
            </p:nvCxnSpPr>
            <p:spPr>
              <a:xfrm flipV="1">
                <a:off x="8716243" y="3446970"/>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2" name="직선 화살표 연결선 607"/>
              <p:cNvCxnSpPr>
                <a:stCxn id="452" idx="0"/>
                <a:endCxn id="451" idx="2"/>
              </p:cNvCxnSpPr>
              <p:nvPr/>
            </p:nvCxnSpPr>
            <p:spPr>
              <a:xfrm flipH="1" flipV="1">
                <a:off x="8377744" y="378064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3" name="직선 화살표 연결선 610"/>
              <p:cNvCxnSpPr>
                <a:stCxn id="454" idx="0"/>
                <a:endCxn id="453" idx="2"/>
              </p:cNvCxnSpPr>
              <p:nvPr/>
            </p:nvCxnSpPr>
            <p:spPr>
              <a:xfrm flipH="1" flipV="1">
                <a:off x="8377745" y="3293969"/>
                <a:ext cx="184895" cy="1"/>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4" name="직선 화살표 연결선 613"/>
              <p:cNvCxnSpPr>
                <a:stCxn id="453" idx="1"/>
                <a:endCxn id="451" idx="3"/>
              </p:cNvCxnSpPr>
              <p:nvPr/>
            </p:nvCxnSpPr>
            <p:spPr>
              <a:xfrm flipH="1">
                <a:off x="8224141" y="3446969"/>
                <a:ext cx="1" cy="180680"/>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5" name="직선 화살표 연결선 616"/>
              <p:cNvCxnSpPr/>
              <p:nvPr/>
            </p:nvCxnSpPr>
            <p:spPr>
              <a:xfrm flipH="1">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6" name="직선 화살표 연결선 620"/>
              <p:cNvCxnSpPr/>
              <p:nvPr/>
            </p:nvCxnSpPr>
            <p:spPr>
              <a:xfrm>
                <a:off x="7885690" y="3936816"/>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7" name="직선 화살표 연결선 621"/>
              <p:cNvCxnSpPr/>
              <p:nvPr/>
            </p:nvCxnSpPr>
            <p:spPr>
              <a:xfrm flipH="1">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8" name="직선 화살표 연결선 622"/>
              <p:cNvCxnSpPr/>
              <p:nvPr/>
            </p:nvCxnSpPr>
            <p:spPr>
              <a:xfrm>
                <a:off x="7387565"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79" name="직선 화살표 연결선 623"/>
              <p:cNvCxnSpPr/>
              <p:nvPr/>
            </p:nvCxnSpPr>
            <p:spPr>
              <a:xfrm flipH="1">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0" name="직선 화살표 연결선 624"/>
              <p:cNvCxnSpPr/>
              <p:nvPr/>
            </p:nvCxnSpPr>
            <p:spPr>
              <a:xfrm>
                <a:off x="8382881" y="3452218"/>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1" name="직선 화살표 연결선 625"/>
              <p:cNvCxnSpPr/>
              <p:nvPr/>
            </p:nvCxnSpPr>
            <p:spPr>
              <a:xfrm flipH="1">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2" name="직선 화살표 연결선 626"/>
              <p:cNvCxnSpPr/>
              <p:nvPr/>
            </p:nvCxnSpPr>
            <p:spPr>
              <a:xfrm>
                <a:off x="8382881" y="441835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3" name="직선 화살표 연결선 627"/>
              <p:cNvCxnSpPr/>
              <p:nvPr/>
            </p:nvCxnSpPr>
            <p:spPr>
              <a:xfrm flipH="1">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cxnSp>
            <p:nvCxnSpPr>
              <p:cNvPr id="484" name="직선 화살표 연결선 628"/>
              <p:cNvCxnSpPr/>
              <p:nvPr/>
            </p:nvCxnSpPr>
            <p:spPr>
              <a:xfrm>
                <a:off x="7390970" y="4422624"/>
                <a:ext cx="184894" cy="174446"/>
              </a:xfrm>
              <a:prstGeom prst="straightConnector1">
                <a:avLst/>
              </a:prstGeom>
              <a:noFill/>
              <a:ln w="9525" cap="flat" cmpd="sng" algn="ctr">
                <a:solidFill>
                  <a:srgbClr val="307D99">
                    <a:shade val="95000"/>
                    <a:satMod val="105000"/>
                  </a:srgbClr>
                </a:solidFill>
                <a:prstDash val="solid"/>
                <a:headEnd type="triangle"/>
                <a:tailEnd type="triangle"/>
              </a:ln>
              <a:effectLst/>
            </p:spPr>
          </p:cxnSp>
        </p:grpSp>
        <p:sp>
          <p:nvSpPr>
            <p:cNvPr id="435" name="직사각형 647"/>
            <p:cNvSpPr/>
            <p:nvPr/>
          </p:nvSpPr>
          <p:spPr>
            <a:xfrm>
              <a:off x="7861251" y="2276872"/>
              <a:ext cx="976346" cy="976344"/>
            </a:xfrm>
            <a:prstGeom prst="rect">
              <a:avLst/>
            </a:prstGeom>
            <a:gradFill rotWithShape="1">
              <a:gsLst>
                <a:gs pos="0">
                  <a:srgbClr val="307D99">
                    <a:tint val="50000"/>
                    <a:satMod val="300000"/>
                  </a:srgbClr>
                </a:gs>
                <a:gs pos="35000">
                  <a:srgbClr val="307D99">
                    <a:tint val="37000"/>
                    <a:satMod val="300000"/>
                  </a:srgbClr>
                </a:gs>
                <a:gs pos="100000">
                  <a:srgbClr val="307D99">
                    <a:tint val="15000"/>
                    <a:satMod val="350000"/>
                  </a:srgbClr>
                </a:gs>
              </a:gsLst>
              <a:lin ang="16200000" scaled="1"/>
            </a:gradFill>
            <a:ln w="9525" cap="flat" cmpd="sng" algn="ctr">
              <a:solidFill>
                <a:srgbClr val="307D99">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600" b="0" i="0" u="none" strike="noStrike" kern="0" cap="none" spc="0" normalizeH="0" baseline="0" noProof="0" dirty="0">
                  <a:ln>
                    <a:noFill/>
                  </a:ln>
                  <a:solidFill>
                    <a:sysClr val="windowText" lastClr="000000"/>
                  </a:solidFill>
                  <a:effectLst/>
                  <a:uLnTx/>
                  <a:uFillTx/>
                  <a:latin typeface="Calibri"/>
                  <a:ea typeface="나눔고딕"/>
                  <a:cs typeface="+mn-cs"/>
                </a:rPr>
                <a:t>32 Tesseract Cores</a:t>
              </a:r>
              <a:endParaRPr kumimoji="0" lang="ko-KR" altLang="en-US" sz="16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436" name="직선 연결선 649"/>
            <p:cNvCxnSpPr/>
            <p:nvPr/>
          </p:nvCxnSpPr>
          <p:spPr>
            <a:xfrm flipH="1" flipV="1">
              <a:off x="7861251" y="3253216"/>
              <a:ext cx="36254" cy="247287"/>
            </a:xfrm>
            <a:prstGeom prst="line">
              <a:avLst/>
            </a:prstGeom>
            <a:noFill/>
            <a:ln w="9525" cap="flat" cmpd="sng" algn="ctr">
              <a:solidFill>
                <a:srgbClr val="307D99">
                  <a:shade val="95000"/>
                  <a:satMod val="105000"/>
                </a:srgbClr>
              </a:solidFill>
              <a:prstDash val="dash"/>
            </a:ln>
            <a:effectLst/>
          </p:spPr>
        </p:cxnSp>
        <p:cxnSp>
          <p:nvCxnSpPr>
            <p:cNvPr id="437" name="직선 연결선 650"/>
            <p:cNvCxnSpPr/>
            <p:nvPr/>
          </p:nvCxnSpPr>
          <p:spPr>
            <a:xfrm flipV="1">
              <a:off x="8204713" y="3253216"/>
              <a:ext cx="632884" cy="249258"/>
            </a:xfrm>
            <a:prstGeom prst="line">
              <a:avLst/>
            </a:prstGeom>
            <a:noFill/>
            <a:ln w="9525" cap="flat" cmpd="sng" algn="ctr">
              <a:solidFill>
                <a:srgbClr val="307D99">
                  <a:shade val="95000"/>
                  <a:satMod val="105000"/>
                </a:srgbClr>
              </a:solidFill>
              <a:prstDash val="dash"/>
            </a:ln>
            <a:effectLst/>
          </p:spPr>
        </p:cxnSp>
      </p:grpSp>
      <p:sp>
        <p:nvSpPr>
          <p:cNvPr id="244" name="TextBox 243"/>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6484338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200"/>
                                        <p:tgtEl>
                                          <p:spTgt spid="4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9"/>
                                        </p:tgtEl>
                                        <p:attrNameLst>
                                          <p:attrName>style.visibility</p:attrName>
                                        </p:attrNameLst>
                                      </p:cBhvr>
                                      <p:to>
                                        <p:strVal val="visible"/>
                                      </p:to>
                                    </p:set>
                                    <p:animEffect transition="in" filter="fade">
                                      <p:cBhvr>
                                        <p:cTn id="10" dur="2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 grpId="0"/>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p:cNvSpPr txBox="1"/>
          <p:nvPr/>
        </p:nvSpPr>
        <p:spPr>
          <a:xfrm>
            <a:off x="3412305" y="1052736"/>
            <a:ext cx="5320236"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&gt;13X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7" name="TextBox 6"/>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
        <p:nvSpPr>
          <p:cNvPr id="3" name="TextBox 2"/>
          <p:cNvSpPr txBox="1"/>
          <p:nvPr/>
        </p:nvSpPr>
        <p:spPr>
          <a:xfrm>
            <a:off x="1691680" y="1628800"/>
            <a:ext cx="385454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 five graph processing algorithms</a:t>
            </a:r>
          </a:p>
        </p:txBody>
      </p:sp>
    </p:spTree>
    <p:extLst>
      <p:ext uri="{BB962C8B-B14F-4D97-AF65-F5344CB8AC3E}">
        <p14:creationId xmlns:p14="http://schemas.microsoft.com/office/powerpoint/2010/main" val="1512072965"/>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Tesseract</a:t>
            </a:r>
            <a:r>
              <a:rPr lang="en-US" dirty="0"/>
              <a:t> Graph Processing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aphicFrame>
        <p:nvGraphicFramePr>
          <p:cNvPr id="6" name="내용 개체 틀 5"/>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9" name="직사각형 2"/>
          <p:cNvSpPr/>
          <p:nvPr/>
        </p:nvSpPr>
        <p:spPr>
          <a:xfrm>
            <a:off x="0" y="0"/>
            <a:ext cx="9144000" cy="6858000"/>
          </a:xfrm>
          <a:prstGeom prst="rect">
            <a:avLst/>
          </a:prstGeom>
          <a:solidFill>
            <a:sysClr val="windowText" lastClr="000000">
              <a:alpha val="60000"/>
            </a:sys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10" name="직사각형 3"/>
          <p:cNvSpPr/>
          <p:nvPr/>
        </p:nvSpPr>
        <p:spPr>
          <a:xfrm>
            <a:off x="655565" y="1052736"/>
            <a:ext cx="7832870" cy="4752528"/>
          </a:xfrm>
          <a:prstGeom prst="rect">
            <a:avLst/>
          </a:prstGeom>
          <a:solidFill>
            <a:sysClr val="window" lastClr="FFFFFF"/>
          </a:solidFill>
          <a:ln w="25400" cap="flat" cmpd="sng" algn="ctr">
            <a:solidFill>
              <a:sysClr val="windowText" lastClr="0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graphicFrame>
        <p:nvGraphicFramePr>
          <p:cNvPr id="11" name="내용 개체 틀 5"/>
          <p:cNvGraphicFramePr>
            <a:graphicFrameLocks/>
          </p:cNvGraphicFramePr>
          <p:nvPr/>
        </p:nvGraphicFramePr>
        <p:xfrm>
          <a:off x="873703" y="1196752"/>
          <a:ext cx="7396594" cy="446449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558921002"/>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Tesseract Graph Processing System Energy</a:t>
            </a:r>
          </a:p>
        </p:txBody>
      </p:sp>
      <p:graphicFrame>
        <p:nvGraphicFramePr>
          <p:cNvPr id="7" name="내용 개체 틀 11"/>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4750292" y="4848835"/>
            <a:ext cx="3754153"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 8X Energy Reduction</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
        <p:nvSpPr>
          <p:cNvPr id="6" name="TextBox 5"/>
          <p:cNvSpPr txBox="1"/>
          <p:nvPr/>
        </p:nvSpPr>
        <p:spPr>
          <a:xfrm>
            <a:off x="1224136" y="6453336"/>
            <a:ext cx="7740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Ahn+, “</a:t>
            </a:r>
            <a:r>
              <a:rPr kumimoji="0" lang="en-US" sz="1400" b="0" i="0" u="none" strike="noStrike" kern="1200" cap="none" spc="0" normalizeH="0" baseline="0" noProof="0" dirty="0">
                <a:ln>
                  <a:noFill/>
                </a:ln>
                <a:solidFill>
                  <a:srgbClr val="0000FF"/>
                </a:solidFill>
                <a:effectLst/>
                <a:uLnTx/>
                <a:uFillTx/>
                <a:latin typeface="Tahoma"/>
                <a:ea typeface="+mn-ea"/>
                <a:cs typeface="+mn-cs"/>
              </a:rPr>
              <a:t>A Scalable Processing-in-Memory Accelerator for Parallel Graph Processing</a:t>
            </a:r>
            <a:r>
              <a:rPr kumimoji="0" lang="en-US" sz="1400" b="0" i="0" u="none" strike="noStrike" kern="1200" cap="none" spc="0" normalizeH="0" baseline="0" noProof="0" dirty="0">
                <a:ln>
                  <a:noFill/>
                </a:ln>
                <a:solidFill>
                  <a:srgbClr val="000000"/>
                </a:solidFill>
                <a:effectLst/>
                <a:uLnTx/>
                <a:uFillTx/>
                <a:latin typeface="Tahoma"/>
                <a:ea typeface="+mn-ea"/>
                <a:cs typeface="+mn-cs"/>
              </a:rPr>
              <a:t>” ISCA 2015.</a:t>
            </a:r>
          </a:p>
        </p:txBody>
      </p:sp>
    </p:spTree>
    <p:extLst>
      <p:ext uri="{BB962C8B-B14F-4D97-AF65-F5344CB8AC3E}">
        <p14:creationId xmlns:p14="http://schemas.microsoft.com/office/powerpoint/2010/main" val="2521426594"/>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t>
            </a:r>
            <a:r>
              <a:rPr lang="en-US" dirty="0" err="1"/>
              <a:t>Tesseract</a:t>
            </a:r>
            <a:endParaRPr lang="en-US" dirty="0"/>
          </a:p>
        </p:txBody>
      </p:sp>
      <p:sp>
        <p:nvSpPr>
          <p:cNvPr id="3" name="Content Placeholder 2"/>
          <p:cNvSpPr>
            <a:spLocks noGrp="1"/>
          </p:cNvSpPr>
          <p:nvPr>
            <p:ph idx="1"/>
          </p:nvPr>
        </p:nvSpPr>
        <p:spPr>
          <a:xfrm>
            <a:off x="228600" y="1000472"/>
            <a:ext cx="8610600" cy="4876800"/>
          </a:xfrm>
        </p:spPr>
        <p:txBody>
          <a:bodyPr/>
          <a:lstStyle/>
          <a:p>
            <a:r>
              <a:rPr lang="en-US" dirty="0" err="1"/>
              <a:t>Junwhan</a:t>
            </a:r>
            <a:r>
              <a:rPr lang="en-US" dirty="0"/>
              <a:t> </a:t>
            </a:r>
            <a:r>
              <a:rPr lang="en-US" dirty="0" err="1"/>
              <a:t>Ahn</a:t>
            </a:r>
            <a:r>
              <a:rPr lang="en-US" dirty="0"/>
              <a:t>, </a:t>
            </a:r>
            <a:r>
              <a:rPr lang="en-US" dirty="0" err="1"/>
              <a:t>Sungpack</a:t>
            </a:r>
            <a:r>
              <a:rPr lang="en-US" dirty="0"/>
              <a:t> Hong,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"A Scalable Processing-in-Memory Accelerator for Parallel Graph Processing"</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6"/>
          <a:stretch>
            <a:fillRect/>
          </a:stretch>
        </p:blipFill>
        <p:spPr>
          <a:xfrm>
            <a:off x="0" y="4725144"/>
            <a:ext cx="9144000" cy="1492548"/>
          </a:xfrm>
          <a:prstGeom prst="rect">
            <a:avLst/>
          </a:prstGeom>
        </p:spPr>
      </p:pic>
    </p:spTree>
    <p:extLst>
      <p:ext uri="{BB962C8B-B14F-4D97-AF65-F5344CB8AC3E}">
        <p14:creationId xmlns:p14="http://schemas.microsoft.com/office/powerpoint/2010/main" val="26577493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solidFill>
                  <a:srgbClr val="006633"/>
                </a:solidFill>
              </a:rPr>
              <a:t>Two Key Questions in Processing Near Memory</a:t>
            </a:r>
            <a:endParaRPr lang="en-US" dirty="0"/>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39552" y="1196752"/>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899592" y="2420888"/>
            <a:ext cx="5256584" cy="43204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8301533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PIM on Mobile Devices</a:t>
            </a:r>
          </a:p>
        </p:txBody>
      </p:sp>
      <p:sp>
        <p:nvSpPr>
          <p:cNvPr id="3" name="Content Placeholder 2"/>
          <p:cNvSpPr>
            <a:spLocks noGrp="1"/>
          </p:cNvSpPr>
          <p:nvPr>
            <p:ph idx="1"/>
          </p:nvPr>
        </p:nvSpPr>
        <p:spPr>
          <a:xfrm>
            <a:off x="228600" y="1000472"/>
            <a:ext cx="8807896" cy="4876800"/>
          </a:xfrm>
        </p:spPr>
        <p:txBody>
          <a:bodyPr/>
          <a:lstStyle/>
          <a:p>
            <a:r>
              <a:rPr lang="en-US" sz="1700" dirty="0"/>
              <a:t>Amirali Boroumand, Saugata Ghose, </a:t>
            </a:r>
            <a:r>
              <a:rPr lang="en-US" sz="1700" dirty="0" err="1"/>
              <a:t>Youngsok</a:t>
            </a:r>
            <a:r>
              <a:rPr lang="en-US" sz="1700" dirty="0"/>
              <a:t> Kim, </a:t>
            </a:r>
            <a:r>
              <a:rPr lang="en-US" sz="1700" dirty="0" err="1"/>
              <a:t>Rachata</a:t>
            </a:r>
            <a:r>
              <a:rPr lang="en-US" sz="1700" dirty="0"/>
              <a:t> Ausavarungnirun, Eric </a:t>
            </a:r>
            <a:r>
              <a:rPr lang="en-US" sz="1700" dirty="0" err="1"/>
              <a:t>Shiu</a:t>
            </a:r>
            <a:r>
              <a:rPr lang="en-US" sz="1700" dirty="0"/>
              <a:t>, Rahul Thakur, </a:t>
            </a:r>
            <a:r>
              <a:rPr lang="en-US" sz="1700" dirty="0" err="1"/>
              <a:t>Daehyun</a:t>
            </a:r>
            <a:r>
              <a:rPr lang="en-US" sz="1700" dirty="0"/>
              <a:t> Kim, Aki </a:t>
            </a:r>
            <a:r>
              <a:rPr lang="en-US" sz="1700" dirty="0" err="1"/>
              <a:t>Kuusela</a:t>
            </a:r>
            <a:r>
              <a:rPr lang="en-US" sz="1700" dirty="0"/>
              <a:t>, Allan </a:t>
            </a:r>
            <a:r>
              <a:rPr lang="en-US" sz="1700" dirty="0" err="1"/>
              <a:t>Knies</a:t>
            </a:r>
            <a:r>
              <a:rPr lang="en-US" sz="1700" dirty="0"/>
              <a:t>, Parthasarathy Ranganathan,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"Google Workloads for Consumer Devices: Mitigating Data Movement Bottlenecks"</a:t>
            </a:r>
            <a:br>
              <a:rPr lang="en-US" sz="1700" dirty="0">
                <a:solidFill>
                  <a:srgbClr val="0000FF"/>
                </a:solidFill>
              </a:rPr>
            </a:br>
            <a:r>
              <a:rPr lang="en-US" sz="1700" i="1" dirty="0"/>
              <a:t>Proceedings of the </a:t>
            </a:r>
            <a:r>
              <a:rPr lang="en-US" sz="1700" i="1" dirty="0">
                <a:hlinkClick r:id="rId3"/>
              </a:rPr>
              <a:t>23rd International Conference on Architectural Support for Programming Languages and Operating Systems</a:t>
            </a:r>
            <a:r>
              <a:rPr lang="en-US" sz="1700" i="1" dirty="0"/>
              <a:t> (</a:t>
            </a:r>
            <a:r>
              <a:rPr lang="en-US" sz="1700" b="1" i="1" dirty="0"/>
              <a:t>ASPLOS</a:t>
            </a:r>
            <a:r>
              <a:rPr lang="en-US" sz="1700" i="1" dirty="0"/>
              <a:t>)</a:t>
            </a:r>
            <a:r>
              <a:rPr lang="en-US" sz="1700" dirty="0"/>
              <a:t>, Williamsburg, VA, USA, March 2018.</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Session Slides (pptx)</a:t>
            </a:r>
            <a:r>
              <a:rPr lang="en-US" sz="1700" dirty="0"/>
              <a:t> </a:t>
            </a:r>
            <a:r>
              <a:rPr lang="en-US" sz="1700" dirty="0">
                <a:hlinkClick r:id="rId7"/>
              </a:rPr>
              <a:t>(pdf)</a:t>
            </a:r>
            <a:r>
              <a:rPr lang="en-US" sz="1700" dirty="0"/>
              <a:t>] [</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(2 minutes)]</a:t>
            </a:r>
            <a:br>
              <a:rPr lang="en-US" sz="1700" dirty="0"/>
            </a:br>
            <a:r>
              <a:rPr lang="en-US" sz="1700" dirty="0"/>
              <a:t>[</a:t>
            </a:r>
            <a:r>
              <a:rPr lang="en-US" sz="1700" dirty="0">
                <a:hlinkClick r:id="rId11"/>
              </a:rPr>
              <a:t>Full Talk Video</a:t>
            </a:r>
            <a:r>
              <a:rPr lang="en-US" sz="1700" dirty="0"/>
              <a:t> (21 minutes)]</a:t>
            </a:r>
          </a:p>
          <a:p>
            <a:pPr marL="0" indent="0">
              <a:buNone/>
            </a:pP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12"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Tree>
    <p:extLst>
      <p:ext uri="{BB962C8B-B14F-4D97-AF65-F5344CB8AC3E}">
        <p14:creationId xmlns:p14="http://schemas.microsoft.com/office/powerpoint/2010/main" val="13286543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228600"/>
            <a:ext cx="9144000" cy="2076450"/>
          </a:xfrm>
          <a:solidFill>
            <a:schemeClr val="tx2">
              <a:lumMod val="75000"/>
            </a:schemeClr>
          </a:solidFill>
        </p:spPr>
        <p:txBody>
          <a:bodyPr/>
          <a:lstStyle/>
          <a:p>
            <a:r>
              <a:rPr lang="en-US" sz="3800" dirty="0">
                <a:solidFill>
                  <a:srgbClr val="FFFFFF"/>
                </a:solidFill>
                <a:latin typeface=""/>
              </a:rPr>
              <a:t>Google Workloads</a:t>
            </a:r>
            <a:br>
              <a:rPr lang="en-US" sz="3800" dirty="0">
                <a:solidFill>
                  <a:srgbClr val="FFFFFF"/>
                </a:solidFill>
                <a:latin typeface=""/>
              </a:rPr>
            </a:br>
            <a:r>
              <a:rPr lang="en-US" sz="3800" dirty="0">
                <a:solidFill>
                  <a:srgbClr val="FFFFFF"/>
                </a:solidFill>
                <a:latin typeface=""/>
              </a:rPr>
              <a:t> for Consumer Devices:</a:t>
            </a:r>
            <a:br>
              <a:rPr lang="en-US" sz="3800" dirty="0">
                <a:solidFill>
                  <a:srgbClr val="FFFFFF"/>
                </a:solidFill>
                <a:latin typeface=""/>
              </a:rPr>
            </a:br>
            <a:r>
              <a:rPr lang="en-US" sz="3800" dirty="0">
                <a:solidFill>
                  <a:srgbClr val="FFFFFF"/>
                </a:solidFill>
                <a:latin typeface=""/>
              </a:rPr>
              <a:t>Mitigating Data Movement Bottlenecks</a:t>
            </a:r>
            <a:endParaRPr lang="en-US" sz="3800" dirty="0">
              <a:solidFill>
                <a:srgbClr val="FFFFFF"/>
              </a:solidFill>
            </a:endParaRP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2605141" y="2819400"/>
            <a:ext cx="4024259" cy="58477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Gill Sans MT"/>
                <a:ea typeface="+mn-ea"/>
                <a:cs typeface="+mn-cs"/>
              </a:rPr>
              <a:t>Amirali Boroumand</a:t>
            </a:r>
          </a:p>
        </p:txBody>
      </p:sp>
      <p:sp>
        <p:nvSpPr>
          <p:cNvPr id="8" name="Rectangle 7"/>
          <p:cNvSpPr/>
          <p:nvPr/>
        </p:nvSpPr>
        <p:spPr>
          <a:xfrm>
            <a:off x="378337" y="3480376"/>
            <a:ext cx="8340745" cy="120032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Saugata</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en-US"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Ghose</a:t>
            </a:r>
            <a:r>
              <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Youngsok</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Rachata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Ausavarungnirun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Eric</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Shiu</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Rahul</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Thakur</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Daehyun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Kim,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Aki</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Kuusela</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a:t>
            </a:r>
            <a:b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b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Allan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Knies</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Parthasarathy</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a:t>
            </a:r>
            <a:r>
              <a:rPr kumimoji="0" lang="tr-TR" sz="2400" b="1" i="0" u="none" strike="noStrike" kern="1200" cap="none" spc="0" normalizeH="0" baseline="0" noProof="0" dirty="0" err="1">
                <a:ln>
                  <a:noFill/>
                </a:ln>
                <a:solidFill>
                  <a:prstClr val="black">
                    <a:lumMod val="50000"/>
                    <a:lumOff val="50000"/>
                  </a:prstClr>
                </a:solidFill>
                <a:effectLst/>
                <a:uLnTx/>
                <a:uFillTx/>
                <a:latin typeface="Gill Sans MT"/>
                <a:ea typeface="+mn-ea"/>
                <a:cs typeface="+mn-cs"/>
              </a:rPr>
              <a:t>Ranganathan</a:t>
            </a:r>
            <a:r>
              <a:rPr kumimoji="0" lang="tr-TR"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rPr>
              <a:t>, Onur Mutlu</a:t>
            </a:r>
            <a:endParaRPr kumimoji="0" lang="en-US" sz="2400" b="1" i="0" u="none" strike="noStrike" kern="1200" cap="none" spc="0" normalizeH="0" baseline="0" noProof="0" dirty="0">
              <a:ln>
                <a:noFill/>
              </a:ln>
              <a:solidFill>
                <a:prstClr val="black">
                  <a:lumMod val="50000"/>
                  <a:lumOff val="50000"/>
                </a:prstClr>
              </a:solidFill>
              <a:effectLst/>
              <a:uLnTx/>
              <a:uFillTx/>
              <a:latin typeface="Gill Sans MT"/>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13" name="Picture 12"/>
          <p:cNvPicPr>
            <a:picLocks noChangeAspect="1"/>
          </p:cNvPicPr>
          <p:nvPr/>
        </p:nvPicPr>
        <p:blipFill rotWithShape="1">
          <a:blip r:embed="rId2"/>
          <a:srcRect t="27272" b="29091"/>
          <a:stretch/>
        </p:blipFill>
        <p:spPr>
          <a:xfrm>
            <a:off x="506982" y="6050611"/>
            <a:ext cx="1828800" cy="798022"/>
          </a:xfrm>
          <a:prstGeom prst="rect">
            <a:avLst/>
          </a:prstGeom>
        </p:spPr>
      </p:pic>
      <p:pic>
        <p:nvPicPr>
          <p:cNvPr id="14" name="Picture 13"/>
          <p:cNvPicPr>
            <a:picLocks noChangeAspect="1"/>
          </p:cNvPicPr>
          <p:nvPr/>
        </p:nvPicPr>
        <p:blipFill>
          <a:blip r:embed="rId3"/>
          <a:stretch>
            <a:fillRect/>
          </a:stretch>
        </p:blipFill>
        <p:spPr>
          <a:xfrm>
            <a:off x="6981825" y="4724400"/>
            <a:ext cx="1682084" cy="1657706"/>
          </a:xfrm>
          <a:prstGeom prst="rect">
            <a:avLst/>
          </a:prstGeom>
        </p:spPr>
      </p:pic>
      <p:pic>
        <p:nvPicPr>
          <p:cNvPr id="15" name="Picture 14"/>
          <p:cNvPicPr>
            <a:picLocks noChangeAspect="1"/>
          </p:cNvPicPr>
          <p:nvPr/>
        </p:nvPicPr>
        <p:blipFill rotWithShape="1">
          <a:blip r:embed="rId4"/>
          <a:srcRect t="30096" b="30046"/>
          <a:stretch/>
        </p:blipFill>
        <p:spPr>
          <a:xfrm>
            <a:off x="6632242" y="6179521"/>
            <a:ext cx="2381250" cy="533400"/>
          </a:xfrm>
          <a:prstGeom prst="rect">
            <a:avLst/>
          </a:prstGeom>
        </p:spPr>
      </p:pic>
      <p:pic>
        <p:nvPicPr>
          <p:cNvPr id="16" name="Picture 15" descr="safari.png"/>
          <p:cNvPicPr>
            <a:picLocks noChangeAspect="1"/>
          </p:cNvPicPr>
          <p:nvPr/>
        </p:nvPicPr>
        <p:blipFill rotWithShape="1">
          <a:blip r:embed="rId5" cstate="print"/>
          <a:srcRect r="1519"/>
          <a:stretch/>
        </p:blipFill>
        <p:spPr>
          <a:xfrm>
            <a:off x="476188" y="5294713"/>
            <a:ext cx="1890388" cy="555400"/>
          </a:xfrm>
          <a:prstGeom prst="rect">
            <a:avLst/>
          </a:prstGeom>
        </p:spPr>
      </p:pic>
      <p:pic>
        <p:nvPicPr>
          <p:cNvPr id="17" name="Picture 16"/>
          <p:cNvPicPr>
            <a:picLocks noChangeAspect="1"/>
          </p:cNvPicPr>
          <p:nvPr/>
        </p:nvPicPr>
        <p:blipFill>
          <a:blip r:embed="rId6"/>
          <a:stretch>
            <a:fillRect/>
          </a:stretch>
        </p:blipFill>
        <p:spPr>
          <a:xfrm>
            <a:off x="3015517" y="5030786"/>
            <a:ext cx="3112967" cy="1124128"/>
          </a:xfrm>
          <a:prstGeom prst="rect">
            <a:avLst/>
          </a:prstGeom>
        </p:spPr>
      </p:pic>
      <p:pic>
        <p:nvPicPr>
          <p:cNvPr id="18" name="Picture 1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97887" y="6045295"/>
            <a:ext cx="1748226" cy="801853"/>
          </a:xfrm>
          <a:prstGeom prst="rect">
            <a:avLst/>
          </a:prstGeom>
        </p:spPr>
      </p:pic>
    </p:spTree>
    <p:extLst>
      <p:ext uri="{BB962C8B-B14F-4D97-AF65-F5344CB8AC3E}">
        <p14:creationId xmlns:p14="http://schemas.microsoft.com/office/powerpoint/2010/main" val="658652995"/>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latin typeface="Gill Sans MT"/>
                <a:cs typeface="Gill Sans MT"/>
              </a:rPr>
              <a:t>Consumer Devices</a:t>
            </a:r>
          </a:p>
        </p:txBody>
      </p:sp>
      <p:sp>
        <p:nvSpPr>
          <p:cNvPr id="3" name="Content Placeholder 2"/>
          <p:cNvSpPr>
            <a:spLocks noGrp="1"/>
          </p:cNvSpPr>
          <p:nvPr>
            <p:ph idx="1"/>
          </p:nvPr>
        </p:nvSpPr>
        <p:spPr>
          <a:xfrm>
            <a:off x="152400" y="1066800"/>
            <a:ext cx="8839200" cy="5638800"/>
          </a:xfrm>
        </p:spPr>
        <p:txBody>
          <a:bodyPr>
            <a:normAutofit/>
          </a:bodyPr>
          <a:lstStyle/>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endParaRPr lang="en-US" sz="2600" dirty="0">
              <a:solidFill>
                <a:schemeClr val="tx2"/>
              </a:solidFill>
              <a:latin typeface="Gill Sans MT"/>
              <a:cs typeface="Gill Sans MT"/>
            </a:endParaRPr>
          </a:p>
          <a:p>
            <a:pPr lvl="1"/>
            <a:endParaRPr lang="en-US" sz="2000" dirty="0">
              <a:solidFill>
                <a:srgbClr val="595959"/>
              </a:solidFill>
              <a:latin typeface="Gill Sans MT"/>
              <a:cs typeface="Gill Sans MT"/>
            </a:endParaRPr>
          </a:p>
          <a:p>
            <a:pPr lvl="1"/>
            <a:endParaRPr lang="en-US" sz="2400" dirty="0">
              <a:solidFill>
                <a:schemeClr val="tx2"/>
              </a:solidFill>
              <a:latin typeface="Gill Sans MT"/>
              <a:cs typeface="Gill Sans MT"/>
            </a:endParaRPr>
          </a:p>
          <a:p>
            <a:pPr marL="342900" lvl="1" indent="-342900">
              <a:buFont typeface="Arial" pitchFamily="34" charset="0"/>
              <a:buChar char="•"/>
            </a:pPr>
            <a:endParaRPr lang="en-US" sz="2400" u="sng" dirty="0">
              <a:solidFill>
                <a:schemeClr val="tx2"/>
              </a:solidFill>
              <a:latin typeface="Gill Sans MT"/>
              <a:cs typeface="Gill Sans MT"/>
            </a:endParaRPr>
          </a:p>
          <a:p>
            <a:pPr lvl="1"/>
            <a:endParaRPr lang="en-US" sz="2000" dirty="0">
              <a:solidFill>
                <a:srgbClr val="595959"/>
              </a:solidFill>
              <a:latin typeface="Gill Sans MT"/>
              <a:cs typeface="Gill Sans MT"/>
            </a:endParaRPr>
          </a:p>
          <a:p>
            <a:endParaRPr lang="en-US" dirty="0">
              <a:latin typeface="Gill Sans MT"/>
              <a:cs typeface="Gill Sans MT"/>
            </a:endParaRPr>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3124200"/>
            <a:ext cx="8077200" cy="6463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1F497D"/>
                </a:solidFill>
                <a:effectLst/>
                <a:uLnTx/>
                <a:uFillTx/>
                <a:latin typeface="Gill Sans MT"/>
                <a:ea typeface="+mn-ea"/>
                <a:cs typeface="Gill Sans MT"/>
              </a:rPr>
              <a:t>Consumer devices are everywhere!</a:t>
            </a:r>
          </a:p>
        </p:txBody>
      </p:sp>
      <p:pic>
        <p:nvPicPr>
          <p:cNvPr id="11" name="Picture 10"/>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295400" y="1143000"/>
            <a:ext cx="2861107" cy="1938169"/>
          </a:xfrm>
          <a:prstGeom prst="rect">
            <a:avLst/>
          </a:prstGeom>
        </p:spPr>
      </p:pic>
      <p:pic>
        <p:nvPicPr>
          <p:cNvPr id="14" name="Picture 13"/>
          <p:cNvPicPr>
            <a:picLocks noChangeAspect="1"/>
          </p:cNvPicPr>
          <p:nvPr/>
        </p:nvPicPr>
        <p:blipFill>
          <a:blip r:embed="rId5"/>
          <a:stretch>
            <a:fillRect/>
          </a:stretch>
        </p:blipFill>
        <p:spPr>
          <a:xfrm>
            <a:off x="4222961" y="1066800"/>
            <a:ext cx="1457546" cy="1945899"/>
          </a:xfrm>
          <a:prstGeom prst="rect">
            <a:avLst/>
          </a:prstGeom>
        </p:spPr>
      </p:pic>
      <p:pic>
        <p:nvPicPr>
          <p:cNvPr id="15" name="Picture 14"/>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61507" y="1676204"/>
            <a:ext cx="1295596" cy="1295596"/>
          </a:xfrm>
          <a:prstGeom prst="rect">
            <a:avLst/>
          </a:prstGeom>
        </p:spPr>
      </p:pic>
      <p:pic>
        <p:nvPicPr>
          <p:cNvPr id="10" name="Picture 9"/>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2438400" y="5223510"/>
            <a:ext cx="4581769" cy="1786890"/>
          </a:xfrm>
          <a:prstGeom prst="rect">
            <a:avLst/>
          </a:prstGeom>
        </p:spPr>
      </p:pic>
      <p:sp>
        <p:nvSpPr>
          <p:cNvPr id="13" name="Rectangle 12"/>
          <p:cNvSpPr/>
          <p:nvPr/>
        </p:nvSpPr>
        <p:spPr>
          <a:xfrm>
            <a:off x="0" y="3905071"/>
            <a:ext cx="9144000" cy="1200329"/>
          </a:xfrm>
          <a:prstGeom prst="rect">
            <a:avLst/>
          </a:prstGeom>
          <a:solidFill>
            <a:srgbClr val="800000"/>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Gill Sans MT"/>
                <a:ea typeface="+mn-ea"/>
                <a:cs typeface="+mn-cs"/>
              </a:rPr>
              <a:t>Energy consumption is</a:t>
            </a:r>
            <a:br>
              <a:rPr kumimoji="0" lang="en-US" sz="3600" b="1" i="0" u="none" strike="noStrike" kern="1200" cap="none" spc="0" normalizeH="0" baseline="0" noProof="0" dirty="0">
                <a:ln>
                  <a:noFill/>
                </a:ln>
                <a:solidFill>
                  <a:srgbClr val="FFFFFF"/>
                </a:solidFill>
                <a:effectLst/>
                <a:uLnTx/>
                <a:uFillTx/>
                <a:latin typeface="Gill Sans MT"/>
                <a:ea typeface="+mn-ea"/>
                <a:cs typeface="+mn-cs"/>
              </a:rPr>
            </a:br>
            <a:r>
              <a:rPr kumimoji="0" lang="en-US" sz="3600" b="1" i="0" u="none" strike="noStrike" kern="1200" cap="none" spc="0" normalizeH="0" baseline="0" noProof="0" dirty="0">
                <a:ln>
                  <a:noFill/>
                </a:ln>
                <a:solidFill>
                  <a:srgbClr val="FFFFFF"/>
                </a:solidFill>
                <a:effectLst/>
                <a:uLnTx/>
                <a:uFillTx/>
                <a:latin typeface="Gill Sans MT"/>
                <a:ea typeface="+mn-ea"/>
                <a:cs typeface="+mn-cs"/>
              </a:rPr>
              <a:t> a first-class concern in consumer devices</a:t>
            </a:r>
          </a:p>
        </p:txBody>
      </p:sp>
    </p:spTree>
    <p:extLst>
      <p:ext uri="{BB962C8B-B14F-4D97-AF65-F5344CB8AC3E}">
        <p14:creationId xmlns:p14="http://schemas.microsoft.com/office/powerpoint/2010/main" val="3707784526"/>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Four Important Workloads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610799765"/>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9144000" cy="914400"/>
          </a:xfrm>
        </p:spPr>
        <p:txBody>
          <a:bodyPr/>
          <a:lstStyle/>
          <a:p>
            <a:r>
              <a:rPr lang="en-US" dirty="0"/>
              <a:t>Energy Cost of Data Movement</a:t>
            </a:r>
          </a:p>
        </p:txBody>
      </p:sp>
      <p:sp>
        <p:nvSpPr>
          <p:cNvPr id="3" name="Content Placeholder 2"/>
          <p:cNvSpPr>
            <a:spLocks noGrp="1"/>
          </p:cNvSpPr>
          <p:nvPr>
            <p:ph idx="1"/>
          </p:nvPr>
        </p:nvSpPr>
        <p:spPr>
          <a:xfrm>
            <a:off x="-4724400" y="914400"/>
            <a:ext cx="2057400" cy="5486400"/>
          </a:xfrm>
        </p:spPr>
        <p:txBody>
          <a:bodyPr>
            <a:normAutofit/>
          </a:bodyPr>
          <a:lstStyle/>
          <a:p>
            <a:pPr marL="914400" lvl="2" indent="0">
              <a:buNone/>
            </a:pPr>
            <a:endParaRPr lang="en-US" sz="20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13" name="TextBox 12"/>
          <p:cNvSpPr txBox="1"/>
          <p:nvPr/>
        </p:nvSpPr>
        <p:spPr>
          <a:xfrm>
            <a:off x="3276600" y="2219980"/>
            <a:ext cx="32766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Gill Sans MT"/>
                <a:ea typeface="+mn-ea"/>
                <a:cs typeface="+mn-cs"/>
              </a:rPr>
              <a:t>Data Movement</a:t>
            </a:r>
          </a:p>
        </p:txBody>
      </p:sp>
      <p:cxnSp>
        <p:nvCxnSpPr>
          <p:cNvPr id="29" name="Straight Arrow Connector 28"/>
          <p:cNvCxnSpPr/>
          <p:nvPr/>
        </p:nvCxnSpPr>
        <p:spPr>
          <a:xfrm flipH="1">
            <a:off x="3276600" y="2743200"/>
            <a:ext cx="1600200" cy="8382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2" name="Straight Arrow Connector 31"/>
          <p:cNvCxnSpPr/>
          <p:nvPr/>
        </p:nvCxnSpPr>
        <p:spPr>
          <a:xfrm>
            <a:off x="4876800" y="2743200"/>
            <a:ext cx="0" cy="9144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a:off x="4876800" y="2743200"/>
            <a:ext cx="1828800" cy="762000"/>
          </a:xfrm>
          <a:prstGeom prst="straightConnector1">
            <a:avLst/>
          </a:prstGeom>
          <a:ln w="44450" cmpd="sng">
            <a:solidFill>
              <a:schemeClr val="accent2"/>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0" y="1066800"/>
            <a:ext cx="9144000" cy="1031051"/>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100" b="1" i="0" u="none" strike="noStrike" kern="1200" cap="none" spc="0" normalizeH="0" baseline="0" noProof="0" dirty="0">
                <a:ln>
                  <a:noFill/>
                </a:ln>
                <a:solidFill>
                  <a:srgbClr val="1F497D"/>
                </a:solidFill>
                <a:effectLst/>
                <a:uLnTx/>
                <a:uFillTx/>
                <a:latin typeface="Gill Sans MT"/>
                <a:ea typeface="+mn-ea"/>
                <a:cs typeface="+mn-cs"/>
              </a:rPr>
              <a:t>1</a:t>
            </a:r>
            <a:r>
              <a:rPr kumimoji="0" lang="en-US" sz="3100" b="1" i="0" u="none" strike="noStrike" kern="1200" cap="none" spc="0" normalizeH="0" baseline="30000" noProof="0" dirty="0">
                <a:ln>
                  <a:noFill/>
                </a:ln>
                <a:solidFill>
                  <a:srgbClr val="1F497D"/>
                </a:solidFill>
                <a:effectLst/>
                <a:uLnTx/>
                <a:uFillTx/>
                <a:latin typeface="Gill Sans MT"/>
                <a:ea typeface="+mn-ea"/>
                <a:cs typeface="+mn-cs"/>
              </a:rPr>
              <a:t>st</a:t>
            </a:r>
            <a:r>
              <a:rPr kumimoji="0" lang="en-US" sz="3100" b="1" i="0" u="none" strike="noStrike" kern="1200" cap="none" spc="0" normalizeH="0" baseline="0" noProof="0" dirty="0">
                <a:ln>
                  <a:noFill/>
                </a:ln>
                <a:solidFill>
                  <a:srgbClr val="1F497D"/>
                </a:solidFill>
                <a:effectLst/>
                <a:uLnTx/>
                <a:uFillTx/>
                <a:latin typeface="Gill Sans MT"/>
                <a:ea typeface="+mn-ea"/>
                <a:cs typeface="+mn-cs"/>
              </a:rPr>
              <a:t> key observation</a:t>
            </a:r>
            <a:r>
              <a:rPr kumimoji="0" lang="en-US" sz="3000" b="1" i="0" u="none" strike="noStrike" kern="1200" cap="none" spc="0" normalizeH="0" baseline="0" noProof="0" dirty="0">
                <a:ln>
                  <a:noFill/>
                </a:ln>
                <a:solidFill>
                  <a:srgbClr val="1F497D"/>
                </a:solidFill>
                <a:effectLst/>
                <a:uLnTx/>
                <a:uFillTx/>
                <a:latin typeface="Gill Sans MT"/>
                <a:ea typeface="+mn-ea"/>
                <a:cs typeface="+mn-cs"/>
              </a:rPr>
              <a:t>: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62.7%</a:t>
            </a:r>
            <a:r>
              <a:rPr kumimoji="0" lang="en-US" sz="3000" b="1" i="0" u="none" strike="noStrike" kern="1200" cap="none" spc="0" normalizeH="0" baseline="0" noProof="0" dirty="0">
                <a:ln>
                  <a:noFill/>
                </a:ln>
                <a:solidFill>
                  <a:prstClr val="black"/>
                </a:solidFill>
                <a:effectLst/>
                <a:uLnTx/>
                <a:uFillTx/>
                <a:latin typeface="Gill Sans MT"/>
                <a:ea typeface="+mn-ea"/>
                <a:cs typeface="+mn-cs"/>
              </a:rPr>
              <a:t> of the total system energy is spent on </a:t>
            </a:r>
            <a:r>
              <a:rPr kumimoji="0" lang="en-US" sz="30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33" name="Rectangle 32"/>
          <p:cNvSpPr/>
          <p:nvPr/>
        </p:nvSpPr>
        <p:spPr>
          <a:xfrm>
            <a:off x="0" y="5257800"/>
            <a:ext cx="9144000" cy="538609"/>
          </a:xfrm>
          <a:prstGeom prst="rect">
            <a:avLst/>
          </a:prstGeom>
          <a:no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Potential solution</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a:t>
            </a:r>
            <a:r>
              <a:rPr kumimoji="0" lang="en-US" sz="2900" b="1" i="0" u="none" strike="noStrike" kern="1200" cap="none" spc="0" normalizeH="0" baseline="0" noProof="0" dirty="0">
                <a:ln>
                  <a:noFill/>
                </a:ln>
                <a:solidFill>
                  <a:prstClr val="black"/>
                </a:solidFill>
                <a:effectLst/>
                <a:uLnTx/>
                <a:uFillTx/>
                <a:latin typeface="Gill Sans MT"/>
                <a:ea typeface="+mn-ea"/>
                <a:cs typeface="+mn-cs"/>
              </a:rPr>
              <a:t> move computation </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close to data</a:t>
            </a:r>
            <a:endParaRPr kumimoji="0" lang="en-US" sz="29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39" name="Rectangle 38"/>
          <p:cNvSpPr/>
          <p:nvPr/>
        </p:nvSpPr>
        <p:spPr>
          <a:xfrm>
            <a:off x="0" y="5943600"/>
            <a:ext cx="9144000" cy="538609"/>
          </a:xfrm>
          <a:prstGeom prst="rect">
            <a:avLst/>
          </a:prstGeom>
          <a:solidFill>
            <a:srgbClr val="800000"/>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prstClr val="white"/>
                </a:solidFill>
                <a:effectLst/>
                <a:uLnTx/>
                <a:uFillTx/>
                <a:latin typeface="Gill Sans MT"/>
                <a:ea typeface="+mn-ea"/>
                <a:cs typeface="+mn-cs"/>
              </a:rPr>
              <a:t>Challenge: limited area and energy budget</a:t>
            </a:r>
          </a:p>
        </p:txBody>
      </p:sp>
      <p:sp>
        <p:nvSpPr>
          <p:cNvPr id="19" name="TextBox 18"/>
          <p:cNvSpPr txBox="1"/>
          <p:nvPr/>
        </p:nvSpPr>
        <p:spPr>
          <a:xfrm>
            <a:off x="5239748" y="4648200"/>
            <a:ext cx="3980452"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Processing-In-Memory (PIM)</a:t>
            </a:r>
          </a:p>
        </p:txBody>
      </p:sp>
      <p:grpSp>
        <p:nvGrpSpPr>
          <p:cNvPr id="31" name="Group 30"/>
          <p:cNvGrpSpPr/>
          <p:nvPr/>
        </p:nvGrpSpPr>
        <p:grpSpPr>
          <a:xfrm>
            <a:off x="914400" y="2514603"/>
            <a:ext cx="7620001" cy="2133597"/>
            <a:chOff x="914399" y="1295401"/>
            <a:chExt cx="7620001" cy="2514599"/>
          </a:xfrm>
        </p:grpSpPr>
        <p:grpSp>
          <p:nvGrpSpPr>
            <p:cNvPr id="7" name="Group 6"/>
            <p:cNvGrpSpPr/>
            <p:nvPr/>
          </p:nvGrpSpPr>
          <p:grpSpPr>
            <a:xfrm>
              <a:off x="914399" y="1295401"/>
              <a:ext cx="7620001" cy="2514599"/>
              <a:chOff x="914400" y="1340069"/>
              <a:chExt cx="7218947" cy="3034861"/>
            </a:xfrm>
          </p:grpSpPr>
          <p:sp>
            <p:nvSpPr>
              <p:cNvPr id="22" name="TextBox 21"/>
              <p:cNvSpPr txBox="1"/>
              <p:nvPr/>
            </p:nvSpPr>
            <p:spPr>
              <a:xfrm>
                <a:off x="914400" y="1340069"/>
                <a:ext cx="897645"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prstClr val="black"/>
                    </a:solidFill>
                    <a:effectLst/>
                    <a:uLnTx/>
                    <a:uFillTx/>
                    <a:latin typeface="Gill Sans MT"/>
                    <a:ea typeface="+mn-ea"/>
                    <a:cs typeface="+mn-cs"/>
                  </a:rPr>
                  <a:t>SoC</a:t>
                </a:r>
                <a:endParaRPr kumimoji="0" lang="en-US" sz="2400" b="1" i="0" u="none" strike="noStrike" kern="1200" cap="none" spc="0" normalizeH="0" baseline="0" noProof="0" dirty="0">
                  <a:ln>
                    <a:noFill/>
                  </a:ln>
                  <a:solidFill>
                    <a:prstClr val="black"/>
                  </a:solidFill>
                  <a:effectLst/>
                  <a:uLnTx/>
                  <a:uFillTx/>
                  <a:latin typeface="Gill Sans MT"/>
                  <a:ea typeface="+mn-ea"/>
                  <a:cs typeface="+mn-cs"/>
                </a:endParaRPr>
              </a:p>
            </p:txBody>
          </p:sp>
          <p:grpSp>
            <p:nvGrpSpPr>
              <p:cNvPr id="18" name="Group 17"/>
              <p:cNvGrpSpPr/>
              <p:nvPr/>
            </p:nvGrpSpPr>
            <p:grpSpPr>
              <a:xfrm>
                <a:off x="1066800" y="1707931"/>
                <a:ext cx="7066547" cy="2666999"/>
                <a:chOff x="1066800" y="1707931"/>
                <a:chExt cx="7066547" cy="2666999"/>
              </a:xfrm>
            </p:grpSpPr>
            <p:sp>
              <p:nvSpPr>
                <p:cNvPr id="10" name="Rounded Rectangle 9"/>
                <p:cNvSpPr/>
                <p:nvPr/>
              </p:nvSpPr>
              <p:spPr>
                <a:xfrm>
                  <a:off x="6858000" y="1707931"/>
                  <a:ext cx="1275347" cy="2666999"/>
                </a:xfrm>
                <a:prstGeom prst="roundRect">
                  <a:avLst/>
                </a:prstGeom>
                <a:solidFill>
                  <a:schemeClr val="tx2"/>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Gill Sans MT"/>
                      <a:ea typeface="+mn-ea"/>
                      <a:cs typeface="+mn-cs"/>
                    </a:rPr>
                    <a:t>DRAM</a:t>
                  </a:r>
                  <a:endParaRPr kumimoji="0" lang="en-US" sz="1800" b="1" i="0" u="none" strike="noStrike" kern="1200" cap="none" spc="0" normalizeH="0" baseline="0" noProof="0" dirty="0">
                    <a:ln>
                      <a:noFill/>
                    </a:ln>
                    <a:solidFill>
                      <a:prstClr val="white"/>
                    </a:solidFill>
                    <a:effectLst/>
                    <a:uLnTx/>
                    <a:uFillTx/>
                    <a:latin typeface="Gill Sans MT"/>
                    <a:ea typeface="+mn-ea"/>
                    <a:cs typeface="+mn-cs"/>
                  </a:endParaRPr>
                </a:p>
              </p:txBody>
            </p:sp>
            <p:sp>
              <p:nvSpPr>
                <p:cNvPr id="17" name="Rounded Rectangle 16"/>
                <p:cNvSpPr/>
                <p:nvPr/>
              </p:nvSpPr>
              <p:spPr>
                <a:xfrm>
                  <a:off x="1066800" y="2133600"/>
                  <a:ext cx="5105400" cy="1904999"/>
                </a:xfrm>
                <a:prstGeom prst="roundRect">
                  <a:avLst/>
                </a:prstGeom>
                <a:solidFill>
                  <a:schemeClr val="lt1">
                    <a:alpha val="0"/>
                  </a:schemeClr>
                </a:solidFill>
                <a:ln w="38100"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sp>
              <p:nvSpPr>
                <p:cNvPr id="23" name="Rounded Rectangle 22"/>
                <p:cNvSpPr/>
                <p:nvPr/>
              </p:nvSpPr>
              <p:spPr>
                <a:xfrm>
                  <a:off x="5101390" y="2423945"/>
                  <a:ext cx="577516" cy="1462256"/>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L2</a:t>
                  </a:r>
                  <a:endParaRPr kumimoji="0" lang="en-US" sz="1600" b="1" i="0" u="none" strike="noStrike" kern="1200" cap="none" spc="0" normalizeH="0" baseline="0" noProof="0" dirty="0">
                    <a:ln>
                      <a:noFill/>
                    </a:ln>
                    <a:solidFill>
                      <a:prstClr val="black"/>
                    </a:solidFill>
                    <a:effectLst/>
                    <a:uLnTx/>
                    <a:uFillTx/>
                    <a:latin typeface="Gill Sans MT"/>
                    <a:ea typeface="+mn-ea"/>
                    <a:cs typeface="+mn-cs"/>
                  </a:endParaRPr>
                </a:p>
              </p:txBody>
            </p:sp>
            <p:cxnSp>
              <p:nvCxnSpPr>
                <p:cNvPr id="25" name="Straight Arrow Connector 24"/>
                <p:cNvCxnSpPr/>
                <p:nvPr/>
              </p:nvCxnSpPr>
              <p:spPr>
                <a:xfrm flipH="1">
                  <a:off x="2907632" y="3179378"/>
                  <a:ext cx="533400" cy="0"/>
                </a:xfrm>
                <a:prstGeom prst="straightConnector1">
                  <a:avLst/>
                </a:prstGeom>
                <a:noFill/>
                <a:ln w="57150" cap="flat" cmpd="sng" algn="ctr">
                  <a:solidFill>
                    <a:srgbClr val="000000"/>
                  </a:solidFill>
                  <a:prstDash val="solid"/>
                  <a:miter lim="800000"/>
                  <a:headEnd type="triangle"/>
                  <a:tailEnd type="triangle"/>
                </a:ln>
                <a:effectLst/>
              </p:spPr>
            </p:cxnSp>
            <p:sp>
              <p:nvSpPr>
                <p:cNvPr id="28" name="Rounded Rectangle 27"/>
                <p:cNvSpPr/>
                <p:nvPr/>
              </p:nvSpPr>
              <p:spPr>
                <a:xfrm>
                  <a:off x="3581400" y="2640721"/>
                  <a:ext cx="509337" cy="1090451"/>
                </a:xfrm>
                <a:prstGeom prst="roundRect">
                  <a:avLst/>
                </a:prstGeom>
                <a:solidFill>
                  <a:srgbClr val="80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L1</a:t>
                  </a:r>
                  <a:endParaRPr kumimoji="0" lang="en-US" sz="105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38" name="Group 37"/>
                <p:cNvGrpSpPr/>
                <p:nvPr/>
              </p:nvGrpSpPr>
              <p:grpSpPr>
                <a:xfrm>
                  <a:off x="1219199" y="2488322"/>
                  <a:ext cx="1447799" cy="1042280"/>
                  <a:chOff x="3276600" y="1116722"/>
                  <a:chExt cx="1098981" cy="1042280"/>
                </a:xfrm>
              </p:grpSpPr>
              <p:sp>
                <p:nvSpPr>
                  <p:cNvPr id="21" name="Rounded Rectangle 20"/>
                  <p:cNvSpPr/>
                  <p:nvPr/>
                </p:nvSpPr>
                <p:spPr>
                  <a:xfrm>
                    <a:off x="3276600" y="11167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6" name="Rounded Rectangle 35"/>
                  <p:cNvSpPr/>
                  <p:nvPr/>
                </p:nvSpPr>
                <p:spPr>
                  <a:xfrm>
                    <a:off x="3429000" y="12691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1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37" name="Rounded Rectangle 36"/>
                  <p:cNvSpPr/>
                  <p:nvPr/>
                </p:nvSpPr>
                <p:spPr>
                  <a:xfrm>
                    <a:off x="3581400" y="1421522"/>
                    <a:ext cx="794181"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8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4" name="Straight Arrow Connector 43"/>
                <p:cNvCxnSpPr/>
                <p:nvPr/>
              </p:nvCxnSpPr>
              <p:spPr>
                <a:xfrm flipH="1">
                  <a:off x="4162927" y="3179378"/>
                  <a:ext cx="838200" cy="0"/>
                </a:xfrm>
                <a:prstGeom prst="straightConnector1">
                  <a:avLst/>
                </a:prstGeom>
                <a:noFill/>
                <a:ln w="63500" cap="flat" cmpd="sng" algn="ctr">
                  <a:solidFill>
                    <a:schemeClr val="tx1"/>
                  </a:solidFill>
                  <a:prstDash val="solid"/>
                  <a:miter lim="800000"/>
                  <a:headEnd type="triangle"/>
                  <a:tailEnd type="triangle"/>
                </a:ln>
                <a:effectLst/>
              </p:spPr>
            </p:cxnSp>
          </p:grpSp>
          <p:sp>
            <p:nvSpPr>
              <p:cNvPr id="46" name="Rounded Rectangle 45"/>
              <p:cNvSpPr/>
              <p:nvPr/>
            </p:nvSpPr>
            <p:spPr>
              <a:xfrm>
                <a:off x="1773145" y="2993692"/>
                <a:ext cx="1046255" cy="737480"/>
              </a:xfrm>
              <a:prstGeom prst="roundRect">
                <a:avLst/>
              </a:prstGeom>
              <a:solidFill>
                <a:schemeClr val="bg2">
                  <a:lumMod val="50000"/>
                </a:scheme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Gill Sans MT"/>
                    <a:ea typeface="+mn-ea"/>
                    <a:cs typeface="+mn-cs"/>
                  </a:rPr>
                  <a:t>CPU</a:t>
                </a:r>
                <a:endParaRPr kumimoji="0" lang="en-US" sz="1200" b="1" i="0" u="none" strike="noStrike" kern="1200" cap="none" spc="0" normalizeH="0" baseline="0" noProof="0" dirty="0">
                  <a:ln>
                    <a:noFill/>
                  </a:ln>
                  <a:solidFill>
                    <a:srgbClr val="000000"/>
                  </a:solidFill>
                  <a:effectLst/>
                  <a:uLnTx/>
                  <a:uFillTx/>
                  <a:latin typeface="Gill Sans MT"/>
                  <a:ea typeface="+mn-ea"/>
                  <a:cs typeface="+mn-cs"/>
                </a:endParaRPr>
              </a:p>
            </p:txBody>
          </p:sp>
        </p:grpSp>
        <p:cxnSp>
          <p:nvCxnSpPr>
            <p:cNvPr id="40" name="Straight Arrow Connector 39"/>
            <p:cNvCxnSpPr/>
            <p:nvPr/>
          </p:nvCxnSpPr>
          <p:spPr>
            <a:xfrm flipH="1">
              <a:off x="6019800" y="2819400"/>
              <a:ext cx="1066798" cy="2720"/>
            </a:xfrm>
            <a:prstGeom prst="straightConnector1">
              <a:avLst/>
            </a:prstGeom>
            <a:noFill/>
            <a:ln w="88900" cap="flat" cmpd="sng" algn="ctr">
              <a:solidFill>
                <a:schemeClr val="tx1"/>
              </a:solidFill>
              <a:prstDash val="solid"/>
              <a:miter lim="800000"/>
              <a:headEnd type="triangle"/>
              <a:tailEnd type="triangle"/>
            </a:ln>
            <a:effectLst/>
          </p:spPr>
        </p:cxnSp>
      </p:grpSp>
      <p:sp>
        <p:nvSpPr>
          <p:cNvPr id="34" name="Rounded Rectangle 33"/>
          <p:cNvSpPr/>
          <p:nvPr/>
        </p:nvSpPr>
        <p:spPr>
          <a:xfrm>
            <a:off x="6705600" y="4114800"/>
            <a:ext cx="1295400" cy="533400"/>
          </a:xfrm>
          <a:prstGeom prst="roundRect">
            <a:avLst/>
          </a:prstGeom>
          <a:solidFill>
            <a:srgbClr val="948A54"/>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ill Sans MT"/>
                <a:ea typeface="+mn-ea"/>
                <a:cs typeface="+mn-cs"/>
              </a:rPr>
              <a:t>Compute Unit </a:t>
            </a:r>
          </a:p>
        </p:txBody>
      </p:sp>
    </p:spTree>
    <p:extLst>
      <p:ext uri="{BB962C8B-B14F-4D97-AF65-F5344CB8AC3E}">
        <p14:creationId xmlns:p14="http://schemas.microsoft.com/office/powerpoint/2010/main" val="3172495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500"/>
                                        <p:tgtEl>
                                          <p:spTgt spid="13"/>
                                        </p:tgtEl>
                                      </p:cBhvr>
                                    </p:animEffect>
                                  </p:childTnLst>
                                </p:cTn>
                              </p:par>
                              <p:par>
                                <p:cTn id="13" presetID="10"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par>
                                <p:cTn id="16" presetID="10" presetClass="entr" presetSubtype="0" fill="hold" nodeType="with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fade">
                                      <p:cBhvr>
                                        <p:cTn id="18" dur="500"/>
                                        <p:tgtEl>
                                          <p:spTgt spid="32"/>
                                        </p:tgtEl>
                                      </p:cBhvr>
                                    </p:animEffect>
                                  </p:childTnLst>
                                </p:cTn>
                              </p:par>
                              <p:par>
                                <p:cTn id="19" presetID="10" presetClass="entr" presetSubtype="0" fill="hold"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5"/>
                                        </p:tgtEl>
                                        <p:attrNameLst>
                                          <p:attrName>style.visibility</p:attrName>
                                        </p:attrNameLst>
                                      </p:cBhvr>
                                      <p:to>
                                        <p:strVal val="visible"/>
                                      </p:to>
                                    </p:set>
                                    <p:animEffect transition="in" filter="fade">
                                      <p:cBhvr>
                                        <p:cTn id="25" dur="500"/>
                                        <p:tgtEl>
                                          <p:spTgt spid="4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par>
                          <p:cTn id="31" fill="hold">
                            <p:stCondLst>
                              <p:cond delay="500"/>
                            </p:stCondLst>
                            <p:childTnLst>
                              <p:par>
                                <p:cTn id="32" presetID="10" presetClass="entr" presetSubtype="0" fill="hold" grpId="0" nodeType="afterEffect">
                                  <p:stCondLst>
                                    <p:cond delay="0"/>
                                  </p:stCondLst>
                                  <p:childTnLst>
                                    <p:set>
                                      <p:cBhvr>
                                        <p:cTn id="33" dur="1" fill="hold">
                                          <p:stCondLst>
                                            <p:cond delay="0"/>
                                          </p:stCondLst>
                                        </p:cTn>
                                        <p:tgtEl>
                                          <p:spTgt spid="34"/>
                                        </p:tgtEl>
                                        <p:attrNameLst>
                                          <p:attrName>style.visibility</p:attrName>
                                        </p:attrNameLst>
                                      </p:cBhvr>
                                      <p:to>
                                        <p:strVal val="visible"/>
                                      </p:to>
                                    </p:set>
                                    <p:animEffect transition="in" filter="fade">
                                      <p:cBhvr>
                                        <p:cTn id="34" dur="500"/>
                                        <p:tgtEl>
                                          <p:spTgt spid="34"/>
                                        </p:tgtEl>
                                      </p:cBhvr>
                                    </p:animEffect>
                                  </p:childTnLst>
                                </p:cTn>
                              </p:par>
                            </p:childTnLst>
                          </p:cTn>
                        </p:par>
                        <p:par>
                          <p:cTn id="35" fill="hold">
                            <p:stCondLst>
                              <p:cond delay="1000"/>
                            </p:stCondLst>
                            <p:childTnLst>
                              <p:par>
                                <p:cTn id="36" presetID="10" presetClass="entr" presetSubtype="0" fill="hold" grpId="0" nodeType="after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fade">
                                      <p:cBhvr>
                                        <p:cTn id="38" dur="500"/>
                                        <p:tgtEl>
                                          <p:spTgt spid="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fade">
                                      <p:cBhvr>
                                        <p:cTn id="4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45" grpId="0" animBg="1"/>
      <p:bldP spid="33" grpId="0"/>
      <p:bldP spid="39" grpId="0" animBg="1"/>
      <p:bldP spid="19" grpId="0"/>
      <p:bldP spid="34"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10134600" cy="914400"/>
          </a:xfrm>
        </p:spPr>
        <p:txBody>
          <a:bodyPr/>
          <a:lstStyle/>
          <a:p>
            <a:r>
              <a:rPr lang="en-US" sz="3700" dirty="0"/>
              <a:t>Using PIM to Reduce Data Movement</a:t>
            </a:r>
          </a:p>
        </p:txBody>
      </p:sp>
      <p:pic>
        <p:nvPicPr>
          <p:cNvPr id="26" name="Picture 25"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6" name="Rectangle 5"/>
          <p:cNvSpPr/>
          <p:nvPr/>
        </p:nvSpPr>
        <p:spPr>
          <a:xfrm>
            <a:off x="0" y="1072515"/>
            <a:ext cx="9144000" cy="984885"/>
          </a:xfrm>
          <a:prstGeom prst="rect">
            <a:avLst/>
          </a:prstGeom>
          <a:solidFill>
            <a:schemeClr val="accent6">
              <a:lumMod val="20000"/>
              <a:lumOff val="80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900" b="1" i="0" u="none" strike="noStrike" kern="1200" cap="none" spc="0" normalizeH="0" baseline="0" noProof="0" dirty="0">
                <a:ln>
                  <a:noFill/>
                </a:ln>
                <a:solidFill>
                  <a:srgbClr val="1F497D"/>
                </a:solidFill>
                <a:effectLst/>
                <a:uLnTx/>
                <a:uFillTx/>
                <a:latin typeface="Gill Sans MT"/>
                <a:ea typeface="+mn-ea"/>
                <a:cs typeface="+mn-cs"/>
              </a:rPr>
              <a:t>2</a:t>
            </a:r>
            <a:r>
              <a:rPr kumimoji="0" lang="en-US" sz="2900" b="1" i="0" u="none" strike="noStrike" kern="1200" cap="none" spc="0" normalizeH="0" baseline="30000" noProof="0" dirty="0">
                <a:ln>
                  <a:noFill/>
                </a:ln>
                <a:solidFill>
                  <a:srgbClr val="1F497D"/>
                </a:solidFill>
                <a:effectLst/>
                <a:uLnTx/>
                <a:uFillTx/>
                <a:latin typeface="Gill Sans MT"/>
                <a:ea typeface="+mn-ea"/>
                <a:cs typeface="+mn-cs"/>
              </a:rPr>
              <a:t>nd</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key observation: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a</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significant fraction of the</a:t>
            </a:r>
            <a:br>
              <a:rPr kumimoji="0" lang="en-US" sz="2900" b="1" i="0" u="none" strike="noStrike" kern="1200" cap="none" spc="0" normalizeH="0" baseline="0" noProof="0" dirty="0">
                <a:ln>
                  <a:noFill/>
                </a:ln>
                <a:solidFill>
                  <a:prstClr val="black"/>
                </a:solidFill>
                <a:effectLst/>
                <a:uLnTx/>
                <a:uFillTx/>
                <a:latin typeface="Gill Sans MT"/>
                <a:ea typeface="+mn-ea"/>
                <a:cs typeface="+mn-cs"/>
              </a:rPr>
            </a:br>
            <a:r>
              <a:rPr kumimoji="0" lang="en-US" sz="2900" b="1" i="0" u="none" strike="noStrike" kern="1200" cap="none" spc="0" normalizeH="0" baseline="0" noProof="0" dirty="0">
                <a:ln>
                  <a:noFill/>
                </a:ln>
                <a:solidFill>
                  <a:prstClr val="black"/>
                </a:solidFill>
                <a:effectLst/>
                <a:uLnTx/>
                <a:uFillTx/>
                <a:latin typeface="Gill Sans MT"/>
                <a:ea typeface="+mn-ea"/>
                <a:cs typeface="+mn-cs"/>
              </a:rPr>
              <a:t> </a:t>
            </a:r>
            <a:r>
              <a:rPr kumimoji="0" lang="en-US" sz="2900" b="1" i="0" u="none" strike="noStrike" kern="1200" cap="none" spc="0" normalizeH="0" baseline="0" noProof="0" dirty="0">
                <a:ln>
                  <a:noFill/>
                </a:ln>
                <a:solidFill>
                  <a:srgbClr val="C00000"/>
                </a:solidFill>
                <a:effectLst/>
                <a:uLnTx/>
                <a:uFillTx/>
                <a:latin typeface="Gill Sans MT"/>
                <a:ea typeface="+mn-ea"/>
                <a:cs typeface="+mn-cs"/>
              </a:rPr>
              <a:t>data movement</a:t>
            </a:r>
            <a:r>
              <a:rPr kumimoji="0" lang="en-US" sz="2900" b="1" i="0" u="none" strike="noStrike" kern="1200" cap="none" spc="0" normalizeH="0" baseline="0" noProof="0" dirty="0">
                <a:ln>
                  <a:noFill/>
                </a:ln>
                <a:solidFill>
                  <a:srgbClr val="FF0000"/>
                </a:solidFill>
                <a:effectLst/>
                <a:uLnTx/>
                <a:uFillTx/>
                <a:latin typeface="Gill Sans MT"/>
                <a:ea typeface="+mn-ea"/>
                <a:cs typeface="+mn-cs"/>
              </a:rPr>
              <a:t> </a:t>
            </a:r>
            <a:r>
              <a:rPr kumimoji="0" lang="en-US" sz="2900" b="1" i="0" u="none" strike="noStrike" kern="1200" cap="none" spc="0" normalizeH="0" baseline="0" noProof="0" dirty="0">
                <a:ln>
                  <a:noFill/>
                </a:ln>
                <a:solidFill>
                  <a:prstClr val="black"/>
                </a:solidFill>
                <a:effectLst/>
                <a:uLnTx/>
                <a:uFillTx/>
                <a:latin typeface="Gill Sans MT"/>
                <a:ea typeface="+mn-ea"/>
                <a:cs typeface="+mn-cs"/>
              </a:rPr>
              <a:t>often comes from</a:t>
            </a:r>
            <a:r>
              <a:rPr kumimoji="0" lang="en-US" sz="2900" b="1" i="0" u="none" strike="noStrike" kern="1200" cap="none" spc="0" normalizeH="0" baseline="0" noProof="0" dirty="0">
                <a:ln>
                  <a:noFill/>
                </a:ln>
                <a:solidFill>
                  <a:srgbClr val="0000FF"/>
                </a:solidFill>
                <a:effectLst/>
                <a:uLnTx/>
                <a:uFillTx/>
                <a:latin typeface="Gill Sans MT"/>
                <a:ea typeface="+mn-ea"/>
                <a:cs typeface="+mn-cs"/>
              </a:rPr>
              <a:t> </a:t>
            </a:r>
            <a:r>
              <a:rPr kumimoji="0" lang="en-US" sz="2900" b="1" i="0" u="none" strike="noStrike" kern="1200" cap="none" spc="0" normalizeH="0" baseline="0" noProof="0" dirty="0">
                <a:ln>
                  <a:noFill/>
                </a:ln>
                <a:solidFill>
                  <a:srgbClr val="1F497D"/>
                </a:solidFill>
                <a:effectLst/>
                <a:uLnTx/>
                <a:uFillTx/>
                <a:latin typeface="Gill Sans MT"/>
                <a:ea typeface="+mn-ea"/>
                <a:cs typeface="+mn-cs"/>
              </a:rPr>
              <a:t>simple functions</a:t>
            </a:r>
          </a:p>
        </p:txBody>
      </p:sp>
      <p:sp>
        <p:nvSpPr>
          <p:cNvPr id="16" name="Rounded Rectangle 15"/>
          <p:cNvSpPr/>
          <p:nvPr/>
        </p:nvSpPr>
        <p:spPr>
          <a:xfrm>
            <a:off x="1905000" y="4358045"/>
            <a:ext cx="1524000" cy="740152"/>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Gill Sans MT"/>
                <a:ea typeface="+mn-ea"/>
                <a:cs typeface="+mn-cs"/>
              </a:rPr>
              <a:t>PIM Core</a:t>
            </a:r>
          </a:p>
        </p:txBody>
      </p:sp>
      <p:grpSp>
        <p:nvGrpSpPr>
          <p:cNvPr id="17" name="Group 16"/>
          <p:cNvGrpSpPr/>
          <p:nvPr/>
        </p:nvGrpSpPr>
        <p:grpSpPr>
          <a:xfrm>
            <a:off x="4648200" y="4259997"/>
            <a:ext cx="2667000" cy="914400"/>
            <a:chOff x="5562600" y="3276600"/>
            <a:chExt cx="2438400" cy="990600"/>
          </a:xfrm>
        </p:grpSpPr>
        <p:sp>
          <p:nvSpPr>
            <p:cNvPr id="23" name="Rounded Rectangle 22"/>
            <p:cNvSpPr/>
            <p:nvPr/>
          </p:nvSpPr>
          <p:spPr>
            <a:xfrm>
              <a:off x="5562600" y="32766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4" name="Rounded Rectangle 23"/>
            <p:cNvSpPr/>
            <p:nvPr/>
          </p:nvSpPr>
          <p:spPr>
            <a:xfrm>
              <a:off x="5715000" y="34290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sp>
          <p:nvSpPr>
            <p:cNvPr id="25" name="Rounded Rectangle 24"/>
            <p:cNvSpPr/>
            <p:nvPr/>
          </p:nvSpPr>
          <p:spPr>
            <a:xfrm>
              <a:off x="5867400" y="3581400"/>
              <a:ext cx="2133600" cy="685800"/>
            </a:xfrm>
            <a:prstGeom prst="roundRect">
              <a:avLst/>
            </a:prstGeom>
            <a:solidFill>
              <a:srgbClr val="4A8861"/>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a:ea typeface="+mn-ea"/>
                  <a:cs typeface="+mn-cs"/>
                </a:rPr>
                <a:t>PIM Accelerator</a:t>
              </a:r>
            </a:p>
          </p:txBody>
        </p:sp>
      </p:grpSp>
      <p:sp>
        <p:nvSpPr>
          <p:cNvPr id="66" name="Rectangle 65"/>
          <p:cNvSpPr/>
          <p:nvPr/>
        </p:nvSpPr>
        <p:spPr>
          <a:xfrm>
            <a:off x="0" y="2231648"/>
            <a:ext cx="90678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We can design lightweight logic to implement</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these </a:t>
            </a:r>
            <a:r>
              <a:rPr kumimoji="0" lang="en-US" sz="2600" b="1" i="1" u="sng" strike="noStrike" kern="1200" cap="none" spc="0" normalizeH="0" baseline="0" noProof="0" dirty="0">
                <a:ln>
                  <a:noFill/>
                </a:ln>
                <a:solidFill>
                  <a:prstClr val="black"/>
                </a:solidFill>
                <a:effectLst/>
                <a:uLnTx/>
                <a:uFillTx/>
                <a:latin typeface="Gill Sans MT"/>
                <a:ea typeface="+mn-ea"/>
                <a:cs typeface="+mn-cs"/>
              </a:rPr>
              <a:t>simple functions</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in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memory</a:t>
            </a:r>
          </a:p>
        </p:txBody>
      </p:sp>
      <p:sp>
        <p:nvSpPr>
          <p:cNvPr id="36" name="Rectangle 35"/>
          <p:cNvSpPr/>
          <p:nvPr/>
        </p:nvSpPr>
        <p:spPr>
          <a:xfrm>
            <a:off x="990600" y="3429000"/>
            <a:ext cx="32766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embedded</a:t>
            </a:r>
            <a:br>
              <a:rPr kumimoji="0" lang="en-US" sz="2300" b="1" i="0" u="none" strike="noStrike" kern="1200" cap="none" spc="0" normalizeH="0" baseline="0" noProof="0" dirty="0">
                <a:ln>
                  <a:noFill/>
                </a:ln>
                <a:solidFill>
                  <a:srgbClr val="006600"/>
                </a:solidFill>
                <a:effectLst/>
                <a:uLnTx/>
                <a:uFillTx/>
                <a:latin typeface="Gill Sans MT"/>
                <a:ea typeface="+mn-ea"/>
                <a:cs typeface="+mn-cs"/>
              </a:rPr>
            </a:br>
            <a:r>
              <a:rPr kumimoji="0" lang="en-US" sz="2300" b="1" i="0" u="none" strike="noStrike" kern="1200" cap="none" spc="0" normalizeH="0" baseline="0" noProof="0" dirty="0">
                <a:ln>
                  <a:noFill/>
                </a:ln>
                <a:solidFill>
                  <a:srgbClr val="006600"/>
                </a:solidFill>
                <a:effectLst/>
                <a:uLnTx/>
                <a:uFillTx/>
                <a:latin typeface="Gill Sans MT"/>
                <a:ea typeface="+mn-ea"/>
                <a:cs typeface="+mn-cs"/>
              </a:rPr>
              <a:t> low-power core</a:t>
            </a:r>
          </a:p>
        </p:txBody>
      </p:sp>
      <p:sp>
        <p:nvSpPr>
          <p:cNvPr id="38" name="Rectangle 37"/>
          <p:cNvSpPr/>
          <p:nvPr/>
        </p:nvSpPr>
        <p:spPr>
          <a:xfrm>
            <a:off x="4114800" y="3429000"/>
            <a:ext cx="3352800"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006600"/>
                </a:solidFill>
                <a:effectLst/>
                <a:uLnTx/>
                <a:uFillTx/>
                <a:latin typeface="Gill Sans MT"/>
                <a:ea typeface="+mn-ea"/>
                <a:cs typeface="+mn-cs"/>
              </a:rPr>
              <a:t>Small fixed-function accelerators</a:t>
            </a:r>
          </a:p>
        </p:txBody>
      </p:sp>
      <p:sp>
        <p:nvSpPr>
          <p:cNvPr id="39" name="Rectangle 38"/>
          <p:cNvSpPr/>
          <p:nvPr/>
        </p:nvSpPr>
        <p:spPr>
          <a:xfrm>
            <a:off x="0" y="5446693"/>
            <a:ext cx="9144000" cy="954107"/>
          </a:xfrm>
          <a:prstGeom prst="rect">
            <a:avLst/>
          </a:prstGeom>
          <a:solidFill>
            <a:schemeClr val="tx2">
              <a:lumMod val="75000"/>
            </a:schemeClr>
          </a:solidFill>
        </p:spPr>
        <p:txBody>
          <a:bodyPr wrap="square">
            <a:spAutoFit/>
          </a:bodyPr>
          <a:lstStyle/>
          <a:p>
            <a:pPr marL="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Gill Sans MT"/>
                <a:ea typeface="+mn-ea"/>
                <a:cs typeface="+mn-cs"/>
              </a:rPr>
              <a:t>Offloading to PIM logic reduces energy and improves performance, on average, by 2.3X and 2.2X</a:t>
            </a:r>
          </a:p>
        </p:txBody>
      </p:sp>
    </p:spTree>
    <p:extLst>
      <p:ext uri="{BB962C8B-B14F-4D97-AF65-F5344CB8AC3E}">
        <p14:creationId xmlns:p14="http://schemas.microsoft.com/office/powerpoint/2010/main" val="4283935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fad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500"/>
                                        <p:tgtEl>
                                          <p:spTgt spid="1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fade">
                                      <p:cBhvr>
                                        <p:cTn id="20" dur="500"/>
                                        <p:tgtEl>
                                          <p:spTgt spid="36"/>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fade">
                                      <p:cBhvr>
                                        <p:cTn id="25" dur="500"/>
                                        <p:tgtEl>
                                          <p:spTgt spid="38"/>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animEffect transition="in" filter="fade">
                                      <p:cBhvr>
                                        <p:cTn id="33"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6" grpId="0" animBg="1"/>
      <p:bldP spid="66" grpId="0"/>
      <p:bldP spid="36" grpId="0"/>
      <p:bldP spid="38" grpId="0"/>
      <p:bldP spid="39"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76200" y="0"/>
            <a:ext cx="10210800" cy="914400"/>
          </a:xfrm>
        </p:spPr>
        <p:txBody>
          <a:bodyPr/>
          <a:lstStyle/>
          <a:p>
            <a:r>
              <a:rPr lang="en-US" sz="4000" dirty="0"/>
              <a:t>Workload Analysis</a:t>
            </a:r>
            <a:endParaRPr lang="en-US" sz="3700" dirty="0"/>
          </a:p>
        </p:txBody>
      </p:sp>
      <p:sp>
        <p:nvSpPr>
          <p:cNvPr id="3" name="Content Placeholder 2"/>
          <p:cNvSpPr>
            <a:spLocks noGrp="1"/>
          </p:cNvSpPr>
          <p:nvPr>
            <p:ph idx="1"/>
          </p:nvPr>
        </p:nvSpPr>
        <p:spPr>
          <a:xfrm>
            <a:off x="152400" y="1066800"/>
            <a:ext cx="8839200" cy="5638800"/>
          </a:xfrm>
        </p:spPr>
        <p:txBody>
          <a:bodyPr>
            <a:normAutofit/>
          </a:bodyPr>
          <a:lstStyle/>
          <a:p>
            <a:pPr lvl="1"/>
            <a:endParaRPr lang="en-US" sz="2000" dirty="0">
              <a:solidFill>
                <a:srgbClr val="595959"/>
              </a:solidFill>
            </a:endParaRPr>
          </a:p>
          <a:p>
            <a:pPr lvl="1"/>
            <a:endParaRPr lang="en-US" sz="2400" dirty="0">
              <a:solidFill>
                <a:schemeClr val="tx2"/>
              </a:solidFill>
            </a:endParaRPr>
          </a:p>
          <a:p>
            <a:pPr marL="342900" lvl="1" indent="-342900">
              <a:buFont typeface="Arial" pitchFamily="34" charset="0"/>
              <a:buChar char="•"/>
            </a:pPr>
            <a:endParaRPr lang="en-US" sz="2400" u="sng" dirty="0">
              <a:solidFill>
                <a:schemeClr val="tx2"/>
              </a:solidFill>
            </a:endParaRPr>
          </a:p>
          <a:p>
            <a:pPr lvl="1"/>
            <a:endParaRPr lang="en-US" sz="2000" dirty="0">
              <a:solidFill>
                <a:srgbClr val="595959"/>
              </a:solidFill>
            </a:endParaRPr>
          </a:p>
          <a:p>
            <a:endParaRPr lang="en-US"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5" name="Rectangle 4"/>
          <p:cNvSpPr/>
          <p:nvPr/>
        </p:nvSpPr>
        <p:spPr>
          <a:xfrm>
            <a:off x="533400" y="2433935"/>
            <a:ext cx="31242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solidFill>
                <a:effectLst/>
                <a:uLnTx/>
                <a:uFillTx/>
                <a:latin typeface="Gill Sans MT"/>
                <a:ea typeface="+mn-ea"/>
                <a:cs typeface="+mn-cs"/>
              </a:rPr>
              <a:t>Chrome</a:t>
            </a:r>
            <a:endParaRPr kumimoji="0" lang="en-US" sz="28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9" name="TextBox 8"/>
          <p:cNvSpPr txBox="1"/>
          <p:nvPr/>
        </p:nvSpPr>
        <p:spPr>
          <a:xfrm>
            <a:off x="381000" y="2967335"/>
            <a:ext cx="3886200" cy="461665"/>
          </a:xfrm>
          <a:prstGeom prst="rect">
            <a:avLst/>
          </a:prstGeom>
          <a:noFill/>
        </p:spPr>
        <p:txBody>
          <a:bodyPr wrap="square" rtlCol="0">
            <a:spAutoFit/>
          </a:bodyPr>
          <a:lstStyle/>
          <a:p>
            <a:pPr marL="0" marR="0" lvl="2"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web browser</a:t>
            </a: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
        <p:nvSpPr>
          <p:cNvPr id="11" name="TextBox 10"/>
          <p:cNvSpPr txBox="1"/>
          <p:nvPr/>
        </p:nvSpPr>
        <p:spPr>
          <a:xfrm>
            <a:off x="4267200" y="2463224"/>
            <a:ext cx="4267200" cy="5847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0000"/>
                </a:solidFill>
                <a:effectLst/>
                <a:uLnTx/>
                <a:uFillTx/>
                <a:latin typeface="Gill Sans MT"/>
                <a:ea typeface="+mn-ea"/>
                <a:cs typeface="+mn-cs"/>
              </a:rPr>
              <a:t>TensorFlow</a:t>
            </a:r>
            <a:r>
              <a:rPr kumimoji="0" lang="en-US" sz="3200" b="1" i="0" u="none" strike="noStrike" kern="1200" cap="none" spc="0" normalizeH="0" baseline="0" noProof="0" dirty="0">
                <a:ln>
                  <a:noFill/>
                </a:ln>
                <a:solidFill>
                  <a:srgbClr val="000000"/>
                </a:solidFill>
                <a:effectLst/>
                <a:uLnTx/>
                <a:uFillTx/>
                <a:latin typeface="Gill Sans MT"/>
                <a:ea typeface="+mn-ea"/>
                <a:cs typeface="+mn-cs"/>
              </a:rPr>
              <a:t> Mobile</a:t>
            </a: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sp>
        <p:nvSpPr>
          <p:cNvPr id="12" name="TextBox 11"/>
          <p:cNvSpPr txBox="1"/>
          <p:nvPr/>
        </p:nvSpPr>
        <p:spPr>
          <a:xfrm>
            <a:off x="3810000" y="2979003"/>
            <a:ext cx="52578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machine learning framework</a:t>
            </a:r>
            <a:endParaRPr kumimoji="0" lang="en-US" sz="2400" b="0" i="0" u="none" strike="noStrike" kern="1200" cap="none" spc="0" normalizeH="0" baseline="0" noProof="0" dirty="0">
              <a:ln>
                <a:noFill/>
              </a:ln>
              <a:solidFill>
                <a:srgbClr val="595959"/>
              </a:solidFill>
              <a:effectLst/>
              <a:uLnTx/>
              <a:uFillTx/>
              <a:latin typeface="Gill Sans MT"/>
              <a:ea typeface="+mn-ea"/>
              <a:cs typeface="+mn-cs"/>
            </a:endParaRPr>
          </a:p>
        </p:txBody>
      </p:sp>
      <p:sp>
        <p:nvSpPr>
          <p:cNvPr id="16" name="Rectangle 15"/>
          <p:cNvSpPr/>
          <p:nvPr/>
        </p:nvSpPr>
        <p:spPr>
          <a:xfrm>
            <a:off x="-76200" y="5334000"/>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Playback</a:t>
            </a:r>
          </a:p>
        </p:txBody>
      </p:sp>
      <p:sp>
        <p:nvSpPr>
          <p:cNvPr id="17" name="TextBox 16"/>
          <p:cNvSpPr txBox="1"/>
          <p:nvPr/>
        </p:nvSpPr>
        <p:spPr>
          <a:xfrm>
            <a:off x="127000" y="5943600"/>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52600" y="1290935"/>
            <a:ext cx="1066800" cy="1066800"/>
          </a:xfrm>
          <a:prstGeom prst="rect">
            <a:avLst/>
          </a:prstGeom>
        </p:spPr>
      </p:pic>
      <p:pic>
        <p:nvPicPr>
          <p:cNvPr id="14" name="Picture 13"/>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791200" y="1205370"/>
            <a:ext cx="1081655" cy="1156830"/>
          </a:xfrm>
          <a:prstGeom prst="rect">
            <a:avLst/>
          </a:prstGeom>
        </p:spPr>
      </p:pic>
      <p:sp>
        <p:nvSpPr>
          <p:cNvPr id="19" name="Rectangle 18"/>
          <p:cNvSpPr/>
          <p:nvPr/>
        </p:nvSpPr>
        <p:spPr>
          <a:xfrm>
            <a:off x="6096000" y="3769051"/>
            <a:ext cx="3505200" cy="492443"/>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600" b="1" i="0" u="none" strike="noStrike" kern="1200" cap="none" spc="0" normalizeH="0" baseline="0" noProof="0" dirty="0">
              <a:ln>
                <a:noFill/>
              </a:ln>
              <a:solidFill>
                <a:srgbClr val="000000"/>
              </a:solidFill>
              <a:effectLst/>
              <a:uLnTx/>
              <a:uFillTx/>
              <a:latin typeface="Gill Sans MT"/>
              <a:ea typeface="+mn-ea"/>
              <a:cs typeface="+mn-cs"/>
            </a:endParaRPr>
          </a:p>
        </p:txBody>
      </p:sp>
      <p:grpSp>
        <p:nvGrpSpPr>
          <p:cNvPr id="10" name="Group 9"/>
          <p:cNvGrpSpPr/>
          <p:nvPr/>
        </p:nvGrpSpPr>
        <p:grpSpPr>
          <a:xfrm>
            <a:off x="1371600" y="4191000"/>
            <a:ext cx="1600200" cy="1219200"/>
            <a:chOff x="5867400" y="2936553"/>
            <a:chExt cx="2057400" cy="1447800"/>
          </a:xfrm>
        </p:grpSpPr>
        <p:pic>
          <p:nvPicPr>
            <p:cNvPr id="31" name="Picture 30"/>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4" name="Picture 23"/>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8" name="Picture 7"/>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grpSp>
        <p:nvGrpSpPr>
          <p:cNvPr id="25" name="Group 24"/>
          <p:cNvGrpSpPr/>
          <p:nvPr/>
        </p:nvGrpSpPr>
        <p:grpSpPr>
          <a:xfrm>
            <a:off x="5638800" y="4234696"/>
            <a:ext cx="1676400" cy="1219200"/>
            <a:chOff x="5867400" y="2936553"/>
            <a:chExt cx="2057400" cy="1447800"/>
          </a:xfrm>
        </p:grpSpPr>
        <p:pic>
          <p:nvPicPr>
            <p:cNvPr id="26" name="Picture 2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6096000" y="3927153"/>
              <a:ext cx="431470" cy="457200"/>
            </a:xfrm>
            <a:prstGeom prst="rect">
              <a:avLst/>
            </a:prstGeom>
          </p:spPr>
        </p:pic>
        <p:pic>
          <p:nvPicPr>
            <p:cNvPr id="27" name="Picture 2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553200" y="3984544"/>
              <a:ext cx="1295400" cy="325214"/>
            </a:xfrm>
            <a:prstGeom prst="rect">
              <a:avLst/>
            </a:prstGeom>
          </p:spPr>
        </p:pic>
        <p:pic>
          <p:nvPicPr>
            <p:cNvPr id="28" name="Picture 27"/>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867400" y="2936553"/>
              <a:ext cx="2057400" cy="935088"/>
            </a:xfrm>
            <a:prstGeom prst="rect">
              <a:avLst/>
            </a:prstGeom>
          </p:spPr>
        </p:pic>
      </p:grpSp>
      <p:sp>
        <p:nvSpPr>
          <p:cNvPr id="30" name="Rectangle 29"/>
          <p:cNvSpPr/>
          <p:nvPr/>
        </p:nvSpPr>
        <p:spPr>
          <a:xfrm>
            <a:off x="4191000" y="5352872"/>
            <a:ext cx="4114800" cy="584776"/>
          </a:xfrm>
          <a:prstGeom prst="rect">
            <a:avLst/>
          </a:prstGeom>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Gill Sans MT"/>
                <a:ea typeface="+mn-ea"/>
                <a:cs typeface="+mn-cs"/>
              </a:rPr>
              <a:t>Video Capture</a:t>
            </a:r>
          </a:p>
        </p:txBody>
      </p:sp>
      <p:sp>
        <p:nvSpPr>
          <p:cNvPr id="32" name="TextBox 31"/>
          <p:cNvSpPr txBox="1"/>
          <p:nvPr/>
        </p:nvSpPr>
        <p:spPr>
          <a:xfrm>
            <a:off x="4318000" y="5962472"/>
            <a:ext cx="42926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595959"/>
                </a:solidFill>
                <a:effectLst/>
                <a:uLnTx/>
                <a:uFillTx/>
                <a:latin typeface="Gill Sans MT"/>
                <a:ea typeface="+mn-ea"/>
                <a:cs typeface="+mn-cs"/>
              </a:rPr>
              <a:t>Google’s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video codec</a:t>
            </a:r>
            <a:r>
              <a:rPr kumimoji="0" lang="en-US" sz="2400" b="1" i="0" u="none" strike="noStrike" kern="1200" cap="none" spc="0" normalizeH="0" baseline="0" noProof="0" dirty="0">
                <a:ln>
                  <a:noFill/>
                </a:ln>
                <a:solidFill>
                  <a:srgbClr val="595959"/>
                </a:solidFill>
                <a:effectLst/>
                <a:uLnTx/>
                <a:uFillTx/>
                <a:latin typeface="Gill Sans MT"/>
                <a:ea typeface="+mn-ea"/>
                <a:cs typeface="+mn-cs"/>
              </a:rPr>
              <a:t> </a:t>
            </a:r>
            <a:br>
              <a:rPr kumimoji="0" lang="en-US" sz="2400" b="1" i="0" u="none" strike="noStrike" kern="1200" cap="none" spc="0" normalizeH="0" baseline="0" noProof="0" dirty="0">
                <a:ln>
                  <a:noFill/>
                </a:ln>
                <a:solidFill>
                  <a:srgbClr val="595959"/>
                </a:solidFill>
                <a:effectLst/>
                <a:uLnTx/>
                <a:uFillTx/>
                <a:latin typeface="Gill Sans MT"/>
                <a:ea typeface="+mn-ea"/>
                <a:cs typeface="+mn-cs"/>
              </a:rPr>
            </a:br>
            <a:endParaRPr kumimoji="0" lang="en-US" sz="2400" b="1" i="0" u="none" strike="noStrike" kern="1200" cap="none" spc="0" normalizeH="0" baseline="0" noProof="0" dirty="0">
              <a:ln>
                <a:noFill/>
              </a:ln>
              <a:solidFill>
                <a:srgbClr val="0000FF"/>
              </a:solidFill>
              <a:effectLst/>
              <a:uLnTx/>
              <a:uFillTx/>
              <a:latin typeface="Gill Sans MT"/>
              <a:ea typeface="+mn-ea"/>
              <a:cs typeface="+mn-cs"/>
            </a:endParaRPr>
          </a:p>
        </p:txBody>
      </p:sp>
    </p:spTree>
    <p:extLst>
      <p:ext uri="{BB962C8B-B14F-4D97-AF65-F5344CB8AC3E}">
        <p14:creationId xmlns:p14="http://schemas.microsoft.com/office/powerpoint/2010/main" val="1218088405"/>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err="1"/>
              <a:t>TensorFlow</a:t>
            </a:r>
            <a:r>
              <a:rPr lang="en-US" dirty="0"/>
              <a:t> Mobile</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pic>
        <p:nvPicPr>
          <p:cNvPr id="13" name="Picture 12"/>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038600" y="762000"/>
            <a:ext cx="914400" cy="977950"/>
          </a:xfrm>
          <a:prstGeom prst="rect">
            <a:avLst/>
          </a:prstGeom>
        </p:spPr>
      </p:pic>
      <p:sp>
        <p:nvSpPr>
          <p:cNvPr id="5" name="Rectangle 4"/>
          <p:cNvSpPr/>
          <p:nvPr/>
        </p:nvSpPr>
        <p:spPr>
          <a:xfrm>
            <a:off x="0" y="35052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57.3%</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of the inference energy is spent on</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data movement</a:t>
            </a:r>
            <a:endParaRPr kumimoji="0" lang="en-US" sz="2600" b="1" i="0" u="sng" strike="noStrike" kern="1200" cap="none" spc="0" normalizeH="0" baseline="0" noProof="0" dirty="0">
              <a:ln>
                <a:noFill/>
              </a:ln>
              <a:solidFill>
                <a:prstClr val="black"/>
              </a:solidFill>
              <a:effectLst/>
              <a:uLnTx/>
              <a:uFillTx/>
              <a:latin typeface="Gill Sans MT"/>
              <a:ea typeface="+mn-ea"/>
              <a:cs typeface="+mn-cs"/>
            </a:endParaRPr>
          </a:p>
        </p:txBody>
      </p:sp>
      <p:sp>
        <p:nvSpPr>
          <p:cNvPr id="14" name="Rectangle 13"/>
          <p:cNvSpPr/>
          <p:nvPr/>
        </p:nvSpPr>
        <p:spPr>
          <a:xfrm>
            <a:off x="0" y="4938355"/>
            <a:ext cx="9144000" cy="830997"/>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54.4%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sng" strike="noStrike" kern="1200" cap="none" spc="0" normalizeH="0" baseline="0" noProof="0" dirty="0">
                <a:ln>
                  <a:noFill/>
                </a:ln>
                <a:solidFill>
                  <a:srgbClr val="0000FF"/>
                </a:solidFill>
                <a:effectLst/>
                <a:uLnTx/>
                <a:uFillTx/>
                <a:latin typeface="Gill Sans MT"/>
                <a:ea typeface="+mn-ea"/>
                <a:cs typeface="+mn-cs"/>
              </a:rPr>
              <a:t>packing/unpacking</a:t>
            </a:r>
            <a:r>
              <a:rPr kumimoji="0" lang="en-US" sz="2400" b="1" i="0" u="sng"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sng" strike="noStrike" kern="1200" cap="none" spc="0" normalizeH="0" baseline="0" noProof="0" dirty="0">
                <a:ln>
                  <a:noFill/>
                </a:ln>
                <a:solidFill>
                  <a:srgbClr val="0000FF"/>
                </a:solidFill>
                <a:effectLst/>
                <a:uLnTx/>
                <a:uFillTx/>
                <a:latin typeface="Gill Sans MT"/>
                <a:ea typeface="+mn-ea"/>
                <a:cs typeface="+mn-cs"/>
              </a:rPr>
              <a:t>quantization</a:t>
            </a:r>
          </a:p>
        </p:txBody>
      </p:sp>
      <p:cxnSp>
        <p:nvCxnSpPr>
          <p:cNvPr id="30" name="Straight Arrow Connector 29"/>
          <p:cNvCxnSpPr/>
          <p:nvPr/>
        </p:nvCxnSpPr>
        <p:spPr>
          <a:xfrm>
            <a:off x="4495800" y="4473952"/>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676400" y="1828800"/>
            <a:ext cx="5638800" cy="1066800"/>
            <a:chOff x="1676400" y="2057400"/>
            <a:chExt cx="5638800" cy="1066800"/>
          </a:xfrm>
        </p:grpSpPr>
        <p:grpSp>
          <p:nvGrpSpPr>
            <p:cNvPr id="68" name="Group 67"/>
            <p:cNvGrpSpPr/>
            <p:nvPr/>
          </p:nvGrpSpPr>
          <p:grpSpPr>
            <a:xfrm>
              <a:off x="3657600" y="2057400"/>
              <a:ext cx="1600200" cy="1066800"/>
              <a:chOff x="3505200" y="1143000"/>
              <a:chExt cx="1828800" cy="1143000"/>
            </a:xfrm>
          </p:grpSpPr>
          <p:sp>
            <p:nvSpPr>
              <p:cNvPr id="67" name="Rounded Rectangle 66"/>
              <p:cNvSpPr/>
              <p:nvPr/>
            </p:nvSpPr>
            <p:spPr>
              <a:xfrm>
                <a:off x="3505200" y="1143000"/>
                <a:ext cx="1828800" cy="1143000"/>
              </a:xfrm>
              <a:prstGeom prst="roundRect">
                <a:avLst/>
              </a:prstGeom>
              <a:solidFill>
                <a:schemeClr val="lt1">
                  <a:alpha val="0"/>
                </a:schemeClr>
              </a:solidFill>
              <a:ln w="28575" cmpd="sng">
                <a:solidFill>
                  <a:srgbClr val="000000"/>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Gill Sans MT"/>
                  <a:ea typeface="+mn-ea"/>
                  <a:cs typeface="+mn-cs"/>
                </a:endParaRPr>
              </a:p>
            </p:txBody>
          </p:sp>
          <p:pic>
            <p:nvPicPr>
              <p:cNvPr id="66" name="Picture 65"/>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581400" y="1188143"/>
                <a:ext cx="1650486" cy="1097857"/>
              </a:xfrm>
              <a:prstGeom prst="rect">
                <a:avLst/>
              </a:prstGeom>
            </p:spPr>
          </p:pic>
        </p:grpSp>
        <p:cxnSp>
          <p:nvCxnSpPr>
            <p:cNvPr id="69" name="Straight Arrow Connector 68"/>
            <p:cNvCxnSpPr/>
            <p:nvPr/>
          </p:nvCxnSpPr>
          <p:spPr>
            <a:xfrm flipV="1">
              <a:off x="2057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676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endParaRPr kumimoji="0" lang="en-US" sz="2000" b="1" i="0" u="sng" strike="noStrike" kern="1200" cap="none" spc="0" normalizeH="0" baseline="0" noProof="0" dirty="0">
                <a:ln>
                  <a:noFill/>
                </a:ln>
                <a:solidFill>
                  <a:prstClr val="black"/>
                </a:solidFill>
                <a:effectLst/>
                <a:uLnTx/>
                <a:uFillTx/>
                <a:latin typeface="Gill Sans MT"/>
                <a:ea typeface="+mn-ea"/>
                <a:cs typeface="+mn-cs"/>
              </a:endParaRPr>
            </a:p>
          </p:txBody>
        </p:sp>
        <p:cxnSp>
          <p:nvCxnSpPr>
            <p:cNvPr id="40" name="Straight Arrow Connector 39"/>
            <p:cNvCxnSpPr/>
            <p:nvPr/>
          </p:nvCxnSpPr>
          <p:spPr>
            <a:xfrm>
              <a:off x="5486400" y="2731532"/>
              <a:ext cx="1371600" cy="11668"/>
            </a:xfrm>
            <a:prstGeom prst="straightConnector1">
              <a:avLst/>
            </a:prstGeom>
            <a:ln w="38100" cmpd="sng">
              <a:solidFill>
                <a:schemeClr val="tx1"/>
              </a:solidFill>
              <a:headEnd type="none" w="med" len="med"/>
              <a:tailEnd type="arrow"/>
            </a:ln>
          </p:spPr>
          <p:style>
            <a:lnRef idx="1">
              <a:schemeClr val="accent1"/>
            </a:lnRef>
            <a:fillRef idx="0">
              <a:schemeClr val="accent1"/>
            </a:fillRef>
            <a:effectRef idx="0">
              <a:schemeClr val="accent1"/>
            </a:effectRef>
            <a:fontRef idx="minor">
              <a:schemeClr val="tx1"/>
            </a:fontRef>
          </p:style>
        </p:cxnSp>
        <p:sp>
          <p:nvSpPr>
            <p:cNvPr id="43" name="Rectangle 42"/>
            <p:cNvSpPr/>
            <p:nvPr/>
          </p:nvSpPr>
          <p:spPr>
            <a:xfrm>
              <a:off x="5105400" y="22098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Prediction</a:t>
              </a:r>
              <a:endParaRPr kumimoji="0" lang="en-US" sz="1800" b="1" i="0" u="sng" strike="noStrike" kern="1200" cap="none" spc="0" normalizeH="0" baseline="0" noProof="0" dirty="0">
                <a:ln>
                  <a:noFill/>
                </a:ln>
                <a:solidFill>
                  <a:prstClr val="black"/>
                </a:solidFill>
                <a:effectLst/>
                <a:uLnTx/>
                <a:uFillTx/>
                <a:latin typeface="Gill Sans MT"/>
                <a:ea typeface="+mn-ea"/>
                <a:cs typeface="+mn-cs"/>
              </a:endParaRPr>
            </a:p>
          </p:txBody>
        </p:sp>
      </p:grpSp>
    </p:spTree>
    <p:extLst>
      <p:ext uri="{BB962C8B-B14F-4D97-AF65-F5344CB8AC3E}">
        <p14:creationId xmlns:p14="http://schemas.microsoft.com/office/powerpoint/2010/main" val="3775860561"/>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Packing</a:t>
            </a:r>
          </a:p>
        </p:txBody>
      </p:sp>
      <p:sp>
        <p:nvSpPr>
          <p:cNvPr id="3" name="Content Placeholder 2"/>
          <p:cNvSpPr>
            <a:spLocks noGrp="1"/>
          </p:cNvSpPr>
          <p:nvPr>
            <p:ph idx="1"/>
          </p:nvPr>
        </p:nvSpPr>
        <p:spPr>
          <a:xfrm>
            <a:off x="152400" y="9144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19" name="Rectangle 18"/>
          <p:cNvSpPr/>
          <p:nvPr/>
        </p:nvSpPr>
        <p:spPr>
          <a:xfrm>
            <a:off x="533400" y="1926848"/>
            <a:ext cx="8077200" cy="89255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srgbClr val="1F497D"/>
                </a:solidFill>
                <a:effectLst/>
                <a:uLnTx/>
                <a:uFillTx/>
                <a:latin typeface="Gill Sans MT"/>
                <a:ea typeface="+mn-ea"/>
                <a:cs typeface="+mn-cs"/>
              </a:rPr>
              <a:t>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Reorders</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elements of matrices to minimize </a:t>
            </a:r>
            <a:br>
              <a:rPr kumimoji="0" lang="en-US" sz="2500" b="1" i="0" u="none" strike="noStrike" kern="1200" cap="none" spc="0" normalizeH="0" baseline="0" noProof="0" dirty="0">
                <a:ln>
                  <a:noFill/>
                </a:ln>
                <a:solidFill>
                  <a:prstClr val="black"/>
                </a:solidFill>
                <a:effectLst/>
                <a:uLnTx/>
                <a:uFillTx/>
                <a:latin typeface="Gill Sans MT"/>
                <a:ea typeface="+mn-ea"/>
                <a:cs typeface="+mn-cs"/>
              </a:rPr>
            </a:br>
            <a:r>
              <a:rPr kumimoji="0" lang="en-US" sz="2500" b="1" i="0" u="none" strike="noStrike" kern="1200" cap="none" spc="0" normalizeH="0" baseline="0" noProof="0" dirty="0">
                <a:ln>
                  <a:noFill/>
                </a:ln>
                <a:solidFill>
                  <a:srgbClr val="C00000"/>
                </a:solidFill>
                <a:effectLst/>
                <a:uLnTx/>
                <a:uFillTx/>
                <a:latin typeface="Gill Sans MT"/>
                <a:ea typeface="+mn-ea"/>
                <a:cs typeface="+mn-cs"/>
              </a:rPr>
              <a:t>cache misses </a:t>
            </a:r>
            <a:r>
              <a:rPr kumimoji="0" lang="en-US" sz="2500" b="1" i="0" u="none" strike="noStrike" kern="1200" cap="none" spc="0" normalizeH="0" baseline="0" noProof="0" dirty="0">
                <a:ln>
                  <a:noFill/>
                </a:ln>
                <a:solidFill>
                  <a:prstClr val="black"/>
                </a:solidFill>
                <a:effectLst/>
                <a:uLnTx/>
                <a:uFillTx/>
                <a:latin typeface="Gill Sans MT"/>
                <a:ea typeface="+mn-ea"/>
                <a:cs typeface="+mn-cs"/>
              </a:rPr>
              <a:t>during </a:t>
            </a:r>
            <a:r>
              <a:rPr kumimoji="0" lang="en-US" sz="2500" b="1" i="0" u="none" strike="noStrike" kern="1200" cap="none" spc="0" normalizeH="0" baseline="0" noProof="0" dirty="0">
                <a:ln>
                  <a:noFill/>
                </a:ln>
                <a:solidFill>
                  <a:srgbClr val="0000FF"/>
                </a:solidFill>
                <a:effectLst/>
                <a:uLnTx/>
                <a:uFillTx/>
                <a:latin typeface="Gill Sans MT"/>
                <a:ea typeface="+mn-ea"/>
                <a:cs typeface="+mn-cs"/>
              </a:rPr>
              <a:t>matrix multiplication</a:t>
            </a:r>
          </a:p>
        </p:txBody>
      </p:sp>
      <p:sp>
        <p:nvSpPr>
          <p:cNvPr id="20" name="Rectangle 19"/>
          <p:cNvSpPr/>
          <p:nvPr/>
        </p:nvSpPr>
        <p:spPr>
          <a:xfrm>
            <a:off x="-76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40%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31%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 inference</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 execution time </a:t>
            </a:r>
          </a:p>
        </p:txBody>
      </p:sp>
      <p:sp>
        <p:nvSpPr>
          <p:cNvPr id="21" name="Rectangle 20"/>
          <p:cNvSpPr/>
          <p:nvPr/>
        </p:nvSpPr>
        <p:spPr>
          <a:xfrm>
            <a:off x="4648200" y="3352800"/>
            <a:ext cx="4724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1F497D"/>
                </a:solidFill>
                <a:effectLst/>
                <a:uLnTx/>
                <a:uFillTx/>
                <a:latin typeface="Gill Sans MT"/>
                <a:ea typeface="+mn-ea"/>
                <a:cs typeface="+mn-cs"/>
              </a:rPr>
              <a:t>Packing’s</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accounts for up to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35.3%</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the 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p>
        </p:txBody>
      </p:sp>
      <p:sp>
        <p:nvSpPr>
          <p:cNvPr id="28" name="Rounded Rectangle 27"/>
          <p:cNvSpPr/>
          <p:nvPr/>
        </p:nvSpPr>
        <p:spPr>
          <a:xfrm>
            <a:off x="35052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Packing</a:t>
            </a:r>
          </a:p>
        </p:txBody>
      </p:sp>
      <p:cxnSp>
        <p:nvCxnSpPr>
          <p:cNvPr id="29" name="Straight Arrow Connector 28"/>
          <p:cNvCxnSpPr/>
          <p:nvPr/>
        </p:nvCxnSpPr>
        <p:spPr>
          <a:xfrm>
            <a:off x="1752600" y="1676400"/>
            <a:ext cx="1447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524000" y="1143000"/>
            <a:ext cx="19050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Matrix</a:t>
            </a:r>
          </a:p>
        </p:txBody>
      </p:sp>
      <p:cxnSp>
        <p:nvCxnSpPr>
          <p:cNvPr id="32" name="Straight Arrow Connector 31"/>
          <p:cNvCxnSpPr/>
          <p:nvPr/>
        </p:nvCxnSpPr>
        <p:spPr>
          <a:xfrm>
            <a:off x="54864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2578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Packed Matrix</a:t>
            </a:r>
          </a:p>
        </p:txBody>
      </p:sp>
      <p:cxnSp>
        <p:nvCxnSpPr>
          <p:cNvPr id="34" name="Straight Arrow Connector 33"/>
          <p:cNvCxnSpPr/>
          <p:nvPr/>
        </p:nvCxnSpPr>
        <p:spPr>
          <a:xfrm>
            <a:off x="2514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0" y="5127248"/>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 reorganization </a:t>
            </a:r>
            <a:r>
              <a:rPr kumimoji="0" lang="en-US" sz="2800" b="1" i="0" u="none" strike="noStrike" kern="1200" cap="none" spc="0" normalizeH="0" baseline="0" noProof="0" dirty="0">
                <a:ln>
                  <a:noFill/>
                </a:ln>
                <a:solidFill>
                  <a:prstClr val="black"/>
                </a:solidFill>
                <a:effectLst/>
                <a:uLnTx/>
                <a:uFillTx/>
                <a:latin typeface="Gill Sans MT"/>
                <a:ea typeface="+mn-ea"/>
                <a:cs typeface="+mn-cs"/>
              </a:rPr>
              <a:t>process</a:t>
            </a:r>
            <a:br>
              <a:rPr kumimoji="0" lang="en-US" sz="2800" b="1" i="0" u="none" strike="noStrike" kern="1200" cap="none" spc="0" normalizeH="0" baseline="0" noProof="0" dirty="0">
                <a:ln>
                  <a:noFill/>
                </a:ln>
                <a:solidFill>
                  <a:prstClr val="black"/>
                </a:solidFill>
                <a:effectLst/>
                <a:uLnTx/>
                <a:uFillTx/>
                <a:latin typeface="Gill Sans MT"/>
                <a:ea typeface="+mn-ea"/>
                <a:cs typeface="+mn-cs"/>
              </a:rPr>
            </a:br>
            <a:r>
              <a:rPr kumimoji="0" lang="en-US" sz="2800" b="1" i="0" u="none" strike="noStrike" kern="1200" cap="none" spc="0" normalizeH="0" baseline="0" noProof="0" dirty="0">
                <a:ln>
                  <a:noFill/>
                </a:ln>
                <a:solidFill>
                  <a:prstClr val="black"/>
                </a:solidFill>
                <a:effectLst/>
                <a:uLnTx/>
                <a:uFillTx/>
                <a:latin typeface="Gill Sans MT"/>
                <a:ea typeface="+mn-ea"/>
                <a:cs typeface="+mn-cs"/>
              </a:rPr>
              <a:t> that requires </a:t>
            </a:r>
            <a:r>
              <a:rPr kumimoji="0" lang="en-US" sz="2800" b="1" i="0" u="none" strike="noStrike" kern="1200" cap="none" spc="0" normalizeH="0" baseline="0" noProof="0" dirty="0">
                <a:ln>
                  <a:noFill/>
                </a:ln>
                <a:solidFill>
                  <a:srgbClr val="006600"/>
                </a:solidFill>
                <a:effectLst/>
                <a:uLnTx/>
                <a:uFillTx/>
                <a:latin typeface="Gill Sans MT"/>
                <a:ea typeface="+mn-ea"/>
                <a:cs typeface="+mn-cs"/>
              </a:rPr>
              <a:t>simple arithmetic </a:t>
            </a:r>
          </a:p>
        </p:txBody>
      </p:sp>
      <p:cxnSp>
        <p:nvCxnSpPr>
          <p:cNvPr id="17" name="Straight Arrow Connector 16"/>
          <p:cNvCxnSpPr/>
          <p:nvPr/>
        </p:nvCxnSpPr>
        <p:spPr>
          <a:xfrm>
            <a:off x="6705600" y="28956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43929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fade">
                                      <p:cBhvr>
                                        <p:cTn id="10" dur="500"/>
                                        <p:tgtEl>
                                          <p:spTgt spid="3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fade">
                                      <p:cBhvr>
                                        <p:cTn id="28" dur="500"/>
                                        <p:tgtEl>
                                          <p:spTgt spid="3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76200"/>
            <a:ext cx="9144000" cy="914400"/>
          </a:xfrm>
        </p:spPr>
        <p:txBody>
          <a:bodyPr/>
          <a:lstStyle/>
          <a:p>
            <a:r>
              <a:rPr lang="en-US" dirty="0"/>
              <a:t>Quantization</a:t>
            </a:r>
          </a:p>
        </p:txBody>
      </p:sp>
      <p:sp>
        <p:nvSpPr>
          <p:cNvPr id="3" name="Content Placeholder 2"/>
          <p:cNvSpPr>
            <a:spLocks noGrp="1"/>
          </p:cNvSpPr>
          <p:nvPr>
            <p:ph idx="1"/>
          </p:nvPr>
        </p:nvSpPr>
        <p:spPr>
          <a:xfrm>
            <a:off x="152400" y="990600"/>
            <a:ext cx="8991600" cy="5715000"/>
          </a:xfrm>
        </p:spPr>
        <p:txBody>
          <a:bodyPr>
            <a:normAutofit/>
          </a:bodyPr>
          <a:lstStyle/>
          <a:p>
            <a:endParaRPr lang="en-US" sz="28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lvl="1"/>
            <a:endParaRPr lang="en-US" sz="2400" dirty="0">
              <a:solidFill>
                <a:srgbClr val="595959"/>
              </a:solidFill>
            </a:endParaRPr>
          </a:p>
          <a:p>
            <a:pPr marL="457200" lvl="1" indent="0">
              <a:buNone/>
            </a:pPr>
            <a:endParaRPr lang="en-US" sz="2400" dirty="0">
              <a:solidFill>
                <a:srgbClr val="595959"/>
              </a:solidFill>
            </a:endParaRPr>
          </a:p>
          <a:p>
            <a:pPr lvl="1"/>
            <a:endParaRPr lang="en" sz="2400" dirty="0">
              <a:solidFill>
                <a:srgbClr val="595959"/>
              </a:solidFill>
            </a:endParaRPr>
          </a:p>
          <a:p>
            <a:pPr marL="0" indent="0">
              <a:buNone/>
            </a:pPr>
            <a:endParaRPr lang="en-US" sz="2800" dirty="0">
              <a:solidFill>
                <a:schemeClr val="tx2"/>
              </a:solidFill>
            </a:endParaRPr>
          </a:p>
          <a:p>
            <a:pPr lvl="1"/>
            <a:endParaRPr lang="en-US" sz="2400" dirty="0"/>
          </a:p>
          <a:p>
            <a:pPr lvl="1"/>
            <a:endParaRPr lang="en-US" sz="2400" dirty="0"/>
          </a:p>
          <a:p>
            <a:pPr lvl="1"/>
            <a:endParaRPr lang="en-US" sz="2400" dirty="0"/>
          </a:p>
        </p:txBody>
      </p:sp>
      <p:pic>
        <p:nvPicPr>
          <p:cNvPr id="6" name="Picture 5" descr="safari.pn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
        <p:nvSpPr>
          <p:cNvPr id="19" name="Rectangle 18"/>
          <p:cNvSpPr/>
          <p:nvPr/>
        </p:nvSpPr>
        <p:spPr>
          <a:xfrm>
            <a:off x="76200" y="1981200"/>
            <a:ext cx="8915400" cy="86177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500" b="1" i="0" u="none" strike="noStrike" kern="1200" cap="none" spc="0" normalizeH="0" baseline="0" noProof="0" dirty="0">
                <a:ln>
                  <a:noFill/>
                </a:ln>
                <a:solidFill>
                  <a:prstClr val="black"/>
                </a:solidFill>
                <a:effectLst/>
                <a:uLnTx/>
                <a:uFillTx/>
                <a:latin typeface="Gill Sans MT"/>
                <a:ea typeface="+mn-ea"/>
                <a:cs typeface="+mn-cs"/>
              </a:rPr>
              <a:t>Converts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32-bit floating point</a:t>
            </a:r>
            <a:r>
              <a:rPr kumimoji="0" lang="en-US" sz="2500" b="1" i="0" u="none" strike="noStrike" kern="1200" cap="none" spc="0" normalizeH="0" baseline="0" noProof="0" dirty="0">
                <a:ln>
                  <a:noFill/>
                </a:ln>
                <a:solidFill>
                  <a:prstClr val="black"/>
                </a:solidFill>
                <a:effectLst/>
                <a:uLnTx/>
                <a:uFillTx/>
                <a:latin typeface="Gill Sans MT"/>
                <a:ea typeface="+mn-ea"/>
                <a:cs typeface="+mn-cs"/>
              </a:rPr>
              <a:t> to </a:t>
            </a:r>
            <a:r>
              <a:rPr kumimoji="0" lang="en-US" sz="2500" b="1" i="0" u="sng" strike="noStrike" kern="1200" cap="none" spc="0" normalizeH="0" baseline="0" noProof="0" dirty="0">
                <a:ln>
                  <a:noFill/>
                </a:ln>
                <a:solidFill>
                  <a:srgbClr val="0000FF"/>
                </a:solidFill>
                <a:effectLst/>
                <a:uLnTx/>
                <a:uFillTx/>
                <a:latin typeface="Gill Sans MT"/>
                <a:ea typeface="+mn-ea"/>
                <a:cs typeface="+mn-cs"/>
              </a:rPr>
              <a:t>8-bit integers </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to improve inference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execution time</a:t>
            </a:r>
            <a:r>
              <a:rPr kumimoji="0" lang="en-US" sz="2500" b="1" i="0" u="none" strike="noStrike" kern="1200" cap="none" spc="0" normalizeH="0" baseline="0" noProof="0" dirty="0">
                <a:ln>
                  <a:noFill/>
                </a:ln>
                <a:solidFill>
                  <a:srgbClr val="000000"/>
                </a:solidFill>
                <a:effectLst/>
                <a:uLnTx/>
                <a:uFillTx/>
                <a:latin typeface="Gill Sans MT"/>
                <a:ea typeface="+mn-ea"/>
                <a:cs typeface="+mn-cs"/>
              </a:rPr>
              <a:t> and </a:t>
            </a:r>
            <a:r>
              <a:rPr kumimoji="0" lang="en-US" sz="2500" b="1" i="0" u="sng" strike="noStrike" kern="1200" cap="none" spc="0" normalizeH="0" baseline="0" noProof="0" dirty="0">
                <a:ln>
                  <a:noFill/>
                </a:ln>
                <a:solidFill>
                  <a:srgbClr val="000000"/>
                </a:solidFill>
                <a:effectLst/>
                <a:uLnTx/>
                <a:uFillTx/>
                <a:latin typeface="Gill Sans MT"/>
                <a:ea typeface="+mn-ea"/>
                <a:cs typeface="+mn-cs"/>
              </a:rPr>
              <a:t>energy consumption </a:t>
            </a:r>
            <a:endParaRPr kumimoji="0" lang="en-US" sz="2500" b="1" i="0" u="sng" strike="noStrike" kern="1200" cap="none" spc="0" normalizeH="0" baseline="0" noProof="0" dirty="0">
              <a:ln>
                <a:noFill/>
              </a:ln>
              <a:solidFill>
                <a:srgbClr val="0000FF"/>
              </a:solidFill>
              <a:effectLst/>
              <a:uLnTx/>
              <a:uFillTx/>
              <a:latin typeface="Gill Sans MT"/>
              <a:ea typeface="+mn-ea"/>
              <a:cs typeface="+mn-cs"/>
            </a:endParaRPr>
          </a:p>
        </p:txBody>
      </p:sp>
      <p:sp>
        <p:nvSpPr>
          <p:cNvPr id="20" name="Rectangle 19"/>
          <p:cNvSpPr/>
          <p:nvPr/>
        </p:nvSpPr>
        <p:spPr>
          <a:xfrm>
            <a:off x="152400" y="3352800"/>
            <a:ext cx="4191000" cy="156966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Up to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16.8%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of the </a:t>
            </a:r>
            <a:r>
              <a:rPr kumimoji="0" lang="en-US" sz="2400" b="1" i="0" u="none" strike="noStrike" kern="1200" cap="none" spc="0" normalizeH="0" baseline="0" noProof="0" dirty="0">
                <a:ln>
                  <a:noFill/>
                </a:ln>
                <a:solidFill>
                  <a:srgbClr val="000000"/>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energy</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and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16.1%</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of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prstClr val="black"/>
                </a:solidFill>
                <a:effectLst/>
                <a:uLnTx/>
                <a:uFillTx/>
                <a:latin typeface="Gill Sans MT"/>
                <a:ea typeface="+mn-ea"/>
                <a:cs typeface="+mn-cs"/>
              </a:rPr>
              <a:t>inference </a:t>
            </a:r>
            <a:r>
              <a:rPr kumimoji="0" lang="en-US" sz="2400" b="1" i="0" u="none" strike="noStrike" kern="1200" cap="none" spc="0" normalizeH="0" baseline="0" noProof="0" dirty="0">
                <a:ln>
                  <a:noFill/>
                </a:ln>
                <a:solidFill>
                  <a:srgbClr val="1F497D"/>
                </a:solidFill>
                <a:effectLst/>
                <a:uLnTx/>
                <a:uFillTx/>
                <a:latin typeface="Gill Sans MT"/>
                <a:ea typeface="+mn-ea"/>
                <a:cs typeface="+mn-cs"/>
              </a:rPr>
              <a:t>execution time </a:t>
            </a:r>
          </a:p>
        </p:txBody>
      </p:sp>
      <p:sp>
        <p:nvSpPr>
          <p:cNvPr id="21" name="Rectangle 20"/>
          <p:cNvSpPr/>
          <p:nvPr/>
        </p:nvSpPr>
        <p:spPr>
          <a:xfrm>
            <a:off x="4648200" y="3352800"/>
            <a:ext cx="4343400" cy="120032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Majority of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quantization</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energy comes from </a:t>
            </a:r>
            <a:br>
              <a:rPr kumimoji="0" lang="en-US" sz="2400" b="1" i="0" u="none" strike="noStrike" kern="1200" cap="none" spc="0" normalizeH="0" baseline="0" noProof="0" dirty="0">
                <a:ln>
                  <a:noFill/>
                </a:ln>
                <a:solidFill>
                  <a:prstClr val="black"/>
                </a:solidFill>
                <a:effectLst/>
                <a:uLnTx/>
                <a:uFillTx/>
                <a:latin typeface="Gill Sans MT"/>
                <a:ea typeface="+mn-ea"/>
                <a:cs typeface="+mn-cs"/>
              </a:rPr>
            </a:br>
            <a:r>
              <a:rPr kumimoji="0" lang="en-US" sz="2400" b="1" i="0" u="none" strike="noStrike" kern="1200" cap="none" spc="0" normalizeH="0" baseline="0" noProof="0" dirty="0">
                <a:ln>
                  <a:noFill/>
                </a:ln>
                <a:solidFill>
                  <a:srgbClr val="C00000"/>
                </a:solidFill>
                <a:effectLst/>
                <a:uLnTx/>
                <a:uFillTx/>
                <a:latin typeface="Gill Sans MT"/>
                <a:ea typeface="+mn-ea"/>
                <a:cs typeface="+mn-cs"/>
              </a:rPr>
              <a:t>data movement</a:t>
            </a:r>
          </a:p>
        </p:txBody>
      </p:sp>
      <p:sp>
        <p:nvSpPr>
          <p:cNvPr id="28" name="Rounded Rectangle 27"/>
          <p:cNvSpPr/>
          <p:nvPr/>
        </p:nvSpPr>
        <p:spPr>
          <a:xfrm>
            <a:off x="4038600" y="1219200"/>
            <a:ext cx="1676400" cy="655109"/>
          </a:xfrm>
          <a:prstGeom prst="roundRect">
            <a:avLst/>
          </a:prstGeom>
          <a:solidFill>
            <a:schemeClr val="tx2"/>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Gill Sans MT"/>
                <a:ea typeface="+mn-ea"/>
                <a:cs typeface="+mn-cs"/>
              </a:rPr>
              <a:t>Quantization</a:t>
            </a:r>
          </a:p>
        </p:txBody>
      </p:sp>
      <p:cxnSp>
        <p:nvCxnSpPr>
          <p:cNvPr id="29" name="Straight Arrow Connector 28"/>
          <p:cNvCxnSpPr/>
          <p:nvPr/>
        </p:nvCxnSpPr>
        <p:spPr>
          <a:xfrm>
            <a:off x="1524000" y="1676400"/>
            <a:ext cx="2209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1143000" y="1143000"/>
            <a:ext cx="27432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floating point</a:t>
            </a:r>
          </a:p>
        </p:txBody>
      </p:sp>
      <p:cxnSp>
        <p:nvCxnSpPr>
          <p:cNvPr id="32" name="Straight Arrow Connector 31"/>
          <p:cNvCxnSpPr/>
          <p:nvPr/>
        </p:nvCxnSpPr>
        <p:spPr>
          <a:xfrm>
            <a:off x="6019800" y="1676400"/>
            <a:ext cx="1828800" cy="0"/>
          </a:xfrm>
          <a:prstGeom prst="straightConnector1">
            <a:avLst/>
          </a:prstGeom>
          <a:ln w="57150" cmpd="sng">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791200" y="1143000"/>
            <a:ext cx="220980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mn-ea"/>
                <a:cs typeface="+mn-cs"/>
              </a:rPr>
              <a:t>integer</a:t>
            </a:r>
          </a:p>
        </p:txBody>
      </p:sp>
      <p:sp>
        <p:nvSpPr>
          <p:cNvPr id="16" name="Rectangle 15"/>
          <p:cNvSpPr/>
          <p:nvPr/>
        </p:nvSpPr>
        <p:spPr>
          <a:xfrm>
            <a:off x="0" y="5294293"/>
            <a:ext cx="9144000" cy="954107"/>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a:ea typeface="+mn-ea"/>
                <a:cs typeface="+mn-cs"/>
              </a:rPr>
              <a:t>A simple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data</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conversion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 that requires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shift</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addition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800" b="1" i="0" u="none" strike="noStrike" kern="1200" cap="none" spc="0" normalizeH="0" baseline="0" noProof="0" dirty="0">
                <a:ln>
                  <a:noFill/>
                </a:ln>
                <a:solidFill>
                  <a:srgbClr val="0000FF"/>
                </a:solidFill>
                <a:effectLst/>
                <a:uLnTx/>
                <a:uFillTx/>
                <a:latin typeface="Gill Sans MT"/>
                <a:ea typeface="+mn-ea"/>
                <a:cs typeface="+mn-cs"/>
              </a:rPr>
              <a:t>multiplication</a:t>
            </a:r>
            <a:r>
              <a:rPr kumimoji="0" lang="en-US" sz="2800" b="1" i="0" u="none" strike="noStrike" kern="1200" cap="none" spc="0" normalizeH="0" baseline="0" noProof="0" dirty="0">
                <a:ln>
                  <a:noFill/>
                </a:ln>
                <a:solidFill>
                  <a:prstClr val="black"/>
                </a:solidFill>
                <a:effectLst/>
                <a:uLnTx/>
                <a:uFillTx/>
                <a:latin typeface="Gill Sans MT"/>
                <a:ea typeface="+mn-ea"/>
                <a:cs typeface="+mn-cs"/>
              </a:rPr>
              <a:t> operations</a:t>
            </a:r>
          </a:p>
        </p:txBody>
      </p:sp>
      <p:cxnSp>
        <p:nvCxnSpPr>
          <p:cNvPr id="17" name="Straight Arrow Connector 16"/>
          <p:cNvCxnSpPr/>
          <p:nvPr/>
        </p:nvCxnSpPr>
        <p:spPr>
          <a:xfrm>
            <a:off x="251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6324600" y="2971800"/>
            <a:ext cx="0" cy="381000"/>
          </a:xfrm>
          <a:prstGeom prst="straightConnector1">
            <a:avLst/>
          </a:prstGeom>
          <a:ln w="57150" cmpd="sng">
            <a:solidFill>
              <a:schemeClr val="tx1"/>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0124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10" presetClass="entr" presetSubtype="0" fill="hold" nodeType="withEffect">
                                  <p:stCondLst>
                                    <p:cond delay="0"/>
                                  </p:stCondLst>
                                  <p:childTnLst>
                                    <p:set>
                                      <p:cBhvr>
                                        <p:cTn id="9" dur="1" fill="hold">
                                          <p:stCondLst>
                                            <p:cond delay="0"/>
                                          </p:stCondLst>
                                        </p:cTn>
                                        <p:tgtEl>
                                          <p:spTgt spid="29"/>
                                        </p:tgtEl>
                                        <p:attrNameLst>
                                          <p:attrName>style.visibility</p:attrName>
                                        </p:attrNameLst>
                                      </p:cBhvr>
                                      <p:to>
                                        <p:strVal val="visible"/>
                                      </p:to>
                                    </p:set>
                                    <p:animEffect transition="in" filter="fade">
                                      <p:cBhvr>
                                        <p:cTn id="10" dur="500"/>
                                        <p:tgtEl>
                                          <p:spTgt spid="2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500"/>
                                        <p:tgtEl>
                                          <p:spTgt spid="28"/>
                                        </p:tgtEl>
                                      </p:cBhvr>
                                    </p:animEffect>
                                  </p:childTnLst>
                                </p:cTn>
                              </p:par>
                              <p:par>
                                <p:cTn id="14" presetID="10" presetClass="entr" presetSubtype="0"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fade">
                                      <p:cBhvr>
                                        <p:cTn id="16" dur="500"/>
                                        <p:tgtEl>
                                          <p:spTgt spid="3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500"/>
                                        <p:tgtEl>
                                          <p:spTgt spid="17"/>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500"/>
                                        <p:tgtEl>
                                          <p:spTgt spid="20"/>
                                        </p:tgtEl>
                                      </p:cBhvr>
                                    </p:animEffect>
                                  </p:childTnLst>
                                </p:cTn>
                              </p:par>
                              <p:par>
                                <p:cTn id="32" presetID="10" presetClass="entr" presetSubtype="0" fill="hold"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50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8" grpId="0" animBg="1"/>
      <p:bldP spid="31" grpId="0"/>
      <p:bldP spid="33" grpId="0"/>
      <p:bldP spid="16"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a:spLocks noGrp="1"/>
          </p:cNvSpPr>
          <p:nvPr>
            <p:ph type="title"/>
          </p:nvPr>
        </p:nvSpPr>
        <p:spPr>
          <a:xfrm>
            <a:off x="0" y="0"/>
            <a:ext cx="9144000" cy="914400"/>
          </a:xfrm>
        </p:spPr>
        <p:txBody>
          <a:bodyPr/>
          <a:lstStyle/>
          <a:p>
            <a:r>
              <a:rPr lang="en-US" dirty="0"/>
              <a:t>Normalized Energy </a:t>
            </a:r>
          </a:p>
        </p:txBody>
      </p:sp>
      <p:grpSp>
        <p:nvGrpSpPr>
          <p:cNvPr id="2" name="Group 1"/>
          <p:cNvGrpSpPr/>
          <p:nvPr/>
        </p:nvGrpSpPr>
        <p:grpSpPr>
          <a:xfrm>
            <a:off x="-76200" y="1126465"/>
            <a:ext cx="9144000" cy="4436135"/>
            <a:chOff x="-76200" y="1295400"/>
            <a:chExt cx="9144000" cy="4436135"/>
          </a:xfrm>
        </p:grpSpPr>
        <p:graphicFrame>
          <p:nvGraphicFramePr>
            <p:cNvPr id="5" name="Chart 4"/>
            <p:cNvGraphicFramePr>
              <a:graphicFrameLocks/>
            </p:cNvGraphicFramePr>
            <p:nvPr/>
          </p:nvGraphicFramePr>
          <p:xfrm>
            <a:off x="-76200" y="1295400"/>
            <a:ext cx="9144000" cy="4436135"/>
          </p:xfrm>
          <a:graphic>
            <a:graphicData uri="http://schemas.openxmlformats.org/drawingml/2006/chart">
              <c:chart xmlns:c="http://schemas.openxmlformats.org/drawingml/2006/chart" xmlns:r="http://schemas.openxmlformats.org/officeDocument/2006/relationships" r:id="rId3"/>
            </a:graphicData>
          </a:graphic>
        </p:graphicFrame>
        <p:cxnSp>
          <p:nvCxnSpPr>
            <p:cNvPr id="6" name="Straight Connector 5"/>
            <p:cNvCxnSpPr/>
            <p:nvPr/>
          </p:nvCxnSpPr>
          <p:spPr>
            <a:xfrm flipV="1">
              <a:off x="822960"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V="1">
              <a:off x="4443984"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6254496"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V="1">
              <a:off x="8979408" y="4495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a:off x="1484466" y="4933890"/>
            <a:ext cx="224933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1" name="TextBox 10"/>
          <p:cNvSpPr txBox="1"/>
          <p:nvPr/>
        </p:nvSpPr>
        <p:spPr>
          <a:xfrm>
            <a:off x="6400800" y="4854714"/>
            <a:ext cx="251460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2" name="TextBox 11"/>
          <p:cNvSpPr txBox="1"/>
          <p:nvPr/>
        </p:nvSpPr>
        <p:spPr>
          <a:xfrm>
            <a:off x="4343400" y="4854714"/>
            <a:ext cx="1952010"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20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6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5" name="Rectangle 14"/>
          <p:cNvSpPr/>
          <p:nvPr/>
        </p:nvSpPr>
        <p:spPr>
          <a:xfrm>
            <a:off x="0" y="5715000"/>
            <a:ext cx="9144000" cy="892552"/>
          </a:xfrm>
          <a:prstGeom prst="rect">
            <a:avLst/>
          </a:prstGeom>
          <a:solidFill>
            <a:schemeClr val="accent6">
              <a:lumMod val="20000"/>
              <a:lumOff val="80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reduce</a:t>
            </a:r>
            <a:br>
              <a:rPr kumimoji="0" lang="en-US" sz="2600" b="1" i="0" u="none" strike="noStrike" kern="1200" cap="none" spc="0" normalizeH="0" baseline="0" noProof="0" dirty="0">
                <a:ln>
                  <a:noFill/>
                </a:ln>
                <a:solidFill>
                  <a:prstClr val="black"/>
                </a:solidFill>
                <a:effectLst/>
                <a:uLnTx/>
                <a:uFillTx/>
                <a:latin typeface="Gill Sans MT"/>
                <a:ea typeface="+mn-ea"/>
                <a:cs typeface="+mn-cs"/>
              </a:rPr>
            </a:br>
            <a:r>
              <a:rPr kumimoji="0" lang="en-US" sz="2600" b="1" i="0" u="none" strike="noStrike" kern="1200" cap="none" spc="0" normalizeH="0" baseline="0" noProof="0" dirty="0">
                <a:ln>
                  <a:noFill/>
                </a:ln>
                <a:solidFill>
                  <a:prstClr val="black"/>
                </a:solidFill>
                <a:effectLst/>
                <a:uLnTx/>
                <a:uFillTx/>
                <a:latin typeface="Gill Sans MT"/>
                <a:ea typeface="+mn-ea"/>
                <a:cs typeface="+mn-cs"/>
              </a:rPr>
              <a:t> </a:t>
            </a:r>
            <a:r>
              <a:rPr kumimoji="0" lang="en-US" sz="2600" b="1" i="0" u="sng" strike="noStrike" kern="1200" cap="none" spc="0" normalizeH="0" baseline="0" noProof="0" dirty="0">
                <a:ln>
                  <a:noFill/>
                </a:ln>
                <a:solidFill>
                  <a:srgbClr val="C00000"/>
                </a:solidFill>
                <a:effectLst/>
                <a:uLnTx/>
                <a:uFillTx/>
                <a:latin typeface="Gill Sans MT"/>
                <a:ea typeface="+mn-ea"/>
                <a:cs typeface="+mn-cs"/>
              </a:rPr>
              <a:t>energy consumption</a:t>
            </a:r>
            <a:r>
              <a:rPr kumimoji="0" lang="en-US" sz="2600" b="1" i="0" u="none" strike="noStrike" kern="1200" cap="none" spc="0" normalizeH="0" baseline="0" noProof="0" dirty="0">
                <a:ln>
                  <a:noFill/>
                </a:ln>
                <a:solidFill>
                  <a:srgbClr val="C00000"/>
                </a:solidFill>
                <a:effectLst/>
                <a:uLnTx/>
                <a:uFillTx/>
                <a:latin typeface="Gill Sans MT"/>
                <a:ea typeface="+mn-ea"/>
                <a:cs typeface="+mn-cs"/>
              </a:rPr>
              <a:t> </a:t>
            </a:r>
            <a:r>
              <a:rPr kumimoji="0" lang="en-US" sz="2600" b="1" i="0" u="none" strike="noStrike" kern="1200" cap="none" spc="0" normalizeH="0" baseline="0" noProof="0" dirty="0">
                <a:ln>
                  <a:noFill/>
                </a:ln>
                <a:solidFill>
                  <a:prstClr val="black"/>
                </a:solidFill>
                <a:effectLst/>
                <a:uLnTx/>
                <a:uFillTx/>
                <a:latin typeface="Gill Sans MT"/>
                <a:ea typeface="+mn-ea"/>
                <a:cs typeface="+mn-cs"/>
              </a:rPr>
              <a:t>on average by </a:t>
            </a:r>
            <a:r>
              <a:rPr lang="en-US" sz="2600" b="1" dirty="0">
                <a:solidFill>
                  <a:srgbClr val="0000FF"/>
                </a:solidFill>
                <a:latin typeface="Gill Sans MT"/>
              </a:rPr>
              <a:t>2.0</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X</a:t>
            </a:r>
            <a:r>
              <a:rPr kumimoji="0" lang="en-US" sz="26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600" b="1" i="0" u="none" strike="noStrike" kern="1200" cap="none" spc="0" normalizeH="0" baseline="0" noProof="0" dirty="0">
                <a:ln>
                  <a:noFill/>
                </a:ln>
                <a:solidFill>
                  <a:srgbClr val="0000FF"/>
                </a:solidFill>
                <a:effectLst/>
                <a:uLnTx/>
                <a:uFillTx/>
                <a:latin typeface="Gill Sans MT"/>
                <a:ea typeface="+mn-ea"/>
                <a:cs typeface="+mn-cs"/>
              </a:rPr>
              <a:t>2.3X</a:t>
            </a:r>
          </a:p>
        </p:txBody>
      </p:sp>
      <p:pic>
        <p:nvPicPr>
          <p:cNvPr id="24" name="Picture 23" descr="safari.png"/>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6200" y="6580445"/>
            <a:ext cx="959296" cy="277563"/>
          </a:xfrm>
          <a:prstGeom prst="rect">
            <a:avLst/>
          </a:prstGeom>
        </p:spPr>
      </p:pic>
    </p:spTree>
    <p:extLst>
      <p:ext uri="{BB962C8B-B14F-4D97-AF65-F5344CB8AC3E}">
        <p14:creationId xmlns:p14="http://schemas.microsoft.com/office/powerpoint/2010/main" val="3353498865"/>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Normalized Runtime</a:t>
            </a:r>
          </a:p>
        </p:txBody>
      </p:sp>
      <p:cxnSp>
        <p:nvCxnSpPr>
          <p:cNvPr id="8" name="Straight Connector 7"/>
          <p:cNvCxnSpPr/>
          <p:nvPr/>
        </p:nvCxnSpPr>
        <p:spPr>
          <a:xfrm flipV="1">
            <a:off x="838200"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V="1">
            <a:off x="9006840" y="4102608"/>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V="1">
            <a:off x="492861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V="1">
            <a:off x="7991856" y="4114800"/>
            <a:ext cx="0" cy="576072"/>
          </a:xfrm>
          <a:prstGeom prst="line">
            <a:avLst/>
          </a:prstGeom>
          <a:ln w="12700" cmpd="sng">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a:off x="0" y="1371600"/>
            <a:ext cx="9296400" cy="3962400"/>
            <a:chOff x="0" y="1371600"/>
            <a:chExt cx="9296400" cy="3962400"/>
          </a:xfrm>
        </p:grpSpPr>
        <p:graphicFrame>
          <p:nvGraphicFramePr>
            <p:cNvPr id="7" name="Chart 6"/>
            <p:cNvGraphicFramePr>
              <a:graphicFrameLocks/>
            </p:cNvGraphicFramePr>
            <p:nvPr/>
          </p:nvGraphicFramePr>
          <p:xfrm>
            <a:off x="0" y="1371600"/>
            <a:ext cx="9051365" cy="3657600"/>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Box 11"/>
            <p:cNvSpPr txBox="1"/>
            <p:nvPr/>
          </p:nvSpPr>
          <p:spPr>
            <a:xfrm>
              <a:off x="1829227" y="4724400"/>
              <a:ext cx="2056973"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Chrome Browser</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3" name="TextBox 12"/>
            <p:cNvSpPr txBox="1"/>
            <p:nvPr/>
          </p:nvSpPr>
          <p:spPr>
            <a:xfrm>
              <a:off x="5257800" y="4687669"/>
              <a:ext cx="2203862"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Gill Sans MT"/>
                  <a:ea typeface="+mn-ea"/>
                  <a:cs typeface="+mn-cs"/>
                </a:rPr>
                <a:t>Video Playback and Capture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sp>
          <p:nvSpPr>
            <p:cNvPr id="14" name="TextBox 13"/>
            <p:cNvSpPr txBox="1"/>
            <p:nvPr/>
          </p:nvSpPr>
          <p:spPr>
            <a:xfrm>
              <a:off x="7772400" y="4648200"/>
              <a:ext cx="15240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prstClr val="black"/>
                  </a:solidFill>
                  <a:effectLst/>
                  <a:uLnTx/>
                  <a:uFillTx/>
                  <a:latin typeface="Gill Sans MT"/>
                  <a:ea typeface="+mn-ea"/>
                  <a:cs typeface="+mn-cs"/>
                </a:rPr>
                <a:t>TensorFlow</a:t>
              </a:r>
              <a:r>
                <a:rPr kumimoji="0" lang="en-US" sz="1800" b="1" i="0" u="none" strike="noStrike" kern="1200" cap="none" spc="0" normalizeH="0" baseline="0" noProof="0" dirty="0">
                  <a:ln>
                    <a:noFill/>
                  </a:ln>
                  <a:solidFill>
                    <a:prstClr val="black"/>
                  </a:solidFill>
                  <a:effectLst/>
                  <a:uLnTx/>
                  <a:uFillTx/>
                  <a:latin typeface="Gill Sans MT"/>
                  <a:ea typeface="+mn-ea"/>
                  <a:cs typeface="+mn-cs"/>
                </a:rPr>
                <a:t> Mobile</a:t>
              </a:r>
              <a:endParaRPr kumimoji="0" lang="en-US" sz="3200" b="1" i="0" u="none" strike="noStrike" kern="1200" cap="none" spc="0" normalizeH="0" baseline="0" noProof="0" dirty="0">
                <a:ln>
                  <a:noFill/>
                </a:ln>
                <a:solidFill>
                  <a:prstClr val="black"/>
                </a:solidFill>
                <a:effectLst/>
                <a:uLnTx/>
                <a:uFillTx/>
                <a:latin typeface="Gill Sans MT"/>
                <a:ea typeface="+mn-ea"/>
                <a:cs typeface="+mn-cs"/>
              </a:endParaRPr>
            </a:p>
          </p:txBody>
        </p:sp>
      </p:grpSp>
      <p:grpSp>
        <p:nvGrpSpPr>
          <p:cNvPr id="16" name="Group 15"/>
          <p:cNvGrpSpPr/>
          <p:nvPr/>
        </p:nvGrpSpPr>
        <p:grpSpPr>
          <a:xfrm>
            <a:off x="0" y="5360650"/>
            <a:ext cx="9144000" cy="963950"/>
            <a:chOff x="1867295" y="5514549"/>
            <a:chExt cx="6500483" cy="377220"/>
          </a:xfrm>
        </p:grpSpPr>
        <p:sp>
          <p:nvSpPr>
            <p:cNvPr id="20" name="Rectangle 19"/>
            <p:cNvSpPr/>
            <p:nvPr/>
          </p:nvSpPr>
          <p:spPr>
            <a:xfrm>
              <a:off x="1867295" y="5514549"/>
              <a:ext cx="6019801" cy="21612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sp>
          <p:nvSpPr>
            <p:cNvPr id="18" name="Rectangle 17"/>
            <p:cNvSpPr/>
            <p:nvPr/>
          </p:nvSpPr>
          <p:spPr>
            <a:xfrm>
              <a:off x="1886403" y="5566577"/>
              <a:ext cx="6481375" cy="325192"/>
            </a:xfrm>
            <a:prstGeom prst="rect">
              <a:avLst/>
            </a:prstGeom>
            <a:solidFill>
              <a:srgbClr val="E4E4E4"/>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mn-ea"/>
                  <a:cs typeface="+mn-cs"/>
                </a:rPr>
                <a:t>Offloading these kernels to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core</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PIM accelerator</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reduces </a:t>
              </a:r>
              <a:r>
                <a:rPr kumimoji="0" lang="en-US" sz="2400" b="1" i="0" u="none" strike="noStrike" kern="1200" cap="none" spc="0" normalizeH="0" baseline="0" noProof="0" dirty="0">
                  <a:ln>
                    <a:noFill/>
                  </a:ln>
                  <a:solidFill>
                    <a:srgbClr val="C00000"/>
                  </a:solidFill>
                  <a:effectLst/>
                  <a:uLnTx/>
                  <a:uFillTx/>
                  <a:latin typeface="Gill Sans MT"/>
                  <a:ea typeface="+mn-ea"/>
                  <a:cs typeface="+mn-cs"/>
                </a:rPr>
                <a:t>program runtime </a:t>
              </a:r>
              <a:r>
                <a:rPr kumimoji="0" lang="en-US" sz="2400" b="1" i="0" u="none" strike="noStrike" kern="1200" cap="none" spc="0" normalizeH="0" baseline="0" noProof="0" dirty="0">
                  <a:ln>
                    <a:noFill/>
                  </a:ln>
                  <a:solidFill>
                    <a:prstClr val="black"/>
                  </a:solidFill>
                  <a:effectLst/>
                  <a:uLnTx/>
                  <a:uFillTx/>
                  <a:latin typeface="Gill Sans MT"/>
                  <a:ea typeface="+mn-ea"/>
                  <a:cs typeface="+mn-cs"/>
                </a:rPr>
                <a:t>on average by </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1.8X</a:t>
              </a:r>
              <a:r>
                <a:rPr kumimoji="0" lang="en-US" sz="2400" b="1" i="0" u="none" strike="noStrike" kern="1200" cap="none" spc="0" normalizeH="0" baseline="0" noProof="0" dirty="0">
                  <a:ln>
                    <a:noFill/>
                  </a:ln>
                  <a:solidFill>
                    <a:prstClr val="black"/>
                  </a:solidFill>
                  <a:effectLst/>
                  <a:uLnTx/>
                  <a:uFillTx/>
                  <a:latin typeface="Gill Sans MT"/>
                  <a:ea typeface="+mn-ea"/>
                  <a:cs typeface="+mn-cs"/>
                </a:rPr>
                <a:t> and </a:t>
              </a:r>
              <a:r>
                <a:rPr lang="en-US" sz="2400" b="1" dirty="0">
                  <a:solidFill>
                    <a:srgbClr val="0000FF"/>
                  </a:solidFill>
                  <a:latin typeface="Gill Sans MT"/>
                </a:rPr>
                <a:t>2.2</a:t>
              </a:r>
              <a:r>
                <a:rPr kumimoji="0" lang="en-US" sz="2400" b="1" i="0" u="none" strike="noStrike" kern="1200" cap="none" spc="0" normalizeH="0" baseline="0" noProof="0" dirty="0">
                  <a:ln>
                    <a:noFill/>
                  </a:ln>
                  <a:solidFill>
                    <a:srgbClr val="0000FF"/>
                  </a:solidFill>
                  <a:effectLst/>
                  <a:uLnTx/>
                  <a:uFillTx/>
                  <a:latin typeface="Gill Sans MT"/>
                  <a:ea typeface="+mn-ea"/>
                  <a:cs typeface="+mn-cs"/>
                </a:rPr>
                <a:t>X</a:t>
              </a:r>
            </a:p>
          </p:txBody>
        </p:sp>
      </p:grpSp>
    </p:spTree>
    <p:extLst>
      <p:ext uri="{BB962C8B-B14F-4D97-AF65-F5344CB8AC3E}">
        <p14:creationId xmlns:p14="http://schemas.microsoft.com/office/powerpoint/2010/main" val="4174769593"/>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PIM for Mobile Devices</a:t>
            </a:r>
          </a:p>
        </p:txBody>
      </p:sp>
      <p:sp>
        <p:nvSpPr>
          <p:cNvPr id="3" name="Content Placeholder 2"/>
          <p:cNvSpPr>
            <a:spLocks noGrp="1"/>
          </p:cNvSpPr>
          <p:nvPr>
            <p:ph idx="1"/>
          </p:nvPr>
        </p:nvSpPr>
        <p:spPr>
          <a:xfrm>
            <a:off x="228600" y="1000472"/>
            <a:ext cx="8807896" cy="4876800"/>
          </a:xfrm>
        </p:spPr>
        <p:txBody>
          <a:bodyPr/>
          <a:lstStyle/>
          <a:p>
            <a:r>
              <a:rPr lang="en-US" sz="1700" dirty="0"/>
              <a:t>Amirali Boroumand, Saugata Ghose, </a:t>
            </a:r>
            <a:r>
              <a:rPr lang="en-US" sz="1700" dirty="0" err="1"/>
              <a:t>Youngsok</a:t>
            </a:r>
            <a:r>
              <a:rPr lang="en-US" sz="1700" dirty="0"/>
              <a:t> Kim, </a:t>
            </a:r>
            <a:r>
              <a:rPr lang="en-US" sz="1700" dirty="0" err="1"/>
              <a:t>Rachata</a:t>
            </a:r>
            <a:r>
              <a:rPr lang="en-US" sz="1700" dirty="0"/>
              <a:t> Ausavarungnirun, Eric </a:t>
            </a:r>
            <a:r>
              <a:rPr lang="en-US" sz="1700" dirty="0" err="1"/>
              <a:t>Shiu</a:t>
            </a:r>
            <a:r>
              <a:rPr lang="en-US" sz="1700" dirty="0"/>
              <a:t>, Rahul Thakur, </a:t>
            </a:r>
            <a:r>
              <a:rPr lang="en-US" sz="1700" dirty="0" err="1"/>
              <a:t>Daehyun</a:t>
            </a:r>
            <a:r>
              <a:rPr lang="en-US" sz="1700" dirty="0"/>
              <a:t> Kim, Aki </a:t>
            </a:r>
            <a:r>
              <a:rPr lang="en-US" sz="1700" dirty="0" err="1"/>
              <a:t>Kuusela</a:t>
            </a:r>
            <a:r>
              <a:rPr lang="en-US" sz="1700" dirty="0"/>
              <a:t>, Allan </a:t>
            </a:r>
            <a:r>
              <a:rPr lang="en-US" sz="1700" dirty="0" err="1"/>
              <a:t>Knies</a:t>
            </a:r>
            <a:r>
              <a:rPr lang="en-US" sz="1700" dirty="0"/>
              <a:t>, Parthasarathy Ranganathan,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"Google Workloads for Consumer Devices: Mitigating Data Movement Bottlenecks"</a:t>
            </a:r>
            <a:br>
              <a:rPr lang="en-US" sz="1700" dirty="0">
                <a:solidFill>
                  <a:srgbClr val="0000FF"/>
                </a:solidFill>
              </a:rPr>
            </a:br>
            <a:r>
              <a:rPr lang="en-US" sz="1700" i="1" dirty="0"/>
              <a:t>Proceedings of the </a:t>
            </a:r>
            <a:r>
              <a:rPr lang="en-US" sz="1700" i="1" dirty="0">
                <a:hlinkClick r:id="rId3"/>
              </a:rPr>
              <a:t>23rd International Conference on Architectural Support for Programming Languages and Operating Systems</a:t>
            </a:r>
            <a:r>
              <a:rPr lang="en-US" sz="1700" i="1" dirty="0"/>
              <a:t> (</a:t>
            </a:r>
            <a:r>
              <a:rPr lang="en-US" sz="1700" b="1" i="1" dirty="0"/>
              <a:t>ASPLOS</a:t>
            </a:r>
            <a:r>
              <a:rPr lang="en-US" sz="1700" i="1" dirty="0"/>
              <a:t>)</a:t>
            </a:r>
            <a:r>
              <a:rPr lang="en-US" sz="1700" dirty="0"/>
              <a:t>, Williamsburg, VA, USA, March 2018.</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Session Slides (pptx)</a:t>
            </a:r>
            <a:r>
              <a:rPr lang="en-US" sz="1700" dirty="0"/>
              <a:t> </a:t>
            </a:r>
            <a:r>
              <a:rPr lang="en-US" sz="1700" dirty="0">
                <a:hlinkClick r:id="rId7"/>
              </a:rPr>
              <a:t>(pdf)</a:t>
            </a:r>
            <a:r>
              <a:rPr lang="en-US" sz="1700" dirty="0"/>
              <a:t>] [</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(2 minutes)]</a:t>
            </a:r>
            <a:br>
              <a:rPr lang="en-US" sz="1700" dirty="0"/>
            </a:br>
            <a:r>
              <a:rPr lang="en-US" sz="1700" dirty="0"/>
              <a:t>[</a:t>
            </a:r>
            <a:r>
              <a:rPr lang="en-US" sz="1700" dirty="0">
                <a:hlinkClick r:id="rId11"/>
              </a:rPr>
              <a:t>Full Talk Video</a:t>
            </a:r>
            <a:r>
              <a:rPr lang="en-US" sz="1700" dirty="0"/>
              <a:t> (21 minutes)]</a:t>
            </a:r>
          </a:p>
          <a:p>
            <a:pPr marL="0" indent="0">
              <a:buNone/>
            </a:pP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7DFC2F53-6D9B-6D4B-AC2B-8F1185D8A7BB}"/>
              </a:ext>
            </a:extLst>
          </p:cNvPr>
          <p:cNvPicPr>
            <a:picLocks noChangeAspect="1"/>
          </p:cNvPicPr>
          <p:nvPr/>
        </p:nvPicPr>
        <p:blipFill>
          <a:blip r:embed="rId12" cstate="screen">
            <a:extLst>
              <a:ext uri="{28A0092B-C50C-407E-A947-70E740481C1C}">
                <a14:useLocalDpi xmlns:a14="http://schemas.microsoft.com/office/drawing/2010/main"/>
              </a:ext>
            </a:extLst>
          </a:blip>
          <a:stretch>
            <a:fillRect/>
          </a:stretch>
        </p:blipFill>
        <p:spPr>
          <a:xfrm>
            <a:off x="0" y="4218136"/>
            <a:ext cx="9144000" cy="2235200"/>
          </a:xfrm>
          <a:prstGeom prst="rect">
            <a:avLst/>
          </a:prstGeom>
        </p:spPr>
      </p:pic>
    </p:spTree>
    <p:extLst>
      <p:ext uri="{BB962C8B-B14F-4D97-AF65-F5344CB8AC3E}">
        <p14:creationId xmlns:p14="http://schemas.microsoft.com/office/powerpoint/2010/main" val="236142826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6432" y="365126"/>
            <a:ext cx="8824080" cy="723445"/>
          </a:xfrm>
        </p:spPr>
        <p:txBody>
          <a:bodyPr>
            <a:normAutofit fontScale="90000"/>
          </a:bodyPr>
          <a:lstStyle/>
          <a:p>
            <a:r>
              <a:rPr lang="en-US" dirty="0"/>
              <a:t>Truly Distributed </a:t>
            </a:r>
            <a:r>
              <a:rPr lang="en-US"/>
              <a:t>GPU Processing with PIM?</a:t>
            </a:r>
            <a:endParaRPr lang="en-US" dirty="0">
              <a:latin typeface="+mn-lt"/>
            </a:endParaRP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sp>
        <p:nvSpPr>
          <p:cNvPr id="68" name="Rectangle 67"/>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790908465"/>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GPU Execution with PIM (I)</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"Transparent Offloading and Mapping (TOM): Enabling Programmer-Transparent Near-Data Processing in GPU Systems"</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4883385"/>
            <a:ext cx="9144000" cy="1857983"/>
          </a:xfrm>
          <a:prstGeom prst="rect">
            <a:avLst/>
          </a:prstGeom>
        </p:spPr>
      </p:pic>
    </p:spTree>
    <p:extLst>
      <p:ext uri="{BB962C8B-B14F-4D97-AF65-F5344CB8AC3E}">
        <p14:creationId xmlns:p14="http://schemas.microsoft.com/office/powerpoint/2010/main" val="22713809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Accelerating GPU Execution with PIM (II)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Onur Mutlu, and Chita R. Das,</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"Scheduling Techniques for GPU Architectures with Processing-In-Memory Capabilities"</a:t>
            </a:r>
            <a:br>
              <a:rPr lang="en-US" sz="2000" dirty="0">
                <a:solidFill>
                  <a:srgbClr val="0432FF"/>
                </a:solidFill>
              </a:rPr>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24545857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solidFill>
                  <a:srgbClr val="0432FF"/>
                </a:solidFill>
              </a:rPr>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2260946210"/>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Dependent Cache Misses</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Dependent Cache Misses with an Enhanced Memory Controller"</a:t>
            </a:r>
            <a:br>
              <a:rPr lang="en-US" sz="2000" dirty="0">
                <a:solidFill>
                  <a:srgbClr val="0432FF"/>
                </a:solidFill>
              </a:rPr>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5805264"/>
            <a:ext cx="9144000" cy="332336"/>
          </a:xfrm>
          <a:prstGeom prst="rect">
            <a:avLst/>
          </a:prstGeom>
        </p:spPr>
      </p:pic>
    </p:spTree>
    <p:extLst>
      <p:ext uri="{BB962C8B-B14F-4D97-AF65-F5344CB8AC3E}">
        <p14:creationId xmlns:p14="http://schemas.microsoft.com/office/powerpoint/2010/main" val="39120923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8026" y="188640"/>
            <a:ext cx="9036496" cy="1066800"/>
          </a:xfrm>
        </p:spPr>
        <p:txBody>
          <a:bodyPr/>
          <a:lstStyle/>
          <a:p>
            <a:r>
              <a:rPr lang="en-US" dirty="0"/>
              <a:t>Accelerating Runahead Execution </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"Continuous Runahead: Transparent Hardware Acceleration for Memory Intensive Workloads"</a:t>
            </a:r>
            <a:br>
              <a:rPr lang="en-US" sz="2000" dirty="0">
                <a:solidFill>
                  <a:srgbClr val="0432FF"/>
                </a:solidFill>
              </a:rPr>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27286"/>
            <a:ext cx="9144000" cy="1705970"/>
          </a:xfrm>
          <a:prstGeom prst="rect">
            <a:avLst/>
          </a:prstGeom>
        </p:spPr>
      </p:pic>
    </p:spTree>
    <p:extLst>
      <p:ext uri="{BB962C8B-B14F-4D97-AF65-F5344CB8AC3E}">
        <p14:creationId xmlns:p14="http://schemas.microsoft.com/office/powerpoint/2010/main" val="314317523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p:txBody>
          <a:bodyPr/>
          <a:lstStyle/>
          <a:p>
            <a:r>
              <a:rPr lang="en-US" dirty="0"/>
              <a:t>Accelerating Climate Modeling</a:t>
            </a:r>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1172686711"/>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Approximate String Matching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221886221"/>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Time Series Analysis</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2321253894"/>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Accelerating Neural Network Inference</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err="1"/>
              <a:t>Amirali</a:t>
            </a:r>
            <a:r>
              <a:rPr lang="en-US" sz="1800" dirty="0"/>
              <a:t> </a:t>
            </a:r>
            <a:r>
              <a:rPr lang="en-US" sz="1800" dirty="0" err="1"/>
              <a:t>Boroumand</a:t>
            </a:r>
            <a:r>
              <a:rPr lang="en-US" sz="1800" dirty="0"/>
              <a:t>, </a:t>
            </a:r>
            <a:r>
              <a:rPr lang="en-US" sz="1800" dirty="0" err="1"/>
              <a:t>Saugata</a:t>
            </a:r>
            <a:r>
              <a:rPr lang="en-US" sz="1800" dirty="0"/>
              <a:t> Ghose, </a:t>
            </a:r>
            <a:r>
              <a:rPr lang="en-US" sz="1800" dirty="0" err="1"/>
              <a:t>Berkin</a:t>
            </a:r>
            <a:r>
              <a:rPr lang="en-US" sz="1800" dirty="0"/>
              <a:t> Akin, Ravi Narayanaswami, Geraldo F. Oliveira, </a:t>
            </a:r>
            <a:r>
              <a:rPr lang="en-US" sz="1800" dirty="0" err="1"/>
              <a:t>Xiaoyu</a:t>
            </a:r>
            <a:r>
              <a:rPr lang="en-US" sz="1800" dirty="0"/>
              <a:t> Ma, Eric </a:t>
            </a:r>
            <a:r>
              <a:rPr lang="en-US" sz="1800" dirty="0" err="1"/>
              <a:t>Shiu</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"Google Neural Network Models for Edge Devices: Analyzing and Mitigating Machine Learning Inference Bottlenecks"</a:t>
            </a:r>
            <a:br>
              <a:rPr lang="en-US" sz="1800" dirty="0"/>
            </a:br>
            <a:r>
              <a:rPr lang="en-US" sz="1800" i="1" dirty="0"/>
              <a:t>Proceedings of the </a:t>
            </a:r>
            <a:r>
              <a:rPr lang="en-US" sz="1800" i="1" dirty="0">
                <a:hlinkClick r:id="rId3"/>
              </a:rPr>
              <a:t>30th International Conference on Parallel Architectures and Compilation Techniques</a:t>
            </a:r>
            <a:r>
              <a:rPr lang="en-US" sz="1800" i="1" dirty="0"/>
              <a:t> (</a:t>
            </a:r>
            <a:r>
              <a:rPr lang="en-US" sz="1800" b="1" i="1" dirty="0"/>
              <a:t>PACT</a:t>
            </a:r>
            <a:r>
              <a:rPr lang="en-US" sz="1800" i="1" dirty="0"/>
              <a:t>)</a:t>
            </a:r>
            <a:r>
              <a:rPr lang="en-US" sz="1800" dirty="0"/>
              <a:t>, Virtual, September 2021.</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E5F50240-ACFE-DB4C-B85E-0E66A9F6E112}"/>
              </a:ext>
            </a:extLst>
          </p:cNvPr>
          <p:cNvPicPr>
            <a:picLocks noChangeAspect="1"/>
          </p:cNvPicPr>
          <p:nvPr/>
        </p:nvPicPr>
        <p:blipFill>
          <a:blip r:embed="rId6"/>
          <a:stretch>
            <a:fillRect/>
          </a:stretch>
        </p:blipFill>
        <p:spPr>
          <a:xfrm>
            <a:off x="0" y="3794547"/>
            <a:ext cx="9144000" cy="1794693"/>
          </a:xfrm>
          <a:prstGeom prst="rect">
            <a:avLst/>
          </a:prstGeom>
        </p:spPr>
      </p:pic>
    </p:spTree>
    <p:extLst>
      <p:ext uri="{BB962C8B-B14F-4D97-AF65-F5344CB8AC3E}">
        <p14:creationId xmlns:p14="http://schemas.microsoft.com/office/powerpoint/2010/main" val="2313391576"/>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a:xfrm>
            <a:off x="0" y="0"/>
            <a:ext cx="9144000" cy="2864653"/>
          </a:xfrm>
          <a:solidFill>
            <a:schemeClr val="tx2">
              <a:lumMod val="75000"/>
            </a:schemeClr>
          </a:solidFill>
        </p:spPr>
        <p:txBody>
          <a:bodyPr/>
          <a:lstStyle/>
          <a:p>
            <a:r>
              <a:rPr lang="en-US" sz="3000" b="1" dirty="0">
                <a:solidFill>
                  <a:schemeClr val="bg1">
                    <a:lumMod val="95000"/>
                  </a:schemeClr>
                </a:solidFill>
                <a:latin typeface="Gill Sans MT" panose="020B0502020104020203" pitchFamily="34" charset="77"/>
              </a:rPr>
              <a:t>Google Neural Network Models for Edge Devices: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Analyzing and Mitigating </a:t>
            </a:r>
            <a:br>
              <a:rPr lang="en-US" sz="3000" b="1" dirty="0">
                <a:solidFill>
                  <a:schemeClr val="bg1">
                    <a:lumMod val="95000"/>
                  </a:schemeClr>
                </a:solidFill>
                <a:latin typeface="Gill Sans MT" panose="020B0502020104020203" pitchFamily="34" charset="77"/>
              </a:rPr>
            </a:br>
            <a:r>
              <a:rPr lang="en-US" sz="3000" b="1" dirty="0">
                <a:solidFill>
                  <a:schemeClr val="bg1">
                    <a:lumMod val="95000"/>
                  </a:schemeClr>
                </a:solidFill>
                <a:latin typeface="Gill Sans MT" panose="020B0502020104020203" pitchFamily="34" charset="77"/>
              </a:rPr>
              <a:t>Machine Learning Inference Bottlenecks</a:t>
            </a:r>
          </a:p>
        </p:txBody>
      </p:sp>
      <p:sp>
        <p:nvSpPr>
          <p:cNvPr id="6" name="Subtitle 5"/>
          <p:cNvSpPr>
            <a:spLocks noGrp="1"/>
          </p:cNvSpPr>
          <p:nvPr>
            <p:ph type="subTitle" idx="1"/>
          </p:nvPr>
        </p:nvSpPr>
        <p:spPr>
          <a:xfrm>
            <a:off x="1371600" y="3156704"/>
            <a:ext cx="6400800" cy="685800"/>
          </a:xfrm>
        </p:spPr>
        <p:txBody>
          <a:bodyPr>
            <a:noAutofit/>
          </a:bodyPr>
          <a:lstStyle/>
          <a:p>
            <a:br>
              <a:rPr lang="en-US" sz="3600" dirty="0">
                <a:solidFill>
                  <a:schemeClr val="tx1">
                    <a:lumMod val="75000"/>
                    <a:lumOff val="25000"/>
                  </a:schemeClr>
                </a:solidFill>
              </a:rPr>
            </a:br>
            <a:br>
              <a:rPr lang="en-US" sz="3600" dirty="0">
                <a:solidFill>
                  <a:schemeClr val="tx1">
                    <a:lumMod val="75000"/>
                    <a:lumOff val="25000"/>
                  </a:schemeClr>
                </a:solidFill>
              </a:rPr>
            </a:br>
            <a:endParaRPr lang="en-US" sz="3600" dirty="0">
              <a:solidFill>
                <a:schemeClr val="tx1">
                  <a:lumMod val="75000"/>
                  <a:lumOff val="25000"/>
                </a:schemeClr>
              </a:solidFill>
            </a:endParaRPr>
          </a:p>
        </p:txBody>
      </p:sp>
      <p:sp>
        <p:nvSpPr>
          <p:cNvPr id="2" name="Rectangle 1"/>
          <p:cNvSpPr/>
          <p:nvPr/>
        </p:nvSpPr>
        <p:spPr>
          <a:xfrm>
            <a:off x="0" y="3056347"/>
            <a:ext cx="9144000" cy="1261884"/>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Amirali</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Boroumand</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Saugata</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Ghose</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Berkin</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Akin	</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endPar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Ravi Narayanaswami</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a:ln>
                  <a:noFill/>
                </a:ln>
                <a:solidFill>
                  <a:srgbClr val="C00000"/>
                </a:solidFill>
                <a:effectLst/>
                <a:uLnTx/>
                <a:uFillTx/>
                <a:latin typeface="Gill Sans MT" panose="020B0502020104020203" pitchFamily="34" charset="77"/>
                <a:ea typeface="+mn-ea"/>
                <a:cs typeface="+mn-cs"/>
              </a:rPr>
              <a:t>Geraldo F. Oliveira</a:t>
            </a:r>
            <a:r>
              <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Xiaoyu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Ma</a:t>
            </a:r>
            <a:b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br>
            <a:r>
              <a:rPr kumimoji="0" lang="en-US" sz="5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Eric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Shiu</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Onur</a:t>
            </a: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 </a:t>
            </a:r>
            <a:r>
              <a:rPr kumimoji="0" lang="en-US" sz="2200" b="1" i="0" u="none" strike="noStrike" kern="1200" cap="none" spc="0" normalizeH="0" baseline="0" noProof="0" dirty="0" err="1">
                <a:ln>
                  <a:noFill/>
                </a:ln>
                <a:solidFill>
                  <a:prstClr val="black"/>
                </a:solidFill>
                <a:effectLst/>
                <a:uLnTx/>
                <a:uFillTx/>
                <a:latin typeface="Gill Sans MT" panose="020B0502020104020203" pitchFamily="34" charset="77"/>
                <a:ea typeface="+mn-ea"/>
                <a:cs typeface="+mn-cs"/>
              </a:rPr>
              <a:t>Mutlu</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sp>
        <p:nvSpPr>
          <p:cNvPr id="4" name="TextBox 3"/>
          <p:cNvSpPr txBox="1"/>
          <p:nvPr/>
        </p:nvSpPr>
        <p:spPr>
          <a:xfrm>
            <a:off x="-1882588" y="3316941"/>
            <a:ext cx="184666" cy="52322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lumMod val="75000"/>
                  <a:lumOff val="25000"/>
                </a:prstClr>
              </a:solidFill>
              <a:effectLst/>
              <a:uLnTx/>
              <a:uFillTx/>
              <a:latin typeface="Gill Sans MT"/>
              <a:ea typeface="+mn-ea"/>
              <a:cs typeface="+mn-cs"/>
            </a:endParaRPr>
          </a:p>
        </p:txBody>
      </p:sp>
      <p:pic>
        <p:nvPicPr>
          <p:cNvPr id="8" name="Graphic 7">
            <a:extLst>
              <a:ext uri="{FF2B5EF4-FFF2-40B4-BE49-F238E27FC236}">
                <a16:creationId xmlns:a16="http://schemas.microsoft.com/office/drawing/2014/main" id="{43B2F70C-CDC6-A642-9D6B-32E6A8EA358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29000" y="5530813"/>
            <a:ext cx="2286000" cy="439783"/>
          </a:xfrm>
          <a:prstGeom prst="rect">
            <a:avLst/>
          </a:prstGeom>
        </p:spPr>
      </p:pic>
      <p:sp>
        <p:nvSpPr>
          <p:cNvPr id="11" name="Rectangle 10">
            <a:extLst>
              <a:ext uri="{FF2B5EF4-FFF2-40B4-BE49-F238E27FC236}">
                <a16:creationId xmlns:a16="http://schemas.microsoft.com/office/drawing/2014/main" id="{824F8868-9941-514D-88E1-0ACB358D9EC9}"/>
              </a:ext>
            </a:extLst>
          </p:cNvPr>
          <p:cNvSpPr/>
          <p:nvPr/>
        </p:nvSpPr>
        <p:spPr>
          <a:xfrm>
            <a:off x="0" y="4509926"/>
            <a:ext cx="9144000" cy="430887"/>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ill Sans MT" panose="020B0502020104020203" pitchFamily="34" charset="77"/>
                <a:ea typeface="+mn-ea"/>
                <a:cs typeface="+mn-cs"/>
              </a:rPr>
              <a:t>PACT 2021</a:t>
            </a:r>
            <a:endParaRPr kumimoji="0" lang="en-US" sz="2200" b="1" i="0" u="none" strike="noStrike" kern="1200" cap="none" spc="0" normalizeH="0" baseline="0" noProof="0" dirty="0">
              <a:ln>
                <a:noFill/>
              </a:ln>
              <a:solidFill>
                <a:srgbClr val="800000"/>
              </a:solidFill>
              <a:effectLst/>
              <a:uLnTx/>
              <a:uFillTx/>
              <a:latin typeface="Gill Sans MT" panose="020B0502020104020203" pitchFamily="34" charset="77"/>
              <a:ea typeface="+mn-ea"/>
              <a:cs typeface="+mn-cs"/>
            </a:endParaRPr>
          </a:p>
        </p:txBody>
      </p:sp>
      <p:pic>
        <p:nvPicPr>
          <p:cNvPr id="12" name="Picture 11">
            <a:extLst>
              <a:ext uri="{FF2B5EF4-FFF2-40B4-BE49-F238E27FC236}">
                <a16:creationId xmlns:a16="http://schemas.microsoft.com/office/drawing/2014/main" id="{AE53EB73-9E00-244C-B2EA-E33C2F8B2514}"/>
              </a:ext>
            </a:extLst>
          </p:cNvPr>
          <p:cNvPicPr>
            <a:picLocks noChangeAspect="1"/>
          </p:cNvPicPr>
          <p:nvPr/>
        </p:nvPicPr>
        <p:blipFill rotWithShape="1">
          <a:blip r:embed="rId5"/>
          <a:srcRect t="16962" b="27098"/>
          <a:stretch/>
        </p:blipFill>
        <p:spPr>
          <a:xfrm>
            <a:off x="58146" y="6173160"/>
            <a:ext cx="2534307" cy="511945"/>
          </a:xfrm>
          <a:prstGeom prst="rect">
            <a:avLst/>
          </a:prstGeom>
        </p:spPr>
      </p:pic>
      <p:pic>
        <p:nvPicPr>
          <p:cNvPr id="13" name="Picture 12">
            <a:extLst>
              <a:ext uri="{FF2B5EF4-FFF2-40B4-BE49-F238E27FC236}">
                <a16:creationId xmlns:a16="http://schemas.microsoft.com/office/drawing/2014/main" id="{5BB3B014-CC27-D142-BF69-04643810126E}"/>
              </a:ext>
            </a:extLst>
          </p:cNvPr>
          <p:cNvPicPr>
            <a:picLocks noChangeAspect="1"/>
          </p:cNvPicPr>
          <p:nvPr/>
        </p:nvPicPr>
        <p:blipFill rotWithShape="1">
          <a:blip r:embed="rId6"/>
          <a:srcRect l="5935" t="23510" r="5031" b="23990"/>
          <a:stretch/>
        </p:blipFill>
        <p:spPr>
          <a:xfrm>
            <a:off x="4678100" y="5959344"/>
            <a:ext cx="2286000" cy="898656"/>
          </a:xfrm>
          <a:prstGeom prst="rect">
            <a:avLst/>
          </a:prstGeom>
        </p:spPr>
      </p:pic>
      <p:pic>
        <p:nvPicPr>
          <p:cNvPr id="14" name="Picture 2" descr="http://www.euroc-project.eu/fileadmin/imgEuroc/eurocConsortiumLogos/ethLogo.png">
            <a:extLst>
              <a:ext uri="{FF2B5EF4-FFF2-40B4-BE49-F238E27FC236}">
                <a16:creationId xmlns:a16="http://schemas.microsoft.com/office/drawing/2014/main" id="{8E6DF52C-6D6F-1D47-92E5-A4DDA60A3E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99224" y="6173160"/>
            <a:ext cx="1998476" cy="41052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a:extLst>
              <a:ext uri="{FF2B5EF4-FFF2-40B4-BE49-F238E27FC236}">
                <a16:creationId xmlns:a16="http://schemas.microsoft.com/office/drawing/2014/main" id="{B8B85FF5-57D1-D247-8B48-4263EDD6952F}"/>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537124" y="5979804"/>
            <a:ext cx="2175266" cy="898656"/>
          </a:xfrm>
          <a:prstGeom prst="rect">
            <a:avLst/>
          </a:prstGeom>
        </p:spPr>
      </p:pic>
    </p:spTree>
    <p:extLst>
      <p:ext uri="{BB962C8B-B14F-4D97-AF65-F5344CB8AC3E}">
        <p14:creationId xmlns:p14="http://schemas.microsoft.com/office/powerpoint/2010/main" val="1746521473"/>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48969F0-2D37-9B4F-89A4-C9739461369A}"/>
              </a:ext>
            </a:extLst>
          </p:cNvPr>
          <p:cNvSpPr/>
          <p:nvPr/>
        </p:nvSpPr>
        <p:spPr>
          <a:xfrm>
            <a:off x="0" y="743205"/>
            <a:ext cx="9144000" cy="914400"/>
          </a:xfrm>
          <a:prstGeom prst="rect">
            <a:avLst/>
          </a:prstGeom>
          <a:solidFill>
            <a:srgbClr val="FFF4CC">
              <a:alpha val="2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7" name="Rectangle 6">
            <a:extLst>
              <a:ext uri="{FF2B5EF4-FFF2-40B4-BE49-F238E27FC236}">
                <a16:creationId xmlns:a16="http://schemas.microsoft.com/office/drawing/2014/main" id="{A8C8C6C2-2540-E14E-8598-187AFA9373A3}"/>
              </a:ext>
            </a:extLst>
          </p:cNvPr>
          <p:cNvSpPr/>
          <p:nvPr/>
        </p:nvSpPr>
        <p:spPr>
          <a:xfrm>
            <a:off x="0" y="1928020"/>
            <a:ext cx="9144000" cy="1261494"/>
          </a:xfrm>
          <a:prstGeom prst="rect">
            <a:avLst/>
          </a:prstGeom>
          <a:solidFill>
            <a:srgbClr val="FFBFB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8" name="Rectangle 7">
            <a:extLst>
              <a:ext uri="{FF2B5EF4-FFF2-40B4-BE49-F238E27FC236}">
                <a16:creationId xmlns:a16="http://schemas.microsoft.com/office/drawing/2014/main" id="{592513E4-C4B7-F242-9A0D-35F07BCED5C7}"/>
              </a:ext>
            </a:extLst>
          </p:cNvPr>
          <p:cNvSpPr/>
          <p:nvPr/>
        </p:nvSpPr>
        <p:spPr>
          <a:xfrm>
            <a:off x="0" y="3429001"/>
            <a:ext cx="9144000" cy="925286"/>
          </a:xfrm>
          <a:prstGeom prst="rect">
            <a:avLst/>
          </a:prstGeom>
          <a:solidFill>
            <a:srgbClr val="CCDFFF">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0" name="Rectangle 9">
            <a:extLst>
              <a:ext uri="{FF2B5EF4-FFF2-40B4-BE49-F238E27FC236}">
                <a16:creationId xmlns:a16="http://schemas.microsoft.com/office/drawing/2014/main" id="{3E440315-C009-E346-A212-93C50C707296}"/>
              </a:ext>
            </a:extLst>
          </p:cNvPr>
          <p:cNvSpPr/>
          <p:nvPr/>
        </p:nvSpPr>
        <p:spPr>
          <a:xfrm>
            <a:off x="0" y="4542080"/>
            <a:ext cx="9144000" cy="925286"/>
          </a:xfrm>
          <a:prstGeom prst="rect">
            <a:avLst/>
          </a:prstGeom>
          <a:solidFill>
            <a:srgbClr val="B8CF92">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11" name="Rectangle 10">
            <a:extLst>
              <a:ext uri="{FF2B5EF4-FFF2-40B4-BE49-F238E27FC236}">
                <a16:creationId xmlns:a16="http://schemas.microsoft.com/office/drawing/2014/main" id="{32042D8A-F894-404E-8CDA-6FFCBB190FD3}"/>
              </a:ext>
            </a:extLst>
          </p:cNvPr>
          <p:cNvSpPr/>
          <p:nvPr/>
        </p:nvSpPr>
        <p:spPr>
          <a:xfrm>
            <a:off x="0" y="5655159"/>
            <a:ext cx="9144000" cy="925286"/>
          </a:xfrm>
          <a:prstGeom prst="rect">
            <a:avLst/>
          </a:prstGeom>
          <a:solidFill>
            <a:srgbClr val="AF9CD3">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Gill Sans MT"/>
              <a:ea typeface="+mn-ea"/>
              <a:cs typeface="+mn-cs"/>
            </a:endParaRPr>
          </a:p>
        </p:txBody>
      </p:sp>
      <p:sp>
        <p:nvSpPr>
          <p:cNvPr id="2" name="Title 1"/>
          <p:cNvSpPr>
            <a:spLocks noGrp="1"/>
          </p:cNvSpPr>
          <p:nvPr>
            <p:ph type="title"/>
          </p:nvPr>
        </p:nvSpPr>
        <p:spPr>
          <a:xfrm>
            <a:off x="0" y="-76200"/>
            <a:ext cx="9144000" cy="914400"/>
          </a:xfrm>
        </p:spPr>
        <p:txBody>
          <a:bodyPr/>
          <a:lstStyle/>
          <a:p>
            <a:r>
              <a:rPr lang="en-US" dirty="0"/>
              <a:t>Executive Summary</a:t>
            </a:r>
          </a:p>
        </p:txBody>
      </p:sp>
      <p:sp>
        <p:nvSpPr>
          <p:cNvPr id="3" name="Content Placeholder 2"/>
          <p:cNvSpPr>
            <a:spLocks noGrp="1"/>
          </p:cNvSpPr>
          <p:nvPr>
            <p:ph idx="1"/>
          </p:nvPr>
        </p:nvSpPr>
        <p:spPr>
          <a:xfrm>
            <a:off x="152400" y="743204"/>
            <a:ext cx="8991600" cy="6019800"/>
          </a:xfrm>
        </p:spPr>
        <p:txBody>
          <a:bodyPr>
            <a:normAutofit lnSpcReduction="10000"/>
          </a:bodyPr>
          <a:lstStyle/>
          <a:p>
            <a:pPr marL="0" indent="0">
              <a:buNone/>
            </a:pPr>
            <a:r>
              <a:rPr lang="en-US" sz="2000" u="sng" dirty="0">
                <a:solidFill>
                  <a:schemeClr val="tx2"/>
                </a:solidFill>
              </a:rPr>
              <a:t>Context</a:t>
            </a:r>
            <a:r>
              <a:rPr lang="en-US" sz="2000" dirty="0">
                <a:solidFill>
                  <a:schemeClr val="tx2"/>
                </a:solidFill>
              </a:rPr>
              <a:t>:  We extensively analyze </a:t>
            </a:r>
            <a:r>
              <a:rPr lang="en-US" sz="2000" dirty="0">
                <a:solidFill>
                  <a:srgbClr val="0000FF"/>
                </a:solidFill>
              </a:rPr>
              <a:t>a state-of-the-art edge ML accelerator (Google Edge TPU) </a:t>
            </a:r>
            <a:r>
              <a:rPr lang="en-US" sz="2000" dirty="0">
                <a:solidFill>
                  <a:schemeClr val="tx2"/>
                </a:solidFill>
              </a:rPr>
              <a:t>using </a:t>
            </a:r>
            <a:r>
              <a:rPr lang="en-US" sz="2000" dirty="0">
                <a:solidFill>
                  <a:srgbClr val="0000FF"/>
                </a:solidFill>
              </a:rPr>
              <a:t>24 Google edge models</a:t>
            </a:r>
          </a:p>
          <a:p>
            <a:pPr lvl="1"/>
            <a:r>
              <a:rPr lang="en-US" sz="1800" dirty="0">
                <a:cs typeface="Adobe Garamond Pro"/>
              </a:rPr>
              <a:t> Wide range of models (CNNs, LSTMs, Transducers, RCNNs)</a:t>
            </a:r>
            <a:br>
              <a:rPr lang="en-US" sz="1800" dirty="0">
                <a:cs typeface="Adobe Garamond Pro"/>
              </a:rPr>
            </a:br>
            <a:endParaRPr lang="en-US" sz="1800" dirty="0">
              <a:solidFill>
                <a:schemeClr val="tx2"/>
              </a:solidFill>
            </a:endParaRPr>
          </a:p>
          <a:p>
            <a:pPr marL="0" indent="0">
              <a:buNone/>
            </a:pPr>
            <a:r>
              <a:rPr lang="en-US" sz="2000" u="sng" dirty="0">
                <a:solidFill>
                  <a:schemeClr val="tx2"/>
                </a:solidFill>
              </a:rPr>
              <a:t>Problem</a:t>
            </a:r>
            <a:r>
              <a:rPr lang="en-US" sz="2000" dirty="0">
                <a:solidFill>
                  <a:schemeClr val="tx2"/>
                </a:solidFill>
              </a:rPr>
              <a:t>:  The Edge TPU accelerator suffers from </a:t>
            </a:r>
            <a:r>
              <a:rPr lang="en-US" sz="2000" dirty="0">
                <a:solidFill>
                  <a:srgbClr val="800000"/>
                </a:solidFill>
              </a:rPr>
              <a:t>three challenges:</a:t>
            </a:r>
          </a:p>
          <a:p>
            <a:pPr lvl="1"/>
            <a:r>
              <a:rPr lang="en-US" sz="1800" dirty="0">
                <a:cs typeface="Adobe Garamond Pro"/>
              </a:rPr>
              <a:t>It operates </a:t>
            </a:r>
            <a:r>
              <a:rPr lang="en-US" sz="1800" dirty="0">
                <a:solidFill>
                  <a:srgbClr val="800000"/>
                </a:solidFill>
                <a:cs typeface="Adobe Garamond Pro"/>
              </a:rPr>
              <a:t>significantly below</a:t>
            </a:r>
            <a:r>
              <a:rPr lang="en-US" sz="1800" dirty="0">
                <a:solidFill>
                  <a:srgbClr val="C00000"/>
                </a:solidFill>
                <a:cs typeface="Adobe Garamond Pro"/>
              </a:rPr>
              <a:t> </a:t>
            </a:r>
            <a:r>
              <a:rPr lang="en-US" sz="1800" dirty="0">
                <a:solidFill>
                  <a:srgbClr val="595959"/>
                </a:solidFill>
                <a:cs typeface="Adobe Garamond Pro"/>
              </a:rPr>
              <a:t>its</a:t>
            </a:r>
            <a:r>
              <a:rPr lang="en-US" sz="1800" dirty="0">
                <a:solidFill>
                  <a:srgbClr val="C00000"/>
                </a:solidFill>
                <a:cs typeface="Adobe Garamond Pro"/>
              </a:rPr>
              <a:t> </a:t>
            </a:r>
            <a:r>
              <a:rPr lang="en-US" sz="1800" u="sng" dirty="0">
                <a:cs typeface="Adobe Garamond Pro"/>
              </a:rPr>
              <a:t>peak throughput</a:t>
            </a:r>
          </a:p>
          <a:p>
            <a:pPr lvl="1"/>
            <a:r>
              <a:rPr lang="en-US" sz="1800" dirty="0">
                <a:cs typeface="Adobe Garamond Pro"/>
              </a:rPr>
              <a:t>It operates </a:t>
            </a:r>
            <a:r>
              <a:rPr lang="en-US" sz="1800" dirty="0">
                <a:solidFill>
                  <a:srgbClr val="800000"/>
                </a:solidFill>
                <a:cs typeface="Adobe Garamond Pro"/>
              </a:rPr>
              <a:t>significantly below </a:t>
            </a:r>
            <a:r>
              <a:rPr lang="en-US" sz="1800" dirty="0">
                <a:solidFill>
                  <a:srgbClr val="595959"/>
                </a:solidFill>
                <a:cs typeface="Adobe Garamond Pro"/>
              </a:rPr>
              <a:t>its</a:t>
            </a:r>
            <a:r>
              <a:rPr lang="en-US" sz="1800" dirty="0">
                <a:solidFill>
                  <a:srgbClr val="800000"/>
                </a:solidFill>
                <a:cs typeface="Adobe Garamond Pro"/>
              </a:rPr>
              <a:t> </a:t>
            </a:r>
            <a:r>
              <a:rPr lang="en-US" sz="1800" u="sng" dirty="0">
                <a:cs typeface="Adobe Garamond Pro"/>
              </a:rPr>
              <a:t>theoretical energy efficiency</a:t>
            </a:r>
          </a:p>
          <a:p>
            <a:pPr lvl="1"/>
            <a:r>
              <a:rPr lang="en-US" sz="1800" dirty="0">
                <a:solidFill>
                  <a:srgbClr val="595959"/>
                </a:solidFill>
                <a:cs typeface="Adobe Garamond Pro"/>
              </a:rPr>
              <a:t>It</a:t>
            </a:r>
            <a:r>
              <a:rPr lang="en-US" sz="1800" dirty="0">
                <a:solidFill>
                  <a:srgbClr val="800000"/>
                </a:solidFill>
                <a:cs typeface="Adobe Garamond Pro"/>
              </a:rPr>
              <a:t> inefficiently </a:t>
            </a:r>
            <a:r>
              <a:rPr lang="en-US" sz="1800" dirty="0">
                <a:solidFill>
                  <a:srgbClr val="595959"/>
                </a:solidFill>
                <a:cs typeface="Adobe Garamond Pro"/>
              </a:rPr>
              <a:t>handles</a:t>
            </a:r>
            <a:r>
              <a:rPr lang="en-US" sz="1800" dirty="0">
                <a:solidFill>
                  <a:srgbClr val="800000"/>
                </a:solidFill>
                <a:cs typeface="Adobe Garamond Pro"/>
              </a:rPr>
              <a:t> </a:t>
            </a:r>
            <a:r>
              <a:rPr lang="en-US" sz="1800" u="sng" dirty="0">
                <a:cs typeface="Adobe Garamond Pro"/>
              </a:rPr>
              <a:t>memory accesses</a:t>
            </a:r>
            <a:br>
              <a:rPr lang="en-US" sz="1800" dirty="0">
                <a:cs typeface="Adobe Garamond Pro"/>
              </a:rPr>
            </a:br>
            <a:endParaRPr lang="en-US" sz="1800" dirty="0">
              <a:cs typeface="Adobe Garamond Pro"/>
            </a:endParaRPr>
          </a:p>
          <a:p>
            <a:pPr marL="0" lvl="1" indent="0">
              <a:buNone/>
            </a:pPr>
            <a:r>
              <a:rPr lang="en-US" sz="2000" u="sng" dirty="0">
                <a:solidFill>
                  <a:schemeClr val="tx2"/>
                </a:solidFill>
              </a:rPr>
              <a:t>Key Insight</a:t>
            </a:r>
            <a:r>
              <a:rPr lang="en-US" sz="2000" dirty="0">
                <a:solidFill>
                  <a:schemeClr val="tx2"/>
                </a:solidFill>
              </a:rPr>
              <a:t>:  These shortcomings arise from </a:t>
            </a:r>
            <a:r>
              <a:rPr lang="en-US" sz="2000" dirty="0">
                <a:solidFill>
                  <a:srgbClr val="0000FF"/>
                </a:solidFill>
              </a:rPr>
              <a:t>the monolithic design</a:t>
            </a:r>
            <a:r>
              <a:rPr lang="en-US" sz="2000" dirty="0">
                <a:solidFill>
                  <a:schemeClr val="tx2"/>
                </a:solidFill>
              </a:rPr>
              <a:t> of the Edge TPU accelerator</a:t>
            </a:r>
          </a:p>
          <a:p>
            <a:pPr lvl="1"/>
            <a:r>
              <a:rPr lang="en-US" sz="1800" dirty="0">
                <a:cs typeface="Adobe Garamond Pro"/>
              </a:rPr>
              <a:t>The Edge TPU accelerator design does not account for </a:t>
            </a:r>
            <a:r>
              <a:rPr lang="en-US" sz="1800" dirty="0">
                <a:solidFill>
                  <a:srgbClr val="0000FF"/>
                </a:solidFill>
                <a:cs typeface="Adobe Garamond Pro"/>
              </a:rPr>
              <a:t>layer heterogeneity </a:t>
            </a:r>
            <a:br>
              <a:rPr lang="en-US" sz="1800" dirty="0">
                <a:solidFill>
                  <a:srgbClr val="0000FF"/>
                </a:solidFill>
                <a:cs typeface="Adobe Garamond Pro"/>
              </a:rPr>
            </a:br>
            <a:endParaRPr lang="en-US" sz="1800" dirty="0">
              <a:solidFill>
                <a:srgbClr val="0000FF"/>
              </a:solidFill>
            </a:endParaRPr>
          </a:p>
          <a:p>
            <a:pPr marL="0" lvl="1" indent="0">
              <a:buNone/>
            </a:pPr>
            <a:r>
              <a:rPr lang="en-US" sz="2000" u="sng" dirty="0">
                <a:solidFill>
                  <a:schemeClr val="tx2"/>
                </a:solidFill>
              </a:rPr>
              <a:t>Key Mechanism</a:t>
            </a:r>
            <a:r>
              <a:rPr lang="en-US" sz="2000" dirty="0">
                <a:solidFill>
                  <a:schemeClr val="tx2"/>
                </a:solidFill>
              </a:rPr>
              <a:t>:  A new framework called </a:t>
            </a:r>
            <a:r>
              <a:rPr lang="en-US" sz="2000" dirty="0">
                <a:solidFill>
                  <a:srgbClr val="0000FF"/>
                </a:solidFill>
              </a:rPr>
              <a:t>Mensa</a:t>
            </a:r>
          </a:p>
          <a:p>
            <a:pPr lvl="1"/>
            <a:r>
              <a:rPr lang="en-US" sz="1800" dirty="0">
                <a:cs typeface="Adobe Garamond Pro"/>
              </a:rPr>
              <a:t>Mensa consists of heterogeneous accelerators whose dataflow and hardware are specialized for specific families of layers</a:t>
            </a:r>
            <a:br>
              <a:rPr lang="en-US" sz="1800" dirty="0">
                <a:cs typeface="Adobe Garamond Pro"/>
              </a:rPr>
            </a:br>
            <a:endParaRPr lang="en-US" sz="1800" dirty="0">
              <a:solidFill>
                <a:schemeClr val="tx2"/>
              </a:solidFill>
            </a:endParaRPr>
          </a:p>
          <a:p>
            <a:pPr marL="0" lvl="1" indent="0">
              <a:buNone/>
            </a:pPr>
            <a:r>
              <a:rPr lang="en-US" sz="2000" u="sng" dirty="0">
                <a:solidFill>
                  <a:schemeClr val="tx2"/>
                </a:solidFill>
              </a:rPr>
              <a:t>Key Results</a:t>
            </a:r>
            <a:r>
              <a:rPr lang="en-US" sz="2000" dirty="0">
                <a:solidFill>
                  <a:schemeClr val="tx2"/>
                </a:solidFill>
              </a:rPr>
              <a:t>:  We design a version of Mensa for Google edge ML models</a:t>
            </a:r>
          </a:p>
          <a:p>
            <a:pPr lvl="1"/>
            <a:r>
              <a:rPr lang="en-US" sz="1800" dirty="0">
                <a:cs typeface="Adobe Garamond Pro"/>
              </a:rPr>
              <a:t>Mensa improves performance and energy by </a:t>
            </a:r>
            <a:r>
              <a:rPr lang="en-US" sz="1800" dirty="0">
                <a:solidFill>
                  <a:srgbClr val="0000FF"/>
                </a:solidFill>
                <a:cs typeface="Adobe Garamond Pro"/>
              </a:rPr>
              <a:t>3.0X</a:t>
            </a:r>
            <a:r>
              <a:rPr lang="en-US" sz="1800" dirty="0">
                <a:cs typeface="Adobe Garamond Pro"/>
              </a:rPr>
              <a:t> and </a:t>
            </a:r>
            <a:r>
              <a:rPr lang="en-US" sz="1800" dirty="0">
                <a:solidFill>
                  <a:srgbClr val="0000FF"/>
                </a:solidFill>
                <a:cs typeface="Adobe Garamond Pro"/>
              </a:rPr>
              <a:t>3.1X</a:t>
            </a:r>
          </a:p>
          <a:p>
            <a:pPr lvl="1"/>
            <a:r>
              <a:rPr lang="en-US" sz="1800" dirty="0">
                <a:cs typeface="Adobe Garamond Pro"/>
              </a:rPr>
              <a:t>Mensa reduces cost and improves area efficiency</a:t>
            </a:r>
            <a:endParaRPr lang="en-US" sz="1800" dirty="0">
              <a:solidFill>
                <a:srgbClr val="0000FF"/>
              </a:solidFill>
              <a:cs typeface="Adobe Garamond Pro"/>
            </a:endParaRPr>
          </a:p>
          <a:p>
            <a:pPr lvl="1"/>
            <a:endParaRPr lang="en-US" sz="2000" dirty="0">
              <a:solidFill>
                <a:schemeClr val="accent2"/>
              </a:solidFill>
              <a:cs typeface="Gill Sans MT"/>
            </a:endParaRPr>
          </a:p>
          <a:p>
            <a:pPr marL="342900" lvl="1" indent="-342900">
              <a:buFont typeface="Arial" pitchFamily="34" charset="0"/>
              <a:buChar char="•"/>
            </a:pPr>
            <a:endParaRPr lang="en-US" sz="2600" dirty="0">
              <a:solidFill>
                <a:schemeClr val="accent2"/>
              </a:solidFill>
              <a:cs typeface="Gill Sans MT"/>
            </a:endParaRPr>
          </a:p>
          <a:p>
            <a:endParaRPr lang="en-US" sz="2600" dirty="0">
              <a:solidFill>
                <a:srgbClr val="0000FF"/>
              </a:solidFill>
            </a:endParaRPr>
          </a:p>
          <a:p>
            <a:pPr lvl="1"/>
            <a:endParaRPr lang="en-US" sz="2200" dirty="0">
              <a:solidFill>
                <a:srgbClr val="C00000"/>
              </a:solidFill>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200" dirty="0">
              <a:cs typeface="Adobe Garamond Pro"/>
            </a:endParaRPr>
          </a:p>
          <a:p>
            <a:pPr lvl="1"/>
            <a:endParaRPr lang="en-US" sz="2400" dirty="0">
              <a:cs typeface="Adobe Garamond Pro"/>
            </a:endParaRPr>
          </a:p>
        </p:txBody>
      </p:sp>
      <p:pic>
        <p:nvPicPr>
          <p:cNvPr id="9" name="Picture 8" descr="safari.png"/>
          <p:cNvPicPr>
            <a:picLocks noChangeAspect="1"/>
          </p:cNvPicPr>
          <p:nvPr/>
        </p:nvPicPr>
        <p:blipFill>
          <a:blip r:embed="rId3" cstate="print"/>
          <a:stretch>
            <a:fillRect/>
          </a:stretch>
        </p:blipFill>
        <p:spPr>
          <a:xfrm>
            <a:off x="76200" y="6580445"/>
            <a:ext cx="959296" cy="277563"/>
          </a:xfrm>
          <a:prstGeom prst="rect">
            <a:avLst/>
          </a:prstGeom>
        </p:spPr>
      </p:pic>
      <p:sp>
        <p:nvSpPr>
          <p:cNvPr id="5" name="Slide Number Placeholder 4"/>
          <p:cNvSpPr>
            <a:spLocks noGrp="1"/>
          </p:cNvSpPr>
          <p:nvPr>
            <p:ph type="sldNum" sz="quarter" idx="12"/>
          </p:nvPr>
        </p:nvSpPr>
        <p:spPr>
          <a:noFill/>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400" b="1" i="0" u="none" strike="noStrike" kern="1200" cap="none" spc="0" normalizeH="0" baseline="0" noProof="0" smtClean="0">
                <a:ln>
                  <a:noFill/>
                </a:ln>
                <a:solidFill>
                  <a:srgbClr val="0070C0"/>
                </a:solidFill>
                <a:effectLst/>
                <a:uLnTx/>
                <a:uFillTx/>
                <a:latin typeface="Gill Sans M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en-US" sz="2400" b="1" i="0" u="none" strike="noStrike" kern="1200" cap="none" spc="0" normalizeH="0" baseline="0" noProof="0" dirty="0">
              <a:ln>
                <a:noFill/>
              </a:ln>
              <a:solidFill>
                <a:srgbClr val="0070C0"/>
              </a:solidFill>
              <a:effectLst/>
              <a:uLnTx/>
              <a:uFillTx/>
              <a:latin typeface="Gill Sans MT"/>
              <a:ea typeface="+mn-ea"/>
              <a:cs typeface="+mn-cs"/>
            </a:endParaRPr>
          </a:p>
        </p:txBody>
      </p:sp>
    </p:spTree>
    <p:extLst>
      <p:ext uri="{BB962C8B-B14F-4D97-AF65-F5344CB8AC3E}">
        <p14:creationId xmlns:p14="http://schemas.microsoft.com/office/powerpoint/2010/main" val="206175457"/>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3583261512"/>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9842331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3500" dirty="0"/>
              <a:t>Two Key Questions in Processing Near Memory</a:t>
            </a:r>
          </a:p>
        </p:txBody>
      </p:sp>
      <p:sp>
        <p:nvSpPr>
          <p:cNvPr id="3" name="Content Placeholder 2"/>
          <p:cNvSpPr>
            <a:spLocks noGrp="1"/>
          </p:cNvSpPr>
          <p:nvPr>
            <p:ph idx="1"/>
          </p:nvPr>
        </p:nvSpPr>
        <p:spPr>
          <a:xfrm>
            <a:off x="228600" y="1196752"/>
            <a:ext cx="8610600" cy="5051648"/>
          </a:xfrm>
        </p:spPr>
        <p:txBody>
          <a:bodyPr/>
          <a:lstStyle/>
          <a:p>
            <a:r>
              <a:rPr lang="en-US" dirty="0"/>
              <a:t>What are the performance and energy benefits of using         </a:t>
            </a:r>
            <a:r>
              <a:rPr lang="en-US" dirty="0">
                <a:solidFill>
                  <a:srgbClr val="0000FF"/>
                </a:solidFill>
              </a:rPr>
              <a:t>3D-stacked memory as a coarse-grained accelerator</a:t>
            </a:r>
            <a:r>
              <a:rPr lang="en-US" dirty="0"/>
              <a:t>?</a:t>
            </a:r>
          </a:p>
          <a:p>
            <a:pPr lvl="1"/>
            <a:r>
              <a:rPr lang="en-US" dirty="0"/>
              <a:t>By </a:t>
            </a:r>
            <a:r>
              <a:rPr lang="en-US" dirty="0">
                <a:solidFill>
                  <a:srgbClr val="FF0000"/>
                </a:solidFill>
              </a:rPr>
              <a:t>changing the entire system</a:t>
            </a:r>
            <a:endParaRPr lang="en-US" dirty="0"/>
          </a:p>
          <a:p>
            <a:pPr lvl="1"/>
            <a:r>
              <a:rPr lang="en-US" dirty="0"/>
              <a:t>By performing </a:t>
            </a:r>
            <a:r>
              <a:rPr lang="en-US" dirty="0">
                <a:solidFill>
                  <a:srgbClr val="FF0000"/>
                </a:solidFill>
              </a:rPr>
              <a:t>simple function offloading</a:t>
            </a:r>
          </a:p>
          <a:p>
            <a:pPr lvl="1"/>
            <a:endParaRPr lang="en-US" dirty="0"/>
          </a:p>
          <a:p>
            <a:pPr lvl="1"/>
            <a:endParaRPr lang="en-US" dirty="0"/>
          </a:p>
          <a:p>
            <a:r>
              <a:rPr lang="en-US" dirty="0"/>
              <a:t>What is the </a:t>
            </a:r>
            <a:r>
              <a:rPr lang="en-US" dirty="0">
                <a:solidFill>
                  <a:srgbClr val="0000FF"/>
                </a:solidFill>
              </a:rPr>
              <a:t>minimal processing-in-memory support </a:t>
            </a:r>
            <a:r>
              <a:rPr lang="en-US" dirty="0"/>
              <a:t>we can provide?</a:t>
            </a:r>
          </a:p>
          <a:p>
            <a:pPr lvl="1"/>
            <a:r>
              <a:rPr lang="en-US" dirty="0"/>
              <a:t>With </a:t>
            </a:r>
            <a:r>
              <a:rPr lang="en-US" dirty="0">
                <a:solidFill>
                  <a:srgbClr val="FF0000"/>
                </a:solidFill>
              </a:rPr>
              <a:t>minimal changes to system and programming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Rectangle 4"/>
          <p:cNvSpPr/>
          <p:nvPr/>
        </p:nvSpPr>
        <p:spPr>
          <a:xfrm>
            <a:off x="558280" y="3658580"/>
            <a:ext cx="8280920" cy="79208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6" name="Rectangle 5">
            <a:extLst>
              <a:ext uri="{FF2B5EF4-FFF2-40B4-BE49-F238E27FC236}">
                <a16:creationId xmlns:a16="http://schemas.microsoft.com/office/drawing/2014/main" id="{974BE913-4921-E84F-8D09-AF184056BA68}"/>
              </a:ext>
            </a:extLst>
          </p:cNvPr>
          <p:cNvSpPr/>
          <p:nvPr/>
        </p:nvSpPr>
        <p:spPr>
          <a:xfrm>
            <a:off x="971600" y="4446104"/>
            <a:ext cx="6408712" cy="432048"/>
          </a:xfrm>
          <a:prstGeom prst="rect">
            <a:avLst/>
          </a:prstGeom>
          <a:noFill/>
          <a:ln w="571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24986482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Simple Processing in Memory</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"PIM-Enabled Instructions: A Low-Overhead, Locality-Aware Processing-in-Memory Architecture"</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25977745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(Ideas)</a:t>
            </a:r>
          </a:p>
        </p:txBody>
      </p:sp>
      <p:sp>
        <p:nvSpPr>
          <p:cNvPr id="3" name="Content Placeholder 2"/>
          <p:cNvSpPr>
            <a:spLocks noGrp="1"/>
          </p:cNvSpPr>
          <p:nvPr>
            <p:ph idx="1"/>
          </p:nvPr>
        </p:nvSpPr>
        <p:spPr>
          <a:xfrm>
            <a:off x="228600" y="908720"/>
            <a:ext cx="8915400" cy="5339680"/>
          </a:xfrm>
        </p:spPr>
        <p:txBody>
          <a:bodyPr/>
          <a:lstStyle/>
          <a:p>
            <a:r>
              <a:rPr lang="en-US" sz="2200" dirty="0">
                <a:solidFill>
                  <a:srgbClr val="0000FF"/>
                </a:solidFill>
              </a:rPr>
              <a:t>Goal: </a:t>
            </a:r>
            <a:r>
              <a:rPr lang="en-US" sz="2200" dirty="0"/>
              <a:t>Develop mechanisms to get the most out of near-data processing with </a:t>
            </a:r>
            <a:r>
              <a:rPr lang="en-US" sz="2200" dirty="0">
                <a:solidFill>
                  <a:schemeClr val="accent2">
                    <a:lumMod val="75000"/>
                  </a:schemeClr>
                </a:solidFill>
              </a:rPr>
              <a:t>minimal cost</a:t>
            </a:r>
            <a:r>
              <a:rPr lang="en-US" sz="2200" dirty="0"/>
              <a:t>, </a:t>
            </a:r>
            <a:r>
              <a:rPr lang="en-US" sz="2200" dirty="0">
                <a:solidFill>
                  <a:srgbClr val="2C6123"/>
                </a:solidFill>
              </a:rPr>
              <a:t>minimal changes to the system</a:t>
            </a:r>
            <a:r>
              <a:rPr lang="en-US" sz="2200" dirty="0"/>
              <a:t>, </a:t>
            </a:r>
            <a:r>
              <a:rPr lang="en-US" sz="2200" dirty="0">
                <a:solidFill>
                  <a:srgbClr val="2C6123"/>
                </a:solidFill>
              </a:rPr>
              <a:t>no changes to the programming model</a:t>
            </a:r>
          </a:p>
          <a:p>
            <a:endParaRPr lang="en-US" sz="700" dirty="0"/>
          </a:p>
          <a:p>
            <a:r>
              <a:rPr lang="en-US" sz="2200" dirty="0">
                <a:solidFill>
                  <a:srgbClr val="0000FF"/>
                </a:solidFill>
              </a:rPr>
              <a:t>Key Idea 1: </a:t>
            </a:r>
            <a:r>
              <a:rPr lang="en-US" altLang="ko-KR" sz="2200" dirty="0"/>
              <a:t>Expose each PIM operation as a </a:t>
            </a:r>
            <a:r>
              <a:rPr lang="en-US" altLang="ko-KR" sz="2200" dirty="0">
                <a:solidFill>
                  <a:srgbClr val="FF0000"/>
                </a:solidFill>
              </a:rPr>
              <a:t>cache-coherent, virtually-addressed host processor instruction </a:t>
            </a:r>
            <a:r>
              <a:rPr lang="en-US" altLang="ko-KR" sz="2200" dirty="0">
                <a:solidFill>
                  <a:srgbClr val="000000"/>
                </a:solidFill>
              </a:rPr>
              <a:t>(called PEI) </a:t>
            </a:r>
            <a:r>
              <a:rPr lang="en-US" altLang="ko-KR" sz="2200" dirty="0"/>
              <a:t>that operates on </a:t>
            </a:r>
            <a:r>
              <a:rPr lang="en-US" altLang="ko-KR" sz="2200" dirty="0">
                <a:solidFill>
                  <a:srgbClr val="FF0000"/>
                </a:solidFill>
              </a:rPr>
              <a:t>only a single cache block</a:t>
            </a:r>
          </a:p>
          <a:p>
            <a:pPr lvl="1"/>
            <a:r>
              <a:rPr lang="en-US" altLang="ko-KR" sz="1800" dirty="0">
                <a:solidFill>
                  <a:srgbClr val="000000"/>
                </a:solidFill>
              </a:rPr>
              <a:t>e.g., </a:t>
            </a:r>
            <a:r>
              <a:rPr lang="en-US" altLang="ko-KR" sz="1800" dirty="0">
                <a:solidFill>
                  <a:srgbClr val="000000"/>
                </a:solidFill>
                <a:latin typeface="Calibri"/>
                <a:ea typeface="나눔고딕"/>
              </a:rPr>
              <a:t>__</a:t>
            </a:r>
            <a:r>
              <a:rPr lang="en-US" altLang="ko-KR" sz="1800" dirty="0" err="1">
                <a:solidFill>
                  <a:srgbClr val="000000"/>
                </a:solidFill>
                <a:latin typeface="Calibri"/>
                <a:ea typeface="나눔고딕"/>
              </a:rPr>
              <a:t>pim_add</a:t>
            </a:r>
            <a:r>
              <a:rPr lang="en-US" altLang="ko-KR" sz="1800" dirty="0">
                <a:solidFill>
                  <a:srgbClr val="000000"/>
                </a:solidFill>
                <a:latin typeface="Calibri"/>
                <a:ea typeface="나눔고딕"/>
              </a:rPr>
              <a:t>(&amp;</a:t>
            </a:r>
            <a:r>
              <a:rPr lang="en-US" altLang="ko-KR" sz="1800" dirty="0" err="1">
                <a:solidFill>
                  <a:srgbClr val="000000"/>
                </a:solidFill>
                <a:latin typeface="Calibri"/>
                <a:ea typeface="나눔고딕"/>
              </a:rPr>
              <a:t>w.next_rank</a:t>
            </a:r>
            <a:r>
              <a:rPr lang="en-US" altLang="ko-KR" sz="1800" dirty="0">
                <a:solidFill>
                  <a:srgbClr val="000000"/>
                </a:solidFill>
                <a:latin typeface="Calibri"/>
                <a:ea typeface="나눔고딕"/>
              </a:rPr>
              <a:t>, value) </a:t>
            </a:r>
            <a:r>
              <a:rPr lang="en-US" altLang="ko-KR" sz="1800" dirty="0">
                <a:solidFill>
                  <a:srgbClr val="000000"/>
                </a:solidFill>
                <a:latin typeface="Calibri"/>
                <a:ea typeface="나눔고딕"/>
                <a:sym typeface="Wingdings"/>
              </a:rPr>
              <a:t> </a:t>
            </a:r>
            <a:r>
              <a:rPr lang="en-US" altLang="ko-KR" sz="1800" dirty="0" err="1">
                <a:solidFill>
                  <a:srgbClr val="000000"/>
                </a:solidFill>
                <a:latin typeface="Calibri"/>
                <a:ea typeface="나눔고딕"/>
              </a:rPr>
              <a:t>pim.add</a:t>
            </a:r>
            <a:r>
              <a:rPr lang="en-US" altLang="ko-KR" sz="1800" dirty="0">
                <a:solidFill>
                  <a:srgbClr val="000000"/>
                </a:solidFill>
                <a:latin typeface="Calibri"/>
                <a:ea typeface="나눔고딕"/>
              </a:rPr>
              <a:t> r1, (r2)</a:t>
            </a:r>
            <a:endParaRPr lang="ko-KR" altLang="en-US" sz="1800" dirty="0">
              <a:solidFill>
                <a:srgbClr val="000000"/>
              </a:solidFill>
              <a:latin typeface="Calibri"/>
              <a:ea typeface="나눔고딕"/>
            </a:endParaRPr>
          </a:p>
          <a:p>
            <a:pPr lvl="1"/>
            <a:r>
              <a:rPr lang="en-US" altLang="ko-KR" sz="1800" dirty="0">
                <a:solidFill>
                  <a:srgbClr val="000000"/>
                </a:solidFill>
              </a:rPr>
              <a:t>No changes sequential execution/programming model</a:t>
            </a:r>
          </a:p>
          <a:p>
            <a:pPr lvl="1"/>
            <a:r>
              <a:rPr lang="en-US" altLang="ko-KR" sz="1800" dirty="0">
                <a:solidFill>
                  <a:srgbClr val="000000"/>
                </a:solidFill>
              </a:rPr>
              <a:t>No changes to virtual memory</a:t>
            </a:r>
          </a:p>
          <a:p>
            <a:pPr lvl="1"/>
            <a:r>
              <a:rPr lang="en-US" altLang="ko-KR" sz="1800" dirty="0">
                <a:solidFill>
                  <a:srgbClr val="000000"/>
                </a:solidFill>
              </a:rPr>
              <a:t>Minimal changes to cache coherence</a:t>
            </a:r>
          </a:p>
          <a:p>
            <a:pPr lvl="1"/>
            <a:r>
              <a:rPr lang="en-US" altLang="ko-KR" sz="1800" dirty="0">
                <a:solidFill>
                  <a:srgbClr val="000000"/>
                </a:solidFill>
              </a:rPr>
              <a:t>No need for data mapping: Each PEI restricted to a single memory module</a:t>
            </a:r>
          </a:p>
          <a:p>
            <a:pPr lvl="1"/>
            <a:endParaRPr lang="en-US" altLang="ko-KR" sz="700" dirty="0">
              <a:solidFill>
                <a:srgbClr val="FF0000"/>
              </a:solidFill>
            </a:endParaRPr>
          </a:p>
          <a:p>
            <a:r>
              <a:rPr lang="en-US" altLang="ko-KR" sz="2200" dirty="0">
                <a:solidFill>
                  <a:srgbClr val="0000FF"/>
                </a:solidFill>
              </a:rPr>
              <a:t>Key Idea 2: </a:t>
            </a:r>
            <a:r>
              <a:rPr lang="en-US" altLang="ko-KR" sz="2200" dirty="0">
                <a:solidFill>
                  <a:srgbClr val="FF0000"/>
                </a:solidFill>
              </a:rPr>
              <a:t>Dynamically decide where to execute a PEI </a:t>
            </a:r>
            <a:r>
              <a:rPr lang="en-US" altLang="ko-KR" sz="2200" dirty="0"/>
              <a:t>(i.e., the host processor or PIM accelerator) based on simple locality characteristics and simple hardware predictors</a:t>
            </a:r>
          </a:p>
          <a:p>
            <a:pPr lvl="1"/>
            <a:r>
              <a:rPr lang="en-US" altLang="ko-KR" sz="1800" dirty="0"/>
              <a:t>Execute each operation at the location that provides the best performance</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36534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5" end="5"/>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PIM-Enabled Instructions (Example)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13" name="내용 개체 틀 5"/>
          <p:cNvSpPr>
            <a:spLocks noGrp="1"/>
          </p:cNvSpPr>
          <p:nvPr>
            <p:ph idx="1"/>
          </p:nvPr>
        </p:nvSpPr>
        <p:spPr>
          <a:xfrm>
            <a:off x="107504" y="4405920"/>
            <a:ext cx="9036496" cy="2029198"/>
          </a:xfrm>
        </p:spPr>
        <p:txBody>
          <a:bodyPr>
            <a:normAutofit fontScale="92500"/>
          </a:bodyPr>
          <a:lstStyle/>
          <a:p>
            <a:r>
              <a:rPr lang="en-US" altLang="ko-KR" dirty="0"/>
              <a:t>Executed either in memory or in the processor: dynamic decision</a:t>
            </a:r>
          </a:p>
          <a:p>
            <a:pPr lvl="1"/>
            <a:r>
              <a:rPr lang="en-US" altLang="ko-KR" dirty="0"/>
              <a:t>Low-cost locality monitoring for a single instruction</a:t>
            </a:r>
          </a:p>
          <a:p>
            <a:r>
              <a:rPr lang="en-US" altLang="ko-KR" dirty="0"/>
              <a:t>Cache-coherent, virtually-addressed, single cache block only</a:t>
            </a:r>
          </a:p>
          <a:p>
            <a:r>
              <a:rPr lang="en-US" altLang="ko-KR" dirty="0"/>
              <a:t>Atomic between different PEIs</a:t>
            </a:r>
          </a:p>
          <a:p>
            <a:r>
              <a:rPr lang="en-US" altLang="ko-KR" i="1" dirty="0"/>
              <a:t>Not</a:t>
            </a:r>
            <a:r>
              <a:rPr lang="en-US" altLang="ko-KR" dirty="0"/>
              <a:t> atomic with normal instructions (use </a:t>
            </a:r>
            <a:r>
              <a:rPr lang="en-US" altLang="ko-KR" i="1" dirty="0" err="1"/>
              <a:t>pfence</a:t>
            </a:r>
            <a:r>
              <a:rPr lang="en-US" altLang="ko-KR" i="1" dirty="0"/>
              <a:t> </a:t>
            </a:r>
            <a:r>
              <a:rPr lang="en-US" altLang="ko-KR" dirty="0"/>
              <a:t>for ordering)</a:t>
            </a:r>
          </a:p>
        </p:txBody>
      </p:sp>
      <p:sp>
        <p:nvSpPr>
          <p:cNvPr id="27" name="직사각형 6"/>
          <p:cNvSpPr/>
          <p:nvPr/>
        </p:nvSpPr>
        <p:spPr>
          <a:xfrm>
            <a:off x="35496" y="3266043"/>
            <a:ext cx="1265058"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8" name="직사각형 3"/>
          <p:cNvSpPr/>
          <p:nvPr/>
        </p:nvSpPr>
        <p:spPr>
          <a:xfrm>
            <a:off x="570312" y="2050872"/>
            <a:ext cx="4423701" cy="395409"/>
          </a:xfrm>
          <a:prstGeom prst="rect">
            <a:avLst/>
          </a:prstGeom>
          <a:gradFill rotWithShape="1">
            <a:gsLst>
              <a:gs pos="0">
                <a:srgbClr val="FAA43A">
                  <a:tint val="50000"/>
                  <a:satMod val="300000"/>
                </a:srgbClr>
              </a:gs>
              <a:gs pos="35000">
                <a:srgbClr val="FAA43A">
                  <a:tint val="37000"/>
                  <a:satMod val="300000"/>
                </a:srgbClr>
              </a:gs>
              <a:gs pos="100000">
                <a:srgbClr val="FAA43A">
                  <a:tint val="15000"/>
                  <a:satMod val="350000"/>
                </a:srgbClr>
              </a:gs>
            </a:gsLst>
            <a:lin ang="16200000" scaled="1"/>
          </a:gradFill>
          <a:ln w="9525" cap="flat" cmpd="sng" algn="ctr">
            <a:solidFill>
              <a:srgbClr val="FAA43A">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Text" lastClr="000000"/>
              </a:solidFill>
              <a:effectLst/>
              <a:uLnTx/>
              <a:uFillTx/>
              <a:latin typeface="Calibri"/>
              <a:ea typeface="나눔고딕"/>
              <a:cs typeface="+mn-cs"/>
            </a:endParaRPr>
          </a:p>
        </p:txBody>
      </p:sp>
      <p:sp>
        <p:nvSpPr>
          <p:cNvPr id="29" name="내용 개체 틀 4"/>
          <p:cNvSpPr txBox="1">
            <a:spLocks/>
          </p:cNvSpPr>
          <p:nvPr/>
        </p:nvSpPr>
        <p:spPr>
          <a:xfrm>
            <a:off x="49052" y="780844"/>
            <a:ext cx="7578044" cy="2936188"/>
          </a:xfrm>
          <a:prstGeom prst="rect">
            <a:avLst/>
          </a:prstGeom>
        </p:spPr>
        <p:txBody>
          <a:bodyPr vert="horz" lIns="91440" tIns="45720" rIns="91440" bIns="45720" rtlCol="0">
            <a:spAutoFit/>
          </a:bodyPr>
          <a:lst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graph.vertices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 = weight *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1" i="0" u="none" strike="noStrike" kern="1200" cap="none" spc="0" normalizeH="0" baseline="0" noProof="0" dirty="0">
                <a:ln>
                  <a:noFill/>
                </a:ln>
                <a:solidFill>
                  <a:sysClr val="windowText" lastClr="000000"/>
                </a:solidFill>
                <a:effectLst/>
                <a:uLnTx/>
                <a:uFillTx/>
                <a:latin typeface="Calibri"/>
                <a:ea typeface="나눔고딕"/>
                <a:cs typeface="+mn-cs"/>
              </a:rPr>
              <a:t>    for</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(w: </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v.successors</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__</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pim_add</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(&amp;</a:t>
            </a: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w.next_rank</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value);</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    }</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a:p>
            <a:pPr marL="0" marR="0" lvl="0" indent="0" algn="l" defTabSz="914400" rtl="0" eaLnBrk="1" fontAlgn="auto" latinLnBrk="1" hangingPunct="1">
              <a:lnSpc>
                <a:spcPct val="110000"/>
              </a:lnSpc>
              <a:spcBef>
                <a:spcPts val="0"/>
              </a:spcBef>
              <a:spcAft>
                <a:spcPts val="0"/>
              </a:spcAft>
              <a:buClrTx/>
              <a:buSzTx/>
              <a:buFont typeface="Arial" pitchFamily="34" charset="0"/>
              <a:buNone/>
              <a:tabLst/>
              <a:defRPr/>
            </a:pPr>
            <a:r>
              <a:rPr kumimoji="0" lang="en-US" altLang="ko-KR" sz="2400" b="0" i="0" u="none" strike="noStrike" kern="1200" cap="none" spc="0" normalizeH="0" baseline="0" noProof="0" dirty="0" err="1">
                <a:ln>
                  <a:noFill/>
                </a:ln>
                <a:solidFill>
                  <a:sysClr val="windowText" lastClr="000000"/>
                </a:solidFill>
                <a:effectLst/>
                <a:uLnTx/>
                <a:uFillTx/>
                <a:latin typeface="Calibri"/>
                <a:ea typeface="나눔고딕"/>
                <a:cs typeface="+mn-cs"/>
              </a:rPr>
              <a:t>pfence</a:t>
            </a:r>
            <a:r>
              <a:rPr kumimoji="0" lang="en-US" altLang="ko-KR" sz="2400" b="0" i="0" u="none" strike="noStrike" kern="1200" cap="none" spc="0" normalizeH="0" baseline="0" noProof="0" dirty="0">
                <a:ln>
                  <a:noFill/>
                </a:ln>
                <a:solidFill>
                  <a:sysClr val="windowText" lastClr="000000"/>
                </a:solidFill>
                <a:effectLst/>
                <a:uLnTx/>
                <a:uFillTx/>
                <a:latin typeface="Calibri"/>
                <a:ea typeface="나눔고딕"/>
                <a:cs typeface="+mn-cs"/>
              </a:rPr>
              <a:t>();</a:t>
            </a:r>
          </a:p>
        </p:txBody>
      </p:sp>
      <p:sp>
        <p:nvSpPr>
          <p:cNvPr id="30" name="직사각형 2"/>
          <p:cNvSpPr/>
          <p:nvPr/>
        </p:nvSpPr>
        <p:spPr>
          <a:xfrm>
            <a:off x="5549208" y="1375516"/>
            <a:ext cx="200588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pim.add</a:t>
            </a:r>
            <a:r>
              <a:rPr kumimoji="0" lang="en-US" altLang="ko-KR" sz="1800" b="0" i="0" u="none" strike="noStrike" kern="0" cap="none" spc="0" normalizeH="0" baseline="0" noProof="0" dirty="0">
                <a:ln>
                  <a:noFill/>
                </a:ln>
                <a:solidFill>
                  <a:sysClr val="windowText" lastClr="000000"/>
                </a:solidFill>
                <a:effectLst/>
                <a:uLnTx/>
                <a:uFillTx/>
                <a:latin typeface="Calibri"/>
                <a:ea typeface="나눔고딕"/>
                <a:cs typeface="+mn-cs"/>
              </a:rPr>
              <a:t> r1, (r2)</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1" name="구부러진 연결선 8"/>
          <p:cNvCxnSpPr>
            <a:stCxn id="28" idx="3"/>
            <a:endCxn id="30" idx="1"/>
          </p:cNvCxnSpPr>
          <p:nvPr/>
        </p:nvCxnSpPr>
        <p:spPr>
          <a:xfrm flipV="1">
            <a:off x="4994013" y="1567032"/>
            <a:ext cx="555195" cy="681545"/>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sp>
        <p:nvSpPr>
          <p:cNvPr id="32" name="직사각형 11"/>
          <p:cNvSpPr/>
          <p:nvPr/>
        </p:nvSpPr>
        <p:spPr>
          <a:xfrm>
            <a:off x="1866456" y="2927345"/>
            <a:ext cx="1080120" cy="383032"/>
          </a:xfrm>
          <a:prstGeom prst="rect">
            <a:avLst/>
          </a:prstGeom>
          <a:solidFill>
            <a:sysClr val="window" lastClr="FFFFFF"/>
          </a:solidFill>
          <a:ln w="25400" cap="flat" cmpd="sng" algn="ctr">
            <a:solidFill>
              <a:srgbClr val="FAA43A"/>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1800" b="0" i="0" u="none" strike="noStrike" kern="0" cap="none" spc="0" normalizeH="0" baseline="0" noProof="0" dirty="0" err="1">
                <a:ln>
                  <a:noFill/>
                </a:ln>
                <a:solidFill>
                  <a:sysClr val="windowText" lastClr="000000"/>
                </a:solidFill>
                <a:effectLst/>
                <a:uLnTx/>
                <a:uFillTx/>
                <a:latin typeface="Calibri"/>
                <a:ea typeface="나눔고딕"/>
                <a:cs typeface="+mn-cs"/>
              </a:rPr>
              <a:t>pfence</a:t>
            </a:r>
            <a:endParaRPr kumimoji="0" lang="ko-KR" altLang="en-US" sz="1800" b="0" i="0" u="none" strike="noStrike" kern="0" cap="none" spc="0" normalizeH="0" baseline="0" noProof="0" dirty="0">
              <a:ln>
                <a:noFill/>
              </a:ln>
              <a:solidFill>
                <a:sysClr val="windowText" lastClr="000000"/>
              </a:solidFill>
              <a:effectLst/>
              <a:uLnTx/>
              <a:uFillTx/>
              <a:latin typeface="Calibri"/>
              <a:ea typeface="나눔고딕"/>
              <a:cs typeface="+mn-cs"/>
            </a:endParaRPr>
          </a:p>
        </p:txBody>
      </p:sp>
      <p:cxnSp>
        <p:nvCxnSpPr>
          <p:cNvPr id="33" name="구부러진 연결선 12"/>
          <p:cNvCxnSpPr>
            <a:stCxn id="27" idx="3"/>
            <a:endCxn id="32" idx="1"/>
          </p:cNvCxnSpPr>
          <p:nvPr/>
        </p:nvCxnSpPr>
        <p:spPr>
          <a:xfrm flipV="1">
            <a:off x="1300554" y="3118861"/>
            <a:ext cx="565902" cy="344887"/>
          </a:xfrm>
          <a:prstGeom prst="curvedConnector3">
            <a:avLst>
              <a:gd name="adj1" fmla="val 50000"/>
            </a:avLst>
          </a:prstGeom>
          <a:noFill/>
          <a:ln w="9525" cap="flat" cmpd="sng" algn="ctr">
            <a:solidFill>
              <a:srgbClr val="FAA43A">
                <a:shade val="95000"/>
                <a:satMod val="105000"/>
              </a:srgbClr>
            </a:solidFill>
            <a:prstDash val="solid"/>
            <a:tailEnd type="triangle"/>
          </a:ln>
          <a:effectLst/>
        </p:spPr>
      </p:cxnSp>
      <p:pic>
        <p:nvPicPr>
          <p:cNvPr id="3" name="Picture 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788024" y="2494084"/>
            <a:ext cx="4176464" cy="2015036"/>
          </a:xfrm>
          <a:prstGeom prst="rect">
            <a:avLst/>
          </a:prstGeom>
        </p:spPr>
      </p:pic>
    </p:spTree>
    <p:extLst>
      <p:ext uri="{BB962C8B-B14F-4D97-AF65-F5344CB8AC3E}">
        <p14:creationId xmlns:p14="http://schemas.microsoft.com/office/powerpoint/2010/main" val="3407694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p:tgtEl>
                                          <p:spTgt spid="31"/>
                                        </p:tgtEl>
                                        <p:attrNameLst>
                                          <p:attrName>ppt_y</p:attrName>
                                        </p:attrNameLst>
                                      </p:cBhvr>
                                      <p:tavLst>
                                        <p:tav tm="0">
                                          <p:val>
                                            <p:strVal val="#ppt_y+#ppt_h*1.125000"/>
                                          </p:val>
                                        </p:tav>
                                        <p:tav tm="100000">
                                          <p:val>
                                            <p:strVal val="#ppt_y"/>
                                          </p:val>
                                        </p:tav>
                                      </p:tavLst>
                                    </p:anim>
                                    <p:animEffect transition="in" filter="wipe(up)">
                                      <p:cBhvr>
                                        <p:cTn id="8" dur="500"/>
                                        <p:tgtEl>
                                          <p:spTgt spid="3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p:tgtEl>
                                          <p:spTgt spid="30"/>
                                        </p:tgtEl>
                                        <p:attrNameLst>
                                          <p:attrName>ppt_y</p:attrName>
                                        </p:attrNameLst>
                                      </p:cBhvr>
                                      <p:tavLst>
                                        <p:tav tm="0">
                                          <p:val>
                                            <p:strVal val="#ppt_y+#ppt_h*1.125000"/>
                                          </p:val>
                                        </p:tav>
                                        <p:tav tm="100000">
                                          <p:val>
                                            <p:strVal val="#ppt_y"/>
                                          </p:val>
                                        </p:tav>
                                      </p:tavLst>
                                    </p:anim>
                                    <p:animEffect transition="in" filter="wipe(up)">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wipe(left)">
                                      <p:cBhvr>
                                        <p:cTn id="17" dur="500"/>
                                        <p:tgtEl>
                                          <p:spTgt spid="33"/>
                                        </p:tgtEl>
                                      </p:cBhvr>
                                    </p:animEffect>
                                  </p:childTnLst>
                                </p:cTn>
                              </p:par>
                            </p:childTnLst>
                          </p:cTn>
                        </p:par>
                        <p:par>
                          <p:cTn id="18" fill="hold">
                            <p:stCondLst>
                              <p:cond delay="500"/>
                            </p:stCondLst>
                            <p:childTnLst>
                              <p:par>
                                <p:cTn id="19" presetID="10" presetClass="entr" presetSubtype="0" fill="hold" grpId="0" nodeType="after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fade">
                                      <p:cBhvr>
                                        <p:cTn id="21" dur="200"/>
                                        <p:tgtEl>
                                          <p:spTgt spid="32"/>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3">
                                            <p:txEl>
                                              <p:pRg st="0" end="0"/>
                                            </p:txEl>
                                          </p:spTgt>
                                        </p:tgtEl>
                                        <p:attrNameLst>
                                          <p:attrName>style.visibility</p:attrName>
                                        </p:attrNameLst>
                                      </p:cBhvr>
                                      <p:to>
                                        <p:strVal val="visible"/>
                                      </p:to>
                                    </p:set>
                                  </p:childTnLst>
                                </p:cTn>
                              </p:par>
                              <p:par>
                                <p:cTn id="30" presetID="1" presetClass="entr" presetSubtype="0" fill="hold" nodeType="withEffect">
                                  <p:stCondLst>
                                    <p:cond delay="0"/>
                                  </p:stCondLst>
                                  <p:childTnLst>
                                    <p:set>
                                      <p:cBhvr>
                                        <p:cTn id="31"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3">
                                            <p:txEl>
                                              <p:pRg st="2" end="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0"/>
                                          </p:stCondLst>
                                        </p:cTn>
                                        <p:tgtEl>
                                          <p:spTgt spid="1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Initial Evaluation Results</a:t>
            </a:r>
          </a:p>
        </p:txBody>
      </p:sp>
      <p:sp>
        <p:nvSpPr>
          <p:cNvPr id="3" name="Content Placeholder 2"/>
          <p:cNvSpPr>
            <a:spLocks noGrp="1"/>
          </p:cNvSpPr>
          <p:nvPr>
            <p:ph idx="1"/>
          </p:nvPr>
        </p:nvSpPr>
        <p:spPr>
          <a:xfrm>
            <a:off x="107504" y="980728"/>
            <a:ext cx="9036496" cy="5051648"/>
          </a:xfrm>
        </p:spPr>
        <p:txBody>
          <a:bodyPr/>
          <a:lstStyle/>
          <a:p>
            <a:r>
              <a:rPr lang="en-US" altLang="ko-KR" dirty="0"/>
              <a:t>Initial evaluations with </a:t>
            </a:r>
            <a:r>
              <a:rPr lang="en-US" altLang="ko-KR" dirty="0">
                <a:solidFill>
                  <a:srgbClr val="FF0000"/>
                </a:solidFill>
              </a:rPr>
              <a:t>10 emerging data-intensive workloads</a:t>
            </a:r>
          </a:p>
          <a:p>
            <a:pPr lvl="1"/>
            <a:r>
              <a:rPr lang="en-US" altLang="ko-KR" sz="2000" dirty="0">
                <a:solidFill>
                  <a:srgbClr val="0000FF"/>
                </a:solidFill>
              </a:rPr>
              <a:t>Large-scale graph processing</a:t>
            </a:r>
          </a:p>
          <a:p>
            <a:pPr lvl="1"/>
            <a:r>
              <a:rPr lang="en-US" altLang="ko-KR" sz="2000" dirty="0">
                <a:solidFill>
                  <a:srgbClr val="0000FF"/>
                </a:solidFill>
              </a:rPr>
              <a:t>In-memory data analytics</a:t>
            </a:r>
          </a:p>
          <a:p>
            <a:pPr lvl="1"/>
            <a:r>
              <a:rPr lang="en-US" altLang="ko-KR" sz="2000" dirty="0">
                <a:solidFill>
                  <a:srgbClr val="0000FF"/>
                </a:solidFill>
              </a:rPr>
              <a:t>Machine learning and data mining</a:t>
            </a:r>
          </a:p>
          <a:p>
            <a:pPr lvl="1"/>
            <a:r>
              <a:rPr lang="en-US" altLang="ko-KR" sz="2000" dirty="0"/>
              <a:t>Three input sets (small, medium, large)                                                  for each workload</a:t>
            </a:r>
            <a:r>
              <a:rPr lang="ko-KR" altLang="en-US" sz="2000" dirty="0"/>
              <a:t> </a:t>
            </a:r>
            <a:r>
              <a:rPr lang="en-US" altLang="ko-KR" sz="2000" dirty="0"/>
              <a:t>to analyze the impact                                            of data locality</a:t>
            </a:r>
          </a:p>
          <a:p>
            <a:pPr lvl="1"/>
            <a:endParaRPr lang="en-US" altLang="ko-KR" dirty="0"/>
          </a:p>
          <a:p>
            <a:r>
              <a:rPr lang="en-US" altLang="ko-KR" dirty="0"/>
              <a:t>Pin-based cycle-level x86-64 simulation</a:t>
            </a:r>
            <a:endParaRPr lang="ko-KR" altLang="en-US" dirty="0"/>
          </a:p>
          <a:p>
            <a:pPr marL="344487" lvl="1" indent="0">
              <a:buNone/>
            </a:pPr>
            <a:endParaRPr lang="en-US" altLang="ko-KR" dirty="0">
              <a:solidFill>
                <a:srgbClr val="FF0000"/>
              </a:solidFill>
            </a:endParaRPr>
          </a:p>
          <a:p>
            <a:pPr marL="342900" lvl="1" indent="-342900">
              <a:buClr>
                <a:schemeClr val="accent1"/>
              </a:buClr>
              <a:buSzPct val="65000"/>
              <a:buFont typeface="Wingdings" pitchFamily="2" charset="2"/>
              <a:buChar char="n"/>
            </a:pPr>
            <a:r>
              <a:rPr lang="en-US" altLang="ko-KR" sz="2400" b="1" dirty="0">
                <a:solidFill>
                  <a:srgbClr val="2C6123"/>
                </a:solidFill>
              </a:rPr>
              <a:t>Performance Improvement and Energy Reduction: </a:t>
            </a:r>
          </a:p>
          <a:p>
            <a:pPr marL="695325" lvl="2" indent="-342900"/>
            <a:r>
              <a:rPr lang="en-US" altLang="ko-KR" dirty="0">
                <a:solidFill>
                  <a:srgbClr val="0000FF"/>
                </a:solidFill>
              </a:rPr>
              <a:t>47% average speedup with large input data sets</a:t>
            </a:r>
          </a:p>
          <a:p>
            <a:pPr marL="695325" lvl="2" indent="-342900"/>
            <a:r>
              <a:rPr lang="en-US" altLang="ko-KR" dirty="0"/>
              <a:t>32% speedup with small input data sets</a:t>
            </a:r>
          </a:p>
          <a:p>
            <a:pPr marL="695325" lvl="2" indent="-342900"/>
            <a:r>
              <a:rPr lang="en-US" altLang="ko-KR" dirty="0">
                <a:solidFill>
                  <a:srgbClr val="0000FF"/>
                </a:solidFill>
              </a:rPr>
              <a:t>25% avg. energy reduction in a single node with large input data sets</a:t>
            </a:r>
          </a:p>
          <a:p>
            <a:pPr lvl="1"/>
            <a:endParaRPr lang="en-US" altLang="ko-KR"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5475560" y="1899397"/>
            <a:ext cx="3632944" cy="2033659"/>
          </a:xfrm>
          <a:prstGeom prst="rect">
            <a:avLst/>
          </a:prstGeom>
        </p:spPr>
      </p:pic>
    </p:spTree>
    <p:extLst>
      <p:ext uri="{BB962C8B-B14F-4D97-AF65-F5344CB8AC3E}">
        <p14:creationId xmlns:p14="http://schemas.microsoft.com/office/powerpoint/2010/main" val="749025561"/>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Performance Delta: Large Data Sets</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249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7" name="내용 개체 틀 5"/>
          <p:cNvGraphicFramePr>
            <a:graphicFrameLocks noGrp="1"/>
          </p:cNvGraphicFramePr>
          <p:nvPr>
            <p:ph idx="1"/>
          </p:nvPr>
        </p:nvGraphicFramePr>
        <p:xfrm>
          <a:off x="457200" y="1556792"/>
          <a:ext cx="8229600" cy="475193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p:cNvSpPr txBox="1"/>
          <p:nvPr/>
        </p:nvSpPr>
        <p:spPr>
          <a:xfrm>
            <a:off x="2328763" y="1124744"/>
            <a:ext cx="4486486" cy="461665"/>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(Large Inputs, Baseline: 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6" name="TextBox 5">
            <a:extLst>
              <a:ext uri="{FF2B5EF4-FFF2-40B4-BE49-F238E27FC236}">
                <a16:creationId xmlns:a16="http://schemas.microsoft.com/office/drawing/2014/main" id="{E30E1489-2504-5544-9A33-3BCA29FD8E85}"/>
              </a:ext>
            </a:extLst>
          </p:cNvPr>
          <p:cNvSpPr txBox="1"/>
          <p:nvPr/>
        </p:nvSpPr>
        <p:spPr>
          <a:xfrm>
            <a:off x="6068934" y="1776045"/>
            <a:ext cx="3102131" cy="830997"/>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47% Performance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875985037"/>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PEI Energy Consumption</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graphicFrame>
        <p:nvGraphicFramePr>
          <p:cNvPr id="15" name="내용 개체 틀 11"/>
          <p:cNvGraphicFramePr>
            <a:graphicFrameLocks noGrp="1"/>
          </p:cNvGraphicFramePr>
          <p:nvPr>
            <p:ph idx="1"/>
          </p:nvPr>
        </p:nvGraphicFramePr>
        <p:xfrm>
          <a:off x="457200" y="1341438"/>
          <a:ext cx="8229600" cy="4967287"/>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p:cNvSpPr txBox="1"/>
          <p:nvPr/>
        </p:nvSpPr>
        <p:spPr>
          <a:xfrm>
            <a:off x="6289549" y="1194751"/>
            <a:ext cx="1428340"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Host-Only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7" name="TextBox 16"/>
          <p:cNvSpPr txBox="1"/>
          <p:nvPr/>
        </p:nvSpPr>
        <p:spPr>
          <a:xfrm>
            <a:off x="6283452" y="1612991"/>
            <a:ext cx="1353256"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PIM-Only</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8" name="TextBox 17"/>
          <p:cNvSpPr txBox="1"/>
          <p:nvPr/>
        </p:nvSpPr>
        <p:spPr>
          <a:xfrm>
            <a:off x="6286900" y="2031231"/>
            <a:ext cx="2027671" cy="461665"/>
          </a:xfrm>
          <a:prstGeom prst="rect">
            <a:avLst/>
          </a:prstGeom>
          <a:noFill/>
        </p:spPr>
        <p:txBody>
          <a:bodyPr wrap="non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ko-KR" sz="2400" b="0" i="0" u="none" strike="noStrike" kern="0" cap="none" spc="0" normalizeH="0" baseline="0" noProof="0" dirty="0">
                <a:ln>
                  <a:noFill/>
                </a:ln>
                <a:solidFill>
                  <a:sysClr val="windowText" lastClr="000000"/>
                </a:solidFill>
                <a:effectLst/>
                <a:uLnTx/>
                <a:uFillTx/>
                <a:latin typeface="Tahoma"/>
                <a:ea typeface=""/>
                <a:cs typeface="+mn-cs"/>
              </a:rPr>
              <a:t>Locality-Aware</a:t>
            </a:r>
            <a:endParaRPr kumimoji="0" lang="ko-KR" altLang="en-US" sz="2400" b="0" i="0" u="none" strike="noStrike" kern="0" cap="none" spc="0" normalizeH="0" baseline="0" noProof="0" dirty="0">
              <a:ln>
                <a:noFill/>
              </a:ln>
              <a:solidFill>
                <a:sysClr val="windowText" lastClr="000000"/>
              </a:solidFill>
              <a:effectLst/>
              <a:uLnTx/>
              <a:uFillTx/>
              <a:latin typeface="Tahoma"/>
              <a:ea typeface=""/>
              <a:cs typeface="+mn-cs"/>
            </a:endParaRPr>
          </a:p>
        </p:txBody>
      </p:sp>
      <p:sp>
        <p:nvSpPr>
          <p:cNvPr id="19" name="직사각형 7"/>
          <p:cNvSpPr/>
          <p:nvPr/>
        </p:nvSpPr>
        <p:spPr>
          <a:xfrm>
            <a:off x="3995936" y="2610017"/>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20" name="직사각형 8"/>
          <p:cNvSpPr/>
          <p:nvPr/>
        </p:nvSpPr>
        <p:spPr>
          <a:xfrm>
            <a:off x="4587606" y="2542782"/>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sp>
        <p:nvSpPr>
          <p:cNvPr id="21" name="직사각형 9"/>
          <p:cNvSpPr/>
          <p:nvPr/>
        </p:nvSpPr>
        <p:spPr>
          <a:xfrm>
            <a:off x="5146738" y="2856545"/>
            <a:ext cx="522276" cy="402123"/>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1800" b="0" i="0" u="none" strike="noStrike" kern="0" cap="none" spc="0" normalizeH="0" baseline="0" noProof="0">
              <a:ln>
                <a:noFill/>
              </a:ln>
              <a:solidFill>
                <a:sysClr val="window" lastClr="FFFFFF"/>
              </a:solidFill>
              <a:effectLst/>
              <a:uLnTx/>
              <a:uFillTx/>
              <a:latin typeface="Calibri"/>
              <a:ea typeface="나눔고딕"/>
              <a:cs typeface="+mn-cs"/>
            </a:endParaRPr>
          </a:p>
        </p:txBody>
      </p:sp>
      <p:cxnSp>
        <p:nvCxnSpPr>
          <p:cNvPr id="22" name="꺾인 연결선 13"/>
          <p:cNvCxnSpPr>
            <a:endCxn id="19" idx="0"/>
          </p:cNvCxnSpPr>
          <p:nvPr/>
        </p:nvCxnSpPr>
        <p:spPr>
          <a:xfrm rot="10800000" flipV="1">
            <a:off x="4257074" y="1398687"/>
            <a:ext cx="2026378" cy="1211329"/>
          </a:xfrm>
          <a:prstGeom prst="bentConnector2">
            <a:avLst/>
          </a:prstGeom>
          <a:noFill/>
          <a:ln w="19050" cap="flat" cmpd="sng" algn="ctr">
            <a:solidFill>
              <a:srgbClr val="5DA5DA">
                <a:shade val="95000"/>
                <a:satMod val="105000"/>
              </a:srgbClr>
            </a:solidFill>
            <a:prstDash val="dash"/>
            <a:tailEnd type="triangle"/>
          </a:ln>
          <a:effectLst/>
        </p:spPr>
      </p:cxnSp>
      <p:cxnSp>
        <p:nvCxnSpPr>
          <p:cNvPr id="23" name="꺾인 연결선 15"/>
          <p:cNvCxnSpPr>
            <a:endCxn id="20" idx="0"/>
          </p:cNvCxnSpPr>
          <p:nvPr/>
        </p:nvCxnSpPr>
        <p:spPr>
          <a:xfrm rot="10800000" flipV="1">
            <a:off x="4848744" y="1816928"/>
            <a:ext cx="1434708" cy="725854"/>
          </a:xfrm>
          <a:prstGeom prst="bentConnector2">
            <a:avLst/>
          </a:prstGeom>
          <a:noFill/>
          <a:ln w="19050" cap="flat" cmpd="sng" algn="ctr">
            <a:solidFill>
              <a:srgbClr val="5DA5DA">
                <a:shade val="95000"/>
                <a:satMod val="105000"/>
              </a:srgbClr>
            </a:solidFill>
            <a:prstDash val="dash"/>
            <a:tailEnd type="triangle"/>
          </a:ln>
          <a:effectLst/>
        </p:spPr>
      </p:cxnSp>
      <p:cxnSp>
        <p:nvCxnSpPr>
          <p:cNvPr id="24" name="꺾인 연결선 17"/>
          <p:cNvCxnSpPr>
            <a:stCxn id="18" idx="1"/>
            <a:endCxn id="21" idx="0"/>
          </p:cNvCxnSpPr>
          <p:nvPr/>
        </p:nvCxnSpPr>
        <p:spPr>
          <a:xfrm rot="10800000" flipV="1">
            <a:off x="5407876" y="2262063"/>
            <a:ext cx="879024" cy="594481"/>
          </a:xfrm>
          <a:prstGeom prst="bentConnector2">
            <a:avLst/>
          </a:prstGeom>
          <a:noFill/>
          <a:ln w="19050" cap="flat" cmpd="sng" algn="ctr">
            <a:solidFill>
              <a:srgbClr val="5DA5DA">
                <a:shade val="95000"/>
                <a:satMod val="105000"/>
              </a:srgbClr>
            </a:solidFill>
            <a:prstDash val="dash"/>
            <a:tailEnd type="triangle"/>
          </a:ln>
          <a:effectLst/>
        </p:spPr>
      </p:cxnSp>
      <p:sp>
        <p:nvSpPr>
          <p:cNvPr id="14" name="TextBox 13">
            <a:extLst>
              <a:ext uri="{FF2B5EF4-FFF2-40B4-BE49-F238E27FC236}">
                <a16:creationId xmlns:a16="http://schemas.microsoft.com/office/drawing/2014/main" id="{7A3C68F6-D1BB-FB4D-9D7D-A06C6655FD93}"/>
              </a:ext>
            </a:extLst>
          </p:cNvPr>
          <p:cNvSpPr txBox="1"/>
          <p:nvPr/>
        </p:nvSpPr>
        <p:spPr>
          <a:xfrm>
            <a:off x="6804248" y="151709"/>
            <a:ext cx="2198038" cy="830997"/>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25% Energy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Reduction</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545248266"/>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Simpler PIM: PIM-Enabled Instructions</a:t>
            </a:r>
          </a:p>
        </p:txBody>
      </p:sp>
      <p:sp>
        <p:nvSpPr>
          <p:cNvPr id="3" name="Content Placeholder 2"/>
          <p:cNvSpPr>
            <a:spLocks noGrp="1"/>
          </p:cNvSpPr>
          <p:nvPr>
            <p:ph idx="1"/>
          </p:nvPr>
        </p:nvSpPr>
        <p:spPr>
          <a:xfrm>
            <a:off x="228600" y="1052736"/>
            <a:ext cx="8610600" cy="5195664"/>
          </a:xfrm>
        </p:spPr>
        <p:txBody>
          <a:bodyPr/>
          <a:lstStyle/>
          <a:p>
            <a:r>
              <a:rPr lang="en-US" dirty="0" err="1"/>
              <a:t>Junwhan</a:t>
            </a:r>
            <a:r>
              <a:rPr lang="en-US" dirty="0"/>
              <a:t> </a:t>
            </a:r>
            <a:r>
              <a:rPr lang="en-US" dirty="0" err="1"/>
              <a:t>Ahn</a:t>
            </a:r>
            <a:r>
              <a:rPr lang="en-US" dirty="0"/>
              <a:t>, </a:t>
            </a:r>
            <a:r>
              <a:rPr lang="en-US" dirty="0" err="1"/>
              <a:t>Sungjoo</a:t>
            </a:r>
            <a:r>
              <a:rPr lang="en-US" dirty="0"/>
              <a:t> </a:t>
            </a:r>
            <a:r>
              <a:rPr lang="en-US" dirty="0" err="1"/>
              <a:t>Yoo</a:t>
            </a:r>
            <a:r>
              <a:rPr lang="en-US" dirty="0"/>
              <a:t>, Onur Mutlu, and </a:t>
            </a:r>
            <a:r>
              <a:rPr lang="en-US" dirty="0" err="1"/>
              <a:t>Kiyoung</a:t>
            </a:r>
            <a:r>
              <a:rPr lang="en-US" dirty="0"/>
              <a:t> Choi,</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"PIM-Enabled Instructions: A Low-Overhead, Locality-Aware Processing-in-Memory Architecture"</a:t>
            </a:r>
            <a:br>
              <a:rPr lang="en-US" dirty="0">
                <a:solidFill>
                  <a:srgbClr val="0432FF"/>
                </a:solidFill>
              </a:rPr>
            </a:br>
            <a:r>
              <a:rPr lang="en-US" i="1" dirty="0"/>
              <a:t>Proceedings of the </a:t>
            </a:r>
            <a:r>
              <a:rPr lang="en-US" i="1" dirty="0">
                <a:hlinkClick r:id="rId3"/>
              </a:rPr>
              <a:t>42nd International Symposium on Computer Architecture</a:t>
            </a:r>
            <a:r>
              <a:rPr lang="en-US" i="1" dirty="0"/>
              <a:t> (</a:t>
            </a:r>
            <a:r>
              <a:rPr lang="en-US" b="1" i="1" dirty="0"/>
              <a:t>ISCA</a:t>
            </a:r>
            <a:r>
              <a:rPr lang="en-US" i="1" dirty="0"/>
              <a:t>)</a:t>
            </a:r>
            <a:r>
              <a:rPr lang="en-US" dirty="0"/>
              <a:t>, Portland, OR, June 2015. </a:t>
            </a:r>
            <a:br>
              <a:rPr lang="en-US" dirty="0"/>
            </a:br>
            <a:r>
              <a:rPr lang="en-US" dirty="0"/>
              <a:t>[</a:t>
            </a:r>
            <a:r>
              <a:rPr lang="en-US" dirty="0">
                <a:hlinkClick r:id="rId4"/>
              </a:rPr>
              <a:t>Slides (pdf)</a:t>
            </a:r>
            <a:r>
              <a:rPr lang="en-US" dirty="0"/>
              <a:t>] [</a:t>
            </a:r>
            <a:r>
              <a:rPr lang="en-US" dirty="0">
                <a:hlinkClick r:id="rId5"/>
              </a:rPr>
              <a:t>Lightning Session Slides (pdf)</a:t>
            </a:r>
            <a:r>
              <a:rPr lang="en-US" dirty="0"/>
              <a:t>]  </a:t>
            </a:r>
          </a:p>
          <a:p>
            <a:endParaRPr lang="en-US" dirty="0"/>
          </a:p>
          <a:p>
            <a:endParaRPr lang="en-US" dirty="0"/>
          </a:p>
        </p:txBody>
      </p:sp>
      <p:pic>
        <p:nvPicPr>
          <p:cNvPr id="5" name="Picture 4"/>
          <p:cNvPicPr>
            <a:picLocks noChangeAspect="1"/>
          </p:cNvPicPr>
          <p:nvPr/>
        </p:nvPicPr>
        <p:blipFill>
          <a:blip r:embed="rId6"/>
          <a:stretch>
            <a:fillRect/>
          </a:stretch>
        </p:blipFill>
        <p:spPr>
          <a:xfrm>
            <a:off x="0" y="4177496"/>
            <a:ext cx="9144000" cy="2275840"/>
          </a:xfrm>
          <a:prstGeom prst="rect">
            <a:avLst/>
          </a:prstGeom>
        </p:spPr>
      </p:pic>
    </p:spTree>
    <p:extLst>
      <p:ext uri="{BB962C8B-B14F-4D97-AF65-F5344CB8AC3E}">
        <p14:creationId xmlns:p14="http://schemas.microsoft.com/office/powerpoint/2010/main" val="32590617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solidFill>
                  <a:srgbClr val="0432FF"/>
                </a:solidFill>
              </a:rPr>
              <a:t>1. Processing using Memory</a:t>
            </a:r>
          </a:p>
          <a:p>
            <a:pPr algn="l"/>
            <a:r>
              <a:rPr lang="en-US" sz="3600" dirty="0">
                <a:solidFill>
                  <a:srgbClr val="0432FF"/>
                </a:solidFill>
              </a:rPr>
              <a:t>2. Processing near Memory</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704126271"/>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latin typeface="Garamond" charset="0"/>
                <a:ea typeface="ＭＳ Ｐゴシック" charset="0"/>
                <a:cs typeface="ＭＳ Ｐゴシック" charset="0"/>
              </a:rPr>
              <a:t>Eliminating the Adoption Barriers</a:t>
            </a:r>
          </a:p>
        </p:txBody>
      </p:sp>
      <p:sp>
        <p:nvSpPr>
          <p:cNvPr id="19459" name="Content Placeholder 2"/>
          <p:cNvSpPr>
            <a:spLocks noGrp="1"/>
          </p:cNvSpPr>
          <p:nvPr>
            <p:ph idx="1"/>
          </p:nvPr>
        </p:nvSpPr>
        <p:spPr>
          <a:xfrm>
            <a:off x="228600" y="1447800"/>
            <a:ext cx="8610600"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dirty="0">
                <a:solidFill>
                  <a:srgbClr val="0000FF"/>
                </a:solidFill>
                <a:latin typeface="Tahoma" charset="0"/>
                <a:ea typeface="ＭＳ Ｐゴシック" charset="0"/>
                <a:cs typeface="ＭＳ Ｐゴシック" charset="0"/>
              </a:rPr>
              <a:t>How to Enable Adoption of </a:t>
            </a:r>
            <a:r>
              <a:rPr lang="en-US" sz="6000" dirty="0">
                <a:solidFill>
                  <a:srgbClr val="FF0000"/>
                </a:solidFill>
                <a:latin typeface="Tahoma" charset="0"/>
                <a:ea typeface="ＭＳ Ｐゴシック" charset="0"/>
                <a:cs typeface="ＭＳ Ｐゴシック" charset="0"/>
              </a:rPr>
              <a:t>Processing in Memory</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518148294"/>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Potential Barriers to Adoption of PIM</a:t>
            </a:r>
          </a:p>
        </p:txBody>
      </p:sp>
      <p:sp>
        <p:nvSpPr>
          <p:cNvPr id="3" name="Content Placeholder 2"/>
          <p:cNvSpPr>
            <a:spLocks noGrp="1"/>
          </p:cNvSpPr>
          <p:nvPr>
            <p:ph idx="1"/>
          </p:nvPr>
        </p:nvSpPr>
        <p:spPr>
          <a:xfrm>
            <a:off x="228600" y="1124744"/>
            <a:ext cx="8915400" cy="4876800"/>
          </a:xfrm>
        </p:spPr>
        <p:txBody>
          <a:bodyPr/>
          <a:lstStyle/>
          <a:p>
            <a:pPr marL="0" indent="0">
              <a:buNone/>
            </a:pPr>
            <a:r>
              <a:rPr lang="en-US" dirty="0">
                <a:solidFill>
                  <a:srgbClr val="0432FF"/>
                </a:solidFill>
              </a:rPr>
              <a:t>1. </a:t>
            </a:r>
            <a:r>
              <a:rPr lang="en-US" b="1" dirty="0">
                <a:solidFill>
                  <a:srgbClr val="0432FF"/>
                </a:solidFill>
              </a:rPr>
              <a:t>Functionality</a:t>
            </a:r>
            <a:r>
              <a:rPr lang="en-US" dirty="0">
                <a:solidFill>
                  <a:srgbClr val="0432FF"/>
                </a:solidFill>
              </a:rPr>
              <a:t> and </a:t>
            </a:r>
            <a:r>
              <a:rPr lang="en-US" b="1" dirty="0">
                <a:solidFill>
                  <a:srgbClr val="0432FF"/>
                </a:solidFill>
              </a:rPr>
              <a:t>applications</a:t>
            </a:r>
            <a:r>
              <a:rPr lang="en-US" dirty="0">
                <a:solidFill>
                  <a:srgbClr val="0432FF"/>
                </a:solidFill>
              </a:rPr>
              <a:t> &amp; </a:t>
            </a:r>
            <a:r>
              <a:rPr lang="en-US" b="1" dirty="0">
                <a:solidFill>
                  <a:srgbClr val="0432FF"/>
                </a:solidFill>
              </a:rPr>
              <a:t>software</a:t>
            </a:r>
            <a:r>
              <a:rPr lang="en-US" dirty="0">
                <a:solidFill>
                  <a:srgbClr val="0432FF"/>
                </a:solidFill>
              </a:rPr>
              <a:t> for PIM</a:t>
            </a:r>
          </a:p>
          <a:p>
            <a:pPr marL="0" indent="0">
              <a:buNone/>
            </a:pPr>
            <a:endParaRPr lang="en-US" dirty="0"/>
          </a:p>
          <a:p>
            <a:pPr marL="0" indent="0">
              <a:buNone/>
            </a:pPr>
            <a:r>
              <a:rPr lang="en-US" dirty="0">
                <a:solidFill>
                  <a:srgbClr val="7030A0"/>
                </a:solidFill>
              </a:rPr>
              <a:t>2. Ease of </a:t>
            </a:r>
            <a:r>
              <a:rPr lang="en-US" b="1" dirty="0">
                <a:solidFill>
                  <a:srgbClr val="7030A0"/>
                </a:solidFill>
              </a:rPr>
              <a:t>programming</a:t>
            </a:r>
            <a:r>
              <a:rPr lang="en-US" dirty="0">
                <a:solidFill>
                  <a:srgbClr val="7030A0"/>
                </a:solidFill>
              </a:rPr>
              <a:t> (interfaces and compiler/HW support)</a:t>
            </a:r>
          </a:p>
          <a:p>
            <a:pPr marL="0" indent="0">
              <a:buNone/>
            </a:pPr>
            <a:endParaRPr lang="en-US" dirty="0"/>
          </a:p>
          <a:p>
            <a:pPr marL="0" indent="0">
              <a:buNone/>
            </a:pPr>
            <a:r>
              <a:rPr lang="en-US" dirty="0">
                <a:solidFill>
                  <a:srgbClr val="8C0000"/>
                </a:solidFill>
              </a:rPr>
              <a:t>3. </a:t>
            </a:r>
            <a:r>
              <a:rPr lang="en-US" b="1" dirty="0">
                <a:solidFill>
                  <a:srgbClr val="8C0000"/>
                </a:solidFill>
              </a:rPr>
              <a:t>System</a:t>
            </a:r>
            <a:r>
              <a:rPr lang="en-US" dirty="0">
                <a:solidFill>
                  <a:srgbClr val="8C0000"/>
                </a:solidFill>
              </a:rPr>
              <a:t> support: coherence, synchronization, virtual memory</a:t>
            </a:r>
          </a:p>
          <a:p>
            <a:pPr marL="0" indent="0">
              <a:buNone/>
            </a:pPr>
            <a:endParaRPr lang="en-US" dirty="0"/>
          </a:p>
          <a:p>
            <a:pPr marL="0" indent="0">
              <a:buNone/>
            </a:pPr>
            <a:r>
              <a:rPr lang="en-US" dirty="0">
                <a:solidFill>
                  <a:schemeClr val="tx2"/>
                </a:solidFill>
              </a:rPr>
              <a:t>4. </a:t>
            </a:r>
            <a:r>
              <a:rPr lang="en-US" b="1" dirty="0">
                <a:solidFill>
                  <a:schemeClr val="tx2"/>
                </a:solidFill>
              </a:rPr>
              <a:t>Runtime</a:t>
            </a:r>
            <a:r>
              <a:rPr lang="en-US" dirty="0">
                <a:solidFill>
                  <a:schemeClr val="tx2"/>
                </a:solidFill>
              </a:rPr>
              <a:t> and </a:t>
            </a:r>
            <a:r>
              <a:rPr lang="en-US" b="1" dirty="0">
                <a:solidFill>
                  <a:schemeClr val="tx2"/>
                </a:solidFill>
              </a:rPr>
              <a:t>compilation</a:t>
            </a:r>
            <a:r>
              <a:rPr lang="en-US" dirty="0">
                <a:solidFill>
                  <a:schemeClr val="tx2"/>
                </a:solidFill>
              </a:rPr>
              <a:t> systems for adaptive scheduling, data mapping, access/sharing control</a:t>
            </a:r>
          </a:p>
          <a:p>
            <a:pPr marL="0" indent="0">
              <a:buNone/>
            </a:pPr>
            <a:endParaRPr lang="en-US" dirty="0"/>
          </a:p>
          <a:p>
            <a:pPr marL="0" indent="0">
              <a:buNone/>
            </a:pPr>
            <a:r>
              <a:rPr lang="en-US" dirty="0">
                <a:solidFill>
                  <a:srgbClr val="0070C0"/>
                </a:solidFill>
              </a:rPr>
              <a:t>5. </a:t>
            </a:r>
            <a:r>
              <a:rPr lang="en-US" b="1" dirty="0">
                <a:solidFill>
                  <a:srgbClr val="0070C0"/>
                </a:solidFill>
              </a:rPr>
              <a:t>Infrastructures</a:t>
            </a:r>
            <a:r>
              <a:rPr lang="en-US" dirty="0">
                <a:solidFill>
                  <a:srgbClr val="0070C0"/>
                </a:solidFill>
              </a:rPr>
              <a:t> to assess benefits and feasibility</a:t>
            </a:r>
          </a:p>
          <a:p>
            <a:pPr marL="0" indent="0">
              <a:buNone/>
            </a:pPr>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CACA1410-DA7E-F643-8886-992AD3AF089B}"/>
              </a:ext>
            </a:extLst>
          </p:cNvPr>
          <p:cNvSpPr txBox="1"/>
          <p:nvPr/>
        </p:nvSpPr>
        <p:spPr>
          <a:xfrm>
            <a:off x="1364585" y="5805264"/>
            <a:ext cx="6455614"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All can be solved with change of mindset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9931430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a14="http://schemas.microsoft.com/office/drawing/2010/main" xmlns="">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96A6595C-436B-B546-8CE9-DFF850FBB246}"/>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3748801238"/>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159294791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1870418599"/>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3482606244"/>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12904358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383505-2DAA-ED43-A184-C4D419F9BE48}"/>
              </a:ext>
            </a:extLst>
          </p:cNvPr>
          <p:cNvSpPr>
            <a:spLocks noGrp="1"/>
          </p:cNvSpPr>
          <p:nvPr>
            <p:ph type="title"/>
          </p:nvPr>
        </p:nvSpPr>
        <p:spPr>
          <a:xfrm>
            <a:off x="228600" y="152400"/>
            <a:ext cx="8915400" cy="1066800"/>
          </a:xfrm>
        </p:spPr>
        <p:txBody>
          <a:bodyPr/>
          <a:lstStyle/>
          <a:p>
            <a:r>
              <a:rPr lang="en-US" sz="3800" dirty="0"/>
              <a:t>UPMEM Processing-in-DRAM Engine (2019)</a:t>
            </a:r>
          </a:p>
        </p:txBody>
      </p:sp>
      <p:sp>
        <p:nvSpPr>
          <p:cNvPr id="4" name="Slide Number Placeholder 3">
            <a:extLst>
              <a:ext uri="{FF2B5EF4-FFF2-40B4-BE49-F238E27FC236}">
                <a16:creationId xmlns:a16="http://schemas.microsoft.com/office/drawing/2014/main" id="{1BC247EB-0F00-D348-A874-BCF1EE2FA570}"/>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260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11" name="Content Placeholder 10">
            <a:extLst>
              <a:ext uri="{FF2B5EF4-FFF2-40B4-BE49-F238E27FC236}">
                <a16:creationId xmlns:a16="http://schemas.microsoft.com/office/drawing/2014/main" id="{75EB2FE4-BC58-E94C-8039-4CDE8EEBB0EA}"/>
              </a:ext>
            </a:extLst>
          </p:cNvPr>
          <p:cNvSpPr>
            <a:spLocks noGrp="1"/>
          </p:cNvSpPr>
          <p:nvPr>
            <p:ph idx="1"/>
          </p:nvPr>
        </p:nvSpPr>
        <p:spPr>
          <a:xfrm>
            <a:off x="136251" y="964045"/>
            <a:ext cx="8610600" cy="5193723"/>
          </a:xfrm>
        </p:spPr>
        <p:txBody>
          <a:bodyPr/>
          <a:lstStyle/>
          <a:p>
            <a:r>
              <a:rPr lang="en-US" dirty="0">
                <a:solidFill>
                  <a:srgbClr val="FF0000"/>
                </a:solidFill>
              </a:rPr>
              <a:t>Processing in DRAM Engine </a:t>
            </a:r>
          </a:p>
          <a:p>
            <a:r>
              <a:rPr lang="en-US" dirty="0"/>
              <a:t>Includes </a:t>
            </a:r>
            <a:r>
              <a:rPr lang="en-US" b="1" dirty="0"/>
              <a:t>standard DIMM modules</a:t>
            </a:r>
            <a:r>
              <a:rPr lang="en-US" dirty="0"/>
              <a:t>, with a </a:t>
            </a:r>
            <a:r>
              <a:rPr lang="en-US" b="1" dirty="0"/>
              <a:t>large number of DPU processors </a:t>
            </a:r>
            <a:r>
              <a:rPr lang="en-US" dirty="0"/>
              <a:t>combined with DRAM chips.</a:t>
            </a:r>
          </a:p>
          <a:p>
            <a:pPr marL="0" indent="0">
              <a:buNone/>
            </a:pPr>
            <a:endParaRPr lang="en-US" dirty="0"/>
          </a:p>
          <a:p>
            <a:r>
              <a:rPr lang="en-US" dirty="0"/>
              <a:t>Replaces </a:t>
            </a:r>
            <a:r>
              <a:rPr lang="en-US" b="1" dirty="0"/>
              <a:t>standard</a:t>
            </a:r>
            <a:r>
              <a:rPr lang="en-US" dirty="0"/>
              <a:t> DIMMs</a:t>
            </a:r>
          </a:p>
          <a:p>
            <a:pPr lvl="1"/>
            <a:r>
              <a:rPr lang="en-US" dirty="0"/>
              <a:t>DDR4 R-DIMM modules</a:t>
            </a:r>
          </a:p>
          <a:p>
            <a:pPr lvl="2"/>
            <a:r>
              <a:rPr lang="en-US" dirty="0"/>
              <a:t>8GB+128 DPUs (16 PIM chips)</a:t>
            </a:r>
          </a:p>
          <a:p>
            <a:pPr lvl="2"/>
            <a:r>
              <a:rPr lang="en-US" dirty="0"/>
              <a:t>Standard 2x-nm DRAM process</a:t>
            </a:r>
          </a:p>
          <a:p>
            <a:pPr lvl="1"/>
            <a:r>
              <a:rPr lang="en-US" b="1" dirty="0"/>
              <a:t>Large amounts of</a:t>
            </a:r>
            <a:r>
              <a:rPr lang="en-US" dirty="0"/>
              <a:t> compute &amp; memory bandwidth</a:t>
            </a:r>
          </a:p>
        </p:txBody>
      </p:sp>
      <p:pic>
        <p:nvPicPr>
          <p:cNvPr id="8" name="Picture 7">
            <a:extLst>
              <a:ext uri="{FF2B5EF4-FFF2-40B4-BE49-F238E27FC236}">
                <a16:creationId xmlns:a16="http://schemas.microsoft.com/office/drawing/2014/main" id="{D52C3A3A-02C6-5F46-8278-4883459024F9}"/>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079331" y="2362200"/>
            <a:ext cx="3064669" cy="1809469"/>
          </a:xfrm>
          <a:prstGeom prst="rect">
            <a:avLst/>
          </a:prstGeom>
        </p:spPr>
      </p:pic>
      <p:sp>
        <p:nvSpPr>
          <p:cNvPr id="3" name="TextBox 2">
            <a:extLst>
              <a:ext uri="{FF2B5EF4-FFF2-40B4-BE49-F238E27FC236}">
                <a16:creationId xmlns:a16="http://schemas.microsoft.com/office/drawing/2014/main" id="{33094D00-96B4-E74E-917B-BA57463AF2F6}"/>
              </a:ext>
            </a:extLst>
          </p:cNvPr>
          <p:cNvSpPr txBox="1"/>
          <p:nvPr/>
        </p:nvSpPr>
        <p:spPr>
          <a:xfrm>
            <a:off x="19665" y="6392637"/>
            <a:ext cx="6714852" cy="27699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https://www.anandtech.com/show/14750/hot-chips-31-analysis-inmemory-processing-by-upmem</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0" name="Picture 9">
            <a:extLst>
              <a:ext uri="{FF2B5EF4-FFF2-40B4-BE49-F238E27FC236}">
                <a16:creationId xmlns:a16="http://schemas.microsoft.com/office/drawing/2014/main" id="{69DF79F1-207B-C34F-AF17-579F237B3EF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228600" y="4724400"/>
            <a:ext cx="8754585" cy="1709697"/>
          </a:xfrm>
          <a:prstGeom prst="rect">
            <a:avLst/>
          </a:prstGeom>
        </p:spPr>
      </p:pic>
      <p:sp>
        <p:nvSpPr>
          <p:cNvPr id="13" name="Rectangle 12">
            <a:extLst>
              <a:ext uri="{FF2B5EF4-FFF2-40B4-BE49-F238E27FC236}">
                <a16:creationId xmlns:a16="http://schemas.microsoft.com/office/drawing/2014/main" id="{194B1677-FAD4-8147-AAAE-CAD39B29F335}"/>
              </a:ext>
            </a:extLst>
          </p:cNvPr>
          <p:cNvSpPr/>
          <p:nvPr/>
        </p:nvSpPr>
        <p:spPr>
          <a:xfrm>
            <a:off x="-17231" y="6594579"/>
            <a:ext cx="9175979" cy="276999"/>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5"/>
              </a:rPr>
              <a:t>https://www.upmem.com/video-upmem-presenting-its-true-processing-in-memory-solution-hot-chips-2019/</a:t>
            </a:r>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943032683"/>
      </p:ext>
    </p:extLst>
  </p:cSld>
  <p:clrMapOvr>
    <a:masterClrMapping/>
  </p:clrMapOvr>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fontScale="90000"/>
          </a:bodyPr>
          <a:lstStyle/>
          <a:p>
            <a:r>
              <a:rPr lang="en-US" dirty="0"/>
              <a:t>UPMEM Memory Modules</a:t>
            </a:r>
          </a:p>
        </p:txBody>
      </p:sp>
      <p:sp>
        <p:nvSpPr>
          <p:cNvPr id="3" name="Content Placeholder 2">
            <a:extLst>
              <a:ext uri="{FF2B5EF4-FFF2-40B4-BE49-F238E27FC236}">
                <a16:creationId xmlns:a16="http://schemas.microsoft.com/office/drawing/2014/main" id="{85F3EBD4-3CCC-C145-B4CE-E1E9E7261360}"/>
              </a:ext>
            </a:extLst>
          </p:cNvPr>
          <p:cNvSpPr>
            <a:spLocks noGrp="1"/>
          </p:cNvSpPr>
          <p:nvPr>
            <p:ph idx="1"/>
          </p:nvPr>
        </p:nvSpPr>
        <p:spPr/>
        <p:txBody>
          <a:bodyPr/>
          <a:lstStyle/>
          <a:p>
            <a:r>
              <a:rPr lang="en-US" sz="2600" dirty="0"/>
              <a:t>E19: 8 chips DIMM (1 rank). DPUs @ 267 MHz</a:t>
            </a:r>
          </a:p>
          <a:p>
            <a:r>
              <a:rPr lang="en-US" sz="2600" dirty="0"/>
              <a:t>P21: 16 chips DIMM (2 ranks). DPUs @ 350 MHz</a:t>
            </a:r>
          </a:p>
        </p:txBody>
      </p:sp>
      <p:pic>
        <p:nvPicPr>
          <p:cNvPr id="6" name="Picture 5">
            <a:extLst>
              <a:ext uri="{FF2B5EF4-FFF2-40B4-BE49-F238E27FC236}">
                <a16:creationId xmlns:a16="http://schemas.microsoft.com/office/drawing/2014/main" id="{515C2AE4-3B3A-DE4A-A3A4-2A8ADB7D2F47}"/>
              </a:ext>
            </a:extLst>
          </p:cNvPr>
          <p:cNvPicPr>
            <a:picLocks noChangeAspect="1"/>
          </p:cNvPicPr>
          <p:nvPr/>
        </p:nvPicPr>
        <p:blipFill>
          <a:blip r:embed="rId3"/>
          <a:stretch>
            <a:fillRect/>
          </a:stretch>
        </p:blipFill>
        <p:spPr>
          <a:xfrm>
            <a:off x="1724637" y="2058625"/>
            <a:ext cx="5694726" cy="4141619"/>
          </a:xfrm>
          <a:prstGeom prst="rect">
            <a:avLst/>
          </a:prstGeom>
        </p:spPr>
      </p:pic>
      <p:sp>
        <p:nvSpPr>
          <p:cNvPr id="5" name="TextBox 4">
            <a:extLst>
              <a:ext uri="{FF2B5EF4-FFF2-40B4-BE49-F238E27FC236}">
                <a16:creationId xmlns:a16="http://schemas.microsoft.com/office/drawing/2014/main" id="{9FFAC973-70A2-804A-B666-069E89D6CF82}"/>
              </a:ext>
            </a:extLst>
          </p:cNvPr>
          <p:cNvSpPr txBox="1"/>
          <p:nvPr/>
        </p:nvSpPr>
        <p:spPr>
          <a:xfrm>
            <a:off x="3996362" y="6479300"/>
            <a:ext cx="115127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hlinkClick r:id="rId4"/>
              </a:rPr>
              <a:t>www.upmem.com</a:t>
            </a:r>
            <a:endParaRPr kumimoji="0" 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574272244"/>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96BF00-CBE8-814D-B088-82A94D9E6251}"/>
              </a:ext>
            </a:extLst>
          </p:cNvPr>
          <p:cNvSpPr>
            <a:spLocks noGrp="1"/>
          </p:cNvSpPr>
          <p:nvPr>
            <p:ph type="title"/>
          </p:nvPr>
        </p:nvSpPr>
        <p:spPr/>
        <p:txBody>
          <a:bodyPr>
            <a:normAutofit/>
          </a:bodyPr>
          <a:lstStyle/>
          <a:p>
            <a:r>
              <a:rPr lang="en-US" dirty="0"/>
              <a:t>2,560-DPU Processing-in-Memory System</a:t>
            </a:r>
          </a:p>
        </p:txBody>
      </p:sp>
      <p:pic>
        <p:nvPicPr>
          <p:cNvPr id="4" name="Picture 3">
            <a:extLst>
              <a:ext uri="{FF2B5EF4-FFF2-40B4-BE49-F238E27FC236}">
                <a16:creationId xmlns:a16="http://schemas.microsoft.com/office/drawing/2014/main" id="{36E8E657-497E-D34D-9E02-328862033C12}"/>
              </a:ext>
            </a:extLst>
          </p:cNvPr>
          <p:cNvPicPr>
            <a:picLocks noChangeAspect="1"/>
          </p:cNvPicPr>
          <p:nvPr/>
        </p:nvPicPr>
        <p:blipFill>
          <a:blip r:embed="rId3"/>
          <a:stretch>
            <a:fillRect/>
          </a:stretch>
        </p:blipFill>
        <p:spPr>
          <a:xfrm>
            <a:off x="2979309" y="903296"/>
            <a:ext cx="5851473" cy="5573704"/>
          </a:xfrm>
          <a:prstGeom prst="rect">
            <a:avLst/>
          </a:prstGeom>
        </p:spPr>
      </p:pic>
      <p:pic>
        <p:nvPicPr>
          <p:cNvPr id="12" name="Picture 11">
            <a:extLst>
              <a:ext uri="{FF2B5EF4-FFF2-40B4-BE49-F238E27FC236}">
                <a16:creationId xmlns:a16="http://schemas.microsoft.com/office/drawing/2014/main" id="{D3106EDF-1A4E-6145-9E03-9FF99CE57DC6}"/>
              </a:ext>
            </a:extLst>
          </p:cNvPr>
          <p:cNvPicPr>
            <a:picLocks noChangeAspect="1"/>
          </p:cNvPicPr>
          <p:nvPr/>
        </p:nvPicPr>
        <p:blipFill>
          <a:blip r:embed="rId4"/>
          <a:stretch>
            <a:fillRect/>
          </a:stretch>
        </p:blipFill>
        <p:spPr>
          <a:xfrm>
            <a:off x="3920245" y="2904293"/>
            <a:ext cx="3012711" cy="2118984"/>
          </a:xfrm>
          <a:prstGeom prst="rect">
            <a:avLst/>
          </a:prstGeom>
        </p:spPr>
      </p:pic>
      <p:pic>
        <p:nvPicPr>
          <p:cNvPr id="14" name="Picture 13">
            <a:extLst>
              <a:ext uri="{FF2B5EF4-FFF2-40B4-BE49-F238E27FC236}">
                <a16:creationId xmlns:a16="http://schemas.microsoft.com/office/drawing/2014/main" id="{BE0F6870-38D1-E447-9353-7D4BF29084F6}"/>
              </a:ext>
            </a:extLst>
          </p:cNvPr>
          <p:cNvPicPr>
            <a:picLocks noChangeAspect="1"/>
          </p:cNvPicPr>
          <p:nvPr/>
        </p:nvPicPr>
        <p:blipFill>
          <a:blip r:embed="rId5"/>
          <a:stretch>
            <a:fillRect/>
          </a:stretch>
        </p:blipFill>
        <p:spPr>
          <a:xfrm>
            <a:off x="6549230" y="1674985"/>
            <a:ext cx="2066388" cy="919299"/>
          </a:xfrm>
          <a:prstGeom prst="rect">
            <a:avLst/>
          </a:prstGeom>
        </p:spPr>
      </p:pic>
      <p:pic>
        <p:nvPicPr>
          <p:cNvPr id="16" name="Picture 15">
            <a:extLst>
              <a:ext uri="{FF2B5EF4-FFF2-40B4-BE49-F238E27FC236}">
                <a16:creationId xmlns:a16="http://schemas.microsoft.com/office/drawing/2014/main" id="{CB32921E-5AA3-B844-8F27-9D5D6227F59C}"/>
              </a:ext>
            </a:extLst>
          </p:cNvPr>
          <p:cNvPicPr>
            <a:picLocks noChangeAspect="1"/>
          </p:cNvPicPr>
          <p:nvPr/>
        </p:nvPicPr>
        <p:blipFill>
          <a:blip r:embed="rId6"/>
          <a:stretch>
            <a:fillRect/>
          </a:stretch>
        </p:blipFill>
        <p:spPr>
          <a:xfrm>
            <a:off x="3138623" y="3439859"/>
            <a:ext cx="2592924" cy="2001694"/>
          </a:xfrm>
          <a:prstGeom prst="rect">
            <a:avLst/>
          </a:prstGeom>
        </p:spPr>
      </p:pic>
      <p:pic>
        <p:nvPicPr>
          <p:cNvPr id="18" name="Picture 17">
            <a:extLst>
              <a:ext uri="{FF2B5EF4-FFF2-40B4-BE49-F238E27FC236}">
                <a16:creationId xmlns:a16="http://schemas.microsoft.com/office/drawing/2014/main" id="{56C4920E-CFD7-B344-BBAC-B77FDC25C719}"/>
              </a:ext>
            </a:extLst>
          </p:cNvPr>
          <p:cNvPicPr>
            <a:picLocks noChangeAspect="1"/>
          </p:cNvPicPr>
          <p:nvPr/>
        </p:nvPicPr>
        <p:blipFill>
          <a:blip r:embed="rId7"/>
          <a:stretch>
            <a:fillRect/>
          </a:stretch>
        </p:blipFill>
        <p:spPr>
          <a:xfrm>
            <a:off x="5987595" y="1887464"/>
            <a:ext cx="2070100" cy="868519"/>
          </a:xfrm>
          <a:prstGeom prst="rect">
            <a:avLst/>
          </a:prstGeom>
        </p:spPr>
      </p:pic>
      <p:pic>
        <p:nvPicPr>
          <p:cNvPr id="23" name="Picture 22">
            <a:extLst>
              <a:ext uri="{FF2B5EF4-FFF2-40B4-BE49-F238E27FC236}">
                <a16:creationId xmlns:a16="http://schemas.microsoft.com/office/drawing/2014/main" id="{4EEC4595-5C2B-D74E-A7AB-93038825B54C}"/>
              </a:ext>
            </a:extLst>
          </p:cNvPr>
          <p:cNvPicPr>
            <a:picLocks noChangeAspect="1"/>
          </p:cNvPicPr>
          <p:nvPr/>
        </p:nvPicPr>
        <p:blipFill>
          <a:blip r:embed="rId8"/>
          <a:stretch>
            <a:fillRect/>
          </a:stretch>
        </p:blipFill>
        <p:spPr>
          <a:xfrm>
            <a:off x="4721083" y="2294202"/>
            <a:ext cx="2809502" cy="1458000"/>
          </a:xfrm>
          <a:prstGeom prst="rect">
            <a:avLst/>
          </a:prstGeom>
        </p:spPr>
      </p:pic>
      <p:pic>
        <p:nvPicPr>
          <p:cNvPr id="25" name="Picture 24">
            <a:extLst>
              <a:ext uri="{FF2B5EF4-FFF2-40B4-BE49-F238E27FC236}">
                <a16:creationId xmlns:a16="http://schemas.microsoft.com/office/drawing/2014/main" id="{5F31B5F0-E7C8-A94D-A239-6162094D42FE}"/>
              </a:ext>
            </a:extLst>
          </p:cNvPr>
          <p:cNvPicPr>
            <a:picLocks noChangeAspect="1"/>
          </p:cNvPicPr>
          <p:nvPr/>
        </p:nvPicPr>
        <p:blipFill>
          <a:blip r:embed="rId9"/>
          <a:stretch>
            <a:fillRect/>
          </a:stretch>
        </p:blipFill>
        <p:spPr>
          <a:xfrm>
            <a:off x="5552690" y="2066443"/>
            <a:ext cx="2320496" cy="1008022"/>
          </a:xfrm>
          <a:prstGeom prst="rect">
            <a:avLst/>
          </a:prstGeom>
        </p:spPr>
      </p:pic>
      <p:grpSp>
        <p:nvGrpSpPr>
          <p:cNvPr id="31" name="Group 30">
            <a:extLst>
              <a:ext uri="{FF2B5EF4-FFF2-40B4-BE49-F238E27FC236}">
                <a16:creationId xmlns:a16="http://schemas.microsoft.com/office/drawing/2014/main" id="{705FFEEB-275A-6D48-A0BA-4952CDBF4E51}"/>
              </a:ext>
            </a:extLst>
          </p:cNvPr>
          <p:cNvGrpSpPr/>
          <p:nvPr/>
        </p:nvGrpSpPr>
        <p:grpSpPr>
          <a:xfrm>
            <a:off x="6813095" y="975827"/>
            <a:ext cx="2281552" cy="1398315"/>
            <a:chOff x="5480050" y="921748"/>
            <a:chExt cx="2281552" cy="1398315"/>
          </a:xfrm>
        </p:grpSpPr>
        <p:pic>
          <p:nvPicPr>
            <p:cNvPr id="27" name="Picture 26">
              <a:extLst>
                <a:ext uri="{FF2B5EF4-FFF2-40B4-BE49-F238E27FC236}">
                  <a16:creationId xmlns:a16="http://schemas.microsoft.com/office/drawing/2014/main" id="{C6CE7DF7-C4B4-D04D-8FF2-ED61BC62C0A6}"/>
                </a:ext>
              </a:extLst>
            </p:cNvPr>
            <p:cNvPicPr>
              <a:picLocks noChangeAspect="1"/>
            </p:cNvPicPr>
            <p:nvPr/>
          </p:nvPicPr>
          <p:blipFill>
            <a:blip r:embed="rId10"/>
            <a:stretch>
              <a:fillRect/>
            </a:stretch>
          </p:blipFill>
          <p:spPr>
            <a:xfrm>
              <a:off x="5480050" y="1249462"/>
              <a:ext cx="2120900" cy="750472"/>
            </a:xfrm>
            <a:prstGeom prst="rect">
              <a:avLst/>
            </a:prstGeom>
          </p:spPr>
        </p:pic>
        <p:sp>
          <p:nvSpPr>
            <p:cNvPr id="29" name="Rectangle 28">
              <a:extLst>
                <a:ext uri="{FF2B5EF4-FFF2-40B4-BE49-F238E27FC236}">
                  <a16:creationId xmlns:a16="http://schemas.microsoft.com/office/drawing/2014/main" id="{14550289-053A-BA48-9FBD-B9F4A7CC5957}"/>
                </a:ext>
              </a:extLst>
            </p:cNvPr>
            <p:cNvSpPr/>
            <p:nvPr/>
          </p:nvSpPr>
          <p:spPr>
            <a:xfrm>
              <a:off x="7506375" y="921748"/>
              <a:ext cx="255227"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36" name="Group 35">
            <a:extLst>
              <a:ext uri="{FF2B5EF4-FFF2-40B4-BE49-F238E27FC236}">
                <a16:creationId xmlns:a16="http://schemas.microsoft.com/office/drawing/2014/main" id="{E61AF7B0-9D5C-3D46-B511-5F0408593525}"/>
              </a:ext>
            </a:extLst>
          </p:cNvPr>
          <p:cNvGrpSpPr/>
          <p:nvPr/>
        </p:nvGrpSpPr>
        <p:grpSpPr>
          <a:xfrm>
            <a:off x="2111632" y="3614951"/>
            <a:ext cx="3211780" cy="2660400"/>
            <a:chOff x="778587" y="3625968"/>
            <a:chExt cx="3211780" cy="2660400"/>
          </a:xfrm>
        </p:grpSpPr>
        <p:pic>
          <p:nvPicPr>
            <p:cNvPr id="35" name="Picture 34">
              <a:extLst>
                <a:ext uri="{FF2B5EF4-FFF2-40B4-BE49-F238E27FC236}">
                  <a16:creationId xmlns:a16="http://schemas.microsoft.com/office/drawing/2014/main" id="{70E57DCB-2F0D-BD41-A724-67B83D67B578}"/>
                </a:ext>
              </a:extLst>
            </p:cNvPr>
            <p:cNvPicPr>
              <a:picLocks noChangeAspect="1"/>
            </p:cNvPicPr>
            <p:nvPr/>
          </p:nvPicPr>
          <p:blipFill>
            <a:blip r:embed="rId11"/>
            <a:stretch>
              <a:fillRect/>
            </a:stretch>
          </p:blipFill>
          <p:spPr>
            <a:xfrm>
              <a:off x="922110" y="3625968"/>
              <a:ext cx="3068257" cy="2660400"/>
            </a:xfrm>
            <a:prstGeom prst="rect">
              <a:avLst/>
            </a:prstGeom>
          </p:spPr>
        </p:pic>
        <p:sp>
          <p:nvSpPr>
            <p:cNvPr id="28" name="Rectangle 27">
              <a:extLst>
                <a:ext uri="{FF2B5EF4-FFF2-40B4-BE49-F238E27FC236}">
                  <a16:creationId xmlns:a16="http://schemas.microsoft.com/office/drawing/2014/main" id="{89138301-4BD6-DD49-9B22-015A6C780208}"/>
                </a:ext>
              </a:extLst>
            </p:cNvPr>
            <p:cNvSpPr/>
            <p:nvPr/>
          </p:nvSpPr>
          <p:spPr>
            <a:xfrm>
              <a:off x="778587" y="3625968"/>
              <a:ext cx="853178" cy="139831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grpSp>
      <p:pic>
        <p:nvPicPr>
          <p:cNvPr id="17" name="Picture 16">
            <a:extLst>
              <a:ext uri="{FF2B5EF4-FFF2-40B4-BE49-F238E27FC236}">
                <a16:creationId xmlns:a16="http://schemas.microsoft.com/office/drawing/2014/main" id="{50ADAA6C-C5FB-CB44-A9E6-6E964C8200AA}"/>
              </a:ext>
            </a:extLst>
          </p:cNvPr>
          <p:cNvPicPr>
            <a:picLocks noChangeAspect="1"/>
          </p:cNvPicPr>
          <p:nvPr/>
        </p:nvPicPr>
        <p:blipFill>
          <a:blip r:embed="rId12"/>
          <a:stretch>
            <a:fillRect/>
          </a:stretch>
        </p:blipFill>
        <p:spPr>
          <a:xfrm>
            <a:off x="166062" y="990600"/>
            <a:ext cx="2729538" cy="3213445"/>
          </a:xfrm>
          <a:prstGeom prst="rect">
            <a:avLst/>
          </a:prstGeom>
        </p:spPr>
      </p:pic>
      <p:sp>
        <p:nvSpPr>
          <p:cNvPr id="19" name="Slide Number Placeholder 3">
            <a:extLst>
              <a:ext uri="{FF2B5EF4-FFF2-40B4-BE49-F238E27FC236}">
                <a16:creationId xmlns:a16="http://schemas.microsoft.com/office/drawing/2014/main" id="{DD0B0116-900A-2E42-B946-6D64B4AF6111}"/>
              </a:ext>
            </a:extLst>
          </p:cNvPr>
          <p:cNvSpPr>
            <a:spLocks noGrp="1"/>
          </p:cNvSpPr>
          <p:nvPr>
            <p:ph type="sldNum" sz="quarter" idx="11"/>
          </p:nvPr>
        </p:nvSpPr>
        <p:spPr>
          <a:xfrm>
            <a:off x="6777038" y="6318250"/>
            <a:ext cx="2133600" cy="457200"/>
          </a:xfrm>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AB0E41-6335-3B40-AB06-F5B4D651A9D6}"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262</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3" name="TextBox 2">
            <a:extLst>
              <a:ext uri="{FF2B5EF4-FFF2-40B4-BE49-F238E27FC236}">
                <a16:creationId xmlns:a16="http://schemas.microsoft.com/office/drawing/2014/main" id="{4A498B5C-ED8C-5E45-ADFE-D336315F8238}"/>
              </a:ext>
            </a:extLst>
          </p:cNvPr>
          <p:cNvSpPr txBox="1"/>
          <p:nvPr/>
        </p:nvSpPr>
        <p:spPr>
          <a:xfrm>
            <a:off x="2514600" y="6516469"/>
            <a:ext cx="4742004" cy="646331"/>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13">
                  <a:extLst>
                    <a:ext uri="{A12FA001-AC4F-418D-AE19-62706E023703}">
                      <ahyp:hlinkClr xmlns:ahyp="http://schemas.microsoft.com/office/drawing/2018/hyperlinkcolor" val="tx"/>
                    </a:ext>
                  </a:extLst>
                </a:hlinkClick>
              </a:rPr>
              <a:t>https://arxiv.org/pdf/2105.03814.pdf</a:t>
            </a:r>
            <a:r>
              <a:rPr kumimoji="0" lang="en-US" sz="1800" b="1"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20" name="Picture 19">
            <a:extLst>
              <a:ext uri="{FF2B5EF4-FFF2-40B4-BE49-F238E27FC236}">
                <a16:creationId xmlns:a16="http://schemas.microsoft.com/office/drawing/2014/main" id="{D1C71662-8A7A-2045-B226-D20EE146E943}"/>
              </a:ext>
            </a:extLst>
          </p:cNvPr>
          <p:cNvPicPr>
            <a:picLocks noChangeAspect="1"/>
          </p:cNvPicPr>
          <p:nvPr/>
        </p:nvPicPr>
        <p:blipFill>
          <a:blip r:embed="rId14"/>
          <a:stretch>
            <a:fillRect/>
          </a:stretch>
        </p:blipFill>
        <p:spPr>
          <a:xfrm>
            <a:off x="166062" y="4367231"/>
            <a:ext cx="2405112" cy="2420032"/>
          </a:xfrm>
          <a:prstGeom prst="rect">
            <a:avLst/>
          </a:prstGeom>
        </p:spPr>
      </p:pic>
    </p:spTree>
    <p:extLst>
      <p:ext uri="{BB962C8B-B14F-4D97-AF65-F5344CB8AC3E}">
        <p14:creationId xmlns:p14="http://schemas.microsoft.com/office/powerpoint/2010/main" val="29711059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on the UPMEM PIM System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https://www.youtube.com/watch?v=Sscy1Wrr22A&amp;list=PL5Q2soXY2Zi9xidyIgBxUz7xRPS-wisBN&amp;index=26</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BC9E9B4F-8A34-9544-86B1-2FE3041A688A}"/>
              </a:ext>
            </a:extLst>
          </p:cNvPr>
          <p:cNvPicPr>
            <a:picLocks noChangeAspect="1"/>
          </p:cNvPicPr>
          <p:nvPr/>
        </p:nvPicPr>
        <p:blipFill>
          <a:blip r:embed="rId3"/>
          <a:stretch>
            <a:fillRect/>
          </a:stretch>
        </p:blipFill>
        <p:spPr>
          <a:xfrm>
            <a:off x="609600" y="929271"/>
            <a:ext cx="7848600" cy="5511108"/>
          </a:xfrm>
          <a:prstGeom prst="rect">
            <a:avLst/>
          </a:prstGeom>
        </p:spPr>
      </p:pic>
    </p:spTree>
    <p:extLst>
      <p:ext uri="{BB962C8B-B14F-4D97-AF65-F5344CB8AC3E}">
        <p14:creationId xmlns:p14="http://schemas.microsoft.com/office/powerpoint/2010/main" val="2515447642"/>
      </p:ext>
    </p:extLst>
  </p:cSld>
  <p:clrMapOvr>
    <a:masterClrMapping/>
  </p:clrMapOvr>
  <p:transition/>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200" dirty="0"/>
              <a:t>Experimental Analysis of the UPMEM PIM Engine</a:t>
            </a:r>
            <a:endParaRPr lang="en-US" sz="2400"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https://arxiv.org/pdf/2105.03814.pdf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4" name="Picture 3">
            <a:extLst>
              <a:ext uri="{FF2B5EF4-FFF2-40B4-BE49-F238E27FC236}">
                <a16:creationId xmlns:a16="http://schemas.microsoft.com/office/drawing/2014/main" id="{17AE92A9-1CB3-0F44-AB44-B64795F93A90}"/>
              </a:ext>
            </a:extLst>
          </p:cNvPr>
          <p:cNvPicPr>
            <a:picLocks noChangeAspect="1"/>
          </p:cNvPicPr>
          <p:nvPr/>
        </p:nvPicPr>
        <p:blipFill>
          <a:blip r:embed="rId3"/>
          <a:stretch>
            <a:fillRect/>
          </a:stretch>
        </p:blipFill>
        <p:spPr>
          <a:xfrm>
            <a:off x="1541793" y="905635"/>
            <a:ext cx="5628366" cy="5663281"/>
          </a:xfrm>
          <a:prstGeom prst="rect">
            <a:avLst/>
          </a:prstGeom>
        </p:spPr>
      </p:pic>
    </p:spTree>
    <p:extLst>
      <p:ext uri="{BB962C8B-B14F-4D97-AF65-F5344CB8AC3E}">
        <p14:creationId xmlns:p14="http://schemas.microsoft.com/office/powerpoint/2010/main" val="4131554601"/>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F1322C-BB72-CE42-B0AA-57E423944272}"/>
              </a:ext>
            </a:extLst>
          </p:cNvPr>
          <p:cNvSpPr>
            <a:spLocks noGrp="1"/>
          </p:cNvSpPr>
          <p:nvPr>
            <p:ph type="title"/>
          </p:nvPr>
        </p:nvSpPr>
        <p:spPr/>
        <p:txBody>
          <a:bodyPr>
            <a:normAutofit fontScale="90000"/>
          </a:bodyPr>
          <a:lstStyle/>
          <a:p>
            <a:r>
              <a:rPr lang="en-US" dirty="0" err="1"/>
              <a:t>PrIM</a:t>
            </a:r>
            <a:r>
              <a:rPr lang="en-US" dirty="0"/>
              <a:t> Benchmarks: Application Domains</a:t>
            </a:r>
          </a:p>
        </p:txBody>
      </p:sp>
      <p:graphicFrame>
        <p:nvGraphicFramePr>
          <p:cNvPr id="7" name="Content Placeholder 6">
            <a:extLst>
              <a:ext uri="{FF2B5EF4-FFF2-40B4-BE49-F238E27FC236}">
                <a16:creationId xmlns:a16="http://schemas.microsoft.com/office/drawing/2014/main" id="{D42219D4-777D-6E42-9BED-8AB0204C0E42}"/>
              </a:ext>
            </a:extLst>
          </p:cNvPr>
          <p:cNvGraphicFramePr>
            <a:graphicFrameLocks noGrp="1"/>
          </p:cNvGraphicFramePr>
          <p:nvPr>
            <p:ph idx="1"/>
          </p:nvPr>
        </p:nvGraphicFramePr>
        <p:xfrm>
          <a:off x="168275" y="936626"/>
          <a:ext cx="8894763" cy="5431517"/>
        </p:xfrm>
        <a:graphic>
          <a:graphicData uri="http://schemas.openxmlformats.org/drawingml/2006/table">
            <a:tbl>
              <a:tblPr firstRow="1" bandRow="1">
                <a:tableStyleId>{9DCAF9ED-07DC-4A11-8D7F-57B35C25682E}</a:tableStyleId>
              </a:tblPr>
              <a:tblGrid>
                <a:gridCol w="2964921">
                  <a:extLst>
                    <a:ext uri="{9D8B030D-6E8A-4147-A177-3AD203B41FA5}">
                      <a16:colId xmlns:a16="http://schemas.microsoft.com/office/drawing/2014/main" val="1839206127"/>
                    </a:ext>
                  </a:extLst>
                </a:gridCol>
                <a:gridCol w="4165675">
                  <a:extLst>
                    <a:ext uri="{9D8B030D-6E8A-4147-A177-3AD203B41FA5}">
                      <a16:colId xmlns:a16="http://schemas.microsoft.com/office/drawing/2014/main" val="3573282612"/>
                    </a:ext>
                  </a:extLst>
                </a:gridCol>
                <a:gridCol w="1764167">
                  <a:extLst>
                    <a:ext uri="{9D8B030D-6E8A-4147-A177-3AD203B41FA5}">
                      <a16:colId xmlns:a16="http://schemas.microsoft.com/office/drawing/2014/main" val="362133022"/>
                    </a:ext>
                  </a:extLst>
                </a:gridCol>
              </a:tblGrid>
              <a:tr h="319501">
                <a:tc>
                  <a:txBody>
                    <a:bodyPr/>
                    <a:lstStyle/>
                    <a:p>
                      <a:r>
                        <a:rPr lang="en-US" sz="1400" dirty="0">
                          <a:latin typeface="Candara" panose="020E0502030303020204" pitchFamily="34" charset="0"/>
                        </a:rPr>
                        <a:t>Domain</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Benchmark</a:t>
                      </a:r>
                      <a:endParaRPr lang="en-US" sz="1400" dirty="0">
                        <a:solidFill>
                          <a:schemeClr val="bg1"/>
                        </a:solidFill>
                        <a:latin typeface="Candara" panose="020E0502030303020204" pitchFamily="34" charset="0"/>
                      </a:endParaRPr>
                    </a:p>
                  </a:txBody>
                  <a:tcPr/>
                </a:tc>
                <a:tc>
                  <a:txBody>
                    <a:bodyPr/>
                    <a:lstStyle/>
                    <a:p>
                      <a:r>
                        <a:rPr lang="en-US" sz="1400" dirty="0">
                          <a:latin typeface="Candara" panose="020E0502030303020204" pitchFamily="34" charset="0"/>
                        </a:rPr>
                        <a:t>Short name</a:t>
                      </a:r>
                      <a:endParaRPr lang="en-US" sz="1400" dirty="0">
                        <a:solidFill>
                          <a:schemeClr val="bg1"/>
                        </a:solidFill>
                        <a:latin typeface="Candara" panose="020E0502030303020204" pitchFamily="34" charset="0"/>
                      </a:endParaRPr>
                    </a:p>
                  </a:txBody>
                  <a:tcPr/>
                </a:tc>
                <a:extLst>
                  <a:ext uri="{0D108BD9-81ED-4DB2-BD59-A6C34878D82A}">
                    <a16:rowId xmlns:a16="http://schemas.microsoft.com/office/drawing/2014/main" val="2894804337"/>
                  </a:ext>
                </a:extLst>
              </a:tr>
              <a:tr h="319501">
                <a:tc rowSpan="2">
                  <a:txBody>
                    <a:bodyPr/>
                    <a:lstStyle/>
                    <a:p>
                      <a:r>
                        <a:rPr lang="en-US" sz="1400" dirty="0">
                          <a:latin typeface="Candara" panose="020E0502030303020204" pitchFamily="34" charset="0"/>
                        </a:rPr>
                        <a:t>Dense linear algebra</a:t>
                      </a:r>
                    </a:p>
                  </a:txBody>
                  <a:tcPr anchor="ctr"/>
                </a:tc>
                <a:tc>
                  <a:txBody>
                    <a:bodyPr/>
                    <a:lstStyle/>
                    <a:p>
                      <a:r>
                        <a:rPr lang="en-US" sz="1400" dirty="0">
                          <a:latin typeface="Candara" panose="020E0502030303020204" pitchFamily="34" charset="0"/>
                        </a:rPr>
                        <a:t>Vector Addition</a:t>
                      </a:r>
                    </a:p>
                  </a:txBody>
                  <a:tcPr/>
                </a:tc>
                <a:tc>
                  <a:txBody>
                    <a:bodyPr/>
                    <a:lstStyle/>
                    <a:p>
                      <a:r>
                        <a:rPr lang="en-US" sz="1400" dirty="0">
                          <a:latin typeface="Candara" panose="020E0502030303020204" pitchFamily="34" charset="0"/>
                        </a:rPr>
                        <a:t>VA</a:t>
                      </a:r>
                    </a:p>
                  </a:txBody>
                  <a:tcPr/>
                </a:tc>
                <a:extLst>
                  <a:ext uri="{0D108BD9-81ED-4DB2-BD59-A6C34878D82A}">
                    <a16:rowId xmlns:a16="http://schemas.microsoft.com/office/drawing/2014/main" val="4290190206"/>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Matrix-Vector Multiply</a:t>
                      </a:r>
                    </a:p>
                  </a:txBody>
                  <a:tcPr/>
                </a:tc>
                <a:tc>
                  <a:txBody>
                    <a:bodyPr/>
                    <a:lstStyle/>
                    <a:p>
                      <a:r>
                        <a:rPr lang="en-US" sz="1400" dirty="0">
                          <a:latin typeface="Candara" panose="020E0502030303020204" pitchFamily="34" charset="0"/>
                        </a:rPr>
                        <a:t>GEMV</a:t>
                      </a:r>
                    </a:p>
                  </a:txBody>
                  <a:tcPr/>
                </a:tc>
                <a:extLst>
                  <a:ext uri="{0D108BD9-81ED-4DB2-BD59-A6C34878D82A}">
                    <a16:rowId xmlns:a16="http://schemas.microsoft.com/office/drawing/2014/main" val="1965124206"/>
                  </a:ext>
                </a:extLst>
              </a:tr>
              <a:tr h="319501">
                <a:tc>
                  <a:txBody>
                    <a:bodyPr/>
                    <a:lstStyle/>
                    <a:p>
                      <a:r>
                        <a:rPr lang="en-US" sz="1400" dirty="0">
                          <a:latin typeface="Candara" panose="020E0502030303020204" pitchFamily="34" charset="0"/>
                        </a:rPr>
                        <a:t>Sparse linear algebra</a:t>
                      </a:r>
                    </a:p>
                  </a:txBody>
                  <a:tcPr/>
                </a:tc>
                <a:tc>
                  <a:txBody>
                    <a:bodyPr/>
                    <a:lstStyle/>
                    <a:p>
                      <a:r>
                        <a:rPr lang="en-US" sz="1400" dirty="0">
                          <a:latin typeface="Candara" panose="020E0502030303020204" pitchFamily="34" charset="0"/>
                        </a:rPr>
                        <a:t>Sparse Matrix-Vector Multiply</a:t>
                      </a:r>
                    </a:p>
                  </a:txBody>
                  <a:tcPr/>
                </a:tc>
                <a:tc>
                  <a:txBody>
                    <a:bodyPr/>
                    <a:lstStyle/>
                    <a:p>
                      <a:r>
                        <a:rPr lang="en-US" sz="1400" dirty="0" err="1">
                          <a:latin typeface="Candara" panose="020E0502030303020204" pitchFamily="34" charset="0"/>
                        </a:rPr>
                        <a:t>SpMV</a:t>
                      </a:r>
                      <a:endParaRPr lang="en-US" sz="1400" dirty="0">
                        <a:latin typeface="Candara" panose="020E0502030303020204" pitchFamily="34" charset="0"/>
                      </a:endParaRPr>
                    </a:p>
                  </a:txBody>
                  <a:tcPr/>
                </a:tc>
                <a:extLst>
                  <a:ext uri="{0D108BD9-81ED-4DB2-BD59-A6C34878D82A}">
                    <a16:rowId xmlns:a16="http://schemas.microsoft.com/office/drawing/2014/main" val="2511201907"/>
                  </a:ext>
                </a:extLst>
              </a:tr>
              <a:tr h="319501">
                <a:tc rowSpan="2">
                  <a:txBody>
                    <a:bodyPr/>
                    <a:lstStyle/>
                    <a:p>
                      <a:r>
                        <a:rPr lang="en-US" sz="1400" dirty="0">
                          <a:latin typeface="Candara" panose="020E0502030303020204" pitchFamily="34" charset="0"/>
                        </a:rPr>
                        <a:t>Databases</a:t>
                      </a:r>
                    </a:p>
                  </a:txBody>
                  <a:tcPr anchor="ctr"/>
                </a:tc>
                <a:tc>
                  <a:txBody>
                    <a:bodyPr/>
                    <a:lstStyle/>
                    <a:p>
                      <a:r>
                        <a:rPr lang="en-US" sz="1400" dirty="0">
                          <a:latin typeface="Candara" panose="020E0502030303020204" pitchFamily="34" charset="0"/>
                        </a:rPr>
                        <a:t>Select</a:t>
                      </a:r>
                    </a:p>
                  </a:txBody>
                  <a:tcPr/>
                </a:tc>
                <a:tc>
                  <a:txBody>
                    <a:bodyPr/>
                    <a:lstStyle/>
                    <a:p>
                      <a:r>
                        <a:rPr lang="en-US" sz="1400" dirty="0">
                          <a:latin typeface="Candara" panose="020E0502030303020204" pitchFamily="34" charset="0"/>
                        </a:rPr>
                        <a:t>SEL</a:t>
                      </a:r>
                    </a:p>
                  </a:txBody>
                  <a:tcPr/>
                </a:tc>
                <a:extLst>
                  <a:ext uri="{0D108BD9-81ED-4DB2-BD59-A6C34878D82A}">
                    <a16:rowId xmlns:a16="http://schemas.microsoft.com/office/drawing/2014/main" val="308234675"/>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Unique</a:t>
                      </a:r>
                    </a:p>
                  </a:txBody>
                  <a:tcPr/>
                </a:tc>
                <a:tc>
                  <a:txBody>
                    <a:bodyPr/>
                    <a:lstStyle/>
                    <a:p>
                      <a:r>
                        <a:rPr lang="en-US" sz="1400" dirty="0">
                          <a:latin typeface="Candara" panose="020E0502030303020204" pitchFamily="34" charset="0"/>
                        </a:rPr>
                        <a:t>UNI</a:t>
                      </a:r>
                    </a:p>
                  </a:txBody>
                  <a:tcPr/>
                </a:tc>
                <a:extLst>
                  <a:ext uri="{0D108BD9-81ED-4DB2-BD59-A6C34878D82A}">
                    <a16:rowId xmlns:a16="http://schemas.microsoft.com/office/drawing/2014/main" val="1298232571"/>
                  </a:ext>
                </a:extLst>
              </a:tr>
              <a:tr h="319501">
                <a:tc rowSpan="2">
                  <a:txBody>
                    <a:bodyPr/>
                    <a:lstStyle/>
                    <a:p>
                      <a:r>
                        <a:rPr lang="en-US" sz="1400" dirty="0">
                          <a:latin typeface="Candara" panose="020E0502030303020204" pitchFamily="34" charset="0"/>
                        </a:rPr>
                        <a:t>Data analytics</a:t>
                      </a:r>
                    </a:p>
                  </a:txBody>
                  <a:tcPr anchor="ctr"/>
                </a:tc>
                <a:tc>
                  <a:txBody>
                    <a:bodyPr/>
                    <a:lstStyle/>
                    <a:p>
                      <a:r>
                        <a:rPr lang="en-US" sz="1400" dirty="0">
                          <a:latin typeface="Candara" panose="020E0502030303020204" pitchFamily="34" charset="0"/>
                        </a:rPr>
                        <a:t>Binary Search</a:t>
                      </a:r>
                    </a:p>
                  </a:txBody>
                  <a:tcPr/>
                </a:tc>
                <a:tc>
                  <a:txBody>
                    <a:bodyPr/>
                    <a:lstStyle/>
                    <a:p>
                      <a:r>
                        <a:rPr lang="en-US" sz="1400" dirty="0">
                          <a:latin typeface="Candara" panose="020E0502030303020204" pitchFamily="34" charset="0"/>
                        </a:rPr>
                        <a:t>BS</a:t>
                      </a:r>
                    </a:p>
                  </a:txBody>
                  <a:tcPr/>
                </a:tc>
                <a:extLst>
                  <a:ext uri="{0D108BD9-81ED-4DB2-BD59-A6C34878D82A}">
                    <a16:rowId xmlns:a16="http://schemas.microsoft.com/office/drawing/2014/main" val="565451127"/>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Time Series Analysis</a:t>
                      </a:r>
                    </a:p>
                  </a:txBody>
                  <a:tcPr/>
                </a:tc>
                <a:tc>
                  <a:txBody>
                    <a:bodyPr/>
                    <a:lstStyle/>
                    <a:p>
                      <a:r>
                        <a:rPr lang="en-US" sz="1400" dirty="0">
                          <a:latin typeface="Candara" panose="020E0502030303020204" pitchFamily="34" charset="0"/>
                        </a:rPr>
                        <a:t>TS</a:t>
                      </a:r>
                    </a:p>
                  </a:txBody>
                  <a:tcPr/>
                </a:tc>
                <a:extLst>
                  <a:ext uri="{0D108BD9-81ED-4DB2-BD59-A6C34878D82A}">
                    <a16:rowId xmlns:a16="http://schemas.microsoft.com/office/drawing/2014/main" val="387008381"/>
                  </a:ext>
                </a:extLst>
              </a:tr>
              <a:tr h="319501">
                <a:tc>
                  <a:txBody>
                    <a:bodyPr/>
                    <a:lstStyle/>
                    <a:p>
                      <a:r>
                        <a:rPr lang="en-US" sz="1400" dirty="0">
                          <a:latin typeface="Candara" panose="020E0502030303020204" pitchFamily="34" charset="0"/>
                        </a:rPr>
                        <a:t>Graph processing</a:t>
                      </a:r>
                    </a:p>
                  </a:txBody>
                  <a:tcPr/>
                </a:tc>
                <a:tc>
                  <a:txBody>
                    <a:bodyPr/>
                    <a:lstStyle/>
                    <a:p>
                      <a:r>
                        <a:rPr lang="en-US" sz="1400" dirty="0">
                          <a:latin typeface="Candara" panose="020E0502030303020204" pitchFamily="34" charset="0"/>
                        </a:rPr>
                        <a:t>Breadth-First Search</a:t>
                      </a:r>
                    </a:p>
                  </a:txBody>
                  <a:tcPr/>
                </a:tc>
                <a:tc>
                  <a:txBody>
                    <a:bodyPr/>
                    <a:lstStyle/>
                    <a:p>
                      <a:r>
                        <a:rPr lang="en-US" sz="1400" dirty="0">
                          <a:latin typeface="Candara" panose="020E0502030303020204" pitchFamily="34" charset="0"/>
                        </a:rPr>
                        <a:t>BFS</a:t>
                      </a:r>
                    </a:p>
                  </a:txBody>
                  <a:tcPr/>
                </a:tc>
                <a:extLst>
                  <a:ext uri="{0D108BD9-81ED-4DB2-BD59-A6C34878D82A}">
                    <a16:rowId xmlns:a16="http://schemas.microsoft.com/office/drawing/2014/main" val="3987081438"/>
                  </a:ext>
                </a:extLst>
              </a:tr>
              <a:tr h="319501">
                <a:tc>
                  <a:txBody>
                    <a:bodyPr/>
                    <a:lstStyle/>
                    <a:p>
                      <a:r>
                        <a:rPr lang="en-US" sz="1400" dirty="0">
                          <a:latin typeface="Candara" panose="020E0502030303020204" pitchFamily="34" charset="0"/>
                        </a:rPr>
                        <a:t>Neural networks</a:t>
                      </a:r>
                    </a:p>
                  </a:txBody>
                  <a:tcPr/>
                </a:tc>
                <a:tc>
                  <a:txBody>
                    <a:bodyPr/>
                    <a:lstStyle/>
                    <a:p>
                      <a:r>
                        <a:rPr lang="en-US" sz="1400" dirty="0">
                          <a:latin typeface="Candara" panose="020E0502030303020204" pitchFamily="34" charset="0"/>
                        </a:rPr>
                        <a:t>Multilayer Perceptron</a:t>
                      </a:r>
                    </a:p>
                  </a:txBody>
                  <a:tcPr/>
                </a:tc>
                <a:tc>
                  <a:txBody>
                    <a:bodyPr/>
                    <a:lstStyle/>
                    <a:p>
                      <a:r>
                        <a:rPr lang="en-US" sz="1400" dirty="0">
                          <a:latin typeface="Candara" panose="020E0502030303020204" pitchFamily="34" charset="0"/>
                        </a:rPr>
                        <a:t>MLP</a:t>
                      </a:r>
                    </a:p>
                  </a:txBody>
                  <a:tcPr/>
                </a:tc>
                <a:extLst>
                  <a:ext uri="{0D108BD9-81ED-4DB2-BD59-A6C34878D82A}">
                    <a16:rowId xmlns:a16="http://schemas.microsoft.com/office/drawing/2014/main" val="1924520618"/>
                  </a:ext>
                </a:extLst>
              </a:tr>
              <a:tr h="319501">
                <a:tc>
                  <a:txBody>
                    <a:bodyPr/>
                    <a:lstStyle/>
                    <a:p>
                      <a:r>
                        <a:rPr lang="en-US" sz="1400" dirty="0">
                          <a:latin typeface="Candara" panose="020E0502030303020204" pitchFamily="34" charset="0"/>
                        </a:rPr>
                        <a:t>Bioinformatics</a:t>
                      </a:r>
                    </a:p>
                  </a:txBody>
                  <a:tcPr/>
                </a:tc>
                <a:tc>
                  <a:txBody>
                    <a:bodyPr/>
                    <a:lstStyle/>
                    <a:p>
                      <a:r>
                        <a:rPr lang="en-US" sz="1400" dirty="0">
                          <a:latin typeface="Candara" panose="020E0502030303020204" pitchFamily="34" charset="0"/>
                        </a:rPr>
                        <a:t>Needleman-Wunsch</a:t>
                      </a:r>
                    </a:p>
                  </a:txBody>
                  <a:tcPr/>
                </a:tc>
                <a:tc>
                  <a:txBody>
                    <a:bodyPr/>
                    <a:lstStyle/>
                    <a:p>
                      <a:r>
                        <a:rPr lang="en-US" sz="1400" dirty="0">
                          <a:latin typeface="Candara" panose="020E0502030303020204" pitchFamily="34" charset="0"/>
                        </a:rPr>
                        <a:t>NW</a:t>
                      </a:r>
                    </a:p>
                  </a:txBody>
                  <a:tcPr/>
                </a:tc>
                <a:extLst>
                  <a:ext uri="{0D108BD9-81ED-4DB2-BD59-A6C34878D82A}">
                    <a16:rowId xmlns:a16="http://schemas.microsoft.com/office/drawing/2014/main" val="3592205944"/>
                  </a:ext>
                </a:extLst>
              </a:tr>
              <a:tr h="319501">
                <a:tc rowSpan="2">
                  <a:txBody>
                    <a:bodyPr/>
                    <a:lstStyle/>
                    <a:p>
                      <a:r>
                        <a:rPr lang="en-US" sz="1400" dirty="0">
                          <a:latin typeface="Candara" panose="020E0502030303020204" pitchFamily="34" charset="0"/>
                        </a:rPr>
                        <a:t>Image processing</a:t>
                      </a:r>
                    </a:p>
                  </a:txBody>
                  <a:tcPr anchor="ctr"/>
                </a:tc>
                <a:tc>
                  <a:txBody>
                    <a:bodyPr/>
                    <a:lstStyle/>
                    <a:p>
                      <a:r>
                        <a:rPr lang="en-US" sz="1400" dirty="0">
                          <a:latin typeface="Candara" panose="020E0502030303020204" pitchFamily="34" charset="0"/>
                        </a:rPr>
                        <a:t>Image histogram (short)</a:t>
                      </a:r>
                    </a:p>
                  </a:txBody>
                  <a:tcPr/>
                </a:tc>
                <a:tc>
                  <a:txBody>
                    <a:bodyPr/>
                    <a:lstStyle/>
                    <a:p>
                      <a:r>
                        <a:rPr lang="en-US" sz="1400" dirty="0">
                          <a:latin typeface="Candara" panose="020E0502030303020204" pitchFamily="34" charset="0"/>
                        </a:rPr>
                        <a:t>HST-S</a:t>
                      </a:r>
                    </a:p>
                  </a:txBody>
                  <a:tcPr/>
                </a:tc>
                <a:extLst>
                  <a:ext uri="{0D108BD9-81ED-4DB2-BD59-A6C34878D82A}">
                    <a16:rowId xmlns:a16="http://schemas.microsoft.com/office/drawing/2014/main" val="3167293920"/>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Image histogram (large)</a:t>
                      </a:r>
                    </a:p>
                  </a:txBody>
                  <a:tcPr/>
                </a:tc>
                <a:tc>
                  <a:txBody>
                    <a:bodyPr/>
                    <a:lstStyle/>
                    <a:p>
                      <a:r>
                        <a:rPr lang="en-US" sz="1400" dirty="0">
                          <a:latin typeface="Candara" panose="020E0502030303020204" pitchFamily="34" charset="0"/>
                        </a:rPr>
                        <a:t>HST-L</a:t>
                      </a:r>
                    </a:p>
                  </a:txBody>
                  <a:tcPr/>
                </a:tc>
                <a:extLst>
                  <a:ext uri="{0D108BD9-81ED-4DB2-BD59-A6C34878D82A}">
                    <a16:rowId xmlns:a16="http://schemas.microsoft.com/office/drawing/2014/main" val="1732467408"/>
                  </a:ext>
                </a:extLst>
              </a:tr>
              <a:tr h="319501">
                <a:tc rowSpan="4">
                  <a:txBody>
                    <a:bodyPr/>
                    <a:lstStyle/>
                    <a:p>
                      <a:r>
                        <a:rPr lang="en-US" sz="1400" dirty="0">
                          <a:latin typeface="Candara" panose="020E0502030303020204" pitchFamily="34" charset="0"/>
                        </a:rPr>
                        <a:t>Parallel primitives</a:t>
                      </a:r>
                    </a:p>
                  </a:txBody>
                  <a:tcPr anchor="ctr"/>
                </a:tc>
                <a:tc>
                  <a:txBody>
                    <a:bodyPr/>
                    <a:lstStyle/>
                    <a:p>
                      <a:r>
                        <a:rPr lang="en-US" sz="1400" dirty="0">
                          <a:latin typeface="Candara" panose="020E0502030303020204" pitchFamily="34" charset="0"/>
                        </a:rPr>
                        <a:t>Reduction</a:t>
                      </a:r>
                    </a:p>
                  </a:txBody>
                  <a:tcPr/>
                </a:tc>
                <a:tc>
                  <a:txBody>
                    <a:bodyPr/>
                    <a:lstStyle/>
                    <a:p>
                      <a:r>
                        <a:rPr lang="en-US" sz="1400" dirty="0">
                          <a:latin typeface="Candara" panose="020E0502030303020204" pitchFamily="34" charset="0"/>
                        </a:rPr>
                        <a:t>RED</a:t>
                      </a:r>
                    </a:p>
                  </a:txBody>
                  <a:tcPr/>
                </a:tc>
                <a:extLst>
                  <a:ext uri="{0D108BD9-81ED-4DB2-BD59-A6C34878D82A}">
                    <a16:rowId xmlns:a16="http://schemas.microsoft.com/office/drawing/2014/main" val="1318272034"/>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(scan-scan-add)</a:t>
                      </a:r>
                    </a:p>
                  </a:txBody>
                  <a:tcPr/>
                </a:tc>
                <a:tc>
                  <a:txBody>
                    <a:bodyPr/>
                    <a:lstStyle/>
                    <a:p>
                      <a:r>
                        <a:rPr lang="en-US" sz="1400" dirty="0">
                          <a:latin typeface="Candara" panose="020E0502030303020204" pitchFamily="34" charset="0"/>
                        </a:rPr>
                        <a:t>SCAN-SSA</a:t>
                      </a:r>
                    </a:p>
                  </a:txBody>
                  <a:tcPr/>
                </a:tc>
                <a:extLst>
                  <a:ext uri="{0D108BD9-81ED-4DB2-BD59-A6C34878D82A}">
                    <a16:rowId xmlns:a16="http://schemas.microsoft.com/office/drawing/2014/main" val="2004235633"/>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Prefix sum (reduce-scan-scan)</a:t>
                      </a:r>
                    </a:p>
                  </a:txBody>
                  <a:tcPr/>
                </a:tc>
                <a:tc>
                  <a:txBody>
                    <a:bodyPr/>
                    <a:lstStyle/>
                    <a:p>
                      <a:r>
                        <a:rPr lang="en-US" sz="1400" dirty="0">
                          <a:latin typeface="Candara" panose="020E0502030303020204" pitchFamily="34" charset="0"/>
                        </a:rPr>
                        <a:t>SCAN-RSS</a:t>
                      </a:r>
                    </a:p>
                  </a:txBody>
                  <a:tcPr/>
                </a:tc>
                <a:extLst>
                  <a:ext uri="{0D108BD9-81ED-4DB2-BD59-A6C34878D82A}">
                    <a16:rowId xmlns:a16="http://schemas.microsoft.com/office/drawing/2014/main" val="82245761"/>
                  </a:ext>
                </a:extLst>
              </a:tr>
              <a:tr h="319501">
                <a:tc vMerge="1">
                  <a:txBody>
                    <a:bodyPr/>
                    <a:lstStyle/>
                    <a:p>
                      <a:endParaRPr lang="en-US" sz="1400" dirty="0">
                        <a:latin typeface="Candara" panose="020E0502030303020204" pitchFamily="34" charset="0"/>
                      </a:endParaRPr>
                    </a:p>
                  </a:txBody>
                  <a:tcPr/>
                </a:tc>
                <a:tc>
                  <a:txBody>
                    <a:bodyPr/>
                    <a:lstStyle/>
                    <a:p>
                      <a:r>
                        <a:rPr lang="en-US" sz="1400" dirty="0">
                          <a:latin typeface="Candara" panose="020E0502030303020204" pitchFamily="34" charset="0"/>
                        </a:rPr>
                        <a:t>Matrix transposition</a:t>
                      </a:r>
                    </a:p>
                  </a:txBody>
                  <a:tcPr/>
                </a:tc>
                <a:tc>
                  <a:txBody>
                    <a:bodyPr/>
                    <a:lstStyle/>
                    <a:p>
                      <a:r>
                        <a:rPr lang="en-US" sz="1400" dirty="0">
                          <a:latin typeface="Candara" panose="020E0502030303020204" pitchFamily="34" charset="0"/>
                        </a:rPr>
                        <a:t>TRNS</a:t>
                      </a:r>
                    </a:p>
                  </a:txBody>
                  <a:tcPr/>
                </a:tc>
                <a:extLst>
                  <a:ext uri="{0D108BD9-81ED-4DB2-BD59-A6C34878D82A}">
                    <a16:rowId xmlns:a16="http://schemas.microsoft.com/office/drawing/2014/main" val="3173461368"/>
                  </a:ext>
                </a:extLst>
              </a:tr>
            </a:tbl>
          </a:graphicData>
        </a:graphic>
      </p:graphicFrame>
    </p:spTree>
    <p:extLst>
      <p:ext uri="{BB962C8B-B14F-4D97-AF65-F5344CB8AC3E}">
        <p14:creationId xmlns:p14="http://schemas.microsoft.com/office/powerpoint/2010/main" val="346404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EA0BFA-30BB-EE4C-8007-65EFDB0848B3}"/>
              </a:ext>
            </a:extLst>
          </p:cNvPr>
          <p:cNvSpPr>
            <a:spLocks noGrp="1"/>
          </p:cNvSpPr>
          <p:nvPr>
            <p:ph type="title"/>
          </p:nvPr>
        </p:nvSpPr>
        <p:spPr/>
        <p:txBody>
          <a:bodyPr>
            <a:normAutofit fontScale="90000"/>
          </a:bodyPr>
          <a:lstStyle/>
          <a:p>
            <a:r>
              <a:rPr lang="en-US" dirty="0" err="1"/>
              <a:t>PrIM</a:t>
            </a:r>
            <a:r>
              <a:rPr lang="en-US" dirty="0"/>
              <a:t> Benchmarks are Open Source</a:t>
            </a:r>
          </a:p>
        </p:txBody>
      </p:sp>
      <p:sp>
        <p:nvSpPr>
          <p:cNvPr id="3" name="Content Placeholder 2">
            <a:extLst>
              <a:ext uri="{FF2B5EF4-FFF2-40B4-BE49-F238E27FC236}">
                <a16:creationId xmlns:a16="http://schemas.microsoft.com/office/drawing/2014/main" id="{3A69F76A-5B3C-E64B-A07F-5EB4408B21C9}"/>
              </a:ext>
            </a:extLst>
          </p:cNvPr>
          <p:cNvSpPr>
            <a:spLocks noGrp="1"/>
          </p:cNvSpPr>
          <p:nvPr>
            <p:ph idx="1"/>
          </p:nvPr>
        </p:nvSpPr>
        <p:spPr/>
        <p:txBody>
          <a:bodyPr>
            <a:normAutofit/>
          </a:bodyPr>
          <a:lstStyle/>
          <a:p>
            <a:r>
              <a:rPr lang="en-US" sz="2400" dirty="0"/>
              <a:t>All microbenchmarks, benchmarks, and scripts</a:t>
            </a:r>
          </a:p>
          <a:p>
            <a:r>
              <a:rPr lang="en-US" sz="2400" dirty="0">
                <a:hlinkClick r:id="rId3"/>
              </a:rPr>
              <a:t>https://github.com/CMU-SAFARI/prim-benchmarks</a:t>
            </a:r>
            <a:endParaRPr lang="en-US" sz="2400" dirty="0"/>
          </a:p>
          <a:p>
            <a:endParaRPr lang="en-US" sz="2400" dirty="0"/>
          </a:p>
        </p:txBody>
      </p:sp>
      <p:pic>
        <p:nvPicPr>
          <p:cNvPr id="4" name="Picture 3">
            <a:extLst>
              <a:ext uri="{FF2B5EF4-FFF2-40B4-BE49-F238E27FC236}">
                <a16:creationId xmlns:a16="http://schemas.microsoft.com/office/drawing/2014/main" id="{B1FA27B2-6CC8-5C4B-B68F-F810D4173F6A}"/>
              </a:ext>
            </a:extLst>
          </p:cNvPr>
          <p:cNvPicPr>
            <a:picLocks noChangeAspect="1"/>
          </p:cNvPicPr>
          <p:nvPr/>
        </p:nvPicPr>
        <p:blipFill>
          <a:blip r:embed="rId4"/>
          <a:stretch>
            <a:fillRect/>
          </a:stretch>
        </p:blipFill>
        <p:spPr>
          <a:xfrm>
            <a:off x="1355311" y="1813559"/>
            <a:ext cx="6433378" cy="4591853"/>
          </a:xfrm>
          <a:prstGeom prst="rect">
            <a:avLst/>
          </a:prstGeom>
        </p:spPr>
      </p:pic>
    </p:spTree>
    <p:extLst>
      <p:ext uri="{BB962C8B-B14F-4D97-AF65-F5344CB8AC3E}">
        <p14:creationId xmlns:p14="http://schemas.microsoft.com/office/powerpoint/2010/main" val="1295164441"/>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1</a:t>
            </a:r>
          </a:p>
        </p:txBody>
      </p:sp>
      <p:graphicFrame>
        <p:nvGraphicFramePr>
          <p:cNvPr id="11" name="Chart 10">
            <a:extLst>
              <a:ext uri="{FF2B5EF4-FFF2-40B4-BE49-F238E27FC236}">
                <a16:creationId xmlns:a16="http://schemas.microsoft.com/office/drawing/2014/main" id="{959BB4B7-D308-A343-86BB-DEF6AAC24243}"/>
              </a:ext>
            </a:extLst>
          </p:cNvPr>
          <p:cNvGraphicFramePr>
            <a:graphicFrameLocks noChangeAspect="1"/>
          </p:cNvGraphicFramePr>
          <p:nvPr/>
        </p:nvGraphicFramePr>
        <p:xfrm>
          <a:off x="252136" y="1172483"/>
          <a:ext cx="4680000" cy="2794979"/>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Group 11">
            <a:extLst>
              <a:ext uri="{FF2B5EF4-FFF2-40B4-BE49-F238E27FC236}">
                <a16:creationId xmlns:a16="http://schemas.microsoft.com/office/drawing/2014/main" id="{EED77566-CAFF-0D40-9517-F4F799C2325B}"/>
              </a:ext>
            </a:extLst>
          </p:cNvPr>
          <p:cNvGrpSpPr/>
          <p:nvPr/>
        </p:nvGrpSpPr>
        <p:grpSpPr>
          <a:xfrm>
            <a:off x="925804" y="1172483"/>
            <a:ext cx="2484000" cy="1999152"/>
            <a:chOff x="842679" y="887483"/>
            <a:chExt cx="2484000" cy="1999152"/>
          </a:xfrm>
        </p:grpSpPr>
        <p:sp>
          <p:nvSpPr>
            <p:cNvPr id="13" name="Right Triangle 12">
              <a:extLst>
                <a:ext uri="{FF2B5EF4-FFF2-40B4-BE49-F238E27FC236}">
                  <a16:creationId xmlns:a16="http://schemas.microsoft.com/office/drawing/2014/main" id="{39F54316-3400-BE47-91D0-5BF8A2AF3573}"/>
                </a:ext>
              </a:extLst>
            </p:cNvPr>
            <p:cNvSpPr/>
            <p:nvPr/>
          </p:nvSpPr>
          <p:spPr>
            <a:xfrm flipH="1">
              <a:off x="842679" y="887483"/>
              <a:ext cx="2484000" cy="1999152"/>
            </a:xfrm>
            <a:prstGeom prst="rtTriangle">
              <a:avLst/>
            </a:prstGeom>
            <a:solidFill>
              <a:srgbClr val="FF2600">
                <a:alpha val="25098"/>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DA7FDA02-7327-B546-9210-4967490D3EDA}"/>
                </a:ext>
              </a:extLst>
            </p:cNvPr>
            <p:cNvSpPr txBox="1"/>
            <p:nvPr/>
          </p:nvSpPr>
          <p:spPr>
            <a:xfrm>
              <a:off x="1691936" y="2160494"/>
              <a:ext cx="144116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FF0000"/>
                  </a:solidFill>
                  <a:effectLst/>
                  <a:uLnTx/>
                  <a:uFillTx/>
                  <a:latin typeface="Calibri" panose="020F0502020204030204"/>
                  <a:ea typeface="+mn-ea"/>
                  <a:cs typeface="+mn-cs"/>
                </a:rPr>
                <a:t>Memory-bound region</a:t>
              </a:r>
            </a:p>
          </p:txBody>
        </p:sp>
      </p:grpSp>
      <p:grpSp>
        <p:nvGrpSpPr>
          <p:cNvPr id="15" name="Group 14">
            <a:extLst>
              <a:ext uri="{FF2B5EF4-FFF2-40B4-BE49-F238E27FC236}">
                <a16:creationId xmlns:a16="http://schemas.microsoft.com/office/drawing/2014/main" id="{77D4D2BF-C849-4E45-9193-07B0974758A9}"/>
              </a:ext>
            </a:extLst>
          </p:cNvPr>
          <p:cNvGrpSpPr/>
          <p:nvPr/>
        </p:nvGrpSpPr>
        <p:grpSpPr>
          <a:xfrm>
            <a:off x="3155624" y="1172483"/>
            <a:ext cx="1819835" cy="1999152"/>
            <a:chOff x="3072499" y="887483"/>
            <a:chExt cx="1819835" cy="1999152"/>
          </a:xfrm>
        </p:grpSpPr>
        <p:sp>
          <p:nvSpPr>
            <p:cNvPr id="16" name="Rectangle 15">
              <a:extLst>
                <a:ext uri="{FF2B5EF4-FFF2-40B4-BE49-F238E27FC236}">
                  <a16:creationId xmlns:a16="http://schemas.microsoft.com/office/drawing/2014/main" id="{52CB3CFB-184D-CA49-B103-8255F9C8EFE1}"/>
                </a:ext>
              </a:extLst>
            </p:cNvPr>
            <p:cNvSpPr/>
            <p:nvPr/>
          </p:nvSpPr>
          <p:spPr>
            <a:xfrm>
              <a:off x="3371849" y="887483"/>
              <a:ext cx="1224000" cy="1999152"/>
            </a:xfrm>
            <a:prstGeom prst="rect">
              <a:avLst/>
            </a:prstGeom>
            <a:solidFill>
              <a:srgbClr val="00B0F0">
                <a:alpha val="25098"/>
              </a:srgbClr>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B9AC1BB2-D09D-D043-9330-2E346F10189A}"/>
                </a:ext>
              </a:extLst>
            </p:cNvPr>
            <p:cNvSpPr txBox="1"/>
            <p:nvPr/>
          </p:nvSpPr>
          <p:spPr>
            <a:xfrm>
              <a:off x="3072499" y="2160494"/>
              <a:ext cx="1819835"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2060"/>
                  </a:solidFill>
                  <a:effectLst/>
                  <a:uLnTx/>
                  <a:uFillTx/>
                  <a:latin typeface="Calibri" panose="020F0502020204030204"/>
                  <a:ea typeface="+mn-ea"/>
                  <a:cs typeface="+mn-cs"/>
                </a:rPr>
                <a:t>Compute-bound region</a:t>
              </a:r>
            </a:p>
          </p:txBody>
        </p:sp>
      </p:grpSp>
      <p:sp>
        <p:nvSpPr>
          <p:cNvPr id="21" name="Rounded Rectangle 20">
            <a:extLst>
              <a:ext uri="{FF2B5EF4-FFF2-40B4-BE49-F238E27FC236}">
                <a16:creationId xmlns:a16="http://schemas.microsoft.com/office/drawing/2014/main" id="{0162ED09-6690-754B-9E64-C17091975622}"/>
              </a:ext>
            </a:extLst>
          </p:cNvPr>
          <p:cNvSpPr/>
          <p:nvPr/>
        </p:nvSpPr>
        <p:spPr>
          <a:xfrm>
            <a:off x="5247860" y="1172483"/>
            <a:ext cx="3392169" cy="2365605"/>
          </a:xfrm>
          <a:prstGeom prst="roundRect">
            <a:avLst/>
          </a:prstGeom>
          <a:solidFill>
            <a:schemeClr val="accent5">
              <a:lumMod val="75000"/>
            </a:schemeClr>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The throughput saturation point is as low as ¼ OP/B,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i.e., </a:t>
            </a:r>
            <a:r>
              <a:rPr kumimoji="0" lang="en-US" sz="2200" b="0" i="0" u="none" strike="noStrike" kern="1200" cap="none" spc="0" normalizeH="0" baseline="0" noProof="0" dirty="0">
                <a:ln>
                  <a:noFill/>
                </a:ln>
                <a:solidFill>
                  <a:srgbClr val="FFC000"/>
                </a:solidFill>
                <a:effectLst/>
                <a:uLnTx/>
                <a:uFillTx/>
                <a:latin typeface="Candara" panose="020E0502030303020204" pitchFamily="34" charset="0"/>
                <a:ea typeface="+mn-ea"/>
                <a:cs typeface="+mn-cs"/>
              </a:rPr>
              <a:t>1 integer addition per every 32-bit element </a:t>
            </a:r>
            <a:r>
              <a:rPr kumimoji="0" lang="en-US" sz="2200" b="0" i="0" u="none" strike="noStrike" kern="1200" cap="none" spc="0" normalizeH="0" baseline="0" noProof="0" dirty="0">
                <a:ln>
                  <a:noFill/>
                </a:ln>
                <a:solidFill>
                  <a:prstClr val="white"/>
                </a:solidFill>
                <a:effectLst/>
                <a:uLnTx/>
                <a:uFillTx/>
                <a:latin typeface="Candara" panose="020E0502030303020204" pitchFamily="34" charset="0"/>
                <a:ea typeface="+mn-ea"/>
                <a:cs typeface="+mn-cs"/>
              </a:rPr>
              <a:t>fetched</a:t>
            </a:r>
          </a:p>
        </p:txBody>
      </p:sp>
      <p:sp>
        <p:nvSpPr>
          <p:cNvPr id="23" name="Rounded Rectangle 22">
            <a:extLst>
              <a:ext uri="{FF2B5EF4-FFF2-40B4-BE49-F238E27FC236}">
                <a16:creationId xmlns:a16="http://schemas.microsoft.com/office/drawing/2014/main" id="{50EB9356-6B63-CE48-9614-A37E15880C50}"/>
              </a:ext>
            </a:extLst>
          </p:cNvPr>
          <p:cNvSpPr/>
          <p:nvPr/>
        </p:nvSpPr>
        <p:spPr>
          <a:xfrm>
            <a:off x="700200" y="4590270"/>
            <a:ext cx="7733584" cy="1130415"/>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24" name="Round Same Side Corner Rectangle 23">
            <a:extLst>
              <a:ext uri="{FF2B5EF4-FFF2-40B4-BE49-F238E27FC236}">
                <a16:creationId xmlns:a16="http://schemas.microsoft.com/office/drawing/2014/main" id="{9BA37741-816E-554A-BC80-B489AA341C30}"/>
              </a:ext>
            </a:extLst>
          </p:cNvPr>
          <p:cNvSpPr/>
          <p:nvPr/>
        </p:nvSpPr>
        <p:spPr>
          <a:xfrm>
            <a:off x="700200" y="4590267"/>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1</a:t>
            </a:r>
          </a:p>
        </p:txBody>
      </p:sp>
      <p:sp>
        <p:nvSpPr>
          <p:cNvPr id="25" name="TextBox 24">
            <a:extLst>
              <a:ext uri="{FF2B5EF4-FFF2-40B4-BE49-F238E27FC236}">
                <a16:creationId xmlns:a16="http://schemas.microsoft.com/office/drawing/2014/main" id="{18746EAB-FF17-3E42-8BF7-565BF59B1C19}"/>
              </a:ext>
            </a:extLst>
          </p:cNvPr>
          <p:cNvSpPr txBox="1"/>
          <p:nvPr/>
        </p:nvSpPr>
        <p:spPr>
          <a:xfrm>
            <a:off x="710216" y="5012799"/>
            <a:ext cx="7733584" cy="707886"/>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UPMEM PIM architecture is fundamentally compute bound.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As a result,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suitable workloads are memory-bound.</a:t>
            </a:r>
          </a:p>
        </p:txBody>
      </p:sp>
    </p:spTree>
    <p:extLst>
      <p:ext uri="{BB962C8B-B14F-4D97-AF65-F5344CB8AC3E}">
        <p14:creationId xmlns:p14="http://schemas.microsoft.com/office/powerpoint/2010/main" val="3591778801"/>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2</a:t>
            </a:r>
          </a:p>
        </p:txBody>
      </p:sp>
      <p:graphicFrame>
        <p:nvGraphicFramePr>
          <p:cNvPr id="11" name="Chart 10">
            <a:extLst>
              <a:ext uri="{FF2B5EF4-FFF2-40B4-BE49-F238E27FC236}">
                <a16:creationId xmlns:a16="http://schemas.microsoft.com/office/drawing/2014/main" id="{129964FF-8838-AA42-9258-BD8354F30428}"/>
              </a:ext>
            </a:extLst>
          </p:cNvPr>
          <p:cNvGraphicFramePr>
            <a:graphicFrameLocks noChangeAspect="1"/>
          </p:cNvGraphicFramePr>
          <p:nvPr/>
        </p:nvGraphicFramePr>
        <p:xfrm>
          <a:off x="72000" y="913302"/>
          <a:ext cx="9000000" cy="3807690"/>
        </p:xfrm>
        <a:graphic>
          <a:graphicData uri="http://schemas.openxmlformats.org/drawingml/2006/chart">
            <c:chart xmlns:c="http://schemas.openxmlformats.org/drawingml/2006/chart" xmlns:r="http://schemas.openxmlformats.org/officeDocument/2006/relationships" r:id="rId2"/>
          </a:graphicData>
        </a:graphic>
      </p:graphicFrame>
      <p:sp>
        <p:nvSpPr>
          <p:cNvPr id="12" name="Rounded Rectangle 11">
            <a:extLst>
              <a:ext uri="{FF2B5EF4-FFF2-40B4-BE49-F238E27FC236}">
                <a16:creationId xmlns:a16="http://schemas.microsoft.com/office/drawing/2014/main" id="{1A0466AB-D48B-B946-9216-CA80DEDD9699}"/>
              </a:ext>
            </a:extLst>
          </p:cNvPr>
          <p:cNvSpPr/>
          <p:nvPr/>
        </p:nvSpPr>
        <p:spPr>
          <a:xfrm>
            <a:off x="700200" y="4815559"/>
            <a:ext cx="7733584" cy="1438192"/>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3" name="Round Same Side Corner Rectangle 12">
            <a:extLst>
              <a:ext uri="{FF2B5EF4-FFF2-40B4-BE49-F238E27FC236}">
                <a16:creationId xmlns:a16="http://schemas.microsoft.com/office/drawing/2014/main" id="{C54532F2-4500-5440-9AB6-1DCBD691C46C}"/>
              </a:ext>
            </a:extLst>
          </p:cNvPr>
          <p:cNvSpPr/>
          <p:nvPr/>
        </p:nvSpPr>
        <p:spPr>
          <a:xfrm>
            <a:off x="700200" y="4815556"/>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2</a:t>
            </a:r>
          </a:p>
        </p:txBody>
      </p:sp>
      <p:sp>
        <p:nvSpPr>
          <p:cNvPr id="14" name="TextBox 13">
            <a:extLst>
              <a:ext uri="{FF2B5EF4-FFF2-40B4-BE49-F238E27FC236}">
                <a16:creationId xmlns:a16="http://schemas.microsoft.com/office/drawing/2014/main" id="{340E3122-1510-E540-8497-0CFCEB1E25D7}"/>
              </a:ext>
            </a:extLst>
          </p:cNvPr>
          <p:cNvSpPr txBox="1"/>
          <p:nvPr/>
        </p:nvSpPr>
        <p:spPr>
          <a:xfrm>
            <a:off x="630703" y="5224836"/>
            <a:ext cx="7930201" cy="1015663"/>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well-suited workloads for the UPMEM PIM architecture use no arithmetic operations or use only simple operations</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(e.g., bitwise operations and integer addition/subtraction). </a:t>
            </a:r>
          </a:p>
        </p:txBody>
      </p:sp>
      <p:sp>
        <p:nvSpPr>
          <p:cNvPr id="15" name="Rectangle 14">
            <a:extLst>
              <a:ext uri="{FF2B5EF4-FFF2-40B4-BE49-F238E27FC236}">
                <a16:creationId xmlns:a16="http://schemas.microsoft.com/office/drawing/2014/main" id="{71BF7BF4-E564-CC47-8F9A-21CA64555889}"/>
              </a:ext>
            </a:extLst>
          </p:cNvPr>
          <p:cNvSpPr/>
          <p:nvPr/>
        </p:nvSpPr>
        <p:spPr>
          <a:xfrm>
            <a:off x="1232452" y="1298713"/>
            <a:ext cx="3631095" cy="3034748"/>
          </a:xfrm>
          <a:prstGeom prst="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301558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3</a:t>
            </a:r>
          </a:p>
        </p:txBody>
      </p:sp>
      <p:graphicFrame>
        <p:nvGraphicFramePr>
          <p:cNvPr id="11" name="Chart 10">
            <a:extLst>
              <a:ext uri="{FF2B5EF4-FFF2-40B4-BE49-F238E27FC236}">
                <a16:creationId xmlns:a16="http://schemas.microsoft.com/office/drawing/2014/main" id="{129964FF-8838-AA42-9258-BD8354F30428}"/>
              </a:ext>
            </a:extLst>
          </p:cNvPr>
          <p:cNvGraphicFramePr>
            <a:graphicFrameLocks noChangeAspect="1"/>
          </p:cNvGraphicFramePr>
          <p:nvPr/>
        </p:nvGraphicFramePr>
        <p:xfrm>
          <a:off x="72000" y="913302"/>
          <a:ext cx="9000000" cy="3807690"/>
        </p:xfrm>
        <a:graphic>
          <a:graphicData uri="http://schemas.openxmlformats.org/drawingml/2006/chart">
            <c:chart xmlns:c="http://schemas.openxmlformats.org/drawingml/2006/chart" xmlns:r="http://schemas.openxmlformats.org/officeDocument/2006/relationships" r:id="rId2"/>
          </a:graphicData>
        </a:graphic>
      </p:graphicFrame>
      <p:sp>
        <p:nvSpPr>
          <p:cNvPr id="12" name="Rounded Rectangle 11">
            <a:extLst>
              <a:ext uri="{FF2B5EF4-FFF2-40B4-BE49-F238E27FC236}">
                <a16:creationId xmlns:a16="http://schemas.microsoft.com/office/drawing/2014/main" id="{1A0466AB-D48B-B946-9216-CA80DEDD9699}"/>
              </a:ext>
            </a:extLst>
          </p:cNvPr>
          <p:cNvSpPr/>
          <p:nvPr/>
        </p:nvSpPr>
        <p:spPr>
          <a:xfrm>
            <a:off x="700200" y="4815559"/>
            <a:ext cx="7733584" cy="1438192"/>
          </a:xfrm>
          <a:prstGeom prst="roundRect">
            <a:avLst>
              <a:gd name="adj" fmla="val 9070"/>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3" name="Round Same Side Corner Rectangle 12">
            <a:extLst>
              <a:ext uri="{FF2B5EF4-FFF2-40B4-BE49-F238E27FC236}">
                <a16:creationId xmlns:a16="http://schemas.microsoft.com/office/drawing/2014/main" id="{C54532F2-4500-5440-9AB6-1DCBD691C46C}"/>
              </a:ext>
            </a:extLst>
          </p:cNvPr>
          <p:cNvSpPr/>
          <p:nvPr/>
        </p:nvSpPr>
        <p:spPr>
          <a:xfrm>
            <a:off x="700200" y="4815556"/>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3</a:t>
            </a:r>
          </a:p>
        </p:txBody>
      </p:sp>
      <p:sp>
        <p:nvSpPr>
          <p:cNvPr id="14" name="TextBox 13">
            <a:extLst>
              <a:ext uri="{FF2B5EF4-FFF2-40B4-BE49-F238E27FC236}">
                <a16:creationId xmlns:a16="http://schemas.microsoft.com/office/drawing/2014/main" id="{340E3122-1510-E540-8497-0CFCEB1E25D7}"/>
              </a:ext>
            </a:extLst>
          </p:cNvPr>
          <p:cNvSpPr txBox="1"/>
          <p:nvPr/>
        </p:nvSpPr>
        <p:spPr>
          <a:xfrm>
            <a:off x="700200" y="5224836"/>
            <a:ext cx="7733584" cy="1015663"/>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The most well-suited workloads for the UPMEM PIM architecture require little or no communication across DPUs (inter-DPU communication).  </a:t>
            </a:r>
          </a:p>
        </p:txBody>
      </p:sp>
      <p:sp>
        <p:nvSpPr>
          <p:cNvPr id="15" name="Rectangle 14">
            <a:extLst>
              <a:ext uri="{FF2B5EF4-FFF2-40B4-BE49-F238E27FC236}">
                <a16:creationId xmlns:a16="http://schemas.microsoft.com/office/drawing/2014/main" id="{71BF7BF4-E564-CC47-8F9A-21CA64555889}"/>
              </a:ext>
            </a:extLst>
          </p:cNvPr>
          <p:cNvSpPr/>
          <p:nvPr/>
        </p:nvSpPr>
        <p:spPr>
          <a:xfrm>
            <a:off x="1232452" y="1298713"/>
            <a:ext cx="3631095" cy="3034748"/>
          </a:xfrm>
          <a:prstGeom prst="rect">
            <a:avLst/>
          </a:pr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340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6D415-242A-5346-BA91-3DFC4D923D28}"/>
              </a:ext>
            </a:extLst>
          </p:cNvPr>
          <p:cNvSpPr>
            <a:spLocks noGrp="1"/>
          </p:cNvSpPr>
          <p:nvPr>
            <p:ph type="title"/>
          </p:nvPr>
        </p:nvSpPr>
        <p:spPr/>
        <p:txBody>
          <a:bodyPr>
            <a:normAutofit fontScale="90000"/>
          </a:bodyPr>
          <a:lstStyle/>
          <a:p>
            <a:r>
              <a:rPr lang="en-US" dirty="0"/>
              <a:t>Key Takeaway 4</a:t>
            </a:r>
          </a:p>
        </p:txBody>
      </p:sp>
      <p:sp>
        <p:nvSpPr>
          <p:cNvPr id="11" name="Rounded Rectangle 10">
            <a:extLst>
              <a:ext uri="{FF2B5EF4-FFF2-40B4-BE49-F238E27FC236}">
                <a16:creationId xmlns:a16="http://schemas.microsoft.com/office/drawing/2014/main" id="{BB3C4AA8-C8CD-064D-9979-C3650E7F070B}"/>
              </a:ext>
            </a:extLst>
          </p:cNvPr>
          <p:cNvSpPr/>
          <p:nvPr/>
        </p:nvSpPr>
        <p:spPr>
          <a:xfrm>
            <a:off x="766461" y="1648286"/>
            <a:ext cx="7733584" cy="3887152"/>
          </a:xfrm>
          <a:prstGeom prst="roundRect">
            <a:avLst>
              <a:gd name="adj" fmla="val 2252"/>
            </a:avLst>
          </a:prstGeom>
          <a:solidFill>
            <a:srgbClr val="F9F2F2"/>
          </a:solidFill>
          <a:ln w="44450">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solidFill>
                  <a:srgbClr val="70AD47">
                    <a:lumMod val="75000"/>
                  </a:srgbClr>
                </a:solidFill>
              </a:ln>
              <a:solidFill>
                <a:prstClr val="black"/>
              </a:solidFill>
              <a:effectLst/>
              <a:uLnTx/>
              <a:uFillTx/>
              <a:latin typeface="Cambria" panose="02040503050406030204" pitchFamily="18" charset="0"/>
              <a:ea typeface="+mn-ea"/>
              <a:cs typeface="+mn-cs"/>
            </a:endParaRPr>
          </a:p>
        </p:txBody>
      </p:sp>
      <p:sp>
        <p:nvSpPr>
          <p:cNvPr id="12" name="Round Same Side Corner Rectangle 11">
            <a:extLst>
              <a:ext uri="{FF2B5EF4-FFF2-40B4-BE49-F238E27FC236}">
                <a16:creationId xmlns:a16="http://schemas.microsoft.com/office/drawing/2014/main" id="{B93526BC-9435-E84F-B68B-2C60EEB365A4}"/>
              </a:ext>
            </a:extLst>
          </p:cNvPr>
          <p:cNvSpPr/>
          <p:nvPr/>
        </p:nvSpPr>
        <p:spPr>
          <a:xfrm>
            <a:off x="766461" y="1648283"/>
            <a:ext cx="7733584" cy="396000"/>
          </a:xfrm>
          <a:prstGeom prst="round2SameRect">
            <a:avLst>
              <a:gd name="adj1" fmla="val 30308"/>
              <a:gd name="adj2" fmla="val 0"/>
            </a:avLst>
          </a:prstGeom>
          <a:solidFill>
            <a:srgbClr val="660000"/>
          </a:solidFill>
          <a:ln>
            <a:solidFill>
              <a:srgbClr val="660000"/>
            </a:solidFill>
          </a:ln>
        </p:spPr>
        <p:style>
          <a:lnRef idx="2">
            <a:schemeClr val="accent1">
              <a:shade val="50000"/>
            </a:schemeClr>
          </a:lnRef>
          <a:fillRef idx="1">
            <a:schemeClr val="accent1"/>
          </a:fillRef>
          <a:effectRef idx="0">
            <a:schemeClr val="accent1"/>
          </a:effectRef>
          <a:fontRef idx="minor">
            <a:schemeClr val="lt1"/>
          </a:fontRef>
        </p:style>
        <p:txBody>
          <a:bodyPr lIns="180000" tIns="0" rIns="0" bIns="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KEY TAKEAWAY 4</a:t>
            </a:r>
          </a:p>
        </p:txBody>
      </p:sp>
      <p:sp>
        <p:nvSpPr>
          <p:cNvPr id="13" name="TextBox 12">
            <a:extLst>
              <a:ext uri="{FF2B5EF4-FFF2-40B4-BE49-F238E27FC236}">
                <a16:creationId xmlns:a16="http://schemas.microsoft.com/office/drawing/2014/main" id="{4296DD57-61CF-F14F-A41B-75B4CACDC863}"/>
              </a:ext>
            </a:extLst>
          </p:cNvPr>
          <p:cNvSpPr txBox="1"/>
          <p:nvPr/>
        </p:nvSpPr>
        <p:spPr>
          <a:xfrm>
            <a:off x="766461" y="2057563"/>
            <a:ext cx="7733584" cy="3477875"/>
          </a:xfrm>
          <a:prstGeom prst="rect">
            <a:avLst/>
          </a:prstGeom>
          <a:noFill/>
          <a:ln>
            <a:noFill/>
          </a:ln>
        </p:spPr>
        <p:txBody>
          <a:bodyPr wrap="square" lIns="180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UPMEM-based PIM systems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outperform state-of-the-art CPUs in terms of performance and energy efficiency on most of </a:t>
            </a:r>
            <a:r>
              <a:rPr kumimoji="0" lang="en-US" sz="20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PrIM</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benchmarks.</a:t>
            </a:r>
          </a:p>
          <a:p>
            <a:pPr marL="0" marR="0" lvl="0" indent="0" algn="l" defTabSz="457200" rtl="0" eaLnBrk="1" fontAlgn="auto" latinLnBrk="0" hangingPunct="1">
              <a:lnSpc>
                <a:spcPct val="100000"/>
              </a:lnSpc>
              <a:spcBef>
                <a:spcPts val="0"/>
              </a:spcBef>
              <a:spcAft>
                <a:spcPts val="0"/>
              </a:spcAft>
              <a:buClrTx/>
              <a:buSzTx/>
              <a:buFontTx/>
              <a:buNone/>
              <a:tabLst/>
              <a:defRPr/>
            </a:pPr>
            <a:b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b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UPMEM-based PIM systems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outperform state-of-the-art GPUs on a majority of </a:t>
            </a:r>
            <a:r>
              <a:rPr kumimoji="0" lang="en-US" sz="20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PrIM</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benchmarks</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and the outlook is even more positive for future PIM systems.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UPMEM-based PIM systems are </a:t>
            </a:r>
            <a:r>
              <a:rPr kumimoji="0" lang="en-US" sz="2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more energy-efficient than state-of-the-art CPUs and GPUs on workloads that they provide performance improvements </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over the CPUs and the GPUs. </a:t>
            </a:r>
          </a:p>
        </p:txBody>
      </p:sp>
    </p:spTree>
    <p:extLst>
      <p:ext uri="{BB962C8B-B14F-4D97-AF65-F5344CB8AC3E}">
        <p14:creationId xmlns:p14="http://schemas.microsoft.com/office/powerpoint/2010/main" val="1305903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p:txBody>
          <a:bodyPr/>
          <a:lstStyle/>
          <a:p>
            <a:r>
              <a:rPr lang="en-US" dirty="0"/>
              <a:t>More on UPMEM System &amp; Analysis</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a:xfrm>
            <a:off x="107504" y="897632"/>
            <a:ext cx="9036496" cy="5195664"/>
          </a:xfrm>
        </p:spPr>
        <p:txBody>
          <a:bodyPr/>
          <a:lstStyle/>
          <a:p>
            <a:r>
              <a:rPr lang="en-US" sz="1400" dirty="0"/>
              <a:t>Juan Gomez-Luna, Izzat El Hajj, Ivan Fernandez, Christina </a:t>
            </a:r>
            <a:r>
              <a:rPr lang="en-US" sz="1400" dirty="0" err="1"/>
              <a:t>Giannoula</a:t>
            </a:r>
            <a:r>
              <a:rPr lang="en-US" sz="1400" dirty="0"/>
              <a:t>, Geraldo F. Oliveira, and Onur Mutlu,</a:t>
            </a:r>
            <a:br>
              <a:rPr lang="en-US" sz="1400" dirty="0"/>
            </a:br>
            <a:r>
              <a:rPr lang="en-US" sz="1400" b="1" dirty="0">
                <a:solidFill>
                  <a:srgbClr val="0432FF"/>
                </a:solidFill>
                <a:hlinkClick r:id="rId2">
                  <a:extLst>
                    <a:ext uri="{A12FA001-AC4F-418D-AE19-62706E023703}">
                      <ahyp:hlinkClr xmlns:ahyp="http://schemas.microsoft.com/office/drawing/2018/hyperlinkcolor" val="tx"/>
                    </a:ext>
                  </a:extLst>
                </a:hlinkClick>
              </a:rPr>
              <a:t>"Benchmarking a New Paradigm: An Experimental Analysis of a Real Processing-in-Memory Architecture"</a:t>
            </a:r>
            <a:br>
              <a:rPr lang="en-US" sz="1400" dirty="0"/>
            </a:br>
            <a:r>
              <a:rPr lang="en-US" sz="1400" i="1" dirty="0"/>
              <a:t>Preprint in </a:t>
            </a:r>
            <a:r>
              <a:rPr lang="en-US" sz="1400" b="1" i="1" dirty="0">
                <a:hlinkClick r:id="rId3"/>
              </a:rPr>
              <a:t>arXiv</a:t>
            </a:r>
            <a:r>
              <a:rPr lang="en-US" sz="1400" dirty="0"/>
              <a:t>, 9 May 2021.</a:t>
            </a:r>
            <a:br>
              <a:rPr lang="en-US" sz="1400" dirty="0"/>
            </a:br>
            <a:r>
              <a:rPr lang="en-US" sz="1400" dirty="0"/>
              <a:t>[</a:t>
            </a:r>
            <a:r>
              <a:rPr lang="en-US" sz="1400" dirty="0">
                <a:hlinkClick r:id="rId2"/>
              </a:rPr>
              <a:t>arXiv preprint</a:t>
            </a:r>
            <a:r>
              <a:rPr lang="en-US" sz="1400" dirty="0"/>
              <a:t>]</a:t>
            </a:r>
            <a:br>
              <a:rPr lang="en-US" sz="1400" dirty="0"/>
            </a:br>
            <a:r>
              <a:rPr lang="en-US" sz="1400" dirty="0"/>
              <a:t>[</a:t>
            </a:r>
            <a:r>
              <a:rPr lang="en-US" sz="1400" dirty="0">
                <a:hlinkClick r:id="rId4"/>
              </a:rPr>
              <a:t>PrIM Benchmarks Source Code</a:t>
            </a:r>
            <a:r>
              <a:rPr lang="en-US" sz="1400" dirty="0"/>
              <a:t>]</a:t>
            </a:r>
            <a:br>
              <a:rPr lang="en-US" sz="1400" dirty="0"/>
            </a:br>
            <a:r>
              <a:rPr lang="en-US" sz="1400" dirty="0"/>
              <a:t>[</a:t>
            </a:r>
            <a:r>
              <a:rPr lang="en-US" sz="1400" dirty="0">
                <a:hlinkClick r:id="rId5"/>
              </a:rPr>
              <a:t>Slides (pptx)</a:t>
            </a:r>
            <a:r>
              <a:rPr lang="en-US" sz="1400" dirty="0"/>
              <a:t> </a:t>
            </a:r>
            <a:r>
              <a:rPr lang="en-US" sz="1400" dirty="0">
                <a:hlinkClick r:id="rId6"/>
              </a:rPr>
              <a:t>(pdf)</a:t>
            </a:r>
            <a:r>
              <a:rPr lang="en-US" sz="1400" dirty="0"/>
              <a:t>]</a:t>
            </a:r>
            <a:br>
              <a:rPr lang="en-US" sz="1400" dirty="0"/>
            </a:br>
            <a:r>
              <a:rPr lang="en-US" sz="1400" dirty="0"/>
              <a:t>[</a:t>
            </a:r>
            <a:r>
              <a:rPr lang="en-US" sz="1400" dirty="0">
                <a:hlinkClick r:id="rId7"/>
              </a:rPr>
              <a:t>Long Talk Slides (pptx)</a:t>
            </a:r>
            <a:r>
              <a:rPr lang="en-US" sz="1400" dirty="0"/>
              <a:t> </a:t>
            </a:r>
            <a:r>
              <a:rPr lang="en-US" sz="1400" dirty="0">
                <a:hlinkClick r:id="rId8"/>
              </a:rPr>
              <a:t>(pdf)</a:t>
            </a:r>
            <a:r>
              <a:rPr lang="en-US" sz="1400" dirty="0"/>
              <a:t>]</a:t>
            </a:r>
            <a:br>
              <a:rPr lang="en-US" sz="1400" dirty="0"/>
            </a:br>
            <a:r>
              <a:rPr lang="en-US" sz="1400" dirty="0"/>
              <a:t>[</a:t>
            </a:r>
            <a:r>
              <a:rPr lang="en-US" sz="1400" dirty="0">
                <a:hlinkClick r:id="rId9"/>
              </a:rPr>
              <a:t>Short Talk Slides (pptx)</a:t>
            </a:r>
            <a:r>
              <a:rPr lang="en-US" sz="1400" dirty="0"/>
              <a:t> </a:t>
            </a:r>
            <a:r>
              <a:rPr lang="en-US" sz="1400" dirty="0">
                <a:hlinkClick r:id="rId10"/>
              </a:rPr>
              <a:t>(pdf)</a:t>
            </a:r>
            <a:r>
              <a:rPr lang="en-US" sz="1400" dirty="0"/>
              <a:t>]</a:t>
            </a:r>
            <a:br>
              <a:rPr lang="en-US" sz="1400" dirty="0"/>
            </a:br>
            <a:r>
              <a:rPr lang="en-US" sz="1400" dirty="0"/>
              <a:t>[</a:t>
            </a:r>
            <a:r>
              <a:rPr lang="en-US" sz="1400" dirty="0">
                <a:hlinkClick r:id="rId11"/>
              </a:rPr>
              <a:t>SAFARI Live Seminar Slides (pptx)</a:t>
            </a:r>
            <a:r>
              <a:rPr lang="en-US" sz="1400" dirty="0"/>
              <a:t> </a:t>
            </a:r>
            <a:r>
              <a:rPr lang="en-US" sz="1400" dirty="0">
                <a:hlinkClick r:id="rId12"/>
              </a:rPr>
              <a:t>(pdf)</a:t>
            </a:r>
            <a:r>
              <a:rPr lang="en-US" sz="1400" dirty="0"/>
              <a:t>]</a:t>
            </a:r>
            <a:br>
              <a:rPr lang="en-US" sz="1400" dirty="0"/>
            </a:br>
            <a:r>
              <a:rPr lang="en-US" sz="1400" dirty="0"/>
              <a:t>[</a:t>
            </a:r>
            <a:r>
              <a:rPr lang="en-US" sz="1400" dirty="0">
                <a:hlinkClick r:id="rId13"/>
              </a:rPr>
              <a:t>SAFARI Live Seminar Video</a:t>
            </a:r>
            <a:r>
              <a:rPr lang="en-US" sz="1400" dirty="0"/>
              <a:t> (2 </a:t>
            </a:r>
            <a:r>
              <a:rPr lang="en-US" sz="1400" dirty="0" err="1"/>
              <a:t>hrs</a:t>
            </a:r>
            <a:r>
              <a:rPr lang="en-US" sz="1400" dirty="0"/>
              <a:t> 57 mins)]</a:t>
            </a:r>
            <a:br>
              <a:rPr lang="en-US" sz="1400" dirty="0"/>
            </a:br>
            <a:r>
              <a:rPr lang="en-US" sz="1400" dirty="0"/>
              <a:t>[</a:t>
            </a:r>
            <a:r>
              <a:rPr lang="en-US" sz="1400" dirty="0">
                <a:hlinkClick r:id="rId14"/>
              </a:rPr>
              <a:t>Lightning Talk Video</a:t>
            </a:r>
            <a:r>
              <a:rPr lang="en-US" sz="1400" dirty="0"/>
              <a:t> (3 minutes)]</a:t>
            </a:r>
            <a:br>
              <a:rPr lang="en-US" sz="1400" dirty="0"/>
            </a:br>
            <a:r>
              <a:rPr lang="en-US" sz="1400" dirty="0"/>
              <a:t>[</a:t>
            </a:r>
            <a:r>
              <a:rPr lang="en-US" sz="1400" dirty="0">
                <a:hlinkClick r:id="rId15"/>
              </a:rPr>
              <a:t>Short Talk Video</a:t>
            </a:r>
            <a:r>
              <a:rPr lang="en-US" sz="1400" dirty="0"/>
              <a:t> (21 minutes)]</a:t>
            </a:r>
            <a:br>
              <a:rPr lang="en-US" sz="1400" dirty="0"/>
            </a:br>
            <a:r>
              <a:rPr lang="en-US" sz="1400" dirty="0"/>
              <a:t>[</a:t>
            </a:r>
            <a:r>
              <a:rPr lang="en-US" sz="1400" dirty="0">
                <a:hlinkClick r:id="rId16"/>
              </a:rPr>
              <a:t>1-hour Talk Video</a:t>
            </a:r>
            <a:r>
              <a:rPr lang="en-US" sz="1400" dirty="0"/>
              <a:t> (58 minutes)]</a:t>
            </a:r>
          </a:p>
          <a:p>
            <a:pPr marL="0" indent="0">
              <a:buNone/>
            </a:pPr>
            <a:br>
              <a:rPr lang="en-US" sz="1400" dirty="0"/>
            </a:br>
            <a:endParaRPr lang="en-US" sz="140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60F001AB-760A-2443-87E3-B7E28D6035B6}"/>
              </a:ext>
            </a:extLst>
          </p:cNvPr>
          <p:cNvPicPr>
            <a:picLocks noChangeAspect="1"/>
          </p:cNvPicPr>
          <p:nvPr/>
        </p:nvPicPr>
        <p:blipFill>
          <a:blip r:embed="rId17"/>
          <a:stretch>
            <a:fillRect/>
          </a:stretch>
        </p:blipFill>
        <p:spPr>
          <a:xfrm>
            <a:off x="0" y="4149080"/>
            <a:ext cx="9131300" cy="1930400"/>
          </a:xfrm>
          <a:prstGeom prst="rect">
            <a:avLst/>
          </a:prstGeom>
        </p:spPr>
      </p:pic>
      <p:sp>
        <p:nvSpPr>
          <p:cNvPr id="7" name="Subtitle 1">
            <a:extLst>
              <a:ext uri="{FF2B5EF4-FFF2-40B4-BE49-F238E27FC236}">
                <a16:creationId xmlns:a16="http://schemas.microsoft.com/office/drawing/2014/main" id="{D269A2AD-67DF-E240-AEA9-933F87D913C5}"/>
              </a:ext>
            </a:extLst>
          </p:cNvPr>
          <p:cNvSpPr txBox="1">
            <a:spLocks/>
          </p:cNvSpPr>
          <p:nvPr/>
        </p:nvSpPr>
        <p:spPr>
          <a:xfrm>
            <a:off x="1106731" y="6369425"/>
            <a:ext cx="6858000" cy="803991"/>
          </a:xfrm>
          <a:prstGeom prst="rect">
            <a:avLst/>
          </a:prstGeom>
        </p:spPr>
        <p:txBody>
          <a:bodyPr vert="horz" lIns="91440" tIns="45720" rIns="91440" bIns="45720" rtlCol="0">
            <a:normAutofit/>
          </a:bodyPr>
          <a:lstStyle>
            <a:lvl1pPr marL="0" indent="0" algn="ctr" defTabSz="914354" rtl="0" eaLnBrk="1" latinLnBrk="0" hangingPunct="1">
              <a:lnSpc>
                <a:spcPct val="90000"/>
              </a:lnSpc>
              <a:spcBef>
                <a:spcPts val="1000"/>
              </a:spcBef>
              <a:buFont typeface="Arial" panose="020B0604020202020204" pitchFamily="34" charset="0"/>
              <a:buNone/>
              <a:defRPr sz="3200" b="1" i="0" kern="1200" baseline="0">
                <a:solidFill>
                  <a:schemeClr val="tx1"/>
                </a:solidFill>
                <a:latin typeface="+mj-lt"/>
                <a:ea typeface="+mn-ea"/>
                <a:cs typeface="+mn-cs"/>
              </a:defRPr>
            </a:lvl1pPr>
            <a:lvl2pPr marL="457178" indent="0" algn="ctr" defTabSz="914354"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354" indent="0" algn="ctr" defTabSz="914354"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53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709"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5886"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062"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240"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418" indent="0" algn="ctr" defTabSz="914354"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1500" b="1" i="0" u="sng" strike="noStrike" kern="1200" cap="none" spc="0" normalizeH="0" baseline="0" noProof="0" dirty="0">
                <a:ln>
                  <a:noFill/>
                </a:ln>
                <a:solidFill>
                  <a:srgbClr val="0432FF"/>
                </a:solidFill>
                <a:effectLst/>
                <a:uLnTx/>
                <a:uFillTx/>
                <a:latin typeface="Calibri Light" panose="020F0302020204030204"/>
                <a:ea typeface="+mn-ea"/>
                <a:cs typeface="+mn-cs"/>
                <a:hlinkClick r:id="rId2">
                  <a:extLst>
                    <a:ext uri="{A12FA001-AC4F-418D-AE19-62706E023703}">
                      <ahyp:hlinkClr xmlns:ahyp="http://schemas.microsoft.com/office/drawing/2018/hyperlinkcolor" val="tx"/>
                    </a:ext>
                  </a:extLst>
                </a:hlinkClick>
              </a:rPr>
              <a:t>https://arxiv.org/pdf/2105.03814.pdf</a:t>
            </a:r>
            <a:endParaRPr kumimoji="0" lang="en-US" sz="1500" b="1" i="0" u="sng" strike="noStrike" kern="1200" cap="none" spc="0" normalizeH="0" baseline="0" noProof="0" dirty="0">
              <a:ln>
                <a:noFill/>
              </a:ln>
              <a:solidFill>
                <a:srgbClr val="0432FF"/>
              </a:solidFill>
              <a:effectLst/>
              <a:uLnTx/>
              <a:uFillTx/>
              <a:latin typeface="Calibri Light" panose="020F0302020204030204"/>
              <a:ea typeface="+mn-ea"/>
              <a:cs typeface="+mn-cs"/>
            </a:endParaRPr>
          </a:p>
          <a:p>
            <a:pPr marL="0" marR="0" lvl="0" indent="0" algn="ctr" defTabSz="914354"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1500" b="1" i="0" u="none" strike="noStrike" kern="1200" cap="none" spc="0" normalizeH="0" baseline="0" noProof="0" dirty="0">
                <a:ln>
                  <a:noFill/>
                </a:ln>
                <a:solidFill>
                  <a:srgbClr val="0432FF"/>
                </a:solidFill>
                <a:effectLst/>
                <a:uLnTx/>
                <a:uFillTx/>
                <a:latin typeface="Calibri Light" panose="020F0302020204030204"/>
                <a:ea typeface="+mn-ea"/>
                <a:cs typeface="+mn-cs"/>
                <a:hlinkClick r:id="rId4">
                  <a:extLst>
                    <a:ext uri="{A12FA001-AC4F-418D-AE19-62706E023703}">
                      <ahyp:hlinkClr xmlns:ahyp="http://schemas.microsoft.com/office/drawing/2018/hyperlinkcolor" val="tx"/>
                    </a:ext>
                  </a:extLst>
                </a:hlinkClick>
              </a:rPr>
              <a:t>https://github.com/CMU-SAFARI/prim-benchmarks</a:t>
            </a:r>
            <a:endParaRPr kumimoji="0" lang="en-US" sz="1500" b="1" i="0" u="none" strike="noStrike" kern="1200" cap="none" spc="0" normalizeH="0" baseline="0" noProof="0" dirty="0">
              <a:ln>
                <a:noFill/>
              </a:ln>
              <a:solidFill>
                <a:srgbClr val="0432FF"/>
              </a:solidFill>
              <a:effectLst/>
              <a:uLnTx/>
              <a:uFillTx/>
              <a:latin typeface="Calibri Light" panose="020F0302020204030204"/>
              <a:ea typeface="+mn-ea"/>
              <a:cs typeface="+mn-cs"/>
            </a:endParaRPr>
          </a:p>
        </p:txBody>
      </p:sp>
    </p:spTree>
    <p:extLst>
      <p:ext uri="{BB962C8B-B14F-4D97-AF65-F5344CB8AC3E}">
        <p14:creationId xmlns:p14="http://schemas.microsoft.com/office/powerpoint/2010/main" val="2281300294"/>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sz="3800" dirty="0"/>
              <a:t>Understanding a Modern PIM Architecture</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9" name="Picture 8">
            <a:extLst>
              <a:ext uri="{FF2B5EF4-FFF2-40B4-BE49-F238E27FC236}">
                <a16:creationId xmlns:a16="http://schemas.microsoft.com/office/drawing/2014/main" id="{54381580-1F1F-5944-AEC7-1891060AC193}"/>
              </a:ext>
            </a:extLst>
          </p:cNvPr>
          <p:cNvPicPr>
            <a:picLocks noChangeAspect="1"/>
          </p:cNvPicPr>
          <p:nvPr/>
        </p:nvPicPr>
        <p:blipFill>
          <a:blip r:embed="rId2"/>
          <a:stretch>
            <a:fillRect/>
          </a:stretch>
        </p:blipFill>
        <p:spPr>
          <a:xfrm>
            <a:off x="849015" y="914400"/>
            <a:ext cx="7369769" cy="5506901"/>
          </a:xfrm>
          <a:prstGeom prst="rect">
            <a:avLst/>
          </a:prstGeom>
        </p:spPr>
      </p:pic>
      <p:sp>
        <p:nvSpPr>
          <p:cNvPr id="6" name="Rectangle 5">
            <a:extLst>
              <a:ext uri="{FF2B5EF4-FFF2-40B4-BE49-F238E27FC236}">
                <a16:creationId xmlns:a16="http://schemas.microsoft.com/office/drawing/2014/main" id="{5465C192-4893-AD4D-A97C-499395E42DF0}"/>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spTree>
    <p:extLst>
      <p:ext uri="{BB962C8B-B14F-4D97-AF65-F5344CB8AC3E}">
        <p14:creationId xmlns:p14="http://schemas.microsoft.com/office/powerpoint/2010/main" val="1345048692"/>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https://www.youtube.com/watch?v=D8Hjy2iU9l4&amp;list=PL5Q2soXY2Zi_tOTAYm--dYByNPL7JhwR9</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6" name="Picture 5">
            <a:extLst>
              <a:ext uri="{FF2B5EF4-FFF2-40B4-BE49-F238E27FC236}">
                <a16:creationId xmlns:a16="http://schemas.microsoft.com/office/drawing/2014/main" id="{B7D3EBD6-4727-A94F-9498-A2F5AD447FD3}"/>
              </a:ext>
            </a:extLst>
          </p:cNvPr>
          <p:cNvPicPr>
            <a:picLocks noChangeAspect="1"/>
          </p:cNvPicPr>
          <p:nvPr/>
        </p:nvPicPr>
        <p:blipFill>
          <a:blip r:embed="rId3"/>
          <a:stretch>
            <a:fillRect/>
          </a:stretch>
        </p:blipFill>
        <p:spPr>
          <a:xfrm>
            <a:off x="573837" y="936128"/>
            <a:ext cx="7454547" cy="5517207"/>
          </a:xfrm>
          <a:prstGeom prst="rect">
            <a:avLst/>
          </a:prstGeom>
        </p:spPr>
      </p:pic>
    </p:spTree>
    <p:extLst>
      <p:ext uri="{BB962C8B-B14F-4D97-AF65-F5344CB8AC3E}">
        <p14:creationId xmlns:p14="http://schemas.microsoft.com/office/powerpoint/2010/main" val="2099651550"/>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600" dirty="0">
                <a:solidFill>
                  <a:srgbClr val="006633"/>
                </a:solidFill>
                <a:ea typeface="ＭＳ Ｐゴシック" charset="0"/>
              </a:rPr>
              <a:t>More on Analysis of the UPMEM PIM Engine</a:t>
            </a:r>
            <a:endParaRPr lang="en-US" sz="3600" dirty="0"/>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https://www.youtube.com/watch?v=Pp9jSU2b9oM&amp;list=PL5Q2soXY2Zi8_VVChACnON4sfh2bJ5IrD&amp;index=159</a:t>
            </a:r>
            <a:r>
              <a:rPr kumimoji="0" lang="en-US" sz="1000" b="0"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05908769-F1A3-3149-BEAD-28F09753D549}"/>
              </a:ext>
            </a:extLst>
          </p:cNvPr>
          <p:cNvPicPr>
            <a:picLocks noChangeAspect="1"/>
          </p:cNvPicPr>
          <p:nvPr/>
        </p:nvPicPr>
        <p:blipFill>
          <a:blip r:embed="rId3"/>
          <a:stretch>
            <a:fillRect/>
          </a:stretch>
        </p:blipFill>
        <p:spPr>
          <a:xfrm>
            <a:off x="629193" y="894920"/>
            <a:ext cx="7809413" cy="5558416"/>
          </a:xfrm>
          <a:prstGeom prst="rect">
            <a:avLst/>
          </a:prstGeom>
        </p:spPr>
      </p:pic>
    </p:spTree>
    <p:extLst>
      <p:ext uri="{BB962C8B-B14F-4D97-AF65-F5344CB8AC3E}">
        <p14:creationId xmlns:p14="http://schemas.microsoft.com/office/powerpoint/2010/main" val="2693423104"/>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to appear,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1885492434"/>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0BC16C-9759-FC44-89ED-791187DE959D}"/>
              </a:ext>
            </a:extLst>
          </p:cNvPr>
          <p:cNvSpPr>
            <a:spLocks noGrp="1"/>
          </p:cNvSpPr>
          <p:nvPr>
            <p:ph type="title"/>
          </p:nvPr>
        </p:nvSpPr>
        <p:spPr>
          <a:xfrm>
            <a:off x="228600" y="152400"/>
            <a:ext cx="9023920" cy="1066800"/>
          </a:xfrm>
        </p:spPr>
        <p:txBody>
          <a:bodyPr/>
          <a:lstStyle/>
          <a:p>
            <a:r>
              <a:rPr lang="en-US" sz="3600" dirty="0"/>
              <a:t>DAMOV Analysis Methodology &amp; Workloads</a:t>
            </a:r>
            <a:endParaRPr lang="en-US" sz="3600" b="1" dirty="0"/>
          </a:p>
        </p:txBody>
      </p:sp>
      <p:sp>
        <p:nvSpPr>
          <p:cNvPr id="3" name="Content Placeholder 2">
            <a:extLst>
              <a:ext uri="{FF2B5EF4-FFF2-40B4-BE49-F238E27FC236}">
                <a16:creationId xmlns:a16="http://schemas.microsoft.com/office/drawing/2014/main" id="{61439010-5FA7-AA42-A731-A388AD812771}"/>
              </a:ext>
            </a:extLst>
          </p:cNvPr>
          <p:cNvSpPr>
            <a:spLocks noGrp="1"/>
          </p:cNvSpPr>
          <p:nvPr>
            <p:ph idx="1"/>
          </p:nvPr>
        </p:nvSpPr>
        <p:spPr/>
        <p:txBody>
          <a:bodyPr/>
          <a:lstStyle/>
          <a:p>
            <a:endParaRPr lang="en-US" dirty="0"/>
          </a:p>
        </p:txBody>
      </p:sp>
      <p:pic>
        <p:nvPicPr>
          <p:cNvPr id="5" name="Picture 4">
            <a:extLst>
              <a:ext uri="{FF2B5EF4-FFF2-40B4-BE49-F238E27FC236}">
                <a16:creationId xmlns:a16="http://schemas.microsoft.com/office/drawing/2014/main" id="{21E15779-7C5C-DE4E-8C08-440276A74E6A}"/>
              </a:ext>
            </a:extLst>
          </p:cNvPr>
          <p:cNvPicPr>
            <a:picLocks noChangeAspect="1"/>
          </p:cNvPicPr>
          <p:nvPr/>
        </p:nvPicPr>
        <p:blipFill>
          <a:blip r:embed="rId2"/>
          <a:stretch>
            <a:fillRect/>
          </a:stretch>
        </p:blipFill>
        <p:spPr>
          <a:xfrm>
            <a:off x="1816759" y="947766"/>
            <a:ext cx="5406441" cy="5724467"/>
          </a:xfrm>
          <a:prstGeom prst="rect">
            <a:avLst/>
          </a:prstGeom>
        </p:spPr>
      </p:pic>
      <p:sp>
        <p:nvSpPr>
          <p:cNvPr id="6" name="TextBox 5">
            <a:extLst>
              <a:ext uri="{FF2B5EF4-FFF2-40B4-BE49-F238E27FC236}">
                <a16:creationId xmlns:a16="http://schemas.microsoft.com/office/drawing/2014/main" id="{104A979B-A23E-4F49-9F1F-3DE77918710A}"/>
              </a:ext>
            </a:extLst>
          </p:cNvPr>
          <p:cNvSpPr txBox="1"/>
          <p:nvPr/>
        </p:nvSpPr>
        <p:spPr>
          <a:xfrm>
            <a:off x="4355976" y="6502956"/>
            <a:ext cx="424827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https://arxiv.org/pdf/2105.03725.pdf</a:t>
            </a:r>
            <a:r>
              <a:rPr kumimoji="0" lang="en-US" sz="16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145794310"/>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6A870B-0E44-2546-B851-356F8AC5695D}"/>
              </a:ext>
            </a:extLst>
          </p:cNvPr>
          <p:cNvSpPr>
            <a:spLocks noGrp="1"/>
          </p:cNvSpPr>
          <p:nvPr>
            <p:ph type="title"/>
          </p:nvPr>
        </p:nvSpPr>
        <p:spPr/>
        <p:txBody>
          <a:bodyPr/>
          <a:lstStyle/>
          <a:p>
            <a:r>
              <a:rPr lang="en-US" dirty="0"/>
              <a:t>When to Employ Near-Data Processing? </a:t>
            </a:r>
          </a:p>
        </p:txBody>
      </p:sp>
      <p:sp>
        <p:nvSpPr>
          <p:cNvPr id="4" name="Oval 3">
            <a:extLst>
              <a:ext uri="{FF2B5EF4-FFF2-40B4-BE49-F238E27FC236}">
                <a16:creationId xmlns:a16="http://schemas.microsoft.com/office/drawing/2014/main" id="{8F60FE34-5F58-5C43-A7A4-77B1B8F44DB1}"/>
              </a:ext>
            </a:extLst>
          </p:cNvPr>
          <p:cNvSpPr/>
          <p:nvPr/>
        </p:nvSpPr>
        <p:spPr>
          <a:xfrm>
            <a:off x="2973154" y="2305585"/>
            <a:ext cx="3211232" cy="1524000"/>
          </a:xfrm>
          <a:prstGeom prst="ellipse">
            <a:avLst/>
          </a:prstGeom>
          <a:solidFill>
            <a:srgbClr val="77BF6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Near-Data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Processing</a:t>
            </a:r>
          </a:p>
        </p:txBody>
      </p:sp>
      <p:grpSp>
        <p:nvGrpSpPr>
          <p:cNvPr id="5" name="Group 4">
            <a:extLst>
              <a:ext uri="{FF2B5EF4-FFF2-40B4-BE49-F238E27FC236}">
                <a16:creationId xmlns:a16="http://schemas.microsoft.com/office/drawing/2014/main" id="{201768E1-C8A0-AC4B-A3C0-E84FC09A9E37}"/>
              </a:ext>
            </a:extLst>
          </p:cNvPr>
          <p:cNvGrpSpPr/>
          <p:nvPr/>
        </p:nvGrpSpPr>
        <p:grpSpPr>
          <a:xfrm>
            <a:off x="2878320" y="726328"/>
            <a:ext cx="4195700" cy="1596033"/>
            <a:chOff x="3073303" y="1009850"/>
            <a:chExt cx="4195700" cy="1906011"/>
          </a:xfrm>
        </p:grpSpPr>
        <p:sp>
          <p:nvSpPr>
            <p:cNvPr id="6" name="TextBox 5">
              <a:extLst>
                <a:ext uri="{FF2B5EF4-FFF2-40B4-BE49-F238E27FC236}">
                  <a16:creationId xmlns:a16="http://schemas.microsoft.com/office/drawing/2014/main" id="{17F58A94-356A-374D-B404-C4DCAD3A28F7}"/>
                </a:ext>
              </a:extLst>
            </p:cNvPr>
            <p:cNvSpPr txBox="1"/>
            <p:nvPr/>
          </p:nvSpPr>
          <p:spPr>
            <a:xfrm>
              <a:off x="3073303" y="1009850"/>
              <a:ext cx="4195700" cy="91888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Mobile consumer workloads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7" name="Freeform: Shape 14">
              <a:extLst>
                <a:ext uri="{FF2B5EF4-FFF2-40B4-BE49-F238E27FC236}">
                  <a16:creationId xmlns:a16="http://schemas.microsoft.com/office/drawing/2014/main" id="{9C2F4064-4929-6B49-9090-210D8274FF50}"/>
                </a:ext>
              </a:extLst>
            </p:cNvPr>
            <p:cNvSpPr/>
            <p:nvPr/>
          </p:nvSpPr>
          <p:spPr>
            <a:xfrm>
              <a:off x="4907738" y="1889401"/>
              <a:ext cx="245642" cy="1026460"/>
            </a:xfrm>
            <a:custGeom>
              <a:avLst/>
              <a:gdLst>
                <a:gd name="connsiteX0" fmla="*/ 0 w 255373"/>
                <a:gd name="connsiteY0" fmla="*/ 1087395 h 1087395"/>
                <a:gd name="connsiteX1" fmla="*/ 255373 w 255373"/>
                <a:gd name="connsiteY1" fmla="*/ 0 h 1087395"/>
              </a:gdLst>
              <a:ahLst/>
              <a:cxnLst>
                <a:cxn ang="0">
                  <a:pos x="connsiteX0" y="connsiteY0"/>
                </a:cxn>
                <a:cxn ang="0">
                  <a:pos x="connsiteX1" y="connsiteY1"/>
                </a:cxn>
              </a:cxnLst>
              <a:rect l="l" t="t" r="r" b="b"/>
              <a:pathLst>
                <a:path w="255373" h="1087395">
                  <a:moveTo>
                    <a:pt x="0" y="1087395"/>
                  </a:moveTo>
                  <a:lnTo>
                    <a:pt x="255373"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8" name="Group 7">
            <a:extLst>
              <a:ext uri="{FF2B5EF4-FFF2-40B4-BE49-F238E27FC236}">
                <a16:creationId xmlns:a16="http://schemas.microsoft.com/office/drawing/2014/main" id="{F3176FD9-5713-E045-AB72-4E4C8FE4ECDC}"/>
              </a:ext>
            </a:extLst>
          </p:cNvPr>
          <p:cNvGrpSpPr/>
          <p:nvPr/>
        </p:nvGrpSpPr>
        <p:grpSpPr>
          <a:xfrm>
            <a:off x="6078311" y="1818163"/>
            <a:ext cx="2793846" cy="988283"/>
            <a:chOff x="6204399" y="2374826"/>
            <a:chExt cx="2793846" cy="988283"/>
          </a:xfrm>
        </p:grpSpPr>
        <p:sp>
          <p:nvSpPr>
            <p:cNvPr id="9" name="TextBox 8">
              <a:extLst>
                <a:ext uri="{FF2B5EF4-FFF2-40B4-BE49-F238E27FC236}">
                  <a16:creationId xmlns:a16="http://schemas.microsoft.com/office/drawing/2014/main" id="{D85E0C8A-A665-744E-8154-AB774FD00FB8}"/>
                </a:ext>
              </a:extLst>
            </p:cNvPr>
            <p:cNvSpPr txBox="1"/>
            <p:nvPr/>
          </p:nvSpPr>
          <p:spPr>
            <a:xfrm>
              <a:off x="6453767" y="2374826"/>
              <a:ext cx="2544478"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Neural networks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0" noProof="0" dirty="0" err="1">
                  <a:ln>
                    <a:noFill/>
                  </a:ln>
                  <a:solidFill>
                    <a:prstClr val="black">
                      <a:lumMod val="75000"/>
                      <a:lumOff val="25000"/>
                    </a:prstClr>
                  </a:solidFill>
                  <a:effectLst/>
                  <a:uLnTx/>
                  <a:uFillTx/>
                  <a:latin typeface="Cambria" panose="02040503050406030204" pitchFamily="18" charset="0"/>
                  <a:ea typeface="+mn-ea"/>
                  <a:cs typeface="+mn-cs"/>
                </a:rPr>
                <a:t>GoogleWL</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2</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0" name="Freeform: Shape 15">
              <a:extLst>
                <a:ext uri="{FF2B5EF4-FFF2-40B4-BE49-F238E27FC236}">
                  <a16:creationId xmlns:a16="http://schemas.microsoft.com/office/drawing/2014/main" id="{1387FE78-FC48-E641-A6C6-D9D0335D9CBE}"/>
                </a:ext>
              </a:extLst>
            </p:cNvPr>
            <p:cNvSpPr/>
            <p:nvPr/>
          </p:nvSpPr>
          <p:spPr>
            <a:xfrm>
              <a:off x="6204399" y="2870886"/>
              <a:ext cx="729800" cy="492223"/>
            </a:xfrm>
            <a:custGeom>
              <a:avLst/>
              <a:gdLst>
                <a:gd name="connsiteX0" fmla="*/ 0 w 906162"/>
                <a:gd name="connsiteY0" fmla="*/ 329514 h 329514"/>
                <a:gd name="connsiteX1" fmla="*/ 906162 w 906162"/>
                <a:gd name="connsiteY1" fmla="*/ 0 h 329514"/>
              </a:gdLst>
              <a:ahLst/>
              <a:cxnLst>
                <a:cxn ang="0">
                  <a:pos x="connsiteX0" y="connsiteY0"/>
                </a:cxn>
                <a:cxn ang="0">
                  <a:pos x="connsiteX1" y="connsiteY1"/>
                </a:cxn>
              </a:cxnLst>
              <a:rect l="l" t="t" r="r" b="b"/>
              <a:pathLst>
                <a:path w="906162" h="329514">
                  <a:moveTo>
                    <a:pt x="0" y="329514"/>
                  </a:moveTo>
                  <a:lnTo>
                    <a:pt x="906162"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1" name="Group 10">
            <a:extLst>
              <a:ext uri="{FF2B5EF4-FFF2-40B4-BE49-F238E27FC236}">
                <a16:creationId xmlns:a16="http://schemas.microsoft.com/office/drawing/2014/main" id="{02126128-81FA-7C48-B816-9DF271AAF36B}"/>
              </a:ext>
            </a:extLst>
          </p:cNvPr>
          <p:cNvGrpSpPr/>
          <p:nvPr/>
        </p:nvGrpSpPr>
        <p:grpSpPr>
          <a:xfrm>
            <a:off x="75991" y="1461673"/>
            <a:ext cx="3096410" cy="1223332"/>
            <a:chOff x="738224" y="1853584"/>
            <a:chExt cx="3322976" cy="1146543"/>
          </a:xfrm>
        </p:grpSpPr>
        <p:sp>
          <p:nvSpPr>
            <p:cNvPr id="12" name="TextBox 11">
              <a:extLst>
                <a:ext uri="{FF2B5EF4-FFF2-40B4-BE49-F238E27FC236}">
                  <a16:creationId xmlns:a16="http://schemas.microsoft.com/office/drawing/2014/main" id="{BF13E577-CE22-6E40-8770-A413B64FB467}"/>
                </a:ext>
              </a:extLst>
            </p:cNvPr>
            <p:cNvSpPr txBox="1"/>
            <p:nvPr/>
          </p:nvSpPr>
          <p:spPr>
            <a:xfrm>
              <a:off x="738224" y="1853584"/>
              <a:ext cx="2843511"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Graph processing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(Tesseract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1</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13" name="Freeform: Shape 16">
              <a:extLst>
                <a:ext uri="{FF2B5EF4-FFF2-40B4-BE49-F238E27FC236}">
                  <a16:creationId xmlns:a16="http://schemas.microsoft.com/office/drawing/2014/main" id="{936AAEE9-A7CE-1A4B-BBC9-EA000415F476}"/>
                </a:ext>
              </a:extLst>
            </p:cNvPr>
            <p:cNvSpPr/>
            <p:nvPr/>
          </p:nvSpPr>
          <p:spPr>
            <a:xfrm>
              <a:off x="3047999" y="2285999"/>
              <a:ext cx="1013201" cy="714128"/>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7" name="Group 16">
            <a:extLst>
              <a:ext uri="{FF2B5EF4-FFF2-40B4-BE49-F238E27FC236}">
                <a16:creationId xmlns:a16="http://schemas.microsoft.com/office/drawing/2014/main" id="{EC23AF05-902E-CD45-A520-45559293161E}"/>
              </a:ext>
            </a:extLst>
          </p:cNvPr>
          <p:cNvGrpSpPr/>
          <p:nvPr/>
        </p:nvGrpSpPr>
        <p:grpSpPr>
          <a:xfrm>
            <a:off x="991661" y="3668461"/>
            <a:ext cx="3037883" cy="1378984"/>
            <a:chOff x="2414397" y="4686438"/>
            <a:chExt cx="3037883" cy="1378984"/>
          </a:xfrm>
        </p:grpSpPr>
        <p:sp>
          <p:nvSpPr>
            <p:cNvPr id="18" name="TextBox 17">
              <a:extLst>
                <a:ext uri="{FF2B5EF4-FFF2-40B4-BE49-F238E27FC236}">
                  <a16:creationId xmlns:a16="http://schemas.microsoft.com/office/drawing/2014/main" id="{D4D70FED-B881-9C46-B6CE-6490B7D34038}"/>
                </a:ext>
              </a:extLst>
            </p:cNvPr>
            <p:cNvSpPr txBox="1"/>
            <p:nvPr/>
          </p:nvSpPr>
          <p:spPr>
            <a:xfrm>
              <a:off x="2414397" y="5295981"/>
              <a:ext cx="3037883"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Time series analysis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(NATSA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6</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19" name="Freeform: Shape 18">
              <a:extLst>
                <a:ext uri="{FF2B5EF4-FFF2-40B4-BE49-F238E27FC236}">
                  <a16:creationId xmlns:a16="http://schemas.microsoft.com/office/drawing/2014/main" id="{09CE2BD0-303A-AB48-B631-BDA3A49F15FD}"/>
                </a:ext>
              </a:extLst>
            </p:cNvPr>
            <p:cNvSpPr/>
            <p:nvPr/>
          </p:nvSpPr>
          <p:spPr>
            <a:xfrm>
              <a:off x="4085967" y="4686438"/>
              <a:ext cx="890244" cy="69287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20" name="Group 19">
            <a:extLst>
              <a:ext uri="{FF2B5EF4-FFF2-40B4-BE49-F238E27FC236}">
                <a16:creationId xmlns:a16="http://schemas.microsoft.com/office/drawing/2014/main" id="{D9732F72-DF5A-BD41-941A-7F12D6A5CBD1}"/>
              </a:ext>
            </a:extLst>
          </p:cNvPr>
          <p:cNvGrpSpPr/>
          <p:nvPr/>
        </p:nvGrpSpPr>
        <p:grpSpPr>
          <a:xfrm>
            <a:off x="5821319" y="3543093"/>
            <a:ext cx="3326459" cy="1337976"/>
            <a:chOff x="5774167" y="4000439"/>
            <a:chExt cx="3326459" cy="1337976"/>
          </a:xfrm>
        </p:grpSpPr>
        <p:sp>
          <p:nvSpPr>
            <p:cNvPr id="21" name="TextBox 20">
              <a:extLst>
                <a:ext uri="{FF2B5EF4-FFF2-40B4-BE49-F238E27FC236}">
                  <a16:creationId xmlns:a16="http://schemas.microsoft.com/office/drawing/2014/main" id="{C70EC3CA-FA70-314F-84AB-B4AC1BCE23A6}"/>
                </a:ext>
              </a:extLst>
            </p:cNvPr>
            <p:cNvSpPr txBox="1"/>
            <p:nvPr/>
          </p:nvSpPr>
          <p:spPr>
            <a:xfrm>
              <a:off x="6004906" y="4199642"/>
              <a:ext cx="3095720" cy="113877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DNA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sequence mapping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(GenASM</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3</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 </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GRIM-Filter</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4</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endParaRPr kumimoji="0" lang="en-US" sz="20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endParaRPr>
            </a:p>
          </p:txBody>
        </p:sp>
        <p:sp>
          <p:nvSpPr>
            <p:cNvPr id="22" name="Freeform: Shape 19">
              <a:extLst>
                <a:ext uri="{FF2B5EF4-FFF2-40B4-BE49-F238E27FC236}">
                  <a16:creationId xmlns:a16="http://schemas.microsoft.com/office/drawing/2014/main" id="{72861EC4-3668-8F43-8B16-7169AA4EA8A0}"/>
                </a:ext>
              </a:extLst>
            </p:cNvPr>
            <p:cNvSpPr/>
            <p:nvPr/>
          </p:nvSpPr>
          <p:spPr>
            <a:xfrm>
              <a:off x="5774167" y="4000439"/>
              <a:ext cx="1057818" cy="584559"/>
            </a:xfrm>
            <a:custGeom>
              <a:avLst/>
              <a:gdLst>
                <a:gd name="connsiteX0" fmla="*/ 0 w 955589"/>
                <a:gd name="connsiteY0" fmla="*/ 0 h 634314"/>
                <a:gd name="connsiteX1" fmla="*/ 955589 w 955589"/>
                <a:gd name="connsiteY1" fmla="*/ 634314 h 634314"/>
              </a:gdLst>
              <a:ahLst/>
              <a:cxnLst>
                <a:cxn ang="0">
                  <a:pos x="connsiteX0" y="connsiteY0"/>
                </a:cxn>
                <a:cxn ang="0">
                  <a:pos x="connsiteX1" y="connsiteY1"/>
                </a:cxn>
              </a:cxnLst>
              <a:rect l="l" t="t" r="r" b="b"/>
              <a:pathLst>
                <a:path w="955589" h="634314">
                  <a:moveTo>
                    <a:pt x="0" y="0"/>
                  </a:moveTo>
                  <a:lnTo>
                    <a:pt x="955589" y="634314"/>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23" name="Group 22">
            <a:extLst>
              <a:ext uri="{FF2B5EF4-FFF2-40B4-BE49-F238E27FC236}">
                <a16:creationId xmlns:a16="http://schemas.microsoft.com/office/drawing/2014/main" id="{DC4EBAD0-D45A-9341-B0F5-3A74AB265177}"/>
              </a:ext>
            </a:extLst>
          </p:cNvPr>
          <p:cNvGrpSpPr/>
          <p:nvPr/>
        </p:nvGrpSpPr>
        <p:grpSpPr>
          <a:xfrm>
            <a:off x="4712755" y="3829585"/>
            <a:ext cx="837586" cy="991412"/>
            <a:chOff x="3420385" y="4013776"/>
            <a:chExt cx="837586" cy="1433568"/>
          </a:xfrm>
        </p:grpSpPr>
        <p:sp>
          <p:nvSpPr>
            <p:cNvPr id="24" name="TextBox 23">
              <a:extLst>
                <a:ext uri="{FF2B5EF4-FFF2-40B4-BE49-F238E27FC236}">
                  <a16:creationId xmlns:a16="http://schemas.microsoft.com/office/drawing/2014/main" id="{3C46697F-1C07-C942-884C-732484FE316B}"/>
                </a:ext>
              </a:extLst>
            </p:cNvPr>
            <p:cNvSpPr txBox="1"/>
            <p:nvPr/>
          </p:nvSpPr>
          <p:spPr>
            <a:xfrm>
              <a:off x="3784764" y="4862570"/>
              <a:ext cx="473207" cy="584774"/>
            </a:xfrm>
            <a:prstGeom prst="rect">
              <a:avLst/>
            </a:prstGeom>
            <a:noFill/>
            <a:ln w="28575">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a:t>
              </a:r>
            </a:p>
          </p:txBody>
        </p:sp>
        <p:sp>
          <p:nvSpPr>
            <p:cNvPr id="25" name="Freeform: Shape 23">
              <a:extLst>
                <a:ext uri="{FF2B5EF4-FFF2-40B4-BE49-F238E27FC236}">
                  <a16:creationId xmlns:a16="http://schemas.microsoft.com/office/drawing/2014/main" id="{2B2DB8C3-200D-5341-8C5D-C6FDAAAB9454}"/>
                </a:ext>
              </a:extLst>
            </p:cNvPr>
            <p:cNvSpPr/>
            <p:nvPr/>
          </p:nvSpPr>
          <p:spPr>
            <a:xfrm flipH="1">
              <a:off x="3420385" y="4013776"/>
              <a:ext cx="533400" cy="1219200"/>
            </a:xfrm>
            <a:custGeom>
              <a:avLst/>
              <a:gdLst>
                <a:gd name="connsiteX0" fmla="*/ 345989 w 345989"/>
                <a:gd name="connsiteY0" fmla="*/ 0 h 1194487"/>
                <a:gd name="connsiteX1" fmla="*/ 0 w 345989"/>
                <a:gd name="connsiteY1" fmla="*/ 1194487 h 1194487"/>
              </a:gdLst>
              <a:ahLst/>
              <a:cxnLst>
                <a:cxn ang="0">
                  <a:pos x="connsiteX0" y="connsiteY0"/>
                </a:cxn>
                <a:cxn ang="0">
                  <a:pos x="connsiteX1" y="connsiteY1"/>
                </a:cxn>
              </a:cxnLst>
              <a:rect l="l" t="t" r="r" b="b"/>
              <a:pathLst>
                <a:path w="345989" h="1194487">
                  <a:moveTo>
                    <a:pt x="345989" y="0"/>
                  </a:moveTo>
                  <a:lnTo>
                    <a:pt x="0" y="1194487"/>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26" name="Content Placeholder 25">
            <a:extLst>
              <a:ext uri="{FF2B5EF4-FFF2-40B4-BE49-F238E27FC236}">
                <a16:creationId xmlns:a16="http://schemas.microsoft.com/office/drawing/2014/main" id="{99FA6965-BE90-B747-B56B-EDB7DCD1158D}"/>
              </a:ext>
            </a:extLst>
          </p:cNvPr>
          <p:cNvSpPr>
            <a:spLocks noGrp="1"/>
          </p:cNvSpPr>
          <p:nvPr>
            <p:ph idx="1"/>
          </p:nvPr>
        </p:nvSpPr>
        <p:spPr>
          <a:xfrm>
            <a:off x="34309" y="5021585"/>
            <a:ext cx="9094167" cy="1606775"/>
          </a:xfrm>
        </p:spPr>
        <p:txBody>
          <a:bodyPr>
            <a:noAutofit/>
          </a:bodyPr>
          <a:lstStyle/>
          <a:p>
            <a:pPr marL="0" indent="0">
              <a:lnSpc>
                <a:spcPct val="100000"/>
              </a:lnSpc>
              <a:spcBef>
                <a:spcPts val="400"/>
              </a:spcBef>
              <a:buNone/>
            </a:pPr>
            <a:r>
              <a:rPr lang="en-US" sz="1050" dirty="0">
                <a:solidFill>
                  <a:schemeClr val="bg1">
                    <a:lumMod val="75000"/>
                  </a:schemeClr>
                </a:solidFill>
              </a:rPr>
              <a:t>[1] </a:t>
            </a:r>
            <a:r>
              <a:rPr lang="en-US" sz="1050" dirty="0" err="1">
                <a:solidFill>
                  <a:schemeClr val="bg1">
                    <a:lumMod val="75000"/>
                  </a:schemeClr>
                </a:solidFill>
              </a:rPr>
              <a:t>Ahn</a:t>
            </a:r>
            <a:r>
              <a:rPr lang="en-US" sz="1050" dirty="0">
                <a:solidFill>
                  <a:schemeClr val="bg1">
                    <a:lumMod val="75000"/>
                  </a:schemeClr>
                </a:solidFill>
              </a:rPr>
              <a:t>+, “A Scalable Processing-in-Memory Accelerator for Parallel Graph Processing," ISCA, 2015</a:t>
            </a:r>
          </a:p>
          <a:p>
            <a:pPr marL="0" indent="0">
              <a:lnSpc>
                <a:spcPct val="100000"/>
              </a:lnSpc>
              <a:spcBef>
                <a:spcPts val="400"/>
              </a:spcBef>
              <a:buNone/>
            </a:pPr>
            <a:r>
              <a:rPr lang="en-US" sz="1050" dirty="0">
                <a:solidFill>
                  <a:schemeClr val="bg1">
                    <a:lumMod val="75000"/>
                  </a:schemeClr>
                </a:solidFill>
              </a:rPr>
              <a:t>[2] </a:t>
            </a:r>
            <a:r>
              <a:rPr lang="en-US" sz="1050" dirty="0" err="1">
                <a:solidFill>
                  <a:schemeClr val="bg1">
                    <a:lumMod val="75000"/>
                  </a:schemeClr>
                </a:solidFill>
              </a:rPr>
              <a:t>Boroumand</a:t>
            </a:r>
            <a:r>
              <a:rPr lang="en-US" sz="1050" dirty="0">
                <a:solidFill>
                  <a:schemeClr val="bg1">
                    <a:lumMod val="75000"/>
                  </a:schemeClr>
                </a:solidFill>
              </a:rPr>
              <a:t>+, "Google Workloads for Consumer Devices: Mitigating Data Movement Bottlenecks,” ASPLOS, 2018</a:t>
            </a:r>
          </a:p>
          <a:p>
            <a:pPr marL="0" indent="0">
              <a:lnSpc>
                <a:spcPct val="100000"/>
              </a:lnSpc>
              <a:spcBef>
                <a:spcPts val="400"/>
              </a:spcBef>
              <a:buNone/>
            </a:pPr>
            <a:r>
              <a:rPr lang="en-US" sz="1050" dirty="0">
                <a:solidFill>
                  <a:schemeClr val="bg1">
                    <a:lumMod val="75000"/>
                  </a:schemeClr>
                </a:solidFill>
              </a:rPr>
              <a:t>[3] Cali+, "</a:t>
            </a:r>
            <a:r>
              <a:rPr lang="en-US" sz="1050" dirty="0" err="1">
                <a:solidFill>
                  <a:schemeClr val="bg1">
                    <a:lumMod val="75000"/>
                  </a:schemeClr>
                </a:solidFill>
              </a:rPr>
              <a:t>GenASM</a:t>
            </a:r>
            <a:r>
              <a:rPr lang="en-US" sz="1050" dirty="0">
                <a:solidFill>
                  <a:schemeClr val="bg1">
                    <a:lumMod val="75000"/>
                  </a:schemeClr>
                </a:solidFill>
              </a:rPr>
              <a:t>: A High-Performance, Low-Power Approximate String Matching Acceleration Framework for Genome Sequence Analysis,” MICRO, 2020 </a:t>
            </a:r>
          </a:p>
          <a:p>
            <a:pPr marL="0" indent="0">
              <a:lnSpc>
                <a:spcPct val="100000"/>
              </a:lnSpc>
              <a:spcBef>
                <a:spcPts val="400"/>
              </a:spcBef>
              <a:buNone/>
            </a:pPr>
            <a:r>
              <a:rPr lang="en-US" sz="1050" dirty="0">
                <a:solidFill>
                  <a:schemeClr val="bg1">
                    <a:lumMod val="75000"/>
                  </a:schemeClr>
                </a:solidFill>
              </a:rPr>
              <a:t>[4] Kim+, "GRIM-Filter: Fast Seed Location Filtering in DNA Read Mapping Using Processing-in-Memory Technologies,” BMC Genomics, 2018</a:t>
            </a:r>
          </a:p>
          <a:p>
            <a:pPr marL="0" indent="0">
              <a:lnSpc>
                <a:spcPct val="100000"/>
              </a:lnSpc>
              <a:spcBef>
                <a:spcPts val="400"/>
              </a:spcBef>
              <a:buNone/>
            </a:pPr>
            <a:r>
              <a:rPr lang="en-US" sz="1050" dirty="0">
                <a:solidFill>
                  <a:schemeClr val="bg1">
                    <a:lumMod val="75000"/>
                  </a:schemeClr>
                </a:solidFill>
              </a:rPr>
              <a:t>[5] </a:t>
            </a:r>
            <a:r>
              <a:rPr lang="en-US" sz="1050" dirty="0" err="1">
                <a:solidFill>
                  <a:schemeClr val="bg1">
                    <a:lumMod val="75000"/>
                  </a:schemeClr>
                </a:solidFill>
              </a:rPr>
              <a:t>Boroumand</a:t>
            </a:r>
            <a:r>
              <a:rPr lang="en-US" sz="1050" dirty="0">
                <a:solidFill>
                  <a:schemeClr val="bg1">
                    <a:lumMod val="75000"/>
                  </a:schemeClr>
                </a:solidFill>
              </a:rPr>
              <a:t>+, "Polynesia: Enabling Effective Hybrid Transactional/Analytical Databases with Specialized Hardware/Software Co-Design,” arXiv:2103.00798 [</a:t>
            </a:r>
            <a:r>
              <a:rPr lang="en-US" sz="1050" dirty="0" err="1">
                <a:solidFill>
                  <a:schemeClr val="bg1">
                    <a:lumMod val="75000"/>
                  </a:schemeClr>
                </a:solidFill>
              </a:rPr>
              <a:t>cs.AR</a:t>
            </a:r>
            <a:r>
              <a:rPr lang="en-US" sz="1050" dirty="0">
                <a:solidFill>
                  <a:schemeClr val="bg1">
                    <a:lumMod val="75000"/>
                  </a:schemeClr>
                </a:solidFill>
              </a:rPr>
              <a:t>], 2021</a:t>
            </a:r>
          </a:p>
          <a:p>
            <a:pPr marL="0" indent="0">
              <a:lnSpc>
                <a:spcPct val="100000"/>
              </a:lnSpc>
              <a:spcBef>
                <a:spcPts val="400"/>
              </a:spcBef>
              <a:buNone/>
            </a:pPr>
            <a:r>
              <a:rPr lang="en-US" sz="1050" dirty="0">
                <a:solidFill>
                  <a:schemeClr val="bg1">
                    <a:lumMod val="75000"/>
                  </a:schemeClr>
                </a:solidFill>
              </a:rPr>
              <a:t>[6] Fernandez+, “NATSA: A Near-Data Processing Accelerator for Time Series Analysis,” ICCD, 2020</a:t>
            </a:r>
          </a:p>
          <a:p>
            <a:pPr marL="0" indent="0">
              <a:lnSpc>
                <a:spcPct val="100000"/>
              </a:lnSpc>
              <a:spcBef>
                <a:spcPts val="400"/>
              </a:spcBef>
              <a:buNone/>
            </a:pPr>
            <a:endParaRPr lang="en-US" sz="1050" dirty="0">
              <a:solidFill>
                <a:schemeClr val="bg1">
                  <a:lumMod val="75000"/>
                </a:schemeClr>
              </a:solidFill>
            </a:endParaRPr>
          </a:p>
          <a:p>
            <a:pPr marL="0" indent="0">
              <a:lnSpc>
                <a:spcPct val="100000"/>
              </a:lnSpc>
              <a:spcBef>
                <a:spcPts val="400"/>
              </a:spcBef>
              <a:buNone/>
            </a:pPr>
            <a:endParaRPr lang="en-US" sz="1050" dirty="0">
              <a:solidFill>
                <a:schemeClr val="bg1">
                  <a:lumMod val="65000"/>
                </a:schemeClr>
              </a:solidFill>
            </a:endParaRPr>
          </a:p>
        </p:txBody>
      </p:sp>
      <p:sp>
        <p:nvSpPr>
          <p:cNvPr id="27" name="Slide Number Placeholder 5">
            <a:extLst>
              <a:ext uri="{FF2B5EF4-FFF2-40B4-BE49-F238E27FC236}">
                <a16:creationId xmlns:a16="http://schemas.microsoft.com/office/drawing/2014/main" id="{5D9B580A-0251-D240-84A1-581A3C334AD4}"/>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8</a:t>
            </a:r>
          </a:p>
        </p:txBody>
      </p:sp>
      <p:grpSp>
        <p:nvGrpSpPr>
          <p:cNvPr id="28" name="Group 27">
            <a:extLst>
              <a:ext uri="{FF2B5EF4-FFF2-40B4-BE49-F238E27FC236}">
                <a16:creationId xmlns:a16="http://schemas.microsoft.com/office/drawing/2014/main" id="{1B9EB573-9041-9A4C-9CC2-CC99C223D078}"/>
              </a:ext>
            </a:extLst>
          </p:cNvPr>
          <p:cNvGrpSpPr/>
          <p:nvPr/>
        </p:nvGrpSpPr>
        <p:grpSpPr>
          <a:xfrm>
            <a:off x="669675" y="2878258"/>
            <a:ext cx="2329883" cy="769441"/>
            <a:chOff x="1309638" y="2475710"/>
            <a:chExt cx="2500362" cy="721143"/>
          </a:xfrm>
        </p:grpSpPr>
        <p:sp>
          <p:nvSpPr>
            <p:cNvPr id="29" name="TextBox 28">
              <a:extLst>
                <a:ext uri="{FF2B5EF4-FFF2-40B4-BE49-F238E27FC236}">
                  <a16:creationId xmlns:a16="http://schemas.microsoft.com/office/drawing/2014/main" id="{C5D42B10-C369-5C42-BC9A-3CC32429ECA8}"/>
                </a:ext>
              </a:extLst>
            </p:cNvPr>
            <p:cNvSpPr txBox="1"/>
            <p:nvPr/>
          </p:nvSpPr>
          <p:spPr>
            <a:xfrm>
              <a:off x="1309638" y="2475710"/>
              <a:ext cx="1756767" cy="72114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Databases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(Polynesia</a:t>
              </a:r>
              <a:r>
                <a:rPr kumimoji="0" lang="en-US" sz="2000" b="1" i="0" u="none" strike="noStrike" kern="1200" cap="none" spc="0" normalizeH="0" baseline="30000" noProof="0" dirty="0">
                  <a:ln>
                    <a:noFill/>
                  </a:ln>
                  <a:solidFill>
                    <a:prstClr val="black">
                      <a:lumMod val="75000"/>
                      <a:lumOff val="25000"/>
                    </a:prstClr>
                  </a:solidFill>
                  <a:effectLst/>
                  <a:uLnTx/>
                  <a:uFillTx/>
                  <a:latin typeface="Cambria" panose="02040503050406030204" pitchFamily="18" charset="0"/>
                  <a:ea typeface="+mn-ea"/>
                  <a:cs typeface="+mn-cs"/>
                </a:rPr>
                <a:t>5</a:t>
              </a:r>
              <a:r>
                <a:rPr kumimoji="0" lang="en-US" sz="2000" b="1"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a:t>
              </a:r>
            </a:p>
          </p:txBody>
        </p:sp>
        <p:sp>
          <p:nvSpPr>
            <p:cNvPr id="30" name="Freeform: Shape 16">
              <a:extLst>
                <a:ext uri="{FF2B5EF4-FFF2-40B4-BE49-F238E27FC236}">
                  <a16:creationId xmlns:a16="http://schemas.microsoft.com/office/drawing/2014/main" id="{2E59F70C-46FC-D144-A989-A6CAA3BCE549}"/>
                </a:ext>
              </a:extLst>
            </p:cNvPr>
            <p:cNvSpPr/>
            <p:nvPr/>
          </p:nvSpPr>
          <p:spPr>
            <a:xfrm flipV="1">
              <a:off x="3048001" y="2771992"/>
              <a:ext cx="761999" cy="42849"/>
            </a:xfrm>
            <a:custGeom>
              <a:avLst/>
              <a:gdLst>
                <a:gd name="connsiteX0" fmla="*/ 848497 w 848497"/>
                <a:gd name="connsiteY0" fmla="*/ 667265 h 667265"/>
                <a:gd name="connsiteX1" fmla="*/ 0 w 848497"/>
                <a:gd name="connsiteY1" fmla="*/ 0 h 667265"/>
              </a:gdLst>
              <a:ahLst/>
              <a:cxnLst>
                <a:cxn ang="0">
                  <a:pos x="connsiteX0" y="connsiteY0"/>
                </a:cxn>
                <a:cxn ang="0">
                  <a:pos x="connsiteX1" y="connsiteY1"/>
                </a:cxn>
              </a:cxnLst>
              <a:rect l="l" t="t" r="r" b="b"/>
              <a:pathLst>
                <a:path w="848497" h="667265">
                  <a:moveTo>
                    <a:pt x="848497" y="667265"/>
                  </a:moveTo>
                  <a:lnTo>
                    <a:pt x="0" y="0"/>
                  </a:lnTo>
                </a:path>
              </a:pathLst>
            </a:custGeom>
            <a:noFill/>
            <a:ln w="28575">
              <a:solidFill>
                <a:schemeClr val="accent5"/>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Tree>
    <p:extLst>
      <p:ext uri="{BB962C8B-B14F-4D97-AF65-F5344CB8AC3E}">
        <p14:creationId xmlns:p14="http://schemas.microsoft.com/office/powerpoint/2010/main" val="1876406325"/>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B1E7AE-8CFA-7E47-958C-1A1E590DF3E8}"/>
              </a:ext>
            </a:extLst>
          </p:cNvPr>
          <p:cNvSpPr>
            <a:spLocks noGrp="1"/>
          </p:cNvSpPr>
          <p:nvPr>
            <p:ph type="title"/>
          </p:nvPr>
        </p:nvSpPr>
        <p:spPr/>
        <p:txBody>
          <a:bodyPr/>
          <a:lstStyle/>
          <a:p>
            <a:r>
              <a:rPr lang="en-US" dirty="0"/>
              <a:t>Key Approach</a:t>
            </a:r>
          </a:p>
        </p:txBody>
      </p:sp>
      <p:sp>
        <p:nvSpPr>
          <p:cNvPr id="3" name="Content Placeholder 2">
            <a:extLst>
              <a:ext uri="{FF2B5EF4-FFF2-40B4-BE49-F238E27FC236}">
                <a16:creationId xmlns:a16="http://schemas.microsoft.com/office/drawing/2014/main" id="{10E635D6-5918-5E45-9E3D-69AFC31E0032}"/>
              </a:ext>
            </a:extLst>
          </p:cNvPr>
          <p:cNvSpPr>
            <a:spLocks noGrp="1"/>
          </p:cNvSpPr>
          <p:nvPr>
            <p:ph idx="1"/>
          </p:nvPr>
        </p:nvSpPr>
        <p:spPr/>
        <p:txBody>
          <a:bodyPr/>
          <a:lstStyle/>
          <a:p>
            <a:r>
              <a:rPr lang="en-US" sz="2600" dirty="0"/>
              <a:t>New </a:t>
            </a:r>
            <a:r>
              <a:rPr lang="en-US" sz="2600" dirty="0">
                <a:solidFill>
                  <a:schemeClr val="accent2"/>
                </a:solidFill>
              </a:rPr>
              <a:t>workload characterization methodology </a:t>
            </a:r>
            <a:r>
              <a:rPr lang="en-US" sz="2600" dirty="0"/>
              <a:t>to analyze:</a:t>
            </a:r>
          </a:p>
          <a:p>
            <a:pPr lvl="1"/>
            <a:r>
              <a:rPr lang="en-US" dirty="0"/>
              <a:t> data movement bottlenecks</a:t>
            </a:r>
            <a:endParaRPr lang="en-US" sz="1200" dirty="0"/>
          </a:p>
          <a:p>
            <a:pPr lvl="1"/>
            <a:r>
              <a:rPr lang="en-US" dirty="0"/>
              <a:t> suitability of different data movement mitigation mechanisms</a:t>
            </a:r>
            <a:br>
              <a:rPr lang="en-US" dirty="0">
                <a:solidFill>
                  <a:srgbClr val="C00000"/>
                </a:solidFill>
              </a:rPr>
            </a:br>
            <a:endParaRPr lang="en-US" sz="1400" dirty="0"/>
          </a:p>
          <a:p>
            <a:r>
              <a:rPr lang="en-US" sz="2600" dirty="0"/>
              <a:t>Two main profiling strategies: </a:t>
            </a:r>
          </a:p>
          <a:p>
            <a:pPr marL="457200" lvl="1" indent="0">
              <a:buNone/>
            </a:pPr>
            <a:endParaRPr lang="en-US" sz="1400" dirty="0">
              <a:solidFill>
                <a:schemeClr val="accent6">
                  <a:lumMod val="75000"/>
                </a:schemeClr>
              </a:solidFill>
            </a:endParaRPr>
          </a:p>
          <a:p>
            <a:pPr marL="457200" lvl="1" indent="0">
              <a:buNone/>
            </a:pPr>
            <a:endParaRPr lang="en-US" sz="1400" dirty="0">
              <a:solidFill>
                <a:schemeClr val="accent6">
                  <a:lumMod val="75000"/>
                </a:schemeClr>
              </a:solidFill>
            </a:endParaRPr>
          </a:p>
          <a:p>
            <a:endParaRPr lang="en-US" dirty="0">
              <a:solidFill>
                <a:schemeClr val="accent6">
                  <a:lumMod val="75000"/>
                </a:schemeClr>
              </a:solidFill>
            </a:endParaRPr>
          </a:p>
        </p:txBody>
      </p:sp>
      <p:sp>
        <p:nvSpPr>
          <p:cNvPr id="4" name="Rounded Rectangle 3">
            <a:extLst>
              <a:ext uri="{FF2B5EF4-FFF2-40B4-BE49-F238E27FC236}">
                <a16:creationId xmlns:a16="http://schemas.microsoft.com/office/drawing/2014/main" id="{490E2399-870C-0C47-9E12-589E1D39E470}"/>
              </a:ext>
            </a:extLst>
          </p:cNvPr>
          <p:cNvSpPr/>
          <p:nvPr/>
        </p:nvSpPr>
        <p:spPr>
          <a:xfrm>
            <a:off x="874520" y="2743011"/>
            <a:ext cx="7390563" cy="1770698"/>
          </a:xfrm>
          <a:prstGeom prst="roundRect">
            <a:avLst/>
          </a:prstGeom>
          <a:solidFill>
            <a:schemeClr val="accent4">
              <a:lumMod val="20000"/>
              <a:lumOff val="80000"/>
            </a:schemeClr>
          </a:solidFill>
          <a:ln w="19050">
            <a:solidFill>
              <a:schemeClr val="tx1"/>
            </a:solidFill>
          </a:ln>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C000"/>
                </a:solidFill>
                <a:effectLst/>
                <a:uLnTx/>
                <a:uFillTx/>
                <a:latin typeface="Cambria" panose="02040503050406030204" pitchFamily="18" charset="0"/>
                <a:ea typeface="+mn-ea"/>
                <a:cs typeface="+mn-cs"/>
              </a:rPr>
              <a:t> </a:t>
            </a:r>
            <a:r>
              <a:rPr kumimoji="0" lang="en-US" sz="2600" b="1" i="0" u="none" strike="noStrike" kern="1200" cap="none" spc="0" normalizeH="0" baseline="0" noProof="0" dirty="0">
                <a:ln>
                  <a:noFill/>
                </a:ln>
                <a:solidFill>
                  <a:srgbClr val="FFC000"/>
                </a:solidFill>
                <a:effectLst/>
                <a:uLnTx/>
                <a:uFillTx/>
                <a:latin typeface="Cambria" panose="02040503050406030204" pitchFamily="18" charset="0"/>
                <a:ea typeface="+mn-ea"/>
                <a:cs typeface="+mn-cs"/>
              </a:rPr>
              <a:t>Architecture-independent profiling:</a:t>
            </a:r>
            <a:br>
              <a:rPr kumimoji="0" lang="en-US" sz="2600" b="1" i="0" u="none" strike="noStrike" kern="1200" cap="none" spc="0" normalizeH="0" baseline="0" noProof="0" dirty="0">
                <a:ln>
                  <a:noFill/>
                </a:ln>
                <a:solidFill>
                  <a:srgbClr val="FFC000"/>
                </a:solidFill>
                <a:effectLst/>
                <a:uLnTx/>
                <a:uFillTx/>
                <a:latin typeface="Cambria" panose="02040503050406030204" pitchFamily="18" charset="0"/>
                <a:ea typeface="+mn-ea"/>
                <a:cs typeface="+mn-cs"/>
              </a:rPr>
            </a:br>
            <a:endParaRPr kumimoji="0" lang="en-US" sz="1200" b="1" i="0" u="none" strike="noStrike" kern="1200" cap="none" spc="0" normalizeH="0" baseline="0" noProof="0" dirty="0">
              <a:ln>
                <a:noFill/>
              </a:ln>
              <a:solidFill>
                <a:srgbClr val="FFC000"/>
              </a:solidFill>
              <a:effectLst/>
              <a:uLnTx/>
              <a:uFillTx/>
              <a:latin typeface="Cambria" panose="02040503050406030204" pitchFamily="18" charset="0"/>
              <a:ea typeface="+mn-ea"/>
              <a:cs typeface="+mn-cs"/>
            </a:endParaRPr>
          </a:p>
          <a:p>
            <a:pPr marL="457200" marR="0" lvl="1"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characterizes the memory behavior </a:t>
            </a:r>
            <a:r>
              <a:rPr kumimoji="0" lang="en-US" sz="2400" b="0"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independently</a:t>
            </a: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of the underlying </a:t>
            </a:r>
            <a:r>
              <a:rPr kumimoji="0" lang="en-US" sz="2400" b="0"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hardware</a:t>
            </a:r>
            <a:br>
              <a:rPr kumimoji="0" lang="en-US" sz="24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br>
            <a:endParaRPr kumimoji="0" lang="en-US" sz="12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endParaRPr>
          </a:p>
        </p:txBody>
      </p:sp>
      <p:sp>
        <p:nvSpPr>
          <p:cNvPr id="5" name="Rounded Rectangle 4">
            <a:extLst>
              <a:ext uri="{FF2B5EF4-FFF2-40B4-BE49-F238E27FC236}">
                <a16:creationId xmlns:a16="http://schemas.microsoft.com/office/drawing/2014/main" id="{712E0635-1FC6-7940-8F14-8D3A8E08ED90}"/>
              </a:ext>
            </a:extLst>
          </p:cNvPr>
          <p:cNvSpPr/>
          <p:nvPr/>
        </p:nvSpPr>
        <p:spPr>
          <a:xfrm>
            <a:off x="874520" y="4627489"/>
            <a:ext cx="7390563" cy="1770698"/>
          </a:xfrm>
          <a:prstGeom prst="roundRect">
            <a:avLst/>
          </a:prstGeom>
          <a:solidFill>
            <a:schemeClr val="accent1">
              <a:lumMod val="20000"/>
              <a:lumOff val="80000"/>
            </a:schemeClr>
          </a:solidFill>
          <a:ln w="19050">
            <a:solidFill>
              <a:schemeClr val="tx1"/>
            </a:solidFill>
          </a:ln>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Architecture-dependent profiling:</a:t>
            </a:r>
            <a:br>
              <a:rPr kumimoji="0" lang="en-US" sz="2600" b="0" i="0" u="none" strike="noStrike" kern="1200" cap="none" spc="0" normalizeH="0" baseline="0" noProof="0" dirty="0">
                <a:ln>
                  <a:noFill/>
                </a:ln>
                <a:solidFill>
                  <a:srgbClr val="ED7D31"/>
                </a:solidFill>
                <a:effectLst/>
                <a:uLnTx/>
                <a:uFillTx/>
                <a:latin typeface="Cambria" panose="02040503050406030204" pitchFamily="18" charset="0"/>
                <a:ea typeface="+mn-ea"/>
                <a:cs typeface="+mn-cs"/>
              </a:rPr>
            </a:br>
            <a:endParaRPr kumimoji="0" lang="en-US" sz="1200" b="0" i="0" u="none" strike="noStrike" kern="1200" cap="none" spc="0" normalizeH="0" baseline="0" noProof="0" dirty="0">
              <a:ln>
                <a:noFill/>
              </a:ln>
              <a:solidFill>
                <a:srgbClr val="ED7D31"/>
              </a:solidFill>
              <a:effectLst/>
              <a:uLnTx/>
              <a:uFillTx/>
              <a:latin typeface="Cambria" panose="02040503050406030204" pitchFamily="18" charset="0"/>
              <a:ea typeface="+mn-ea"/>
              <a:cs typeface="+mn-cs"/>
            </a:endParaRPr>
          </a:p>
          <a:p>
            <a:pPr marL="457200" marR="0" lvl="1"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evaluates the </a:t>
            </a:r>
            <a:r>
              <a:rPr kumimoji="0" lang="en-US" sz="2400" b="0"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impact of the system configuration </a:t>
            </a: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on the memory behavior</a:t>
            </a:r>
            <a:b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br>
            <a:endPar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sp>
        <p:nvSpPr>
          <p:cNvPr id="6" name="Slide Number Placeholder 5">
            <a:extLst>
              <a:ext uri="{FF2B5EF4-FFF2-40B4-BE49-F238E27FC236}">
                <a16:creationId xmlns:a16="http://schemas.microsoft.com/office/drawing/2014/main" id="{7C21157A-6FB5-BF49-A6C2-85591AF37EB7}"/>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15</a:t>
            </a:r>
          </a:p>
        </p:txBody>
      </p:sp>
    </p:spTree>
    <p:extLst>
      <p:ext uri="{BB962C8B-B14F-4D97-AF65-F5344CB8AC3E}">
        <p14:creationId xmlns:p14="http://schemas.microsoft.com/office/powerpoint/2010/main" val="2308016531"/>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0128B3D-06F1-A742-9EFC-3057B2F894DC}"/>
              </a:ext>
            </a:extLst>
          </p:cNvPr>
          <p:cNvGrpSpPr/>
          <p:nvPr/>
        </p:nvGrpSpPr>
        <p:grpSpPr>
          <a:xfrm>
            <a:off x="4724304" y="713530"/>
            <a:ext cx="4141533" cy="2030902"/>
            <a:chOff x="4724304" y="713530"/>
            <a:chExt cx="4141533" cy="2030902"/>
          </a:xfrm>
        </p:grpSpPr>
        <p:cxnSp>
          <p:nvCxnSpPr>
            <p:cNvPr id="137" name="Straight Arrow Connector 136">
              <a:extLst>
                <a:ext uri="{FF2B5EF4-FFF2-40B4-BE49-F238E27FC236}">
                  <a16:creationId xmlns:a16="http://schemas.microsoft.com/office/drawing/2014/main" id="{4903B581-16B6-0B4D-A946-6E72B6FBB0AC}"/>
                </a:ext>
              </a:extLst>
            </p:cNvPr>
            <p:cNvCxnSpPr>
              <a:cxnSpLocks/>
              <a:endCxn id="139" idx="2"/>
            </p:cNvCxnSpPr>
            <p:nvPr/>
          </p:nvCxnSpPr>
          <p:spPr>
            <a:xfrm>
              <a:off x="4724304" y="1855585"/>
              <a:ext cx="652861" cy="2078"/>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9" name="Rounded Rectangle 138">
              <a:extLst>
                <a:ext uri="{FF2B5EF4-FFF2-40B4-BE49-F238E27FC236}">
                  <a16:creationId xmlns:a16="http://schemas.microsoft.com/office/drawing/2014/main" id="{EFE3BEFE-96D6-C14D-AA82-13C30AFCDCD0}"/>
                </a:ext>
              </a:extLst>
            </p:cNvPr>
            <p:cNvSpPr/>
            <p:nvPr/>
          </p:nvSpPr>
          <p:spPr>
            <a:xfrm rot="5400000">
              <a:off x="6234732" y="113326"/>
              <a:ext cx="1773538" cy="3488673"/>
            </a:xfrm>
            <a:prstGeom prst="roundRect">
              <a:avLst/>
            </a:prstGeom>
            <a:solidFill>
              <a:schemeClr val="bg1">
                <a:lumMod val="95000"/>
                <a:alpha val="61961"/>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93" name="Group 92">
              <a:extLst>
                <a:ext uri="{FF2B5EF4-FFF2-40B4-BE49-F238E27FC236}">
                  <a16:creationId xmlns:a16="http://schemas.microsoft.com/office/drawing/2014/main" id="{86EE8E19-8D71-6B47-BD7B-884D9CB5B35A}"/>
                </a:ext>
              </a:extLst>
            </p:cNvPr>
            <p:cNvGrpSpPr/>
            <p:nvPr/>
          </p:nvGrpSpPr>
          <p:grpSpPr>
            <a:xfrm>
              <a:off x="5812044" y="713530"/>
              <a:ext cx="2646942" cy="385689"/>
              <a:chOff x="5882737" y="736482"/>
              <a:chExt cx="2646942" cy="385689"/>
            </a:xfrm>
          </p:grpSpPr>
          <p:sp>
            <p:nvSpPr>
              <p:cNvPr id="92" name="Rectangle 91">
                <a:extLst>
                  <a:ext uri="{FF2B5EF4-FFF2-40B4-BE49-F238E27FC236}">
                    <a16:creationId xmlns:a16="http://schemas.microsoft.com/office/drawing/2014/main" id="{7E831CC8-3F85-C94A-A4AF-E27F0E91C85E}"/>
                  </a:ext>
                </a:extLst>
              </p:cNvPr>
              <p:cNvSpPr/>
              <p:nvPr/>
            </p:nvSpPr>
            <p:spPr>
              <a:xfrm>
                <a:off x="5911178" y="736482"/>
                <a:ext cx="2574994" cy="374112"/>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59" name="Rectangle 58">
                <a:extLst>
                  <a:ext uri="{FF2B5EF4-FFF2-40B4-BE49-F238E27FC236}">
                    <a16:creationId xmlns:a16="http://schemas.microsoft.com/office/drawing/2014/main" id="{1CE861CA-9EAB-1C41-8482-FD1A334726E8}"/>
                  </a:ext>
                </a:extLst>
              </p:cNvPr>
              <p:cNvSpPr/>
              <p:nvPr/>
            </p:nvSpPr>
            <p:spPr>
              <a:xfrm>
                <a:off x="5882737" y="752839"/>
                <a:ext cx="264694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DAMOV-SIM Simulator</a:t>
                </a:r>
              </a:p>
            </p:txBody>
          </p:sp>
        </p:grpSp>
      </p:grpSp>
      <p:sp>
        <p:nvSpPr>
          <p:cNvPr id="2" name="Title 1">
            <a:extLst>
              <a:ext uri="{FF2B5EF4-FFF2-40B4-BE49-F238E27FC236}">
                <a16:creationId xmlns:a16="http://schemas.microsoft.com/office/drawing/2014/main" id="{CAD8854D-8663-1F44-8304-A9A8ADA5F497}"/>
              </a:ext>
            </a:extLst>
          </p:cNvPr>
          <p:cNvSpPr>
            <a:spLocks noGrp="1"/>
          </p:cNvSpPr>
          <p:nvPr>
            <p:ph type="title"/>
          </p:nvPr>
        </p:nvSpPr>
        <p:spPr/>
        <p:txBody>
          <a:bodyPr/>
          <a:lstStyle/>
          <a:p>
            <a:r>
              <a:rPr lang="en-US" dirty="0"/>
              <a:t>Methodology Overview</a:t>
            </a:r>
          </a:p>
        </p:txBody>
      </p:sp>
      <p:grpSp>
        <p:nvGrpSpPr>
          <p:cNvPr id="60" name="Group 59">
            <a:extLst>
              <a:ext uri="{FF2B5EF4-FFF2-40B4-BE49-F238E27FC236}">
                <a16:creationId xmlns:a16="http://schemas.microsoft.com/office/drawing/2014/main" id="{59E67D19-0D1D-734B-8BCE-80743330CA30}"/>
              </a:ext>
            </a:extLst>
          </p:cNvPr>
          <p:cNvGrpSpPr/>
          <p:nvPr/>
        </p:nvGrpSpPr>
        <p:grpSpPr>
          <a:xfrm>
            <a:off x="6785733" y="1218477"/>
            <a:ext cx="2210591" cy="1542941"/>
            <a:chOff x="5278720" y="1343992"/>
            <a:chExt cx="2210591" cy="1542941"/>
          </a:xfrm>
        </p:grpSpPr>
        <p:grpSp>
          <p:nvGrpSpPr>
            <p:cNvPr id="140" name="Group 139">
              <a:extLst>
                <a:ext uri="{FF2B5EF4-FFF2-40B4-BE49-F238E27FC236}">
                  <a16:creationId xmlns:a16="http://schemas.microsoft.com/office/drawing/2014/main" id="{BAC5EEB1-2EB4-FD4C-9E79-9E081BAE1FA9}"/>
                </a:ext>
              </a:extLst>
            </p:cNvPr>
            <p:cNvGrpSpPr/>
            <p:nvPr/>
          </p:nvGrpSpPr>
          <p:grpSpPr>
            <a:xfrm>
              <a:off x="5575960" y="1343992"/>
              <a:ext cx="1616112" cy="1147904"/>
              <a:chOff x="4488719" y="4513526"/>
              <a:chExt cx="1141898" cy="834926"/>
            </a:xfrm>
          </p:grpSpPr>
          <p:sp>
            <p:nvSpPr>
              <p:cNvPr id="142" name="Rounded Rectangle 141">
                <a:extLst>
                  <a:ext uri="{FF2B5EF4-FFF2-40B4-BE49-F238E27FC236}">
                    <a16:creationId xmlns:a16="http://schemas.microsoft.com/office/drawing/2014/main" id="{AEFC4FB3-8FDC-974E-B63A-118BB63FB7F6}"/>
                  </a:ext>
                </a:extLst>
              </p:cNvPr>
              <p:cNvSpPr/>
              <p:nvPr/>
            </p:nvSpPr>
            <p:spPr>
              <a:xfrm>
                <a:off x="4488719" y="4513526"/>
                <a:ext cx="1141898" cy="824697"/>
              </a:xfrm>
              <a:prstGeom prst="roundRect">
                <a:avLst/>
              </a:prstGeom>
              <a:solidFill>
                <a:schemeClr val="accent5">
                  <a:lumMod val="20000"/>
                  <a:lumOff val="80000"/>
                  <a:alpha val="61961"/>
                </a:schemeClr>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70AD47">
                      <a:lumMod val="20000"/>
                      <a:lumOff val="80000"/>
                    </a:srgbClr>
                  </a:solidFill>
                  <a:effectLst/>
                  <a:uLnTx/>
                  <a:uFillTx/>
                  <a:latin typeface="Cambria" panose="02040503050406030204" pitchFamily="18" charset="0"/>
                  <a:ea typeface="+mn-ea"/>
                  <a:cs typeface="Arial" panose="020B0604020202020204" pitchFamily="34" charset="0"/>
                </a:endParaRPr>
              </a:p>
            </p:txBody>
          </p:sp>
          <p:grpSp>
            <p:nvGrpSpPr>
              <p:cNvPr id="143" name="Group 142">
                <a:extLst>
                  <a:ext uri="{FF2B5EF4-FFF2-40B4-BE49-F238E27FC236}">
                    <a16:creationId xmlns:a16="http://schemas.microsoft.com/office/drawing/2014/main" id="{B7B7D6DF-87F6-734C-8FCB-EFECD068A804}"/>
                  </a:ext>
                </a:extLst>
              </p:cNvPr>
              <p:cNvGrpSpPr/>
              <p:nvPr/>
            </p:nvGrpSpPr>
            <p:grpSpPr>
              <a:xfrm>
                <a:off x="4612752" y="4562853"/>
                <a:ext cx="950503" cy="785599"/>
                <a:chOff x="5407524" y="3939604"/>
                <a:chExt cx="1291345" cy="1067309"/>
              </a:xfrm>
            </p:grpSpPr>
            <p:grpSp>
              <p:nvGrpSpPr>
                <p:cNvPr id="144" name="Group 143">
                  <a:extLst>
                    <a:ext uri="{FF2B5EF4-FFF2-40B4-BE49-F238E27FC236}">
                      <a16:creationId xmlns:a16="http://schemas.microsoft.com/office/drawing/2014/main" id="{80364CE7-912F-8544-8BA5-042D507BC3DB}"/>
                    </a:ext>
                  </a:extLst>
                </p:cNvPr>
                <p:cNvGrpSpPr/>
                <p:nvPr/>
              </p:nvGrpSpPr>
              <p:grpSpPr>
                <a:xfrm>
                  <a:off x="5407524" y="3939604"/>
                  <a:ext cx="1291345" cy="820577"/>
                  <a:chOff x="5850860" y="2018859"/>
                  <a:chExt cx="953311" cy="622201"/>
                </a:xfrm>
              </p:grpSpPr>
              <p:cxnSp>
                <p:nvCxnSpPr>
                  <p:cNvPr id="146" name="Straight Connector 145">
                    <a:extLst>
                      <a:ext uri="{FF2B5EF4-FFF2-40B4-BE49-F238E27FC236}">
                        <a16:creationId xmlns:a16="http://schemas.microsoft.com/office/drawing/2014/main" id="{2ACC59DF-75D5-D54D-B5C2-B62E52908442}"/>
                      </a:ext>
                    </a:extLst>
                  </p:cNvPr>
                  <p:cNvCxnSpPr>
                    <a:cxnSpLocks/>
                  </p:cNvCxnSpPr>
                  <p:nvPr/>
                </p:nvCxnSpPr>
                <p:spPr>
                  <a:xfrm>
                    <a:off x="5857604" y="2072110"/>
                    <a:ext cx="0" cy="568950"/>
                  </a:xfrm>
                  <a:prstGeom prst="line">
                    <a:avLst/>
                  </a:prstGeom>
                  <a:ln w="38100">
                    <a:solidFill>
                      <a:schemeClr val="tx1"/>
                    </a:solidFill>
                  </a:ln>
                </p:spPr>
                <p:style>
                  <a:lnRef idx="1">
                    <a:schemeClr val="dk1"/>
                  </a:lnRef>
                  <a:fillRef idx="0">
                    <a:schemeClr val="dk1"/>
                  </a:fillRef>
                  <a:effectRef idx="0">
                    <a:schemeClr val="dk1"/>
                  </a:effectRef>
                  <a:fontRef idx="minor">
                    <a:schemeClr val="tx1"/>
                  </a:fontRef>
                </p:style>
              </p:cxnSp>
              <p:cxnSp>
                <p:nvCxnSpPr>
                  <p:cNvPr id="147" name="Straight Connector 146">
                    <a:extLst>
                      <a:ext uri="{FF2B5EF4-FFF2-40B4-BE49-F238E27FC236}">
                        <a16:creationId xmlns:a16="http://schemas.microsoft.com/office/drawing/2014/main" id="{9F72A853-F47E-1847-9016-CDCBF1DF681B}"/>
                      </a:ext>
                    </a:extLst>
                  </p:cNvPr>
                  <p:cNvCxnSpPr>
                    <a:cxnSpLocks/>
                  </p:cNvCxnSpPr>
                  <p:nvPr/>
                </p:nvCxnSpPr>
                <p:spPr>
                  <a:xfrm flipH="1">
                    <a:off x="5850860" y="2632970"/>
                    <a:ext cx="953311" cy="0"/>
                  </a:xfrm>
                  <a:prstGeom prst="line">
                    <a:avLst/>
                  </a:prstGeom>
                  <a:ln w="38100">
                    <a:solidFill>
                      <a:schemeClr val="tx1"/>
                    </a:solidFill>
                  </a:ln>
                </p:spPr>
                <p:style>
                  <a:lnRef idx="1">
                    <a:schemeClr val="dk1"/>
                  </a:lnRef>
                  <a:fillRef idx="0">
                    <a:schemeClr val="dk1"/>
                  </a:fillRef>
                  <a:effectRef idx="0">
                    <a:schemeClr val="dk1"/>
                  </a:effectRef>
                  <a:fontRef idx="minor">
                    <a:schemeClr val="tx1"/>
                  </a:fontRef>
                </p:style>
              </p:cxnSp>
              <p:sp>
                <p:nvSpPr>
                  <p:cNvPr id="148" name="Freeform 147">
                    <a:extLst>
                      <a:ext uri="{FF2B5EF4-FFF2-40B4-BE49-F238E27FC236}">
                        <a16:creationId xmlns:a16="http://schemas.microsoft.com/office/drawing/2014/main" id="{5852C268-227A-7842-885B-8C3B3184386B}"/>
                      </a:ext>
                    </a:extLst>
                  </p:cNvPr>
                  <p:cNvSpPr/>
                  <p:nvPr/>
                </p:nvSpPr>
                <p:spPr>
                  <a:xfrm>
                    <a:off x="5984064" y="2018859"/>
                    <a:ext cx="583660" cy="510331"/>
                  </a:xfrm>
                  <a:custGeom>
                    <a:avLst/>
                    <a:gdLst>
                      <a:gd name="connsiteX0" fmla="*/ 0 w 583660"/>
                      <a:gd name="connsiteY0" fmla="*/ 719847 h 719847"/>
                      <a:gd name="connsiteX1" fmla="*/ 428017 w 583660"/>
                      <a:gd name="connsiteY1" fmla="*/ 496111 h 719847"/>
                      <a:gd name="connsiteX2" fmla="*/ 583660 w 583660"/>
                      <a:gd name="connsiteY2" fmla="*/ 0 h 719847"/>
                    </a:gdLst>
                    <a:ahLst/>
                    <a:cxnLst>
                      <a:cxn ang="0">
                        <a:pos x="connsiteX0" y="connsiteY0"/>
                      </a:cxn>
                      <a:cxn ang="0">
                        <a:pos x="connsiteX1" y="connsiteY1"/>
                      </a:cxn>
                      <a:cxn ang="0">
                        <a:pos x="connsiteX2" y="connsiteY2"/>
                      </a:cxn>
                    </a:cxnLst>
                    <a:rect l="l" t="t" r="r" b="b"/>
                    <a:pathLst>
                      <a:path w="583660" h="719847">
                        <a:moveTo>
                          <a:pt x="0" y="719847"/>
                        </a:moveTo>
                        <a:cubicBezTo>
                          <a:pt x="165370" y="667966"/>
                          <a:pt x="330740" y="616085"/>
                          <a:pt x="428017" y="496111"/>
                        </a:cubicBezTo>
                        <a:cubicBezTo>
                          <a:pt x="525294" y="376137"/>
                          <a:pt x="554477" y="188068"/>
                          <a:pt x="583660" y="0"/>
                        </a:cubicBezTo>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145" name="Rectangle 144">
                  <a:extLst>
                    <a:ext uri="{FF2B5EF4-FFF2-40B4-BE49-F238E27FC236}">
                      <a16:creationId xmlns:a16="http://schemas.microsoft.com/office/drawing/2014/main" id="{49DB8BFA-8F33-3F4D-BC2A-4EE42529E116}"/>
                    </a:ext>
                  </a:extLst>
                </p:cNvPr>
                <p:cNvSpPr/>
                <p:nvPr/>
              </p:nvSpPr>
              <p:spPr>
                <a:xfrm>
                  <a:off x="5655576" y="4733191"/>
                  <a:ext cx="680391" cy="2737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Cores</a:t>
                  </a:r>
                </a:p>
              </p:txBody>
            </p:sp>
          </p:grpSp>
        </p:grpSp>
        <p:sp>
          <p:nvSpPr>
            <p:cNvPr id="141" name="Rectangle 140">
              <a:extLst>
                <a:ext uri="{FF2B5EF4-FFF2-40B4-BE49-F238E27FC236}">
                  <a16:creationId xmlns:a16="http://schemas.microsoft.com/office/drawing/2014/main" id="{1487CEED-2F02-BC43-9AED-813047BDC611}"/>
                </a:ext>
              </a:extLst>
            </p:cNvPr>
            <p:cNvSpPr/>
            <p:nvPr/>
          </p:nvSpPr>
          <p:spPr>
            <a:xfrm>
              <a:off x="5278720" y="2548379"/>
              <a:ext cx="221059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4472C4"/>
                  </a:solidFill>
                  <a:effectLst/>
                  <a:uLnTx/>
                  <a:uFillTx/>
                  <a:latin typeface="Cambria" panose="02040503050406030204" pitchFamily="18" charset="0"/>
                  <a:ea typeface="+mn-ea"/>
                  <a:cs typeface="Arial" panose="020B0604020202020204" pitchFamily="34" charset="0"/>
                </a:rPr>
                <a:t>Scalability Analysis</a:t>
              </a:r>
            </a:p>
          </p:txBody>
        </p:sp>
      </p:grpSp>
      <p:grpSp>
        <p:nvGrpSpPr>
          <p:cNvPr id="7" name="Group 6">
            <a:extLst>
              <a:ext uri="{FF2B5EF4-FFF2-40B4-BE49-F238E27FC236}">
                <a16:creationId xmlns:a16="http://schemas.microsoft.com/office/drawing/2014/main" id="{72517510-9925-8B41-B0FA-C5F09ABC0D10}"/>
              </a:ext>
            </a:extLst>
          </p:cNvPr>
          <p:cNvGrpSpPr/>
          <p:nvPr/>
        </p:nvGrpSpPr>
        <p:grpSpPr>
          <a:xfrm rot="16200000">
            <a:off x="5453686" y="677030"/>
            <a:ext cx="1530486" cy="2640128"/>
            <a:chOff x="7112697" y="787969"/>
            <a:chExt cx="1062812" cy="2210591"/>
          </a:xfrm>
        </p:grpSpPr>
        <p:sp>
          <p:nvSpPr>
            <p:cNvPr id="149" name="Rounded Rectangle 148">
              <a:extLst>
                <a:ext uri="{FF2B5EF4-FFF2-40B4-BE49-F238E27FC236}">
                  <a16:creationId xmlns:a16="http://schemas.microsoft.com/office/drawing/2014/main" id="{9FBAF9CD-8058-224F-8AB5-AF398CCFB2DD}"/>
                </a:ext>
              </a:extLst>
            </p:cNvPr>
            <p:cNvSpPr/>
            <p:nvPr/>
          </p:nvSpPr>
          <p:spPr>
            <a:xfrm rot="5400000">
              <a:off x="7211727" y="1477264"/>
              <a:ext cx="1141898" cy="785666"/>
            </a:xfrm>
            <a:prstGeom prst="roundRect">
              <a:avLst/>
            </a:prstGeom>
            <a:solidFill>
              <a:schemeClr val="accent4">
                <a:lumMod val="20000"/>
                <a:lumOff val="80000"/>
                <a:alpha val="61961"/>
              </a:schemeClr>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ld</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0xFF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st</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0xAF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ld</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0xFF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st</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0xAF</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ld</a:t>
              </a:r>
              <a:r>
                <a:rPr kumimoji="0" lang="en-US" sz="1200" b="1" i="0" u="none" strike="noStrike" kern="1200" cap="none" spc="0" normalizeH="0" baseline="0" noProof="0" dirty="0">
                  <a:ln>
                    <a:noFill/>
                  </a:ln>
                  <a:solidFill>
                    <a:srgbClr val="FFC000">
                      <a:lumMod val="75000"/>
                    </a:srgbClr>
                  </a:solidFill>
                  <a:effectLst/>
                  <a:uLnTx/>
                  <a:uFillTx/>
                  <a:latin typeface="Courier New" panose="02070309020205020404" pitchFamily="49" charset="0"/>
                  <a:ea typeface="+mn-ea"/>
                  <a:cs typeface="Courier New" panose="02070309020205020404" pitchFamily="49" charset="0"/>
                </a:rPr>
                <a:t> 0xFF</a:t>
              </a:r>
            </a:p>
          </p:txBody>
        </p:sp>
        <p:sp>
          <p:nvSpPr>
            <p:cNvPr id="150" name="Rectangle 149">
              <a:extLst>
                <a:ext uri="{FF2B5EF4-FFF2-40B4-BE49-F238E27FC236}">
                  <a16:creationId xmlns:a16="http://schemas.microsoft.com/office/drawing/2014/main" id="{C1855432-2E64-9C42-9271-0FC4CCBD7782}"/>
                </a:ext>
              </a:extLst>
            </p:cNvPr>
            <p:cNvSpPr/>
            <p:nvPr/>
          </p:nvSpPr>
          <p:spPr>
            <a:xfrm rot="5400000">
              <a:off x="6124952" y="1775714"/>
              <a:ext cx="2210591" cy="23510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75000"/>
                    </a:srgbClr>
                  </a:solidFill>
                  <a:effectLst/>
                  <a:uLnTx/>
                  <a:uFillTx/>
                  <a:latin typeface="Cambria" panose="02040503050406030204" pitchFamily="18" charset="0"/>
                  <a:ea typeface="+mn-ea"/>
                  <a:cs typeface="Arial" panose="020B0604020202020204" pitchFamily="34" charset="0"/>
                </a:rPr>
                <a:t>Memory Traces</a:t>
              </a:r>
            </a:p>
          </p:txBody>
        </p:sp>
      </p:grpSp>
      <p:grpSp>
        <p:nvGrpSpPr>
          <p:cNvPr id="106" name="Group 105">
            <a:extLst>
              <a:ext uri="{FF2B5EF4-FFF2-40B4-BE49-F238E27FC236}">
                <a16:creationId xmlns:a16="http://schemas.microsoft.com/office/drawing/2014/main" id="{823D9014-BE5E-8E4E-A303-D535A2F18003}"/>
              </a:ext>
            </a:extLst>
          </p:cNvPr>
          <p:cNvGrpSpPr/>
          <p:nvPr/>
        </p:nvGrpSpPr>
        <p:grpSpPr>
          <a:xfrm>
            <a:off x="2467989" y="3303722"/>
            <a:ext cx="3314426" cy="3480557"/>
            <a:chOff x="2467989" y="3303722"/>
            <a:chExt cx="3314426" cy="3480557"/>
          </a:xfrm>
        </p:grpSpPr>
        <p:grpSp>
          <p:nvGrpSpPr>
            <p:cNvPr id="71" name="Group 70">
              <a:extLst>
                <a:ext uri="{FF2B5EF4-FFF2-40B4-BE49-F238E27FC236}">
                  <a16:creationId xmlns:a16="http://schemas.microsoft.com/office/drawing/2014/main" id="{24623BCE-2854-2C46-B128-C8E281464909}"/>
                </a:ext>
              </a:extLst>
            </p:cNvPr>
            <p:cNvGrpSpPr/>
            <p:nvPr/>
          </p:nvGrpSpPr>
          <p:grpSpPr>
            <a:xfrm>
              <a:off x="2467989" y="3801760"/>
              <a:ext cx="2827135" cy="2353616"/>
              <a:chOff x="2485184" y="3820139"/>
              <a:chExt cx="2827135" cy="2353616"/>
            </a:xfrm>
          </p:grpSpPr>
          <p:sp>
            <p:nvSpPr>
              <p:cNvPr id="271" name="Rounded Rectangle 270">
                <a:extLst>
                  <a:ext uri="{FF2B5EF4-FFF2-40B4-BE49-F238E27FC236}">
                    <a16:creationId xmlns:a16="http://schemas.microsoft.com/office/drawing/2014/main" id="{F4B7EBF3-5B7F-984A-87B0-15625C5A71F6}"/>
                  </a:ext>
                </a:extLst>
              </p:cNvPr>
              <p:cNvSpPr/>
              <p:nvPr/>
            </p:nvSpPr>
            <p:spPr>
              <a:xfrm rot="5400000">
                <a:off x="4588192" y="4505406"/>
                <a:ext cx="524709" cy="923544"/>
              </a:xfrm>
              <a:prstGeom prst="roundRect">
                <a:avLst/>
              </a:prstGeom>
              <a:solidFill>
                <a:schemeClr val="accent4">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20000"/>
                        <a:lumOff val="80000"/>
                      </a:srgbClr>
                    </a:solidFill>
                    <a:effectLst/>
                    <a:uLnTx/>
                    <a:uFillTx/>
                    <a:latin typeface="Cambria" panose="02040503050406030204" pitchFamily="18" charset="0"/>
                    <a:ea typeface="+mn-ea"/>
                    <a:cs typeface="Arial" panose="020B0604020202020204" pitchFamily="34" charset="0"/>
                  </a:rPr>
                  <a:t>Temp. Locality</a:t>
                </a:r>
              </a:p>
            </p:txBody>
          </p:sp>
          <p:sp>
            <p:nvSpPr>
              <p:cNvPr id="272" name="Rounded Rectangle 271">
                <a:extLst>
                  <a:ext uri="{FF2B5EF4-FFF2-40B4-BE49-F238E27FC236}">
                    <a16:creationId xmlns:a16="http://schemas.microsoft.com/office/drawing/2014/main" id="{F4448581-A2FB-DE42-8FE6-AF92F52D8CFC}"/>
                  </a:ext>
                </a:extLst>
              </p:cNvPr>
              <p:cNvSpPr/>
              <p:nvPr/>
            </p:nvSpPr>
            <p:spPr>
              <a:xfrm rot="5400000">
                <a:off x="3384521" y="4024726"/>
                <a:ext cx="411480" cy="926575"/>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LFMR</a:t>
                </a:r>
              </a:p>
            </p:txBody>
          </p:sp>
          <p:cxnSp>
            <p:nvCxnSpPr>
              <p:cNvPr id="273" name="Elbow Connector 272">
                <a:extLst>
                  <a:ext uri="{FF2B5EF4-FFF2-40B4-BE49-F238E27FC236}">
                    <a16:creationId xmlns:a16="http://schemas.microsoft.com/office/drawing/2014/main" id="{82C13051-583E-924F-89E6-8DC3E55B7A6F}"/>
                  </a:ext>
                </a:extLst>
              </p:cNvPr>
              <p:cNvCxnSpPr>
                <a:cxnSpLocks/>
                <a:stCxn id="271" idx="2"/>
                <a:endCxn id="270" idx="0"/>
              </p:cNvCxnSpPr>
              <p:nvPr/>
            </p:nvCxnSpPr>
            <p:spPr>
              <a:xfrm rot="10800000" flipV="1">
                <a:off x="4050775" y="4967179"/>
                <a:ext cx="338000" cy="463094"/>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74" name="Elbow Connector 273">
                <a:extLst>
                  <a:ext uri="{FF2B5EF4-FFF2-40B4-BE49-F238E27FC236}">
                    <a16:creationId xmlns:a16="http://schemas.microsoft.com/office/drawing/2014/main" id="{A7D3C12C-2FA5-6348-AB00-9F9708A613AB}"/>
                  </a:ext>
                </a:extLst>
              </p:cNvPr>
              <p:cNvCxnSpPr>
                <a:cxnSpLocks/>
              </p:cNvCxnSpPr>
              <p:nvPr/>
            </p:nvCxnSpPr>
            <p:spPr>
              <a:xfrm rot="10800000">
                <a:off x="4043821" y="4488015"/>
                <a:ext cx="335226" cy="479165"/>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70" name="Rounded Rectangle 269">
                <a:extLst>
                  <a:ext uri="{FF2B5EF4-FFF2-40B4-BE49-F238E27FC236}">
                    <a16:creationId xmlns:a16="http://schemas.microsoft.com/office/drawing/2014/main" id="{675BB5C0-C382-8045-BE41-7D12917FBE0B}"/>
                  </a:ext>
                </a:extLst>
              </p:cNvPr>
              <p:cNvSpPr/>
              <p:nvPr/>
            </p:nvSpPr>
            <p:spPr>
              <a:xfrm rot="5400000">
                <a:off x="3383263" y="4968501"/>
                <a:ext cx="411480" cy="923544"/>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LFMR</a:t>
                </a:r>
              </a:p>
            </p:txBody>
          </p:sp>
          <p:sp>
            <p:nvSpPr>
              <p:cNvPr id="247" name="Rectangle 246">
                <a:extLst>
                  <a:ext uri="{FF2B5EF4-FFF2-40B4-BE49-F238E27FC236}">
                    <a16:creationId xmlns:a16="http://schemas.microsoft.com/office/drawing/2014/main" id="{F4503AC4-80B6-8E43-8876-7E8519C3D7D8}"/>
                  </a:ext>
                </a:extLst>
              </p:cNvPr>
              <p:cNvSpPr/>
              <p:nvPr/>
            </p:nvSpPr>
            <p:spPr>
              <a:xfrm>
                <a:off x="4252976" y="5394644"/>
                <a:ext cx="542136"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Low</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48" name="Rectangle 247">
                <a:extLst>
                  <a:ext uri="{FF2B5EF4-FFF2-40B4-BE49-F238E27FC236}">
                    <a16:creationId xmlns:a16="http://schemas.microsoft.com/office/drawing/2014/main" id="{F034F961-FD4A-824B-B66F-2B67DA01EF28}"/>
                  </a:ext>
                </a:extLst>
              </p:cNvPr>
              <p:cNvSpPr/>
              <p:nvPr/>
            </p:nvSpPr>
            <p:spPr>
              <a:xfrm>
                <a:off x="4254505" y="4276945"/>
                <a:ext cx="58221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High</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249" name="Elbow Connector 248">
                <a:extLst>
                  <a:ext uri="{FF2B5EF4-FFF2-40B4-BE49-F238E27FC236}">
                    <a16:creationId xmlns:a16="http://schemas.microsoft.com/office/drawing/2014/main" id="{A3A215D8-9A3D-C144-8370-BCE59BC20CD0}"/>
                  </a:ext>
                </a:extLst>
              </p:cNvPr>
              <p:cNvCxnSpPr>
                <a:cxnSpLocks/>
              </p:cNvCxnSpPr>
              <p:nvPr/>
            </p:nvCxnSpPr>
            <p:spPr>
              <a:xfrm flipH="1">
                <a:off x="2783835" y="4430184"/>
                <a:ext cx="334967"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50" name="Elbow Connector 249">
                <a:extLst>
                  <a:ext uri="{FF2B5EF4-FFF2-40B4-BE49-F238E27FC236}">
                    <a16:creationId xmlns:a16="http://schemas.microsoft.com/office/drawing/2014/main" id="{DEF25A4C-F396-2B4F-9AA2-44F6958C153C}"/>
                  </a:ext>
                </a:extLst>
              </p:cNvPr>
              <p:cNvCxnSpPr>
                <a:cxnSpLocks/>
              </p:cNvCxnSpPr>
              <p:nvPr/>
            </p:nvCxnSpPr>
            <p:spPr>
              <a:xfrm rot="10800000">
                <a:off x="2786611" y="3905473"/>
                <a:ext cx="332191"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51" name="Elbow Connector 250">
                <a:extLst>
                  <a:ext uri="{FF2B5EF4-FFF2-40B4-BE49-F238E27FC236}">
                    <a16:creationId xmlns:a16="http://schemas.microsoft.com/office/drawing/2014/main" id="{771E5C1B-F2C5-4545-8D77-C9DF5F89D29D}"/>
                  </a:ext>
                </a:extLst>
              </p:cNvPr>
              <p:cNvCxnSpPr>
                <a:cxnSpLocks/>
              </p:cNvCxnSpPr>
              <p:nvPr/>
            </p:nvCxnSpPr>
            <p:spPr>
              <a:xfrm flipH="1">
                <a:off x="2783835" y="5503384"/>
                <a:ext cx="334967"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52" name="Elbow Connector 251">
                <a:extLst>
                  <a:ext uri="{FF2B5EF4-FFF2-40B4-BE49-F238E27FC236}">
                    <a16:creationId xmlns:a16="http://schemas.microsoft.com/office/drawing/2014/main" id="{DE342E5D-2C05-024D-9B23-9FA85D8B8BB0}"/>
                  </a:ext>
                </a:extLst>
              </p:cNvPr>
              <p:cNvCxnSpPr>
                <a:cxnSpLocks/>
              </p:cNvCxnSpPr>
              <p:nvPr/>
            </p:nvCxnSpPr>
            <p:spPr>
              <a:xfrm rot="10800000">
                <a:off x="2786611" y="4978673"/>
                <a:ext cx="332191" cy="524709"/>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53" name="Rectangle 252">
                <a:extLst>
                  <a:ext uri="{FF2B5EF4-FFF2-40B4-BE49-F238E27FC236}">
                    <a16:creationId xmlns:a16="http://schemas.microsoft.com/office/drawing/2014/main" id="{79DB50EF-7C2F-2446-920E-11AFFB7F5BED}"/>
                  </a:ext>
                </a:extLst>
              </p:cNvPr>
              <p:cNvSpPr/>
              <p:nvPr/>
            </p:nvSpPr>
            <p:spPr>
              <a:xfrm>
                <a:off x="2960725" y="3820139"/>
                <a:ext cx="56977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High</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54" name="Rectangle 253">
                <a:extLst>
                  <a:ext uri="{FF2B5EF4-FFF2-40B4-BE49-F238E27FC236}">
                    <a16:creationId xmlns:a16="http://schemas.microsoft.com/office/drawing/2014/main" id="{9BAE29C0-D51E-AE45-85BF-D49E901350C2}"/>
                  </a:ext>
                </a:extLst>
              </p:cNvPr>
              <p:cNvSpPr/>
              <p:nvPr/>
            </p:nvSpPr>
            <p:spPr>
              <a:xfrm>
                <a:off x="2975840" y="5865978"/>
                <a:ext cx="542136"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Low</a:t>
                </a: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60" name="Rectangle 259">
                <a:extLst>
                  <a:ext uri="{FF2B5EF4-FFF2-40B4-BE49-F238E27FC236}">
                    <a16:creationId xmlns:a16="http://schemas.microsoft.com/office/drawing/2014/main" id="{5BD04208-6D2D-5B49-9F2D-B7543F1BF695}"/>
                  </a:ext>
                </a:extLst>
              </p:cNvPr>
              <p:cNvSpPr/>
              <p:nvPr/>
            </p:nvSpPr>
            <p:spPr>
              <a:xfrm>
                <a:off x="2485184" y="4726091"/>
                <a:ext cx="343364"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t>
                </a:r>
                <a:endPar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grpSp>
          <p:nvGrpSpPr>
            <p:cNvPr id="173" name="Group 172">
              <a:extLst>
                <a:ext uri="{FF2B5EF4-FFF2-40B4-BE49-F238E27FC236}">
                  <a16:creationId xmlns:a16="http://schemas.microsoft.com/office/drawing/2014/main" id="{19030FB5-8968-B74A-976B-EFEAD50506F0}"/>
                </a:ext>
              </a:extLst>
            </p:cNvPr>
            <p:cNvGrpSpPr/>
            <p:nvPr/>
          </p:nvGrpSpPr>
          <p:grpSpPr>
            <a:xfrm rot="10800000">
              <a:off x="5231505" y="3303722"/>
              <a:ext cx="550910" cy="3480557"/>
              <a:chOff x="8565895" y="1384438"/>
              <a:chExt cx="1138776" cy="1819527"/>
            </a:xfrm>
          </p:grpSpPr>
          <p:cxnSp>
            <p:nvCxnSpPr>
              <p:cNvPr id="174" name="Straight Connector 173">
                <a:extLst>
                  <a:ext uri="{FF2B5EF4-FFF2-40B4-BE49-F238E27FC236}">
                    <a16:creationId xmlns:a16="http://schemas.microsoft.com/office/drawing/2014/main" id="{EC3FBC3C-82F0-AE40-9D3E-B74067B69DF2}"/>
                  </a:ext>
                </a:extLst>
              </p:cNvPr>
              <p:cNvCxnSpPr>
                <a:cxnSpLocks/>
              </p:cNvCxnSpPr>
              <p:nvPr/>
            </p:nvCxnSpPr>
            <p:spPr>
              <a:xfrm rot="10800000" flipH="1" flipV="1">
                <a:off x="8714828" y="1384438"/>
                <a:ext cx="840907" cy="787559"/>
              </a:xfrm>
              <a:prstGeom prst="line">
                <a:avLst/>
              </a:prstGeom>
              <a:ln w="19050"/>
            </p:spPr>
            <p:style>
              <a:lnRef idx="1">
                <a:schemeClr val="dk1"/>
              </a:lnRef>
              <a:fillRef idx="0">
                <a:schemeClr val="dk1"/>
              </a:fillRef>
              <a:effectRef idx="0">
                <a:schemeClr val="dk1"/>
              </a:effectRef>
              <a:fontRef idx="minor">
                <a:schemeClr val="tx1"/>
              </a:fontRef>
            </p:style>
          </p:cxnSp>
          <p:cxnSp>
            <p:nvCxnSpPr>
              <p:cNvPr id="175" name="Straight Connector 174">
                <a:extLst>
                  <a:ext uri="{FF2B5EF4-FFF2-40B4-BE49-F238E27FC236}">
                    <a16:creationId xmlns:a16="http://schemas.microsoft.com/office/drawing/2014/main" id="{20F26345-A536-084E-B74A-4E3D62B57CAB}"/>
                  </a:ext>
                </a:extLst>
              </p:cNvPr>
              <p:cNvCxnSpPr>
                <a:cxnSpLocks/>
              </p:cNvCxnSpPr>
              <p:nvPr/>
            </p:nvCxnSpPr>
            <p:spPr>
              <a:xfrm rot="10800000" flipH="1">
                <a:off x="8565895" y="2519526"/>
                <a:ext cx="1138776" cy="684439"/>
              </a:xfrm>
              <a:prstGeom prst="line">
                <a:avLst/>
              </a:prstGeom>
              <a:ln w="19050"/>
            </p:spPr>
            <p:style>
              <a:lnRef idx="1">
                <a:schemeClr val="dk1"/>
              </a:lnRef>
              <a:fillRef idx="0">
                <a:schemeClr val="dk1"/>
              </a:fillRef>
              <a:effectRef idx="0">
                <a:schemeClr val="dk1"/>
              </a:effectRef>
              <a:fontRef idx="minor">
                <a:schemeClr val="tx1"/>
              </a:fontRef>
            </p:style>
          </p:cxnSp>
        </p:grpSp>
      </p:grpSp>
      <p:grpSp>
        <p:nvGrpSpPr>
          <p:cNvPr id="97" name="Group 96">
            <a:extLst>
              <a:ext uri="{FF2B5EF4-FFF2-40B4-BE49-F238E27FC236}">
                <a16:creationId xmlns:a16="http://schemas.microsoft.com/office/drawing/2014/main" id="{2CA935D6-493F-FC42-AA51-7C8AE9F62A72}"/>
              </a:ext>
            </a:extLst>
          </p:cNvPr>
          <p:cNvGrpSpPr/>
          <p:nvPr/>
        </p:nvGrpSpPr>
        <p:grpSpPr>
          <a:xfrm>
            <a:off x="1884871" y="736482"/>
            <a:ext cx="2839433" cy="2268045"/>
            <a:chOff x="1884871" y="736482"/>
            <a:chExt cx="2839433" cy="2268045"/>
          </a:xfrm>
        </p:grpSpPr>
        <p:sp>
          <p:nvSpPr>
            <p:cNvPr id="110" name="Rectangle 109">
              <a:extLst>
                <a:ext uri="{FF2B5EF4-FFF2-40B4-BE49-F238E27FC236}">
                  <a16:creationId xmlns:a16="http://schemas.microsoft.com/office/drawing/2014/main" id="{552D9466-1009-2841-83C6-299787C48245}"/>
                </a:ext>
              </a:extLst>
            </p:cNvPr>
            <p:cNvSpPr/>
            <p:nvPr/>
          </p:nvSpPr>
          <p:spPr>
            <a:xfrm>
              <a:off x="2302219" y="1158829"/>
              <a:ext cx="2422085" cy="1845698"/>
            </a:xfrm>
            <a:prstGeom prst="rect">
              <a:avLst/>
            </a:prstGeom>
            <a:no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11" name="Group 110">
              <a:extLst>
                <a:ext uri="{FF2B5EF4-FFF2-40B4-BE49-F238E27FC236}">
                  <a16:creationId xmlns:a16="http://schemas.microsoft.com/office/drawing/2014/main" id="{5EEA9854-1096-154D-B64C-2C426A8C38BA}"/>
                </a:ext>
              </a:extLst>
            </p:cNvPr>
            <p:cNvGrpSpPr/>
            <p:nvPr/>
          </p:nvGrpSpPr>
          <p:grpSpPr>
            <a:xfrm>
              <a:off x="2428971" y="1680938"/>
              <a:ext cx="1083631" cy="731005"/>
              <a:chOff x="1223341" y="1265937"/>
              <a:chExt cx="1083631" cy="731005"/>
            </a:xfrm>
          </p:grpSpPr>
          <p:pic>
            <p:nvPicPr>
              <p:cNvPr id="112" name="Picture 111">
                <a:extLst>
                  <a:ext uri="{FF2B5EF4-FFF2-40B4-BE49-F238E27FC236}">
                    <a16:creationId xmlns:a16="http://schemas.microsoft.com/office/drawing/2014/main" id="{47DFACDD-18DB-774E-B641-26E654A7D9A8}"/>
                  </a:ext>
                </a:extLst>
              </p:cNvPr>
              <p:cNvPicPr>
                <a:picLocks noChangeAspect="1"/>
              </p:cNvPicPr>
              <p:nvPr/>
            </p:nvPicPr>
            <p:blipFill>
              <a:blip r:embed="rId3">
                <a:grayscl/>
                <a:extLst>
                  <a:ext uri="{BEBA8EAE-BF5A-486C-A8C5-ECC9F3942E4B}">
                    <a14:imgProps xmlns:a14="http://schemas.microsoft.com/office/drawing/2010/main">
                      <a14:imgLayer r:embed="rId4">
                        <a14:imgEffect>
                          <a14:backgroundRemoval t="10000" b="90000" l="10000" r="90000"/>
                        </a14:imgEffect>
                      </a14:imgLayer>
                    </a14:imgProps>
                  </a:ext>
                </a:extLst>
              </a:blip>
              <a:stretch>
                <a:fillRect/>
              </a:stretch>
            </p:blipFill>
            <p:spPr>
              <a:xfrm rot="15886174">
                <a:off x="1254005" y="1235273"/>
                <a:ext cx="731005" cy="792333"/>
              </a:xfrm>
              <a:prstGeom prst="rect">
                <a:avLst/>
              </a:prstGeom>
            </p:spPr>
          </p:pic>
          <p:cxnSp>
            <p:nvCxnSpPr>
              <p:cNvPr id="113" name="Straight Connector 112">
                <a:extLst>
                  <a:ext uri="{FF2B5EF4-FFF2-40B4-BE49-F238E27FC236}">
                    <a16:creationId xmlns:a16="http://schemas.microsoft.com/office/drawing/2014/main" id="{21C492B5-B4BE-B843-9BB5-E1EE418D5964}"/>
                  </a:ext>
                </a:extLst>
              </p:cNvPr>
              <p:cNvCxnSpPr>
                <a:cxnSpLocks/>
              </p:cNvCxnSpPr>
              <p:nvPr/>
            </p:nvCxnSpPr>
            <p:spPr>
              <a:xfrm flipV="1">
                <a:off x="1509187" y="1310000"/>
                <a:ext cx="797785" cy="83724"/>
              </a:xfrm>
              <a:prstGeom prst="line">
                <a:avLst/>
              </a:prstGeom>
              <a:ln w="19050">
                <a:prstDash val="sysDot"/>
              </a:ln>
            </p:spPr>
            <p:style>
              <a:lnRef idx="1">
                <a:schemeClr val="dk1"/>
              </a:lnRef>
              <a:fillRef idx="0">
                <a:schemeClr val="dk1"/>
              </a:fillRef>
              <a:effectRef idx="0">
                <a:schemeClr val="dk1"/>
              </a:effectRef>
              <a:fontRef idx="minor">
                <a:schemeClr val="tx1"/>
              </a:fontRef>
            </p:style>
          </p:cxnSp>
          <p:cxnSp>
            <p:nvCxnSpPr>
              <p:cNvPr id="114" name="Straight Connector 113">
                <a:extLst>
                  <a:ext uri="{FF2B5EF4-FFF2-40B4-BE49-F238E27FC236}">
                    <a16:creationId xmlns:a16="http://schemas.microsoft.com/office/drawing/2014/main" id="{119612AD-77FA-604B-A1C8-9DFAC3B0DA36}"/>
                  </a:ext>
                </a:extLst>
              </p:cNvPr>
              <p:cNvCxnSpPr>
                <a:cxnSpLocks/>
              </p:cNvCxnSpPr>
              <p:nvPr/>
            </p:nvCxnSpPr>
            <p:spPr>
              <a:xfrm>
                <a:off x="1479367" y="1704111"/>
                <a:ext cx="812012" cy="196821"/>
              </a:xfrm>
              <a:prstGeom prst="line">
                <a:avLst/>
              </a:prstGeom>
              <a:ln w="19050">
                <a:prstDash val="sysDot"/>
              </a:ln>
            </p:spPr>
            <p:style>
              <a:lnRef idx="1">
                <a:schemeClr val="dk1"/>
              </a:lnRef>
              <a:fillRef idx="0">
                <a:schemeClr val="dk1"/>
              </a:fillRef>
              <a:effectRef idx="0">
                <a:schemeClr val="dk1"/>
              </a:effectRef>
              <a:fontRef idx="minor">
                <a:schemeClr val="tx1"/>
              </a:fontRef>
            </p:style>
          </p:cxnSp>
        </p:grpSp>
        <p:grpSp>
          <p:nvGrpSpPr>
            <p:cNvPr id="115" name="Group 114">
              <a:extLst>
                <a:ext uri="{FF2B5EF4-FFF2-40B4-BE49-F238E27FC236}">
                  <a16:creationId xmlns:a16="http://schemas.microsoft.com/office/drawing/2014/main" id="{6DFE94AB-4A69-E046-BE6A-A3D42A1066FC}"/>
                </a:ext>
              </a:extLst>
            </p:cNvPr>
            <p:cNvGrpSpPr/>
            <p:nvPr/>
          </p:nvGrpSpPr>
          <p:grpSpPr>
            <a:xfrm>
              <a:off x="3484207" y="1373468"/>
              <a:ext cx="1150668" cy="1506436"/>
              <a:chOff x="2372838" y="1450082"/>
              <a:chExt cx="1150668" cy="1630903"/>
            </a:xfrm>
          </p:grpSpPr>
          <p:grpSp>
            <p:nvGrpSpPr>
              <p:cNvPr id="116" name="Group 115">
                <a:extLst>
                  <a:ext uri="{FF2B5EF4-FFF2-40B4-BE49-F238E27FC236}">
                    <a16:creationId xmlns:a16="http://schemas.microsoft.com/office/drawing/2014/main" id="{E741F835-2386-9044-BB82-98209F29FC95}"/>
                  </a:ext>
                </a:extLst>
              </p:cNvPr>
              <p:cNvGrpSpPr/>
              <p:nvPr/>
            </p:nvGrpSpPr>
            <p:grpSpPr>
              <a:xfrm>
                <a:off x="2372839" y="1450082"/>
                <a:ext cx="1150667" cy="1630903"/>
                <a:chOff x="384443" y="1798097"/>
                <a:chExt cx="1150667" cy="1630903"/>
              </a:xfrm>
            </p:grpSpPr>
            <p:sp>
              <p:nvSpPr>
                <p:cNvPr id="120" name="Rectangle 119">
                  <a:extLst>
                    <a:ext uri="{FF2B5EF4-FFF2-40B4-BE49-F238E27FC236}">
                      <a16:creationId xmlns:a16="http://schemas.microsoft.com/office/drawing/2014/main" id="{76168B57-E29E-2045-9CA4-117F654A6B63}"/>
                    </a:ext>
                  </a:extLst>
                </p:cNvPr>
                <p:cNvSpPr/>
                <p:nvPr/>
              </p:nvSpPr>
              <p:spPr>
                <a:xfrm>
                  <a:off x="384443" y="1798097"/>
                  <a:ext cx="1150667" cy="163090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121" name="Freeform 120">
                  <a:extLst>
                    <a:ext uri="{FF2B5EF4-FFF2-40B4-BE49-F238E27FC236}">
                      <a16:creationId xmlns:a16="http://schemas.microsoft.com/office/drawing/2014/main" id="{D5CF91B9-543D-E94E-B059-C0CBC8B314FE}"/>
                    </a:ext>
                  </a:extLst>
                </p:cNvPr>
                <p:cNvSpPr/>
                <p:nvPr/>
              </p:nvSpPr>
              <p:spPr>
                <a:xfrm>
                  <a:off x="610872" y="2314417"/>
                  <a:ext cx="690880" cy="99550"/>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rgbClr val="F222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22" name="Freeform 121">
                  <a:extLst>
                    <a:ext uri="{FF2B5EF4-FFF2-40B4-BE49-F238E27FC236}">
                      <a16:creationId xmlns:a16="http://schemas.microsoft.com/office/drawing/2014/main" id="{E946E497-9AE1-1E44-84B6-3AD7CA3C6285}"/>
                    </a:ext>
                  </a:extLst>
                </p:cNvPr>
                <p:cNvSpPr/>
                <p:nvPr/>
              </p:nvSpPr>
              <p:spPr>
                <a:xfrm>
                  <a:off x="615844" y="2585184"/>
                  <a:ext cx="690880" cy="99550"/>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rgbClr val="F222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117" name="Rectangle 116">
                <a:extLst>
                  <a:ext uri="{FF2B5EF4-FFF2-40B4-BE49-F238E27FC236}">
                    <a16:creationId xmlns:a16="http://schemas.microsoft.com/office/drawing/2014/main" id="{C43DEDFA-9611-494A-9222-A5F73DC15CC1}"/>
                  </a:ext>
                </a:extLst>
              </p:cNvPr>
              <p:cNvSpPr/>
              <p:nvPr/>
            </p:nvSpPr>
            <p:spPr>
              <a:xfrm>
                <a:off x="2372838" y="1848744"/>
                <a:ext cx="1150667" cy="586103"/>
              </a:xfrm>
              <a:prstGeom prst="rect">
                <a:avLst/>
              </a:prstGeom>
              <a:solidFill>
                <a:srgbClr val="F22200">
                  <a:alpha val="1686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18" name="Rectangle 117">
                <a:extLst>
                  <a:ext uri="{FF2B5EF4-FFF2-40B4-BE49-F238E27FC236}">
                    <a16:creationId xmlns:a16="http://schemas.microsoft.com/office/drawing/2014/main" id="{3C2FFFA4-176C-F242-BBBA-7B521BD13F09}"/>
                  </a:ext>
                </a:extLst>
              </p:cNvPr>
              <p:cNvSpPr/>
              <p:nvPr/>
            </p:nvSpPr>
            <p:spPr>
              <a:xfrm>
                <a:off x="2451653" y="1577642"/>
                <a:ext cx="1021433" cy="299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roi_begin</a:t>
                </a:r>
              </a:p>
            </p:txBody>
          </p:sp>
          <p:sp>
            <p:nvSpPr>
              <p:cNvPr id="119" name="Rectangle 118">
                <a:extLst>
                  <a:ext uri="{FF2B5EF4-FFF2-40B4-BE49-F238E27FC236}">
                    <a16:creationId xmlns:a16="http://schemas.microsoft.com/office/drawing/2014/main" id="{A18BA5B8-20CD-8D46-B8E0-0C58ADCBB220}"/>
                  </a:ext>
                </a:extLst>
              </p:cNvPr>
              <p:cNvSpPr/>
              <p:nvPr/>
            </p:nvSpPr>
            <p:spPr>
              <a:xfrm>
                <a:off x="2547920" y="2377110"/>
                <a:ext cx="835485" cy="29988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prstClr val="black"/>
                    </a:solidFill>
                    <a:effectLst/>
                    <a:uLnTx/>
                    <a:uFillTx/>
                    <a:latin typeface="Courier New" panose="02070309020205020404" pitchFamily="49" charset="0"/>
                    <a:ea typeface="+mn-ea"/>
                    <a:cs typeface="Courier New" panose="02070309020205020404" pitchFamily="49" charset="0"/>
                  </a:rPr>
                  <a:t>roi_end</a:t>
                </a:r>
                <a:endParaRPr kumimoji="0" lang="en-US" sz="1200" b="1"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endParaRPr>
              </a:p>
            </p:txBody>
          </p:sp>
        </p:grpSp>
        <p:sp>
          <p:nvSpPr>
            <p:cNvPr id="124" name="Rectangle 123">
              <a:extLst>
                <a:ext uri="{FF2B5EF4-FFF2-40B4-BE49-F238E27FC236}">
                  <a16:creationId xmlns:a16="http://schemas.microsoft.com/office/drawing/2014/main" id="{D7D8FFA7-89ED-424A-87D1-F1EE8759A63B}"/>
                </a:ext>
              </a:extLst>
            </p:cNvPr>
            <p:cNvSpPr/>
            <p:nvPr/>
          </p:nvSpPr>
          <p:spPr>
            <a:xfrm>
              <a:off x="2404952" y="2404426"/>
              <a:ext cx="104387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Profiler</a:t>
              </a:r>
            </a:p>
          </p:txBody>
        </p:sp>
        <p:grpSp>
          <p:nvGrpSpPr>
            <p:cNvPr id="153" name="Group 152">
              <a:extLst>
                <a:ext uri="{FF2B5EF4-FFF2-40B4-BE49-F238E27FC236}">
                  <a16:creationId xmlns:a16="http://schemas.microsoft.com/office/drawing/2014/main" id="{F954D159-745E-AE42-84CF-77C789CBFBBC}"/>
                </a:ext>
              </a:extLst>
            </p:cNvPr>
            <p:cNvGrpSpPr/>
            <p:nvPr/>
          </p:nvGrpSpPr>
          <p:grpSpPr>
            <a:xfrm>
              <a:off x="1884871" y="1125488"/>
              <a:ext cx="534754" cy="1801990"/>
              <a:chOff x="8556981" y="1480516"/>
              <a:chExt cx="639488" cy="1801990"/>
            </a:xfrm>
          </p:grpSpPr>
          <p:cxnSp>
            <p:nvCxnSpPr>
              <p:cNvPr id="154" name="Straight Connector 153">
                <a:extLst>
                  <a:ext uri="{FF2B5EF4-FFF2-40B4-BE49-F238E27FC236}">
                    <a16:creationId xmlns:a16="http://schemas.microsoft.com/office/drawing/2014/main" id="{997DE847-D98D-514A-894F-E8DC4E8CCF16}"/>
                  </a:ext>
                </a:extLst>
              </p:cNvPr>
              <p:cNvCxnSpPr>
                <a:cxnSpLocks/>
              </p:cNvCxnSpPr>
              <p:nvPr/>
            </p:nvCxnSpPr>
            <p:spPr>
              <a:xfrm>
                <a:off x="8556981" y="1480516"/>
                <a:ext cx="624180" cy="621757"/>
              </a:xfrm>
              <a:prstGeom prst="line">
                <a:avLst/>
              </a:prstGeom>
              <a:ln w="19050"/>
            </p:spPr>
            <p:style>
              <a:lnRef idx="1">
                <a:schemeClr val="dk1"/>
              </a:lnRef>
              <a:fillRef idx="0">
                <a:schemeClr val="dk1"/>
              </a:fillRef>
              <a:effectRef idx="0">
                <a:schemeClr val="dk1"/>
              </a:effectRef>
              <a:fontRef idx="minor">
                <a:schemeClr val="tx1"/>
              </a:fontRef>
            </p:style>
          </p:cxnSp>
          <p:cxnSp>
            <p:nvCxnSpPr>
              <p:cNvPr id="155" name="Straight Connector 154">
                <a:extLst>
                  <a:ext uri="{FF2B5EF4-FFF2-40B4-BE49-F238E27FC236}">
                    <a16:creationId xmlns:a16="http://schemas.microsoft.com/office/drawing/2014/main" id="{F84EBE10-4F34-A64B-BFBA-0E1240FC0986}"/>
                  </a:ext>
                </a:extLst>
              </p:cNvPr>
              <p:cNvCxnSpPr>
                <a:cxnSpLocks/>
              </p:cNvCxnSpPr>
              <p:nvPr/>
            </p:nvCxnSpPr>
            <p:spPr>
              <a:xfrm flipV="1">
                <a:off x="8556981" y="2534349"/>
                <a:ext cx="639488" cy="748157"/>
              </a:xfrm>
              <a:prstGeom prst="line">
                <a:avLst/>
              </a:prstGeom>
              <a:ln w="19050"/>
            </p:spPr>
            <p:style>
              <a:lnRef idx="1">
                <a:schemeClr val="dk1"/>
              </a:lnRef>
              <a:fillRef idx="0">
                <a:schemeClr val="dk1"/>
              </a:fillRef>
              <a:effectRef idx="0">
                <a:schemeClr val="dk1"/>
              </a:effectRef>
              <a:fontRef idx="minor">
                <a:schemeClr val="tx1"/>
              </a:fontRef>
            </p:style>
          </p:cxnSp>
        </p:grpSp>
        <p:sp>
          <p:nvSpPr>
            <p:cNvPr id="6" name="Rectangle 5">
              <a:extLst>
                <a:ext uri="{FF2B5EF4-FFF2-40B4-BE49-F238E27FC236}">
                  <a16:creationId xmlns:a16="http://schemas.microsoft.com/office/drawing/2014/main" id="{B2354BE9-0D6A-254D-B5C1-2096414C69DD}"/>
                </a:ext>
              </a:extLst>
            </p:cNvPr>
            <p:cNvSpPr/>
            <p:nvPr/>
          </p:nvSpPr>
          <p:spPr>
            <a:xfrm>
              <a:off x="2302219" y="736482"/>
              <a:ext cx="2422085" cy="557784"/>
            </a:xfrm>
            <a:prstGeom prst="rect">
              <a:avLst/>
            </a:prstGeom>
            <a:solidFill>
              <a:schemeClr val="tx2"/>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Step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Application Profiling</a:t>
              </a:r>
            </a:p>
          </p:txBody>
        </p:sp>
      </p:grpSp>
      <p:grpSp>
        <p:nvGrpSpPr>
          <p:cNvPr id="182" name="Group 181">
            <a:extLst>
              <a:ext uri="{FF2B5EF4-FFF2-40B4-BE49-F238E27FC236}">
                <a16:creationId xmlns:a16="http://schemas.microsoft.com/office/drawing/2014/main" id="{55067FD7-77FA-044F-93C2-734C41DD09EA}"/>
              </a:ext>
            </a:extLst>
          </p:cNvPr>
          <p:cNvGrpSpPr/>
          <p:nvPr/>
        </p:nvGrpSpPr>
        <p:grpSpPr>
          <a:xfrm>
            <a:off x="34219" y="618869"/>
            <a:ext cx="1970246" cy="2370428"/>
            <a:chOff x="34219" y="618869"/>
            <a:chExt cx="1970246" cy="2370428"/>
          </a:xfrm>
        </p:grpSpPr>
        <p:sp>
          <p:nvSpPr>
            <p:cNvPr id="126" name="Rectangle 125">
              <a:extLst>
                <a:ext uri="{FF2B5EF4-FFF2-40B4-BE49-F238E27FC236}">
                  <a16:creationId xmlns:a16="http://schemas.microsoft.com/office/drawing/2014/main" id="{D2AA2CEE-B166-D74D-B04E-1942696CF979}"/>
                </a:ext>
              </a:extLst>
            </p:cNvPr>
            <p:cNvSpPr/>
            <p:nvPr/>
          </p:nvSpPr>
          <p:spPr>
            <a:xfrm>
              <a:off x="34219" y="1008115"/>
              <a:ext cx="1970246"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Arial" panose="020B0604020202020204" pitchFamily="34" charset="0"/>
                </a:rPr>
                <a:t>Target Application</a:t>
              </a:r>
            </a:p>
          </p:txBody>
        </p:sp>
        <p:grpSp>
          <p:nvGrpSpPr>
            <p:cNvPr id="96" name="Group 95">
              <a:extLst>
                <a:ext uri="{FF2B5EF4-FFF2-40B4-BE49-F238E27FC236}">
                  <a16:creationId xmlns:a16="http://schemas.microsoft.com/office/drawing/2014/main" id="{42CB0CEF-C999-9C43-A230-0F857D001E90}"/>
                </a:ext>
              </a:extLst>
            </p:cNvPr>
            <p:cNvGrpSpPr/>
            <p:nvPr/>
          </p:nvGrpSpPr>
          <p:grpSpPr>
            <a:xfrm>
              <a:off x="219760" y="618869"/>
              <a:ext cx="1568207" cy="2370428"/>
              <a:chOff x="219760" y="618869"/>
              <a:chExt cx="1568207" cy="2370428"/>
            </a:xfrm>
          </p:grpSpPr>
          <p:sp>
            <p:nvSpPr>
              <p:cNvPr id="125" name="Rectangle 124">
                <a:extLst>
                  <a:ext uri="{FF2B5EF4-FFF2-40B4-BE49-F238E27FC236}">
                    <a16:creationId xmlns:a16="http://schemas.microsoft.com/office/drawing/2014/main" id="{DE179687-1111-3D40-9DBC-D6F753B7D399}"/>
                  </a:ext>
                </a:extLst>
              </p:cNvPr>
              <p:cNvSpPr/>
              <p:nvPr/>
            </p:nvSpPr>
            <p:spPr>
              <a:xfrm>
                <a:off x="245270" y="979903"/>
                <a:ext cx="1542697" cy="2009394"/>
              </a:xfrm>
              <a:prstGeom prst="rect">
                <a:avLst/>
              </a:prstGeom>
              <a:solidFill>
                <a:schemeClr val="accent6">
                  <a:lumMod val="40000"/>
                  <a:lumOff val="60000"/>
                  <a:alpha val="20000"/>
                </a:schemeClr>
              </a:solid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27" name="Group 126">
                <a:extLst>
                  <a:ext uri="{FF2B5EF4-FFF2-40B4-BE49-F238E27FC236}">
                    <a16:creationId xmlns:a16="http://schemas.microsoft.com/office/drawing/2014/main" id="{0CAC0D48-CABA-B04C-B9F6-C11ED3B1A67C}"/>
                  </a:ext>
                </a:extLst>
              </p:cNvPr>
              <p:cNvGrpSpPr/>
              <p:nvPr/>
            </p:nvGrpSpPr>
            <p:grpSpPr>
              <a:xfrm>
                <a:off x="502434" y="1345308"/>
                <a:ext cx="1161012" cy="1542683"/>
                <a:chOff x="192558" y="815374"/>
                <a:chExt cx="1161012" cy="1542683"/>
              </a:xfrm>
            </p:grpSpPr>
            <p:sp>
              <p:nvSpPr>
                <p:cNvPr id="128" name="Rectangle 127">
                  <a:extLst>
                    <a:ext uri="{FF2B5EF4-FFF2-40B4-BE49-F238E27FC236}">
                      <a16:creationId xmlns:a16="http://schemas.microsoft.com/office/drawing/2014/main" id="{80E00CFA-F899-0143-9343-FFB229492A8B}"/>
                    </a:ext>
                  </a:extLst>
                </p:cNvPr>
                <p:cNvSpPr/>
                <p:nvPr/>
              </p:nvSpPr>
              <p:spPr>
                <a:xfrm>
                  <a:off x="192558" y="815374"/>
                  <a:ext cx="1161012" cy="154268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129" name="Freeform 128">
                  <a:extLst>
                    <a:ext uri="{FF2B5EF4-FFF2-40B4-BE49-F238E27FC236}">
                      <a16:creationId xmlns:a16="http://schemas.microsoft.com/office/drawing/2014/main" id="{CE23A6B4-93C3-A948-BA91-EAAE76BFD94F}"/>
                    </a:ext>
                  </a:extLst>
                </p:cNvPr>
                <p:cNvSpPr/>
                <p:nvPr/>
              </p:nvSpPr>
              <p:spPr>
                <a:xfrm>
                  <a:off x="447346" y="1008621"/>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30" name="Freeform 129">
                  <a:extLst>
                    <a:ext uri="{FF2B5EF4-FFF2-40B4-BE49-F238E27FC236}">
                      <a16:creationId xmlns:a16="http://schemas.microsoft.com/office/drawing/2014/main" id="{E8618E44-97A3-144A-92F6-35AB0200FA97}"/>
                    </a:ext>
                  </a:extLst>
                </p:cNvPr>
                <p:cNvSpPr/>
                <p:nvPr/>
              </p:nvSpPr>
              <p:spPr>
                <a:xfrm>
                  <a:off x="474576" y="1340336"/>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31" name="Freeform 130">
                  <a:extLst>
                    <a:ext uri="{FF2B5EF4-FFF2-40B4-BE49-F238E27FC236}">
                      <a16:creationId xmlns:a16="http://schemas.microsoft.com/office/drawing/2014/main" id="{433D34DB-2DAC-5049-A0DB-695CF0613FA6}"/>
                    </a:ext>
                  </a:extLst>
                </p:cNvPr>
                <p:cNvSpPr/>
                <p:nvPr/>
              </p:nvSpPr>
              <p:spPr>
                <a:xfrm>
                  <a:off x="460805" y="1668670"/>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32" name="Freeform 131">
                  <a:extLst>
                    <a:ext uri="{FF2B5EF4-FFF2-40B4-BE49-F238E27FC236}">
                      <a16:creationId xmlns:a16="http://schemas.microsoft.com/office/drawing/2014/main" id="{CF0E0D82-95BB-E543-8547-B99A9DCA7232}"/>
                    </a:ext>
                  </a:extLst>
                </p:cNvPr>
                <p:cNvSpPr/>
                <p:nvPr/>
              </p:nvSpPr>
              <p:spPr>
                <a:xfrm>
                  <a:off x="474576" y="2001282"/>
                  <a:ext cx="697091" cy="94165"/>
                </a:xfrm>
                <a:custGeom>
                  <a:avLst/>
                  <a:gdLst>
                    <a:gd name="connsiteX0" fmla="*/ 0 w 690880"/>
                    <a:gd name="connsiteY0" fmla="*/ 182902 h 193206"/>
                    <a:gd name="connsiteX1" fmla="*/ 294640 w 690880"/>
                    <a:gd name="connsiteY1" fmla="*/ 22 h 193206"/>
                    <a:gd name="connsiteX2" fmla="*/ 508000 w 690880"/>
                    <a:gd name="connsiteY2" fmla="*/ 193062 h 193206"/>
                    <a:gd name="connsiteX3" fmla="*/ 690880 w 690880"/>
                    <a:gd name="connsiteY3" fmla="*/ 30502 h 193206"/>
                  </a:gdLst>
                  <a:ahLst/>
                  <a:cxnLst>
                    <a:cxn ang="0">
                      <a:pos x="connsiteX0" y="connsiteY0"/>
                    </a:cxn>
                    <a:cxn ang="0">
                      <a:pos x="connsiteX1" y="connsiteY1"/>
                    </a:cxn>
                    <a:cxn ang="0">
                      <a:pos x="connsiteX2" y="connsiteY2"/>
                    </a:cxn>
                    <a:cxn ang="0">
                      <a:pos x="connsiteX3" y="connsiteY3"/>
                    </a:cxn>
                  </a:cxnLst>
                  <a:rect l="l" t="t" r="r" b="b"/>
                  <a:pathLst>
                    <a:path w="690880" h="193206">
                      <a:moveTo>
                        <a:pt x="0" y="182902"/>
                      </a:moveTo>
                      <a:cubicBezTo>
                        <a:pt x="104986" y="90615"/>
                        <a:pt x="209973" y="-1671"/>
                        <a:pt x="294640" y="22"/>
                      </a:cubicBezTo>
                      <a:cubicBezTo>
                        <a:pt x="379307" y="1715"/>
                        <a:pt x="441960" y="187982"/>
                        <a:pt x="508000" y="193062"/>
                      </a:cubicBezTo>
                      <a:cubicBezTo>
                        <a:pt x="574040" y="198142"/>
                        <a:pt x="658707" y="67755"/>
                        <a:pt x="690880" y="3050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133" name="Rectangle 132">
                <a:extLst>
                  <a:ext uri="{FF2B5EF4-FFF2-40B4-BE49-F238E27FC236}">
                    <a16:creationId xmlns:a16="http://schemas.microsoft.com/office/drawing/2014/main" id="{01ADA81E-9F22-2E49-823A-EAFE228161ED}"/>
                  </a:ext>
                </a:extLst>
              </p:cNvPr>
              <p:cNvSpPr/>
              <p:nvPr/>
            </p:nvSpPr>
            <p:spPr>
              <a:xfrm rot="16200000">
                <a:off x="-399340" y="1924514"/>
                <a:ext cx="1545978" cy="307777"/>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Arial" panose="020B0604020202020204" pitchFamily="34" charset="0"/>
                  </a:rPr>
                  <a:t>Source Code</a:t>
                </a:r>
              </a:p>
            </p:txBody>
          </p:sp>
          <p:sp>
            <p:nvSpPr>
              <p:cNvPr id="38" name="Rectangle 37">
                <a:extLst>
                  <a:ext uri="{FF2B5EF4-FFF2-40B4-BE49-F238E27FC236}">
                    <a16:creationId xmlns:a16="http://schemas.microsoft.com/office/drawing/2014/main" id="{9A1734DD-09B8-1841-9E15-E9630DC408F1}"/>
                  </a:ext>
                </a:extLst>
              </p:cNvPr>
              <p:cNvSpPr/>
              <p:nvPr/>
            </p:nvSpPr>
            <p:spPr>
              <a:xfrm>
                <a:off x="309531" y="618869"/>
                <a:ext cx="1414173"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Arial" panose="020B0604020202020204" pitchFamily="34" charset="0"/>
                  </a:rPr>
                  <a:t>User Input</a:t>
                </a:r>
              </a:p>
            </p:txBody>
          </p:sp>
        </p:grpSp>
      </p:grpSp>
      <p:grpSp>
        <p:nvGrpSpPr>
          <p:cNvPr id="181" name="Group 180">
            <a:extLst>
              <a:ext uri="{FF2B5EF4-FFF2-40B4-BE49-F238E27FC236}">
                <a16:creationId xmlns:a16="http://schemas.microsoft.com/office/drawing/2014/main" id="{5BD3EBE0-D55D-7447-8AC7-BDF8C4055E14}"/>
              </a:ext>
            </a:extLst>
          </p:cNvPr>
          <p:cNvGrpSpPr/>
          <p:nvPr/>
        </p:nvGrpSpPr>
        <p:grpSpPr>
          <a:xfrm>
            <a:off x="5846808" y="1853559"/>
            <a:ext cx="3155090" cy="2745983"/>
            <a:chOff x="5846808" y="1853559"/>
            <a:chExt cx="3155090" cy="2745983"/>
          </a:xfrm>
        </p:grpSpPr>
        <p:sp>
          <p:nvSpPr>
            <p:cNvPr id="176" name="Rectangle 175">
              <a:extLst>
                <a:ext uri="{FF2B5EF4-FFF2-40B4-BE49-F238E27FC236}">
                  <a16:creationId xmlns:a16="http://schemas.microsoft.com/office/drawing/2014/main" id="{E153CD6E-2330-764F-861D-132A1A97E7B4}"/>
                </a:ext>
              </a:extLst>
            </p:cNvPr>
            <p:cNvSpPr/>
            <p:nvPr/>
          </p:nvSpPr>
          <p:spPr>
            <a:xfrm>
              <a:off x="5846809" y="3317160"/>
              <a:ext cx="2726377" cy="1282382"/>
            </a:xfrm>
            <a:prstGeom prst="rect">
              <a:avLst/>
            </a:prstGeom>
            <a:no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04" name="Group 103">
              <a:extLst>
                <a:ext uri="{FF2B5EF4-FFF2-40B4-BE49-F238E27FC236}">
                  <a16:creationId xmlns:a16="http://schemas.microsoft.com/office/drawing/2014/main" id="{67AD5102-16EE-7E4D-972A-B8A99542D2EC}"/>
                </a:ext>
              </a:extLst>
            </p:cNvPr>
            <p:cNvGrpSpPr/>
            <p:nvPr/>
          </p:nvGrpSpPr>
          <p:grpSpPr>
            <a:xfrm>
              <a:off x="5846808" y="1853559"/>
              <a:ext cx="3155090" cy="2664079"/>
              <a:chOff x="5846808" y="1853559"/>
              <a:chExt cx="3155090" cy="2664079"/>
            </a:xfrm>
          </p:grpSpPr>
          <p:grpSp>
            <p:nvGrpSpPr>
              <p:cNvPr id="109" name="Group 108">
                <a:extLst>
                  <a:ext uri="{FF2B5EF4-FFF2-40B4-BE49-F238E27FC236}">
                    <a16:creationId xmlns:a16="http://schemas.microsoft.com/office/drawing/2014/main" id="{F53F1044-246E-FA45-9464-8B0EDCE08219}"/>
                  </a:ext>
                </a:extLst>
              </p:cNvPr>
              <p:cNvGrpSpPr/>
              <p:nvPr/>
            </p:nvGrpSpPr>
            <p:grpSpPr>
              <a:xfrm>
                <a:off x="6040999" y="3877225"/>
                <a:ext cx="2290141" cy="640413"/>
                <a:chOff x="4488784" y="987542"/>
                <a:chExt cx="1498728" cy="640413"/>
              </a:xfrm>
            </p:grpSpPr>
            <p:sp>
              <p:nvSpPr>
                <p:cNvPr id="136" name="Rounded Rectangle 135">
                  <a:extLst>
                    <a:ext uri="{FF2B5EF4-FFF2-40B4-BE49-F238E27FC236}">
                      <a16:creationId xmlns:a16="http://schemas.microsoft.com/office/drawing/2014/main" id="{29EE075D-A1FF-AE42-AA04-06F10B5B4FDE}"/>
                    </a:ext>
                  </a:extLst>
                </p:cNvPr>
                <p:cNvSpPr/>
                <p:nvPr/>
              </p:nvSpPr>
              <p:spPr>
                <a:xfrm>
                  <a:off x="4489453" y="987542"/>
                  <a:ext cx="1498059" cy="265176"/>
                </a:xfrm>
                <a:prstGeom prst="roundRect">
                  <a:avLst/>
                </a:prstGeom>
                <a:solidFill>
                  <a:schemeClr val="accent4">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20000"/>
                          <a:lumOff val="80000"/>
                        </a:srgbClr>
                      </a:solidFill>
                      <a:effectLst/>
                      <a:uLnTx/>
                      <a:uFillTx/>
                      <a:latin typeface="Cambria" panose="02040503050406030204" pitchFamily="18" charset="0"/>
                      <a:ea typeface="+mn-ea"/>
                      <a:cs typeface="Arial" panose="020B0604020202020204" pitchFamily="34" charset="0"/>
                    </a:rPr>
                    <a:t>Temporal Locality</a:t>
                  </a:r>
                </a:p>
              </p:txBody>
            </p:sp>
            <p:sp>
              <p:nvSpPr>
                <p:cNvPr id="135" name="Rounded Rectangle 134">
                  <a:extLst>
                    <a:ext uri="{FF2B5EF4-FFF2-40B4-BE49-F238E27FC236}">
                      <a16:creationId xmlns:a16="http://schemas.microsoft.com/office/drawing/2014/main" id="{42D6631A-2C26-5D4E-9358-2B5A0E2F0C36}"/>
                    </a:ext>
                  </a:extLst>
                </p:cNvPr>
                <p:cNvSpPr/>
                <p:nvPr/>
              </p:nvSpPr>
              <p:spPr>
                <a:xfrm>
                  <a:off x="4488784" y="1362779"/>
                  <a:ext cx="1498059" cy="265176"/>
                </a:xfrm>
                <a:prstGeom prst="roundRect">
                  <a:avLst/>
                </a:prstGeom>
                <a:solidFill>
                  <a:schemeClr val="accent4">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C000">
                          <a:lumMod val="20000"/>
                          <a:lumOff val="80000"/>
                        </a:srgbClr>
                      </a:solidFill>
                      <a:effectLst/>
                      <a:uLnTx/>
                      <a:uFillTx/>
                      <a:latin typeface="Cambria" panose="02040503050406030204" pitchFamily="18" charset="0"/>
                      <a:ea typeface="+mn-ea"/>
                      <a:cs typeface="Arial" panose="020B0604020202020204" pitchFamily="34" charset="0"/>
                    </a:rPr>
                    <a:t>Spatial Locality</a:t>
                  </a:r>
                </a:p>
              </p:txBody>
            </p:sp>
          </p:grpSp>
          <p:grpSp>
            <p:nvGrpSpPr>
              <p:cNvPr id="100" name="Group 99">
                <a:extLst>
                  <a:ext uri="{FF2B5EF4-FFF2-40B4-BE49-F238E27FC236}">
                    <a16:creationId xmlns:a16="http://schemas.microsoft.com/office/drawing/2014/main" id="{430DDD9A-9449-5049-B09B-EECEECBCF1A8}"/>
                  </a:ext>
                </a:extLst>
              </p:cNvPr>
              <p:cNvGrpSpPr/>
              <p:nvPr/>
            </p:nvGrpSpPr>
            <p:grpSpPr>
              <a:xfrm>
                <a:off x="8573186" y="1853559"/>
                <a:ext cx="428712" cy="2107967"/>
                <a:chOff x="8573186" y="1853559"/>
                <a:chExt cx="428712" cy="2107967"/>
              </a:xfrm>
            </p:grpSpPr>
            <p:cxnSp>
              <p:nvCxnSpPr>
                <p:cNvPr id="30" name="Straight Connector 29">
                  <a:extLst>
                    <a:ext uri="{FF2B5EF4-FFF2-40B4-BE49-F238E27FC236}">
                      <a16:creationId xmlns:a16="http://schemas.microsoft.com/office/drawing/2014/main" id="{9E84DC83-5B2A-D54F-AB18-AC9064914AF8}"/>
                    </a:ext>
                  </a:extLst>
                </p:cNvPr>
                <p:cNvCxnSpPr>
                  <a:cxnSpLocks/>
                  <a:stCxn id="139" idx="0"/>
                </p:cNvCxnSpPr>
                <p:nvPr/>
              </p:nvCxnSpPr>
              <p:spPr>
                <a:xfrm flipV="1">
                  <a:off x="8865838" y="1855380"/>
                  <a:ext cx="136058" cy="228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4195A58-2D91-054E-B8AB-48789FC34419}"/>
                    </a:ext>
                  </a:extLst>
                </p:cNvPr>
                <p:cNvCxnSpPr>
                  <a:cxnSpLocks/>
                </p:cNvCxnSpPr>
                <p:nvPr/>
              </p:nvCxnSpPr>
              <p:spPr>
                <a:xfrm>
                  <a:off x="9001896" y="1853559"/>
                  <a:ext cx="0" cy="210796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A6CD66EA-53C8-7244-94B6-615DE3E753F8}"/>
                    </a:ext>
                  </a:extLst>
                </p:cNvPr>
                <p:cNvCxnSpPr>
                  <a:cxnSpLocks/>
                  <a:endCxn id="176" idx="3"/>
                </p:cNvCxnSpPr>
                <p:nvPr/>
              </p:nvCxnSpPr>
              <p:spPr>
                <a:xfrm flipH="1" flipV="1">
                  <a:off x="8573186" y="3958351"/>
                  <a:ext cx="428712" cy="0"/>
                </a:xfrm>
                <a:prstGeom prst="straightConnector1">
                  <a:avLst/>
                </a:prstGeom>
                <a:ln w="19050">
                  <a:solidFill>
                    <a:schemeClr val="tx1"/>
                  </a:solidFill>
                  <a:tailEnd type="triangle"/>
                </a:ln>
              </p:spPr>
              <p:style>
                <a:lnRef idx="1">
                  <a:schemeClr val="dk1"/>
                </a:lnRef>
                <a:fillRef idx="0">
                  <a:schemeClr val="dk1"/>
                </a:fillRef>
                <a:effectRef idx="0">
                  <a:schemeClr val="dk1"/>
                </a:effectRef>
                <a:fontRef idx="minor">
                  <a:schemeClr val="tx1"/>
                </a:fontRef>
              </p:style>
            </p:cxnSp>
          </p:grpSp>
          <p:sp>
            <p:nvSpPr>
              <p:cNvPr id="194" name="Rectangle 193">
                <a:extLst>
                  <a:ext uri="{FF2B5EF4-FFF2-40B4-BE49-F238E27FC236}">
                    <a16:creationId xmlns:a16="http://schemas.microsoft.com/office/drawing/2014/main" id="{E29F4AB6-70A6-434D-9153-52FFF003F570}"/>
                  </a:ext>
                </a:extLst>
              </p:cNvPr>
              <p:cNvSpPr/>
              <p:nvPr/>
            </p:nvSpPr>
            <p:spPr>
              <a:xfrm>
                <a:off x="5846808" y="3201169"/>
                <a:ext cx="2726379" cy="557784"/>
              </a:xfrm>
              <a:prstGeom prst="rect">
                <a:avLst/>
              </a:prstGeom>
              <a:solidFill>
                <a:schemeClr val="tx2"/>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Step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Locality-based Clustering</a:t>
                </a:r>
              </a:p>
            </p:txBody>
          </p:sp>
        </p:grpSp>
      </p:grpSp>
      <p:grpSp>
        <p:nvGrpSpPr>
          <p:cNvPr id="180" name="Group 179">
            <a:extLst>
              <a:ext uri="{FF2B5EF4-FFF2-40B4-BE49-F238E27FC236}">
                <a16:creationId xmlns:a16="http://schemas.microsoft.com/office/drawing/2014/main" id="{5A69F14A-5249-5844-A11D-44A658F0C3B5}"/>
              </a:ext>
            </a:extLst>
          </p:cNvPr>
          <p:cNvGrpSpPr/>
          <p:nvPr/>
        </p:nvGrpSpPr>
        <p:grpSpPr>
          <a:xfrm>
            <a:off x="-183966" y="2730453"/>
            <a:ext cx="2930889" cy="4572000"/>
            <a:chOff x="-183966" y="2730453"/>
            <a:chExt cx="2930889" cy="4572000"/>
          </a:xfrm>
        </p:grpSpPr>
        <p:sp>
          <p:nvSpPr>
            <p:cNvPr id="243" name="Rectangle 242">
              <a:extLst>
                <a:ext uri="{FF2B5EF4-FFF2-40B4-BE49-F238E27FC236}">
                  <a16:creationId xmlns:a16="http://schemas.microsoft.com/office/drawing/2014/main" id="{5110AF91-9BFD-BF44-8777-B9D6729B6640}"/>
                </a:ext>
              </a:extLst>
            </p:cNvPr>
            <p:cNvSpPr/>
            <p:nvPr/>
          </p:nvSpPr>
          <p:spPr>
            <a:xfrm rot="5400000">
              <a:off x="-122633" y="3778992"/>
              <a:ext cx="2820431" cy="2423184"/>
            </a:xfrm>
            <a:prstGeom prst="rect">
              <a:avLst/>
            </a:prstGeom>
            <a:solidFill>
              <a:schemeClr val="accent2">
                <a:lumMod val="40000"/>
                <a:lumOff val="60000"/>
                <a:alpha val="20000"/>
              </a:schemeClr>
            </a:solid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ED7D31">
                    <a:lumMod val="20000"/>
                    <a:lumOff val="80000"/>
                  </a:srgbClr>
                </a:solidFill>
                <a:effectLst/>
                <a:uLnTx/>
                <a:uFillTx/>
                <a:latin typeface="Cambria" panose="02040503050406030204" pitchFamily="18" charset="0"/>
                <a:ea typeface="+mn-ea"/>
                <a:cs typeface="Arial" panose="020B0604020202020204" pitchFamily="34" charset="0"/>
              </a:endParaRPr>
            </a:p>
          </p:txBody>
        </p:sp>
        <p:grpSp>
          <p:nvGrpSpPr>
            <p:cNvPr id="79" name="Group 78">
              <a:extLst>
                <a:ext uri="{FF2B5EF4-FFF2-40B4-BE49-F238E27FC236}">
                  <a16:creationId xmlns:a16="http://schemas.microsoft.com/office/drawing/2014/main" id="{B8177D05-EC2A-8043-904F-E5DD0E5C5930}"/>
                </a:ext>
              </a:extLst>
            </p:cNvPr>
            <p:cNvGrpSpPr/>
            <p:nvPr/>
          </p:nvGrpSpPr>
          <p:grpSpPr>
            <a:xfrm>
              <a:off x="537511" y="3721170"/>
              <a:ext cx="1857490" cy="288229"/>
              <a:chOff x="576273" y="3731512"/>
              <a:chExt cx="1857490" cy="288229"/>
            </a:xfrm>
          </p:grpSpPr>
          <p:sp>
            <p:nvSpPr>
              <p:cNvPr id="245" name="Rectangle 244">
                <a:extLst>
                  <a:ext uri="{FF2B5EF4-FFF2-40B4-BE49-F238E27FC236}">
                    <a16:creationId xmlns:a16="http://schemas.microsoft.com/office/drawing/2014/main" id="{ACB84EEB-EC73-2841-B1E5-A92005F0ED1D}"/>
                  </a:ext>
                </a:extLst>
              </p:cNvPr>
              <p:cNvSpPr/>
              <p:nvPr/>
            </p:nvSpPr>
            <p:spPr>
              <a:xfrm rot="5400000">
                <a:off x="1314554" y="2993231"/>
                <a:ext cx="288229" cy="1764792"/>
              </a:xfrm>
              <a:prstGeom prst="rect">
                <a:avLst/>
              </a:prstGeom>
              <a:solidFill>
                <a:schemeClr val="accent2">
                  <a:lumMod val="60000"/>
                  <a:lumOff val="40000"/>
                  <a:alpha val="61961"/>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DRAM Bandwidth</a:t>
                </a:r>
              </a:p>
            </p:txBody>
          </p:sp>
          <p:cxnSp>
            <p:nvCxnSpPr>
              <p:cNvPr id="261" name="Straight Connector 260">
                <a:extLst>
                  <a:ext uri="{FF2B5EF4-FFF2-40B4-BE49-F238E27FC236}">
                    <a16:creationId xmlns:a16="http://schemas.microsoft.com/office/drawing/2014/main" id="{DBDF9D33-3D1A-6E48-9277-3B7CA035F23E}"/>
                  </a:ext>
                </a:extLst>
              </p:cNvPr>
              <p:cNvCxnSpPr>
                <a:cxnSpLocks/>
                <a:endCxn id="245" idx="0"/>
              </p:cNvCxnSpPr>
              <p:nvPr/>
            </p:nvCxnSpPr>
            <p:spPr>
              <a:xfrm flipH="1" flipV="1">
                <a:off x="2341065" y="3875628"/>
                <a:ext cx="92698"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8" name="Group 77">
              <a:extLst>
                <a:ext uri="{FF2B5EF4-FFF2-40B4-BE49-F238E27FC236}">
                  <a16:creationId xmlns:a16="http://schemas.microsoft.com/office/drawing/2014/main" id="{8381FF2A-3F17-AC4A-8677-E2107E14D795}"/>
                </a:ext>
              </a:extLst>
            </p:cNvPr>
            <p:cNvGrpSpPr/>
            <p:nvPr/>
          </p:nvGrpSpPr>
          <p:grpSpPr>
            <a:xfrm>
              <a:off x="537240" y="4143333"/>
              <a:ext cx="1856232" cy="288230"/>
              <a:chOff x="576272" y="4143333"/>
              <a:chExt cx="1856232" cy="288230"/>
            </a:xfrm>
            <a:solidFill>
              <a:schemeClr val="accent2">
                <a:lumMod val="40000"/>
                <a:lumOff val="60000"/>
              </a:schemeClr>
            </a:solidFill>
          </p:grpSpPr>
          <p:sp>
            <p:nvSpPr>
              <p:cNvPr id="255" name="Rectangle 254">
                <a:extLst>
                  <a:ext uri="{FF2B5EF4-FFF2-40B4-BE49-F238E27FC236}">
                    <a16:creationId xmlns:a16="http://schemas.microsoft.com/office/drawing/2014/main" id="{8DF493D5-66AC-684E-9433-AB8474F65F37}"/>
                  </a:ext>
                </a:extLst>
              </p:cNvPr>
              <p:cNvSpPr/>
              <p:nvPr/>
            </p:nvSpPr>
            <p:spPr>
              <a:xfrm rot="5400000">
                <a:off x="1314553" y="3405052"/>
                <a:ext cx="288230" cy="1764792"/>
              </a:xfrm>
              <a:prstGeom prst="rect">
                <a:avLst/>
              </a:prstGeom>
              <a:grp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DRAM Latency</a:t>
                </a:r>
              </a:p>
            </p:txBody>
          </p:sp>
          <p:cxnSp>
            <p:nvCxnSpPr>
              <p:cNvPr id="262" name="Straight Connector 261">
                <a:extLst>
                  <a:ext uri="{FF2B5EF4-FFF2-40B4-BE49-F238E27FC236}">
                    <a16:creationId xmlns:a16="http://schemas.microsoft.com/office/drawing/2014/main" id="{7F9EF865-00ED-2240-B1DB-10225B23141B}"/>
                  </a:ext>
                </a:extLst>
              </p:cNvPr>
              <p:cNvCxnSpPr>
                <a:cxnSpLocks/>
                <a:endCxn id="255" idx="0"/>
              </p:cNvCxnSpPr>
              <p:nvPr/>
            </p:nvCxnSpPr>
            <p:spPr>
              <a:xfrm flipH="1">
                <a:off x="2341064" y="4285703"/>
                <a:ext cx="91440" cy="1745"/>
              </a:xfrm>
              <a:prstGeom prst="line">
                <a:avLst/>
              </a:prstGeom>
              <a:grpFill/>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AFC33E29-F3B7-DD43-BECE-190EB0D1A404}"/>
                </a:ext>
              </a:extLst>
            </p:cNvPr>
            <p:cNvGrpSpPr/>
            <p:nvPr/>
          </p:nvGrpSpPr>
          <p:grpSpPr>
            <a:xfrm>
              <a:off x="534289" y="4563596"/>
              <a:ext cx="1854318" cy="288231"/>
              <a:chOff x="578390" y="4555153"/>
              <a:chExt cx="1854318" cy="288231"/>
            </a:xfrm>
          </p:grpSpPr>
          <p:sp>
            <p:nvSpPr>
              <p:cNvPr id="256" name="Rectangle 255">
                <a:extLst>
                  <a:ext uri="{FF2B5EF4-FFF2-40B4-BE49-F238E27FC236}">
                    <a16:creationId xmlns:a16="http://schemas.microsoft.com/office/drawing/2014/main" id="{9C8FBBB3-355B-D546-B52D-4DE5262ED37C}"/>
                  </a:ext>
                </a:extLst>
              </p:cNvPr>
              <p:cNvSpPr/>
              <p:nvPr/>
            </p:nvSpPr>
            <p:spPr>
              <a:xfrm rot="5400000">
                <a:off x="1315992" y="3817551"/>
                <a:ext cx="288231" cy="1763436"/>
              </a:xfrm>
              <a:prstGeom prst="rect">
                <a:avLst/>
              </a:prstGeom>
              <a:solidFill>
                <a:srgbClr val="F7CCAD"/>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L1/L2 Cache Capacity</a:t>
                </a:r>
              </a:p>
            </p:txBody>
          </p:sp>
          <p:cxnSp>
            <p:nvCxnSpPr>
              <p:cNvPr id="263" name="Straight Connector 262">
                <a:extLst>
                  <a:ext uri="{FF2B5EF4-FFF2-40B4-BE49-F238E27FC236}">
                    <a16:creationId xmlns:a16="http://schemas.microsoft.com/office/drawing/2014/main" id="{4091E32D-BE45-4E46-9423-0A5A22AFF43B}"/>
                  </a:ext>
                </a:extLst>
              </p:cNvPr>
              <p:cNvCxnSpPr>
                <a:cxnSpLocks/>
                <a:endCxn id="256" idx="0"/>
              </p:cNvCxnSpPr>
              <p:nvPr/>
            </p:nvCxnSpPr>
            <p:spPr>
              <a:xfrm flipH="1" flipV="1">
                <a:off x="2341826" y="4699270"/>
                <a:ext cx="90882"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843D8023-BF1C-884C-9AA7-78A7368A784D}"/>
                </a:ext>
              </a:extLst>
            </p:cNvPr>
            <p:cNvGrpSpPr/>
            <p:nvPr/>
          </p:nvGrpSpPr>
          <p:grpSpPr>
            <a:xfrm>
              <a:off x="534274" y="4986563"/>
              <a:ext cx="1854876" cy="292608"/>
              <a:chOff x="578389" y="4966974"/>
              <a:chExt cx="1854876" cy="292608"/>
            </a:xfrm>
            <a:solidFill>
              <a:srgbClr val="F7CCAD"/>
            </a:solidFill>
          </p:grpSpPr>
          <p:sp>
            <p:nvSpPr>
              <p:cNvPr id="257" name="Rectangle 256">
                <a:extLst>
                  <a:ext uri="{FF2B5EF4-FFF2-40B4-BE49-F238E27FC236}">
                    <a16:creationId xmlns:a16="http://schemas.microsoft.com/office/drawing/2014/main" id="{47B93715-DF46-DF4A-89C9-1D9271404F65}"/>
                  </a:ext>
                </a:extLst>
              </p:cNvPr>
              <p:cNvSpPr/>
              <p:nvPr/>
            </p:nvSpPr>
            <p:spPr>
              <a:xfrm rot="5400000">
                <a:off x="1313803" y="4231560"/>
                <a:ext cx="292608" cy="1763435"/>
              </a:xfrm>
              <a:prstGeom prst="rect">
                <a:avLst/>
              </a:prstGeom>
              <a:grp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L3 Cache Contention</a:t>
                </a:r>
              </a:p>
            </p:txBody>
          </p:sp>
          <p:cxnSp>
            <p:nvCxnSpPr>
              <p:cNvPr id="264" name="Straight Connector 263">
                <a:extLst>
                  <a:ext uri="{FF2B5EF4-FFF2-40B4-BE49-F238E27FC236}">
                    <a16:creationId xmlns:a16="http://schemas.microsoft.com/office/drawing/2014/main" id="{E4CAE7BE-3FC3-BD4D-9D73-2137D190BB26}"/>
                  </a:ext>
                </a:extLst>
              </p:cNvPr>
              <p:cNvCxnSpPr>
                <a:cxnSpLocks/>
                <a:endCxn id="257" idx="0"/>
              </p:cNvCxnSpPr>
              <p:nvPr/>
            </p:nvCxnSpPr>
            <p:spPr>
              <a:xfrm flipH="1" flipV="1">
                <a:off x="2341825" y="5113278"/>
                <a:ext cx="91440" cy="0"/>
              </a:xfrm>
              <a:prstGeom prst="line">
                <a:avLst/>
              </a:prstGeom>
              <a:grpFill/>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E64C76E6-8EA4-6543-B24D-A034083EA913}"/>
                </a:ext>
              </a:extLst>
            </p:cNvPr>
            <p:cNvGrpSpPr/>
            <p:nvPr/>
          </p:nvGrpSpPr>
          <p:grpSpPr>
            <a:xfrm>
              <a:off x="530314" y="5428381"/>
              <a:ext cx="1855866" cy="292608"/>
              <a:chOff x="578390" y="5377499"/>
              <a:chExt cx="1855866" cy="292805"/>
            </a:xfrm>
          </p:grpSpPr>
          <p:sp>
            <p:nvSpPr>
              <p:cNvPr id="258" name="Rectangle 257">
                <a:extLst>
                  <a:ext uri="{FF2B5EF4-FFF2-40B4-BE49-F238E27FC236}">
                    <a16:creationId xmlns:a16="http://schemas.microsoft.com/office/drawing/2014/main" id="{A0D24CE7-D35A-C843-871B-8ABD67784FAB}"/>
                  </a:ext>
                </a:extLst>
              </p:cNvPr>
              <p:cNvSpPr/>
              <p:nvPr/>
            </p:nvSpPr>
            <p:spPr>
              <a:xfrm rot="5400000">
                <a:off x="1314008" y="4641881"/>
                <a:ext cx="292805" cy="1764041"/>
              </a:xfrm>
              <a:prstGeom prst="rect">
                <a:avLst/>
              </a:prstGeom>
              <a:solidFill>
                <a:srgbClr val="F7CCAD"/>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L1 Cache Capacity</a:t>
                </a:r>
              </a:p>
            </p:txBody>
          </p:sp>
          <p:cxnSp>
            <p:nvCxnSpPr>
              <p:cNvPr id="265" name="Straight Connector 264">
                <a:extLst>
                  <a:ext uri="{FF2B5EF4-FFF2-40B4-BE49-F238E27FC236}">
                    <a16:creationId xmlns:a16="http://schemas.microsoft.com/office/drawing/2014/main" id="{A00127A9-DE25-974F-BB19-3BFCBE74F2E8}"/>
                  </a:ext>
                </a:extLst>
              </p:cNvPr>
              <p:cNvCxnSpPr>
                <a:cxnSpLocks/>
                <a:endCxn id="258" idx="0"/>
              </p:cNvCxnSpPr>
              <p:nvPr/>
            </p:nvCxnSpPr>
            <p:spPr>
              <a:xfrm flipH="1" flipV="1">
                <a:off x="2342432" y="5523903"/>
                <a:ext cx="91824"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2FF01A75-0F98-F642-822C-21CB13110432}"/>
                </a:ext>
              </a:extLst>
            </p:cNvPr>
            <p:cNvGrpSpPr/>
            <p:nvPr/>
          </p:nvGrpSpPr>
          <p:grpSpPr>
            <a:xfrm>
              <a:off x="530973" y="5870200"/>
              <a:ext cx="1858714" cy="292608"/>
              <a:chOff x="578389" y="5789319"/>
              <a:chExt cx="1858714" cy="292608"/>
            </a:xfrm>
            <a:solidFill>
              <a:srgbClr val="F7CCAD"/>
            </a:solidFill>
          </p:grpSpPr>
          <p:sp>
            <p:nvSpPr>
              <p:cNvPr id="259" name="Rectangle 258">
                <a:extLst>
                  <a:ext uri="{FF2B5EF4-FFF2-40B4-BE49-F238E27FC236}">
                    <a16:creationId xmlns:a16="http://schemas.microsoft.com/office/drawing/2014/main" id="{8A56611B-D5C3-9B48-B68B-267D7CEC58F6}"/>
                  </a:ext>
                </a:extLst>
              </p:cNvPr>
              <p:cNvSpPr/>
              <p:nvPr/>
            </p:nvSpPr>
            <p:spPr>
              <a:xfrm rot="5400000">
                <a:off x="1314106" y="5053602"/>
                <a:ext cx="292608" cy="1764042"/>
              </a:xfrm>
              <a:prstGeom prst="rect">
                <a:avLst/>
              </a:prstGeom>
              <a:grp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D7D31">
                        <a:lumMod val="40000"/>
                        <a:lumOff val="60000"/>
                      </a:srgbClr>
                    </a:solidFill>
                    <a:effectLst/>
                    <a:uLnTx/>
                    <a:uFillTx/>
                    <a:latin typeface="Cambria" panose="02040503050406030204" pitchFamily="18" charset="0"/>
                    <a:ea typeface="+mn-ea"/>
                    <a:cs typeface="Arial" panose="020B0604020202020204" pitchFamily="34" charset="0"/>
                  </a:rPr>
                  <a:t>Compute-Bound</a:t>
                </a:r>
              </a:p>
            </p:txBody>
          </p:sp>
          <p:cxnSp>
            <p:nvCxnSpPr>
              <p:cNvPr id="266" name="Straight Connector 265">
                <a:extLst>
                  <a:ext uri="{FF2B5EF4-FFF2-40B4-BE49-F238E27FC236}">
                    <a16:creationId xmlns:a16="http://schemas.microsoft.com/office/drawing/2014/main" id="{C2B32F69-526B-2041-8DFD-F26911037B49}"/>
                  </a:ext>
                </a:extLst>
              </p:cNvPr>
              <p:cNvCxnSpPr>
                <a:cxnSpLocks/>
                <a:endCxn id="259" idx="0"/>
              </p:cNvCxnSpPr>
              <p:nvPr/>
            </p:nvCxnSpPr>
            <p:spPr>
              <a:xfrm flipH="1" flipV="1">
                <a:off x="2342431" y="5935623"/>
                <a:ext cx="94672" cy="0"/>
              </a:xfrm>
              <a:prstGeom prst="line">
                <a:avLst/>
              </a:prstGeom>
              <a:grpFill/>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73" name="Rectangle 72">
              <a:extLst>
                <a:ext uri="{FF2B5EF4-FFF2-40B4-BE49-F238E27FC236}">
                  <a16:creationId xmlns:a16="http://schemas.microsoft.com/office/drawing/2014/main" id="{AED7BDFC-6819-A546-B750-007439F4C1E6}"/>
                </a:ext>
              </a:extLst>
            </p:cNvPr>
            <p:cNvSpPr/>
            <p:nvPr/>
          </p:nvSpPr>
          <p:spPr>
            <a:xfrm rot="16200000">
              <a:off x="-2005341" y="4847176"/>
              <a:ext cx="4572000" cy="338554"/>
            </a:xfrm>
            <a:prstGeom prst="rect">
              <a:avLst/>
            </a:prstGeom>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ED7D31">
                      <a:lumMod val="75000"/>
                    </a:srgbClr>
                  </a:solidFill>
                  <a:effectLst/>
                  <a:uLnTx/>
                  <a:uFillTx/>
                  <a:latin typeface="Cambria" panose="02040503050406030204" pitchFamily="18" charset="0"/>
                  <a:ea typeface="+mn-ea"/>
                  <a:cs typeface="Arial" panose="020B0604020202020204" pitchFamily="34" charset="0"/>
                </a:rPr>
                <a:t>Memory Bottleneck Classes</a:t>
              </a:r>
            </a:p>
          </p:txBody>
        </p:sp>
        <p:sp>
          <p:nvSpPr>
            <p:cNvPr id="220" name="Rectangle 219">
              <a:extLst>
                <a:ext uri="{FF2B5EF4-FFF2-40B4-BE49-F238E27FC236}">
                  <a16:creationId xmlns:a16="http://schemas.microsoft.com/office/drawing/2014/main" id="{09C1FB5C-1A31-494E-9FF6-6AD0C88F744A}"/>
                </a:ext>
              </a:extLst>
            </p:cNvPr>
            <p:cNvSpPr/>
            <p:nvPr/>
          </p:nvSpPr>
          <p:spPr>
            <a:xfrm>
              <a:off x="-183966" y="3224820"/>
              <a:ext cx="2930889"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D7D31">
                      <a:lumMod val="75000"/>
                    </a:srgbClr>
                  </a:solidFill>
                  <a:effectLst/>
                  <a:uLnTx/>
                  <a:uFillTx/>
                  <a:latin typeface="Cambria" panose="02040503050406030204" pitchFamily="18" charset="0"/>
                  <a:ea typeface="+mn-ea"/>
                  <a:cs typeface="Arial" panose="020B0604020202020204" pitchFamily="34" charset="0"/>
                </a:rPr>
                <a:t>Methodology Output</a:t>
              </a:r>
            </a:p>
          </p:txBody>
        </p:sp>
      </p:grpSp>
      <p:grpSp>
        <p:nvGrpSpPr>
          <p:cNvPr id="105" name="Group 104">
            <a:extLst>
              <a:ext uri="{FF2B5EF4-FFF2-40B4-BE49-F238E27FC236}">
                <a16:creationId xmlns:a16="http://schemas.microsoft.com/office/drawing/2014/main" id="{7BD2A736-93A3-1348-BB50-5C925BE3867E}"/>
              </a:ext>
            </a:extLst>
          </p:cNvPr>
          <p:cNvGrpSpPr/>
          <p:nvPr/>
        </p:nvGrpSpPr>
        <p:grpSpPr>
          <a:xfrm>
            <a:off x="5839230" y="3958351"/>
            <a:ext cx="3162666" cy="2825927"/>
            <a:chOff x="5839230" y="3958351"/>
            <a:chExt cx="3162666" cy="2825927"/>
          </a:xfrm>
        </p:grpSpPr>
        <p:grpSp>
          <p:nvGrpSpPr>
            <p:cNvPr id="161" name="Group 160">
              <a:extLst>
                <a:ext uri="{FF2B5EF4-FFF2-40B4-BE49-F238E27FC236}">
                  <a16:creationId xmlns:a16="http://schemas.microsoft.com/office/drawing/2014/main" id="{0220B01A-B958-CD45-864B-20A0AEE3B640}"/>
                </a:ext>
              </a:extLst>
            </p:cNvPr>
            <p:cNvGrpSpPr/>
            <p:nvPr/>
          </p:nvGrpSpPr>
          <p:grpSpPr>
            <a:xfrm>
              <a:off x="5839232" y="4712174"/>
              <a:ext cx="2733954" cy="2072104"/>
              <a:chOff x="6709876" y="2394997"/>
              <a:chExt cx="2733954" cy="2072104"/>
            </a:xfrm>
          </p:grpSpPr>
          <p:sp>
            <p:nvSpPr>
              <p:cNvPr id="162" name="Rectangle 161">
                <a:extLst>
                  <a:ext uri="{FF2B5EF4-FFF2-40B4-BE49-F238E27FC236}">
                    <a16:creationId xmlns:a16="http://schemas.microsoft.com/office/drawing/2014/main" id="{FBD98893-3B55-1540-B6DC-C5EA9FC39F24}"/>
                  </a:ext>
                </a:extLst>
              </p:cNvPr>
              <p:cNvSpPr/>
              <p:nvPr/>
            </p:nvSpPr>
            <p:spPr>
              <a:xfrm>
                <a:off x="6709876" y="2394997"/>
                <a:ext cx="2733954" cy="2072104"/>
              </a:xfrm>
              <a:prstGeom prst="rect">
                <a:avLst/>
              </a:prstGeom>
              <a:solidFill>
                <a:srgbClr val="FFFFFF"/>
              </a:solid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grpSp>
            <p:nvGrpSpPr>
              <p:cNvPr id="164" name="Group 163">
                <a:extLst>
                  <a:ext uri="{FF2B5EF4-FFF2-40B4-BE49-F238E27FC236}">
                    <a16:creationId xmlns:a16="http://schemas.microsoft.com/office/drawing/2014/main" id="{26A3FA54-59C6-6A41-8243-D059022367D3}"/>
                  </a:ext>
                </a:extLst>
              </p:cNvPr>
              <p:cNvGrpSpPr/>
              <p:nvPr/>
            </p:nvGrpSpPr>
            <p:grpSpPr>
              <a:xfrm>
                <a:off x="6911643" y="3037437"/>
                <a:ext cx="2287368" cy="1336136"/>
                <a:chOff x="7342803" y="785533"/>
                <a:chExt cx="2287368" cy="1336136"/>
              </a:xfrm>
            </p:grpSpPr>
            <p:grpSp>
              <p:nvGrpSpPr>
                <p:cNvPr id="167" name="Group 166">
                  <a:extLst>
                    <a:ext uri="{FF2B5EF4-FFF2-40B4-BE49-F238E27FC236}">
                      <a16:creationId xmlns:a16="http://schemas.microsoft.com/office/drawing/2014/main" id="{2BD570D6-697F-C940-9CF1-F18F374158E6}"/>
                    </a:ext>
                  </a:extLst>
                </p:cNvPr>
                <p:cNvGrpSpPr/>
                <p:nvPr/>
              </p:nvGrpSpPr>
              <p:grpSpPr>
                <a:xfrm>
                  <a:off x="7342803" y="1190909"/>
                  <a:ext cx="2268820" cy="930760"/>
                  <a:chOff x="4856024" y="2742516"/>
                  <a:chExt cx="2268820" cy="930760"/>
                </a:xfrm>
              </p:grpSpPr>
              <p:sp>
                <p:nvSpPr>
                  <p:cNvPr id="169" name="Rounded Rectangle 168">
                    <a:extLst>
                      <a:ext uri="{FF2B5EF4-FFF2-40B4-BE49-F238E27FC236}">
                        <a16:creationId xmlns:a16="http://schemas.microsoft.com/office/drawing/2014/main" id="{9E8C29A8-F117-2445-BCAE-D643E82DE6E0}"/>
                      </a:ext>
                    </a:extLst>
                  </p:cNvPr>
                  <p:cNvSpPr/>
                  <p:nvPr/>
                </p:nvSpPr>
                <p:spPr>
                  <a:xfrm>
                    <a:off x="4856024" y="2742516"/>
                    <a:ext cx="2268820" cy="323519"/>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LLC MPKI</a:t>
                    </a:r>
                  </a:p>
                </p:txBody>
              </p:sp>
              <p:sp>
                <p:nvSpPr>
                  <p:cNvPr id="170" name="Rounded Rectangle 169">
                    <a:extLst>
                      <a:ext uri="{FF2B5EF4-FFF2-40B4-BE49-F238E27FC236}">
                        <a16:creationId xmlns:a16="http://schemas.microsoft.com/office/drawing/2014/main" id="{A91CF9B5-CB62-2347-86B3-10DBCF38E5AB}"/>
                      </a:ext>
                    </a:extLst>
                  </p:cNvPr>
                  <p:cNvSpPr/>
                  <p:nvPr/>
                </p:nvSpPr>
                <p:spPr>
                  <a:xfrm>
                    <a:off x="4856024" y="3160205"/>
                    <a:ext cx="2268819" cy="513071"/>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Last-to-First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Miss Ratio (LFMR)</a:t>
                    </a:r>
                  </a:p>
                </p:txBody>
              </p:sp>
            </p:grpSp>
            <p:sp>
              <p:nvSpPr>
                <p:cNvPr id="166" name="Rounded Rectangle 165">
                  <a:extLst>
                    <a:ext uri="{FF2B5EF4-FFF2-40B4-BE49-F238E27FC236}">
                      <a16:creationId xmlns:a16="http://schemas.microsoft.com/office/drawing/2014/main" id="{03EDAE7C-784D-2A4E-8C34-AAC75FE6602D}"/>
                    </a:ext>
                  </a:extLst>
                </p:cNvPr>
                <p:cNvSpPr/>
                <p:nvPr/>
              </p:nvSpPr>
              <p:spPr>
                <a:xfrm>
                  <a:off x="7342803" y="785533"/>
                  <a:ext cx="2287368" cy="314220"/>
                </a:xfrm>
                <a:prstGeom prst="roundRect">
                  <a:avLst/>
                </a:prstGeom>
                <a:solidFill>
                  <a:schemeClr val="accent1">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B9BD5">
                          <a:lumMod val="20000"/>
                          <a:lumOff val="80000"/>
                        </a:srgbClr>
                      </a:solidFill>
                      <a:effectLst/>
                      <a:uLnTx/>
                      <a:uFillTx/>
                      <a:latin typeface="Cambria" panose="02040503050406030204" pitchFamily="18" charset="0"/>
                      <a:ea typeface="+mn-ea"/>
                      <a:cs typeface="Arial" panose="020B0604020202020204" pitchFamily="34" charset="0"/>
                    </a:rPr>
                    <a:t>Arithmetic Intensity</a:t>
                  </a:r>
                </a:p>
              </p:txBody>
            </p:sp>
          </p:grpSp>
        </p:grpSp>
        <p:sp>
          <p:nvSpPr>
            <p:cNvPr id="198" name="Rectangle 197">
              <a:extLst>
                <a:ext uri="{FF2B5EF4-FFF2-40B4-BE49-F238E27FC236}">
                  <a16:creationId xmlns:a16="http://schemas.microsoft.com/office/drawing/2014/main" id="{A16657A7-B43E-744C-9D7C-AA01AD285B96}"/>
                </a:ext>
              </a:extLst>
            </p:cNvPr>
            <p:cNvSpPr/>
            <p:nvPr/>
          </p:nvSpPr>
          <p:spPr>
            <a:xfrm>
              <a:off x="5839230" y="4719979"/>
              <a:ext cx="2733956" cy="557784"/>
            </a:xfrm>
            <a:prstGeom prst="rect">
              <a:avLst/>
            </a:prstGeom>
            <a:solidFill>
              <a:srgbClr val="333F5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Step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Memory Bottleneck Class.</a:t>
              </a:r>
            </a:p>
          </p:txBody>
        </p:sp>
        <p:grpSp>
          <p:nvGrpSpPr>
            <p:cNvPr id="102" name="Group 101">
              <a:extLst>
                <a:ext uri="{FF2B5EF4-FFF2-40B4-BE49-F238E27FC236}">
                  <a16:creationId xmlns:a16="http://schemas.microsoft.com/office/drawing/2014/main" id="{C077B7A4-27FC-2D45-88F0-FA4DE83CBDB3}"/>
                </a:ext>
              </a:extLst>
            </p:cNvPr>
            <p:cNvGrpSpPr/>
            <p:nvPr/>
          </p:nvGrpSpPr>
          <p:grpSpPr>
            <a:xfrm>
              <a:off x="8565610" y="3958351"/>
              <a:ext cx="436286" cy="1817116"/>
              <a:chOff x="8565610" y="3958351"/>
              <a:chExt cx="436286" cy="1817116"/>
            </a:xfrm>
          </p:grpSpPr>
          <p:cxnSp>
            <p:nvCxnSpPr>
              <p:cNvPr id="179" name="Straight Arrow Connector 178">
                <a:extLst>
                  <a:ext uri="{FF2B5EF4-FFF2-40B4-BE49-F238E27FC236}">
                    <a16:creationId xmlns:a16="http://schemas.microsoft.com/office/drawing/2014/main" id="{EF1A96B5-9A92-EC4B-8A85-EAE616D9A494}"/>
                  </a:ext>
                </a:extLst>
              </p:cNvPr>
              <p:cNvCxnSpPr>
                <a:cxnSpLocks/>
              </p:cNvCxnSpPr>
              <p:nvPr/>
            </p:nvCxnSpPr>
            <p:spPr>
              <a:xfrm flipH="1">
                <a:off x="8565610" y="5775467"/>
                <a:ext cx="43628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34009172-7064-4346-9621-ABE20B301D86}"/>
                  </a:ext>
                </a:extLst>
              </p:cNvPr>
              <p:cNvCxnSpPr>
                <a:cxnSpLocks/>
              </p:cNvCxnSpPr>
              <p:nvPr/>
            </p:nvCxnSpPr>
            <p:spPr>
              <a:xfrm>
                <a:off x="9001125" y="3958351"/>
                <a:ext cx="0" cy="18171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 name="Straight Connector 183">
            <a:extLst>
              <a:ext uri="{FF2B5EF4-FFF2-40B4-BE49-F238E27FC236}">
                <a16:creationId xmlns:a16="http://schemas.microsoft.com/office/drawing/2014/main" id="{5605DF4A-F3F2-CC4D-9023-CFBE3E0AB169}"/>
              </a:ext>
            </a:extLst>
          </p:cNvPr>
          <p:cNvCxnSpPr>
            <a:cxnSpLocks/>
          </p:cNvCxnSpPr>
          <p:nvPr/>
        </p:nvCxnSpPr>
        <p:spPr>
          <a:xfrm>
            <a:off x="309531" y="3108880"/>
            <a:ext cx="8389554" cy="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3" name="Slide Number Placeholder 5">
            <a:extLst>
              <a:ext uri="{FF2B5EF4-FFF2-40B4-BE49-F238E27FC236}">
                <a16:creationId xmlns:a16="http://schemas.microsoft.com/office/drawing/2014/main" id="{DBCE0256-B1BC-9D4B-9F7B-572FD2EB8930}"/>
              </a:ext>
            </a:extLst>
          </p:cNvPr>
          <p:cNvSpPr txBox="1">
            <a:spLocks/>
          </p:cNvSpPr>
          <p:nvPr/>
        </p:nvSpPr>
        <p:spPr>
          <a:xfrm>
            <a:off x="8016285" y="6363563"/>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panose="02040503050406030204" pitchFamily="18" charset="0"/>
                <a:ea typeface="Cambria Math" panose="02040503050406030204" pitchFamily="18" charset="0"/>
                <a:cs typeface="+mn-cs"/>
              </a:rPr>
              <a:t>16</a:t>
            </a:r>
          </a:p>
        </p:txBody>
      </p:sp>
    </p:spTree>
    <p:extLst>
      <p:ext uri="{BB962C8B-B14F-4D97-AF65-F5344CB8AC3E}">
        <p14:creationId xmlns:p14="http://schemas.microsoft.com/office/powerpoint/2010/main" val="402451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fad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7"/>
                                        </p:tgtEl>
                                        <p:attrNameLst>
                                          <p:attrName>style.visibility</p:attrName>
                                        </p:attrNameLst>
                                      </p:cBhvr>
                                      <p:to>
                                        <p:strVal val="visible"/>
                                      </p:to>
                                    </p:set>
                                    <p:animEffect transition="in" filter="fade">
                                      <p:cBhvr>
                                        <p:cTn id="12" dur="500"/>
                                        <p:tgtEl>
                                          <p:spTgt spid="9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10" presetClass="entr" presetSubtype="0" fill="hold" nodeType="withEffect">
                                  <p:stCondLst>
                                    <p:cond delay="0"/>
                                  </p:stCondLst>
                                  <p:childTnLst>
                                    <p:set>
                                      <p:cBhvr>
                                        <p:cTn id="24" dur="1" fill="hold">
                                          <p:stCondLst>
                                            <p:cond delay="0"/>
                                          </p:stCondLst>
                                        </p:cTn>
                                        <p:tgtEl>
                                          <p:spTgt spid="181"/>
                                        </p:tgtEl>
                                        <p:attrNameLst>
                                          <p:attrName>style.visibility</p:attrName>
                                        </p:attrNameLst>
                                      </p:cBhvr>
                                      <p:to>
                                        <p:strVal val="visible"/>
                                      </p:to>
                                    </p:set>
                                    <p:animEffect transition="in" filter="fade">
                                      <p:cBhvr>
                                        <p:cTn id="25" dur="500"/>
                                        <p:tgtEl>
                                          <p:spTgt spid="18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60"/>
                                        </p:tgtEl>
                                        <p:attrNameLst>
                                          <p:attrName>style.visibility</p:attrName>
                                        </p:attrNameLst>
                                      </p:cBhvr>
                                      <p:to>
                                        <p:strVal val="visible"/>
                                      </p:to>
                                    </p:set>
                                    <p:animEffect transition="in" filter="fade">
                                      <p:cBhvr>
                                        <p:cTn id="30" dur="500"/>
                                        <p:tgtEl>
                                          <p:spTgt spid="60"/>
                                        </p:tgtEl>
                                      </p:cBhvr>
                                    </p:animEffect>
                                  </p:childTnLst>
                                </p:cTn>
                              </p:par>
                              <p:par>
                                <p:cTn id="31" presetID="10" presetClass="entr" presetSubtype="0" fill="hold" nodeType="withEffect">
                                  <p:stCondLst>
                                    <p:cond delay="0"/>
                                  </p:stCondLst>
                                  <p:childTnLst>
                                    <p:set>
                                      <p:cBhvr>
                                        <p:cTn id="32" dur="1" fill="hold">
                                          <p:stCondLst>
                                            <p:cond delay="0"/>
                                          </p:stCondLst>
                                        </p:cTn>
                                        <p:tgtEl>
                                          <p:spTgt spid="105"/>
                                        </p:tgtEl>
                                        <p:attrNameLst>
                                          <p:attrName>style.visibility</p:attrName>
                                        </p:attrNameLst>
                                      </p:cBhvr>
                                      <p:to>
                                        <p:strVal val="visible"/>
                                      </p:to>
                                    </p:set>
                                    <p:animEffect transition="in" filter="fade">
                                      <p:cBhvr>
                                        <p:cTn id="33" dur="500"/>
                                        <p:tgtEl>
                                          <p:spTgt spid="105"/>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106"/>
                                        </p:tgtEl>
                                        <p:attrNameLst>
                                          <p:attrName>style.visibility</p:attrName>
                                        </p:attrNameLst>
                                      </p:cBhvr>
                                      <p:to>
                                        <p:strVal val="visible"/>
                                      </p:to>
                                    </p:set>
                                    <p:animEffect transition="in" filter="fade">
                                      <p:cBhvr>
                                        <p:cTn id="38" dur="500"/>
                                        <p:tgtEl>
                                          <p:spTgt spid="106"/>
                                        </p:tgtEl>
                                      </p:cBhvr>
                                    </p:animEffect>
                                  </p:childTnLst>
                                </p:cTn>
                              </p:par>
                              <p:par>
                                <p:cTn id="39" presetID="10" presetClass="entr" presetSubtype="0" fill="hold" nodeType="with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fade">
                                      <p:cBhvr>
                                        <p:cTn id="41" dur="500"/>
                                        <p:tgtEl>
                                          <p:spTgt spid="1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8576D68-840D-4751-9C30-8884D8792624}"/>
              </a:ext>
            </a:extLst>
          </p:cNvPr>
          <p:cNvSpPr>
            <a:spLocks noGrp="1"/>
          </p:cNvSpPr>
          <p:nvPr>
            <p:ph type="title"/>
          </p:nvPr>
        </p:nvSpPr>
        <p:spPr/>
        <p:txBody>
          <a:bodyPr/>
          <a:lstStyle/>
          <a:p>
            <a:r>
              <a:rPr lang="en-US" dirty="0"/>
              <a:t>Step 1: Application Profiling </a:t>
            </a:r>
          </a:p>
        </p:txBody>
      </p:sp>
      <p:sp>
        <p:nvSpPr>
          <p:cNvPr id="3" name="Espaço Reservado para Conteúdo 2">
            <a:extLst>
              <a:ext uri="{FF2B5EF4-FFF2-40B4-BE49-F238E27FC236}">
                <a16:creationId xmlns:a16="http://schemas.microsoft.com/office/drawing/2014/main" id="{BE0EBD8F-8878-4F45-A76A-C50D5816038E}"/>
              </a:ext>
            </a:extLst>
          </p:cNvPr>
          <p:cNvSpPr>
            <a:spLocks noGrp="1"/>
          </p:cNvSpPr>
          <p:nvPr>
            <p:ph idx="1"/>
          </p:nvPr>
        </p:nvSpPr>
        <p:spPr/>
        <p:txBody>
          <a:bodyPr/>
          <a:lstStyle/>
          <a:p>
            <a:r>
              <a:rPr lang="en-US" sz="2400" dirty="0"/>
              <a:t>We analyze </a:t>
            </a:r>
            <a:r>
              <a:rPr lang="en-US" sz="2400" dirty="0">
                <a:solidFill>
                  <a:schemeClr val="accent1">
                    <a:lumMod val="75000"/>
                  </a:schemeClr>
                </a:solidFill>
              </a:rPr>
              <a:t>345 applications</a:t>
            </a:r>
            <a:r>
              <a:rPr lang="en-US" sz="2400" dirty="0"/>
              <a:t> from distinct domains</a:t>
            </a:r>
            <a:r>
              <a:rPr lang="en-US" sz="2400" b="1" dirty="0"/>
              <a:t>:</a:t>
            </a:r>
          </a:p>
          <a:p>
            <a:pPr marL="0" indent="0">
              <a:buNone/>
            </a:pPr>
            <a:endParaRPr lang="en-US" sz="2400" b="1" dirty="0"/>
          </a:p>
          <a:p>
            <a:pPr>
              <a:buFontTx/>
              <a:buChar char="-"/>
            </a:pPr>
            <a:endParaRPr lang="en-US" b="1" dirty="0"/>
          </a:p>
          <a:p>
            <a:pPr>
              <a:buFontTx/>
              <a:buChar char="-"/>
            </a:pPr>
            <a:endParaRPr lang="en-US" dirty="0"/>
          </a:p>
        </p:txBody>
      </p:sp>
      <p:sp>
        <p:nvSpPr>
          <p:cNvPr id="6" name="Slide Number Placeholder 5"/>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25</a:t>
            </a:r>
          </a:p>
        </p:txBody>
      </p:sp>
      <p:sp>
        <p:nvSpPr>
          <p:cNvPr id="7" name="Rectangle 6">
            <a:extLst>
              <a:ext uri="{FF2B5EF4-FFF2-40B4-BE49-F238E27FC236}">
                <a16:creationId xmlns:a16="http://schemas.microsoft.com/office/drawing/2014/main" id="{57EDCFFB-9755-1C42-A8EE-85CF2AD143F5}"/>
              </a:ext>
            </a:extLst>
          </p:cNvPr>
          <p:cNvSpPr/>
          <p:nvPr/>
        </p:nvSpPr>
        <p:spPr>
          <a:xfrm>
            <a:off x="134788" y="1325018"/>
            <a:ext cx="4870031" cy="5632311"/>
          </a:xfrm>
          <a:prstGeom prst="rect">
            <a:avLst/>
          </a:prstGeom>
        </p:spPr>
        <p:txBody>
          <a:bodyPr wrap="square">
            <a:spAutoFit/>
          </a:bodyPr>
          <a:lstStyle/>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Graph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Deep Neural Networks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Physics</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High-Performance Computing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Genomics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Machine Learning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Databases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Data Reorganization</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Image Processing</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Map-Reduce</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Benchmarking </a:t>
            </a:r>
          </a:p>
          <a:p>
            <a:pPr marL="0" marR="0" lvl="0" indent="0" algn="l" defTabSz="914400" rtl="0" eaLnBrk="1" fontAlgn="auto" latinLnBrk="0" hangingPunct="1">
              <a:lnSpc>
                <a:spcPct val="100000"/>
              </a:lnSpc>
              <a:spcBef>
                <a:spcPts val="200"/>
              </a:spcBef>
              <a:spcAft>
                <a:spcPts val="0"/>
              </a:spcAft>
              <a:buClrTx/>
              <a:buSzTx/>
              <a:buFontTx/>
              <a:buChar char="-"/>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Linear Algebra   </a:t>
            </a:r>
          </a:p>
          <a:p>
            <a:pPr marL="0" marR="0" lvl="0" indent="0" algn="l" defTabSz="914400" rtl="0" eaLnBrk="1" fontAlgn="auto" latinLnBrk="0" hangingPunct="1">
              <a:lnSpc>
                <a:spcPct val="100000"/>
              </a:lnSpc>
              <a:spcBef>
                <a:spcPts val="2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Char char="-"/>
              <a:tabLst/>
              <a:defRPr/>
            </a:pPr>
            <a:endParaRPr kumimoji="0" lang="en-US" sz="28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grpSp>
        <p:nvGrpSpPr>
          <p:cNvPr id="5" name="Group 4">
            <a:extLst>
              <a:ext uri="{FF2B5EF4-FFF2-40B4-BE49-F238E27FC236}">
                <a16:creationId xmlns:a16="http://schemas.microsoft.com/office/drawing/2014/main" id="{6D4CD789-CE14-EF4A-8D29-43A108585B77}"/>
              </a:ext>
            </a:extLst>
          </p:cNvPr>
          <p:cNvGrpSpPr/>
          <p:nvPr/>
        </p:nvGrpSpPr>
        <p:grpSpPr>
          <a:xfrm>
            <a:off x="4669559" y="1554109"/>
            <a:ext cx="4474441" cy="4188560"/>
            <a:chOff x="287318" y="2244751"/>
            <a:chExt cx="3915641" cy="3665463"/>
          </a:xfrm>
        </p:grpSpPr>
        <p:grpSp>
          <p:nvGrpSpPr>
            <p:cNvPr id="8" name="Group 7">
              <a:extLst>
                <a:ext uri="{FF2B5EF4-FFF2-40B4-BE49-F238E27FC236}">
                  <a16:creationId xmlns:a16="http://schemas.microsoft.com/office/drawing/2014/main" id="{D03C7A51-D54F-C44F-9C79-87901EA49EAE}"/>
                </a:ext>
              </a:extLst>
            </p:cNvPr>
            <p:cNvGrpSpPr/>
            <p:nvPr/>
          </p:nvGrpSpPr>
          <p:grpSpPr>
            <a:xfrm>
              <a:off x="287318" y="2244751"/>
              <a:ext cx="3412488" cy="3665463"/>
              <a:chOff x="287318" y="2244751"/>
              <a:chExt cx="3412488" cy="3665463"/>
            </a:xfrm>
          </p:grpSpPr>
          <p:sp>
            <p:nvSpPr>
              <p:cNvPr id="9" name="Oval 8">
                <a:extLst>
                  <a:ext uri="{FF2B5EF4-FFF2-40B4-BE49-F238E27FC236}">
                    <a16:creationId xmlns:a16="http://schemas.microsoft.com/office/drawing/2014/main" id="{56E51B3A-D7E7-7746-B109-B736D012BF11}"/>
                  </a:ext>
                </a:extLst>
              </p:cNvPr>
              <p:cNvSpPr/>
              <p:nvPr/>
            </p:nvSpPr>
            <p:spPr>
              <a:xfrm>
                <a:off x="1627961" y="4813397"/>
                <a:ext cx="985872" cy="896895"/>
              </a:xfrm>
              <a:prstGeom prst="ellipse">
                <a:avLst/>
              </a:prstGeom>
              <a:solidFill>
                <a:srgbClr val="8D74A1"/>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Physics</a:t>
                </a:r>
              </a:p>
            </p:txBody>
          </p:sp>
          <p:sp>
            <p:nvSpPr>
              <p:cNvPr id="10" name="Oval 9">
                <a:extLst>
                  <a:ext uri="{FF2B5EF4-FFF2-40B4-BE49-F238E27FC236}">
                    <a16:creationId xmlns:a16="http://schemas.microsoft.com/office/drawing/2014/main" id="{8BDF4EF2-647A-CA4E-A51D-30DB819BC088}"/>
                  </a:ext>
                </a:extLst>
              </p:cNvPr>
              <p:cNvSpPr/>
              <p:nvPr/>
            </p:nvSpPr>
            <p:spPr>
              <a:xfrm>
                <a:off x="1333547" y="3488458"/>
                <a:ext cx="1075636" cy="839943"/>
              </a:xfrm>
              <a:prstGeom prst="ellipse">
                <a:avLst/>
              </a:prstGeom>
              <a:solidFill>
                <a:srgbClr val="00B050"/>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Security</a:t>
                </a:r>
              </a:p>
            </p:txBody>
          </p:sp>
          <p:sp>
            <p:nvSpPr>
              <p:cNvPr id="11" name="Oval 10">
                <a:extLst>
                  <a:ext uri="{FF2B5EF4-FFF2-40B4-BE49-F238E27FC236}">
                    <a16:creationId xmlns:a16="http://schemas.microsoft.com/office/drawing/2014/main" id="{05D425B0-9644-E142-A9E9-E1CEE6E3425B}"/>
                  </a:ext>
                </a:extLst>
              </p:cNvPr>
              <p:cNvSpPr/>
              <p:nvPr/>
            </p:nvSpPr>
            <p:spPr>
              <a:xfrm>
                <a:off x="287318" y="2441408"/>
                <a:ext cx="1187064" cy="1152189"/>
              </a:xfrm>
              <a:prstGeom prst="ellipse">
                <a:avLst/>
              </a:prstGeom>
              <a:solidFill>
                <a:schemeClr val="accent5"/>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Machine learning</a:t>
                </a:r>
              </a:p>
            </p:txBody>
          </p:sp>
          <p:sp>
            <p:nvSpPr>
              <p:cNvPr id="12" name="Oval 11">
                <a:extLst>
                  <a:ext uri="{FF2B5EF4-FFF2-40B4-BE49-F238E27FC236}">
                    <a16:creationId xmlns:a16="http://schemas.microsoft.com/office/drawing/2014/main" id="{1D19B34A-5341-6B4D-86EA-8F34223C95D2}"/>
                  </a:ext>
                </a:extLst>
              </p:cNvPr>
              <p:cNvSpPr/>
              <p:nvPr/>
            </p:nvSpPr>
            <p:spPr>
              <a:xfrm>
                <a:off x="2456967" y="4692047"/>
                <a:ext cx="1178427" cy="971402"/>
              </a:xfrm>
              <a:prstGeom prst="ellipse">
                <a:avLst/>
              </a:prstGeom>
              <a:solidFill>
                <a:schemeClr val="accent6">
                  <a:lumMod val="50000"/>
                </a:schemeClr>
              </a:solidFill>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Database</a:t>
                </a:r>
              </a:p>
            </p:txBody>
          </p:sp>
          <p:sp>
            <p:nvSpPr>
              <p:cNvPr id="13" name="Oval 12">
                <a:extLst>
                  <a:ext uri="{FF2B5EF4-FFF2-40B4-BE49-F238E27FC236}">
                    <a16:creationId xmlns:a16="http://schemas.microsoft.com/office/drawing/2014/main" id="{C3B2254A-50C7-B449-A205-B6978BCDD313}"/>
                  </a:ext>
                </a:extLst>
              </p:cNvPr>
              <p:cNvSpPr/>
              <p:nvPr/>
            </p:nvSpPr>
            <p:spPr>
              <a:xfrm>
                <a:off x="365224" y="4775910"/>
                <a:ext cx="1519205" cy="1134304"/>
              </a:xfrm>
              <a:prstGeom prst="ellipse">
                <a:avLst/>
              </a:prstGeom>
              <a:solidFill>
                <a:schemeClr val="accent6"/>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Graph processing</a:t>
                </a:r>
              </a:p>
            </p:txBody>
          </p:sp>
          <p:sp>
            <p:nvSpPr>
              <p:cNvPr id="14" name="Oval 13">
                <a:extLst>
                  <a:ext uri="{FF2B5EF4-FFF2-40B4-BE49-F238E27FC236}">
                    <a16:creationId xmlns:a16="http://schemas.microsoft.com/office/drawing/2014/main" id="{472A0705-9BC1-E943-9C33-1F609CBF2CE1}"/>
                  </a:ext>
                </a:extLst>
              </p:cNvPr>
              <p:cNvSpPr/>
              <p:nvPr/>
            </p:nvSpPr>
            <p:spPr>
              <a:xfrm>
                <a:off x="1900160" y="2608766"/>
                <a:ext cx="1171584" cy="1352980"/>
              </a:xfrm>
              <a:prstGeom prst="ellipse">
                <a:avLst/>
              </a:prstGeom>
              <a:solidFill>
                <a:srgbClr val="8D74A1"/>
              </a:solidFill>
            </p:spPr>
            <p:style>
              <a:lnRef idx="0">
                <a:schemeClr val="accent3"/>
              </a:lnRef>
              <a:fillRef idx="3">
                <a:schemeClr val="accent3"/>
              </a:fillRef>
              <a:effectRef idx="3">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analytics</a:t>
                </a:r>
              </a:p>
            </p:txBody>
          </p:sp>
          <p:sp>
            <p:nvSpPr>
              <p:cNvPr id="15" name="Oval 14">
                <a:extLst>
                  <a:ext uri="{FF2B5EF4-FFF2-40B4-BE49-F238E27FC236}">
                    <a16:creationId xmlns:a16="http://schemas.microsoft.com/office/drawing/2014/main" id="{2DBEECCB-BA0E-6A43-BEBB-6C8C0BF71C32}"/>
                  </a:ext>
                </a:extLst>
              </p:cNvPr>
              <p:cNvSpPr/>
              <p:nvPr/>
            </p:nvSpPr>
            <p:spPr>
              <a:xfrm>
                <a:off x="321538" y="4088978"/>
                <a:ext cx="1680173" cy="1060798"/>
              </a:xfrm>
              <a:prstGeom prst="ellipse">
                <a:avLst/>
              </a:prstGeom>
              <a:solidFill>
                <a:schemeClr val="bg2">
                  <a:lumMod val="50000"/>
                </a:schemeClr>
              </a:solidFill>
            </p:spPr>
            <p:style>
              <a:lnRef idx="0">
                <a:schemeClr val="accent4"/>
              </a:lnRef>
              <a:fillRef idx="3">
                <a:schemeClr val="accent4"/>
              </a:fillRef>
              <a:effectRef idx="3">
                <a:schemeClr val="accent4"/>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reorganization</a:t>
                </a:r>
              </a:p>
            </p:txBody>
          </p:sp>
          <p:sp>
            <p:nvSpPr>
              <p:cNvPr id="16" name="Oval 15">
                <a:extLst>
                  <a:ext uri="{FF2B5EF4-FFF2-40B4-BE49-F238E27FC236}">
                    <a16:creationId xmlns:a16="http://schemas.microsoft.com/office/drawing/2014/main" id="{4C2D8E6A-ECE2-2B47-A176-D727694397FF}"/>
                  </a:ext>
                </a:extLst>
              </p:cNvPr>
              <p:cNvSpPr/>
              <p:nvPr/>
            </p:nvSpPr>
            <p:spPr>
              <a:xfrm>
                <a:off x="913332" y="3020526"/>
                <a:ext cx="1259688" cy="656169"/>
              </a:xfrm>
              <a:prstGeom prst="ellipse">
                <a:avLst/>
              </a:prstGeom>
              <a:solidFill>
                <a:schemeClr val="accent4">
                  <a:lumMod val="75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Genomics</a:t>
                </a:r>
              </a:p>
            </p:txBody>
          </p:sp>
          <p:sp>
            <p:nvSpPr>
              <p:cNvPr id="17" name="Oval 16">
                <a:extLst>
                  <a:ext uri="{FF2B5EF4-FFF2-40B4-BE49-F238E27FC236}">
                    <a16:creationId xmlns:a16="http://schemas.microsoft.com/office/drawing/2014/main" id="{9D21C273-818C-7741-9C4F-B3ADD5B707BE}"/>
                  </a:ext>
                </a:extLst>
              </p:cNvPr>
              <p:cNvSpPr/>
              <p:nvPr/>
            </p:nvSpPr>
            <p:spPr>
              <a:xfrm>
                <a:off x="342002" y="3376187"/>
                <a:ext cx="1176724" cy="981981"/>
              </a:xfrm>
              <a:prstGeom prst="ellipse">
                <a:avLst/>
              </a:prstGeom>
              <a:solidFill>
                <a:schemeClr val="accent2"/>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Deep Neural Networks</a:t>
                </a:r>
              </a:p>
            </p:txBody>
          </p:sp>
          <p:sp>
            <p:nvSpPr>
              <p:cNvPr id="18" name="Oval 17">
                <a:extLst>
                  <a:ext uri="{FF2B5EF4-FFF2-40B4-BE49-F238E27FC236}">
                    <a16:creationId xmlns:a16="http://schemas.microsoft.com/office/drawing/2014/main" id="{4C41485A-98AA-EF40-A37F-D723C5A2CCBA}"/>
                  </a:ext>
                </a:extLst>
              </p:cNvPr>
              <p:cNvSpPr/>
              <p:nvPr/>
            </p:nvSpPr>
            <p:spPr>
              <a:xfrm>
                <a:off x="1582339" y="3845299"/>
                <a:ext cx="1335156" cy="1149908"/>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Image processing</a:t>
                </a:r>
              </a:p>
            </p:txBody>
          </p:sp>
          <p:sp>
            <p:nvSpPr>
              <p:cNvPr id="19" name="Oval 18">
                <a:extLst>
                  <a:ext uri="{FF2B5EF4-FFF2-40B4-BE49-F238E27FC236}">
                    <a16:creationId xmlns:a16="http://schemas.microsoft.com/office/drawing/2014/main" id="{4AD777D6-308D-7741-A6B7-04C7FD732DE6}"/>
                  </a:ext>
                </a:extLst>
              </p:cNvPr>
              <p:cNvSpPr/>
              <p:nvPr/>
            </p:nvSpPr>
            <p:spPr>
              <a:xfrm>
                <a:off x="2577018" y="3467859"/>
                <a:ext cx="1122788" cy="1345054"/>
              </a:xfrm>
              <a:prstGeom prst="ellipse">
                <a:avLst/>
              </a:prstGeom>
              <a:solidFill>
                <a:schemeClr val="accent4">
                  <a:lumMod val="50000"/>
                </a:schemeClr>
              </a:solidFill>
            </p:spPr>
            <p:style>
              <a:lnRef idx="0">
                <a:schemeClr val="accent2"/>
              </a:lnRef>
              <a:fillRef idx="3">
                <a:schemeClr val="accent2"/>
              </a:fillRef>
              <a:effectRef idx="3">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Linear algebra</a:t>
                </a:r>
              </a:p>
            </p:txBody>
          </p:sp>
          <p:sp>
            <p:nvSpPr>
              <p:cNvPr id="20" name="Oval 19">
                <a:extLst>
                  <a:ext uri="{FF2B5EF4-FFF2-40B4-BE49-F238E27FC236}">
                    <a16:creationId xmlns:a16="http://schemas.microsoft.com/office/drawing/2014/main" id="{CAB46374-DEE7-904E-BC56-86E772055EB1}"/>
                  </a:ext>
                </a:extLst>
              </p:cNvPr>
              <p:cNvSpPr/>
              <p:nvPr/>
            </p:nvSpPr>
            <p:spPr>
              <a:xfrm>
                <a:off x="1222538" y="2244751"/>
                <a:ext cx="1354479" cy="1041463"/>
              </a:xfrm>
              <a:prstGeom prst="ellipse">
                <a:avLst/>
              </a:prstGeom>
              <a:solidFill>
                <a:schemeClr val="accent2">
                  <a:lumMod val="75000"/>
                </a:schemeClr>
              </a:solidFill>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Signal processing</a:t>
                </a:r>
              </a:p>
            </p:txBody>
          </p:sp>
          <p:sp>
            <p:nvSpPr>
              <p:cNvPr id="21" name="Oval 20">
                <a:extLst>
                  <a:ext uri="{FF2B5EF4-FFF2-40B4-BE49-F238E27FC236}">
                    <a16:creationId xmlns:a16="http://schemas.microsoft.com/office/drawing/2014/main" id="{207C48DF-CDA6-094A-82E8-F66155CC5DCC}"/>
                  </a:ext>
                </a:extLst>
              </p:cNvPr>
              <p:cNvSpPr/>
              <p:nvPr/>
            </p:nvSpPr>
            <p:spPr>
              <a:xfrm>
                <a:off x="2684917" y="2477665"/>
                <a:ext cx="988009" cy="1079673"/>
              </a:xfrm>
              <a:prstGeom prst="ellipse">
                <a:avLst/>
              </a:prstGeom>
              <a:solidFill>
                <a:srgbClr val="4372C4"/>
              </a:solidFill>
              <a:ln>
                <a:noFill/>
              </a:ln>
            </p:spPr>
            <p:style>
              <a:lnRef idx="0">
                <a:schemeClr val="accent1"/>
              </a:lnRef>
              <a:fillRef idx="3">
                <a:schemeClr val="accent1"/>
              </a:fillRef>
              <a:effectRef idx="3">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Data mining</a:t>
                </a:r>
              </a:p>
            </p:txBody>
          </p:sp>
        </p:grpSp>
        <p:pic>
          <p:nvPicPr>
            <p:cNvPr id="23" name="Picture 22">
              <a:extLst>
                <a:ext uri="{FF2B5EF4-FFF2-40B4-BE49-F238E27FC236}">
                  <a16:creationId xmlns:a16="http://schemas.microsoft.com/office/drawing/2014/main" id="{BF9EC09B-DC22-3948-9655-D28F73170DAD}"/>
                </a:ext>
              </a:extLst>
            </p:cNvPr>
            <p:cNvPicPr>
              <a:picLocks noChangeAspect="1"/>
            </p:cNvPicPr>
            <p:nvPr/>
          </p:nvPicPr>
          <p:blipFill>
            <a:blip r:embed="rId3">
              <a:grayscl/>
              <a:extLst>
                <a:ext uri="{BEBA8EAE-BF5A-486C-A8C5-ECC9F3942E4B}">
                  <a14:imgProps xmlns:a14="http://schemas.microsoft.com/office/drawing/2010/main">
                    <a14:imgLayer r:embed="rId4">
                      <a14:imgEffect>
                        <a14:backgroundRemoval t="10000" b="90000" l="10000" r="90000"/>
                      </a14:imgEffect>
                    </a14:imgLayer>
                  </a14:imgProps>
                </a:ext>
              </a:extLst>
            </a:blip>
            <a:stretch>
              <a:fillRect/>
            </a:stretch>
          </p:blipFill>
          <p:spPr>
            <a:xfrm rot="15886174">
              <a:off x="2540729" y="3442581"/>
              <a:ext cx="1648931" cy="1675528"/>
            </a:xfrm>
            <a:prstGeom prst="rect">
              <a:avLst/>
            </a:prstGeom>
          </p:spPr>
        </p:pic>
      </p:grpSp>
    </p:spTree>
    <p:extLst>
      <p:ext uri="{BB962C8B-B14F-4D97-AF65-F5344CB8AC3E}">
        <p14:creationId xmlns:p14="http://schemas.microsoft.com/office/powerpoint/2010/main" val="399741941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56F0144-A6C5-4349-8B72-1B493B479330}"/>
              </a:ext>
            </a:extLst>
          </p:cNvPr>
          <p:cNvSpPr>
            <a:spLocks noGrp="1"/>
          </p:cNvSpPr>
          <p:nvPr>
            <p:ph type="title"/>
          </p:nvPr>
        </p:nvSpPr>
        <p:spPr/>
        <p:txBody>
          <a:bodyPr/>
          <a:lstStyle/>
          <a:p>
            <a:r>
              <a:rPr lang="en-US" dirty="0"/>
              <a:t>Step 3: Memory Bottleneck Analysis</a:t>
            </a:r>
          </a:p>
        </p:txBody>
      </p:sp>
      <p:sp>
        <p:nvSpPr>
          <p:cNvPr id="45" name="Rounded Rectangle 44">
            <a:extLst>
              <a:ext uri="{FF2B5EF4-FFF2-40B4-BE49-F238E27FC236}">
                <a16:creationId xmlns:a16="http://schemas.microsoft.com/office/drawing/2014/main" id="{643BDBE9-E2FB-7F40-AC99-750DC2EFE20A}"/>
              </a:ext>
            </a:extLst>
          </p:cNvPr>
          <p:cNvSpPr/>
          <p:nvPr/>
        </p:nvSpPr>
        <p:spPr>
          <a:xfrm>
            <a:off x="75991" y="3443391"/>
            <a:ext cx="1278479" cy="579911"/>
          </a:xfrm>
          <a:prstGeom prst="round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Temporal Locality</a:t>
            </a:r>
          </a:p>
        </p:txBody>
      </p:sp>
      <p:cxnSp>
        <p:nvCxnSpPr>
          <p:cNvPr id="46" name="Elbow Connector 45">
            <a:extLst>
              <a:ext uri="{FF2B5EF4-FFF2-40B4-BE49-F238E27FC236}">
                <a16:creationId xmlns:a16="http://schemas.microsoft.com/office/drawing/2014/main" id="{40705735-90E3-254A-AF5A-AB9D58B8FAAC}"/>
              </a:ext>
            </a:extLst>
          </p:cNvPr>
          <p:cNvCxnSpPr>
            <a:cxnSpLocks/>
          </p:cNvCxnSpPr>
          <p:nvPr/>
        </p:nvCxnSpPr>
        <p:spPr>
          <a:xfrm rot="10800000" flipH="1">
            <a:off x="1354473" y="2368004"/>
            <a:ext cx="330071"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47" name="Elbow Connector 46">
            <a:extLst>
              <a:ext uri="{FF2B5EF4-FFF2-40B4-BE49-F238E27FC236}">
                <a16:creationId xmlns:a16="http://schemas.microsoft.com/office/drawing/2014/main" id="{A43D521C-197C-7247-8312-22DD5CAE5CC2}"/>
              </a:ext>
            </a:extLst>
          </p:cNvPr>
          <p:cNvCxnSpPr>
            <a:cxnSpLocks/>
          </p:cNvCxnSpPr>
          <p:nvPr/>
        </p:nvCxnSpPr>
        <p:spPr>
          <a:xfrm>
            <a:off x="1354476" y="3733347"/>
            <a:ext cx="327335" cy="1365346"/>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8" name="Rectangle 17">
            <a:extLst>
              <a:ext uri="{FF2B5EF4-FFF2-40B4-BE49-F238E27FC236}">
                <a16:creationId xmlns:a16="http://schemas.microsoft.com/office/drawing/2014/main" id="{61CD614B-37F2-B244-B610-D217F9E5BBA6}"/>
              </a:ext>
            </a:extLst>
          </p:cNvPr>
          <p:cNvSpPr/>
          <p:nvPr/>
        </p:nvSpPr>
        <p:spPr>
          <a:xfrm>
            <a:off x="1071271" y="20161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7" name="Rectangle 176">
            <a:extLst>
              <a:ext uri="{FF2B5EF4-FFF2-40B4-BE49-F238E27FC236}">
                <a16:creationId xmlns:a16="http://schemas.microsoft.com/office/drawing/2014/main" id="{CCEDE15C-84AB-6C45-A922-AFBF41D8B9CA}"/>
              </a:ext>
            </a:extLst>
          </p:cNvPr>
          <p:cNvSpPr/>
          <p:nvPr/>
        </p:nvSpPr>
        <p:spPr>
          <a:xfrm>
            <a:off x="1048539" y="507674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05" name="Rounded Rectangle 104">
            <a:extLst>
              <a:ext uri="{FF2B5EF4-FFF2-40B4-BE49-F238E27FC236}">
                <a16:creationId xmlns:a16="http://schemas.microsoft.com/office/drawing/2014/main" id="{A831447C-BD49-E14D-BC10-FF8AF2158F79}"/>
              </a:ext>
            </a:extLst>
          </p:cNvPr>
          <p:cNvSpPr/>
          <p:nvPr/>
        </p:nvSpPr>
        <p:spPr>
          <a:xfrm>
            <a:off x="1676779" y="2188696"/>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167" name="Group 166">
            <a:extLst>
              <a:ext uri="{FF2B5EF4-FFF2-40B4-BE49-F238E27FC236}">
                <a16:creationId xmlns:a16="http://schemas.microsoft.com/office/drawing/2014/main" id="{011FD250-1D0F-D04C-A2D2-FCD40DDEB358}"/>
              </a:ext>
            </a:extLst>
          </p:cNvPr>
          <p:cNvGrpSpPr/>
          <p:nvPr/>
        </p:nvGrpSpPr>
        <p:grpSpPr>
          <a:xfrm rot="16200000">
            <a:off x="2285562" y="1957389"/>
            <a:ext cx="1296903" cy="820764"/>
            <a:chOff x="3270773" y="4911119"/>
            <a:chExt cx="981344" cy="613301"/>
          </a:xfrm>
        </p:grpSpPr>
        <p:cxnSp>
          <p:nvCxnSpPr>
            <p:cNvPr id="169" name="Elbow Connector 168">
              <a:extLst>
                <a:ext uri="{FF2B5EF4-FFF2-40B4-BE49-F238E27FC236}">
                  <a16:creationId xmlns:a16="http://schemas.microsoft.com/office/drawing/2014/main" id="{19C7B5D6-CCBC-6441-9918-C6942BCAB94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170" name="Elbow Connector 169">
              <a:extLst>
                <a:ext uri="{FF2B5EF4-FFF2-40B4-BE49-F238E27FC236}">
                  <a16:creationId xmlns:a16="http://schemas.microsoft.com/office/drawing/2014/main" id="{DB376B02-5260-A948-8A29-6992AE74F7B9}"/>
                </a:ext>
              </a:extLst>
            </p:cNvPr>
            <p:cNvCxnSpPr>
              <a:cxnSpLocks/>
              <a:endCxn id="259" idx="1"/>
            </p:cNvCxnSpPr>
            <p:nvPr/>
          </p:nvCxnSpPr>
          <p:spPr>
            <a:xfrm rot="5400000">
              <a:off x="3198464" y="4983429"/>
              <a:ext cx="613300" cy="468682"/>
            </a:xfrm>
            <a:prstGeom prst="bentConnector3">
              <a:avLst>
                <a:gd name="adj1" fmla="val 2737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71" name="Rectangle 170">
            <a:extLst>
              <a:ext uri="{FF2B5EF4-FFF2-40B4-BE49-F238E27FC236}">
                <a16:creationId xmlns:a16="http://schemas.microsoft.com/office/drawing/2014/main" id="{8E25B451-5E0F-F94E-8C79-7B44F5EA6A77}"/>
              </a:ext>
            </a:extLst>
          </p:cNvPr>
          <p:cNvSpPr/>
          <p:nvPr/>
        </p:nvSpPr>
        <p:spPr>
          <a:xfrm>
            <a:off x="2146226" y="2955747"/>
            <a:ext cx="1324209"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Decreasing</a:t>
            </a: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p>
        </p:txBody>
      </p:sp>
      <p:cxnSp>
        <p:nvCxnSpPr>
          <p:cNvPr id="175" name="Straight Connector 174">
            <a:extLst>
              <a:ext uri="{FF2B5EF4-FFF2-40B4-BE49-F238E27FC236}">
                <a16:creationId xmlns:a16="http://schemas.microsoft.com/office/drawing/2014/main" id="{F4A9FF02-084E-444C-95C7-63969E4D9CA8}"/>
              </a:ext>
            </a:extLst>
          </p:cNvPr>
          <p:cNvCxnSpPr>
            <a:cxnSpLocks/>
          </p:cNvCxnSpPr>
          <p:nvPr/>
        </p:nvCxnSpPr>
        <p:spPr>
          <a:xfrm>
            <a:off x="2736705" y="1714961"/>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176" name="Rectangle 175">
            <a:extLst>
              <a:ext uri="{FF2B5EF4-FFF2-40B4-BE49-F238E27FC236}">
                <a16:creationId xmlns:a16="http://schemas.microsoft.com/office/drawing/2014/main" id="{C11D3D82-B5DA-6842-BD5D-4C3BCBAFB6B8}"/>
              </a:ext>
            </a:extLst>
          </p:cNvPr>
          <p:cNvSpPr/>
          <p:nvPr/>
        </p:nvSpPr>
        <p:spPr>
          <a:xfrm>
            <a:off x="2452481" y="1357883"/>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78" name="Rounded Rectangle 177">
            <a:extLst>
              <a:ext uri="{FF2B5EF4-FFF2-40B4-BE49-F238E27FC236}">
                <a16:creationId xmlns:a16="http://schemas.microsoft.com/office/drawing/2014/main" id="{23831667-E180-E34C-B21C-B0FFD3AB7C18}"/>
              </a:ext>
            </a:extLst>
          </p:cNvPr>
          <p:cNvSpPr/>
          <p:nvPr/>
        </p:nvSpPr>
        <p:spPr>
          <a:xfrm>
            <a:off x="3358242" y="1530930"/>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grpSp>
        <p:nvGrpSpPr>
          <p:cNvPr id="208" name="Group 207">
            <a:extLst>
              <a:ext uri="{FF2B5EF4-FFF2-40B4-BE49-F238E27FC236}">
                <a16:creationId xmlns:a16="http://schemas.microsoft.com/office/drawing/2014/main" id="{B7A1EC7A-2269-3E42-9E81-B5C7A7526BC4}"/>
              </a:ext>
            </a:extLst>
          </p:cNvPr>
          <p:cNvGrpSpPr/>
          <p:nvPr/>
        </p:nvGrpSpPr>
        <p:grpSpPr>
          <a:xfrm rot="16200000">
            <a:off x="4254205" y="1353923"/>
            <a:ext cx="654625" cy="753677"/>
            <a:chOff x="3195934" y="4911119"/>
            <a:chExt cx="1056183" cy="753677"/>
          </a:xfrm>
        </p:grpSpPr>
        <p:cxnSp>
          <p:nvCxnSpPr>
            <p:cNvPr id="213" name="Elbow Connector 212">
              <a:extLst>
                <a:ext uri="{FF2B5EF4-FFF2-40B4-BE49-F238E27FC236}">
                  <a16:creationId xmlns:a16="http://schemas.microsoft.com/office/drawing/2014/main" id="{26ADE1EF-0AEC-874D-9F67-2416336BBE8C}"/>
                </a:ext>
              </a:extLst>
            </p:cNvPr>
            <p:cNvCxnSpPr>
              <a:cxnSpLocks/>
            </p:cNvCxnSpPr>
            <p:nvPr/>
          </p:nvCxnSpPr>
          <p:spPr>
            <a:xfrm rot="16200000" flipH="1">
              <a:off x="3830751" y="4819824"/>
              <a:ext cx="330071" cy="512661"/>
            </a:xfrm>
            <a:prstGeom prst="bentConnector3">
              <a:avLst>
                <a:gd name="adj1" fmla="val 50000"/>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214" name="Elbow Connector 213">
              <a:extLst>
                <a:ext uri="{FF2B5EF4-FFF2-40B4-BE49-F238E27FC236}">
                  <a16:creationId xmlns:a16="http://schemas.microsoft.com/office/drawing/2014/main" id="{3EFB2FB2-40B5-F94B-8442-34B571167C1B}"/>
                </a:ext>
              </a:extLst>
            </p:cNvPr>
            <p:cNvCxnSpPr>
              <a:cxnSpLocks/>
              <a:endCxn id="217" idx="1"/>
            </p:cNvCxnSpPr>
            <p:nvPr/>
          </p:nvCxnSpPr>
          <p:spPr>
            <a:xfrm rot="5400000">
              <a:off x="3090856" y="5016197"/>
              <a:ext cx="753677" cy="543521"/>
            </a:xfrm>
            <a:prstGeom prst="bentConnector3">
              <a:avLst>
                <a:gd name="adj1" fmla="val 21565"/>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cxnSp>
        <p:nvCxnSpPr>
          <p:cNvPr id="209" name="Straight Connector 208">
            <a:extLst>
              <a:ext uri="{FF2B5EF4-FFF2-40B4-BE49-F238E27FC236}">
                <a16:creationId xmlns:a16="http://schemas.microsoft.com/office/drawing/2014/main" id="{F796F1BF-99FA-3A44-910B-45B1595E2A86}"/>
              </a:ext>
            </a:extLst>
          </p:cNvPr>
          <p:cNvCxnSpPr>
            <a:cxnSpLocks/>
          </p:cNvCxnSpPr>
          <p:nvPr/>
        </p:nvCxnSpPr>
        <p:spPr>
          <a:xfrm>
            <a:off x="4347236" y="1401708"/>
            <a:ext cx="621537" cy="0"/>
          </a:xfrm>
          <a:prstGeom prst="line">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F7576F9E-4DD1-064F-87B4-9321E6D7E90A}"/>
              </a:ext>
            </a:extLst>
          </p:cNvPr>
          <p:cNvSpPr/>
          <p:nvPr/>
        </p:nvSpPr>
        <p:spPr>
          <a:xfrm>
            <a:off x="4142293" y="1037325"/>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216" name="Rounded Rectangle 215">
            <a:extLst>
              <a:ext uri="{FF2B5EF4-FFF2-40B4-BE49-F238E27FC236}">
                <a16:creationId xmlns:a16="http://schemas.microsoft.com/office/drawing/2014/main" id="{CF43DACB-9410-7940-AC53-C170D22E9888}"/>
              </a:ext>
            </a:extLst>
          </p:cNvPr>
          <p:cNvSpPr/>
          <p:nvPr/>
        </p:nvSpPr>
        <p:spPr>
          <a:xfrm>
            <a:off x="4950162" y="1223649"/>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17" name="Rounded Rectangle 216">
            <a:extLst>
              <a:ext uri="{FF2B5EF4-FFF2-40B4-BE49-F238E27FC236}">
                <a16:creationId xmlns:a16="http://schemas.microsoft.com/office/drawing/2014/main" id="{5E2C267E-6F2E-2D4C-9030-2C0709320ED8}"/>
              </a:ext>
            </a:extLst>
          </p:cNvPr>
          <p:cNvSpPr/>
          <p:nvPr/>
        </p:nvSpPr>
        <p:spPr>
          <a:xfrm>
            <a:off x="4958356" y="1869442"/>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259" name="Rounded Rectangle 258">
            <a:extLst>
              <a:ext uri="{FF2B5EF4-FFF2-40B4-BE49-F238E27FC236}">
                <a16:creationId xmlns:a16="http://schemas.microsoft.com/office/drawing/2014/main" id="{3CBB8A5A-A289-3541-818C-126F17163587}"/>
              </a:ext>
            </a:extLst>
          </p:cNvPr>
          <p:cNvSpPr/>
          <p:nvPr/>
        </p:nvSpPr>
        <p:spPr>
          <a:xfrm>
            <a:off x="3344398" y="2827589"/>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268" name="Rounded Rectangle 267">
            <a:extLst>
              <a:ext uri="{FF2B5EF4-FFF2-40B4-BE49-F238E27FC236}">
                <a16:creationId xmlns:a16="http://schemas.microsoft.com/office/drawing/2014/main" id="{879424EC-FC35-624F-A770-79EF5BD6E4DD}"/>
              </a:ext>
            </a:extLst>
          </p:cNvPr>
          <p:cNvSpPr/>
          <p:nvPr/>
        </p:nvSpPr>
        <p:spPr>
          <a:xfrm>
            <a:off x="4969867" y="2824696"/>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52" name="Rounded Rectangle 51">
            <a:extLst>
              <a:ext uri="{FF2B5EF4-FFF2-40B4-BE49-F238E27FC236}">
                <a16:creationId xmlns:a16="http://schemas.microsoft.com/office/drawing/2014/main" id="{6B2737C7-2FB7-1243-BE8B-8949F1F1A368}"/>
              </a:ext>
            </a:extLst>
          </p:cNvPr>
          <p:cNvSpPr/>
          <p:nvPr/>
        </p:nvSpPr>
        <p:spPr>
          <a:xfrm>
            <a:off x="1684544" y="4922943"/>
            <a:ext cx="834418" cy="377263"/>
          </a:xfrm>
          <a:prstGeom prst="roundRect">
            <a:avLst/>
          </a:prstGeom>
          <a:solidFill>
            <a:schemeClr val="accent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LFMR</a:t>
            </a:r>
          </a:p>
        </p:txBody>
      </p:sp>
      <p:grpSp>
        <p:nvGrpSpPr>
          <p:cNvPr id="53" name="Group 52">
            <a:extLst>
              <a:ext uri="{FF2B5EF4-FFF2-40B4-BE49-F238E27FC236}">
                <a16:creationId xmlns:a16="http://schemas.microsoft.com/office/drawing/2014/main" id="{7EA8A33A-6F4C-784D-8920-97F8E0CC26AB}"/>
              </a:ext>
            </a:extLst>
          </p:cNvPr>
          <p:cNvGrpSpPr/>
          <p:nvPr/>
        </p:nvGrpSpPr>
        <p:grpSpPr>
          <a:xfrm rot="16200000">
            <a:off x="2269482" y="4690182"/>
            <a:ext cx="1353074" cy="856055"/>
            <a:chOff x="3228482" y="4911118"/>
            <a:chExt cx="1023847" cy="639671"/>
          </a:xfrm>
        </p:grpSpPr>
        <p:cxnSp>
          <p:nvCxnSpPr>
            <p:cNvPr id="54" name="Elbow Connector 53">
              <a:extLst>
                <a:ext uri="{FF2B5EF4-FFF2-40B4-BE49-F238E27FC236}">
                  <a16:creationId xmlns:a16="http://schemas.microsoft.com/office/drawing/2014/main" id="{52C7FB9D-E730-8042-811F-C0D5EA260200}"/>
                </a:ext>
              </a:extLst>
            </p:cNvPr>
            <p:cNvCxnSpPr>
              <a:cxnSpLocks/>
              <a:endCxn id="113" idx="1"/>
            </p:cNvCxnSpPr>
            <p:nvPr/>
          </p:nvCxnSpPr>
          <p:spPr>
            <a:xfrm rot="5400000" flipV="1">
              <a:off x="3700780" y="4949796"/>
              <a:ext cx="590225" cy="512873"/>
            </a:xfrm>
            <a:prstGeom prst="bentConnector3">
              <a:avLst>
                <a:gd name="adj1" fmla="val 2829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cxnSp>
          <p:nvCxnSpPr>
            <p:cNvPr id="55" name="Elbow Connector 54">
              <a:extLst>
                <a:ext uri="{FF2B5EF4-FFF2-40B4-BE49-F238E27FC236}">
                  <a16:creationId xmlns:a16="http://schemas.microsoft.com/office/drawing/2014/main" id="{3B345F68-CC7E-5846-B7F5-DB02FC0B60DC}"/>
                </a:ext>
              </a:extLst>
            </p:cNvPr>
            <p:cNvCxnSpPr>
              <a:cxnSpLocks/>
              <a:endCxn id="114" idx="1"/>
            </p:cNvCxnSpPr>
            <p:nvPr/>
          </p:nvCxnSpPr>
          <p:spPr>
            <a:xfrm rot="5400000">
              <a:off x="3164133" y="4975467"/>
              <a:ext cx="639671" cy="510973"/>
            </a:xfrm>
            <a:prstGeom prst="bentConnector3">
              <a:avLst>
                <a:gd name="adj1" fmla="val 26634"/>
              </a:avLst>
            </a:prstGeom>
            <a:ln w="571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grpSp>
      <p:sp>
        <p:nvSpPr>
          <p:cNvPr id="113" name="Rounded Rectangle 112">
            <a:extLst>
              <a:ext uri="{FF2B5EF4-FFF2-40B4-BE49-F238E27FC236}">
                <a16:creationId xmlns:a16="http://schemas.microsoft.com/office/drawing/2014/main" id="{4001AD76-8A66-9D4A-8C40-BF4927FE8B79}"/>
              </a:ext>
            </a:extLst>
          </p:cNvPr>
          <p:cNvSpPr/>
          <p:nvPr/>
        </p:nvSpPr>
        <p:spPr>
          <a:xfrm>
            <a:off x="3307875" y="4253043"/>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4" name="Rounded Rectangle 113">
            <a:extLst>
              <a:ext uri="{FF2B5EF4-FFF2-40B4-BE49-F238E27FC236}">
                <a16:creationId xmlns:a16="http://schemas.microsoft.com/office/drawing/2014/main" id="{5CA36008-AA34-A440-96CA-03BBD5B82D69}"/>
              </a:ext>
            </a:extLst>
          </p:cNvPr>
          <p:cNvSpPr/>
          <p:nvPr/>
        </p:nvSpPr>
        <p:spPr>
          <a:xfrm>
            <a:off x="3374049" y="5606115"/>
            <a:ext cx="834418" cy="377263"/>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MPKI</a:t>
            </a:r>
          </a:p>
        </p:txBody>
      </p:sp>
      <p:sp>
        <p:nvSpPr>
          <p:cNvPr id="117" name="Rectangle 116">
            <a:extLst>
              <a:ext uri="{FF2B5EF4-FFF2-40B4-BE49-F238E27FC236}">
                <a16:creationId xmlns:a16="http://schemas.microsoft.com/office/drawing/2014/main" id="{7437E05F-CA10-6B47-B091-5E5E3FEFA89B}"/>
              </a:ext>
            </a:extLst>
          </p:cNvPr>
          <p:cNvSpPr/>
          <p:nvPr/>
        </p:nvSpPr>
        <p:spPr>
          <a:xfrm>
            <a:off x="2488786" y="58042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18" name="Rectangle 117">
            <a:extLst>
              <a:ext uri="{FF2B5EF4-FFF2-40B4-BE49-F238E27FC236}">
                <a16:creationId xmlns:a16="http://schemas.microsoft.com/office/drawing/2014/main" id="{8B8C6938-8194-7540-9900-7C9B71D111B7}"/>
              </a:ext>
            </a:extLst>
          </p:cNvPr>
          <p:cNvSpPr/>
          <p:nvPr/>
        </p:nvSpPr>
        <p:spPr>
          <a:xfrm>
            <a:off x="2146244" y="4064413"/>
            <a:ext cx="121199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Increasing</a:t>
            </a:r>
          </a:p>
        </p:txBody>
      </p:sp>
      <p:sp>
        <p:nvSpPr>
          <p:cNvPr id="133" name="Rounded Rectangle 132">
            <a:extLst>
              <a:ext uri="{FF2B5EF4-FFF2-40B4-BE49-F238E27FC236}">
                <a16:creationId xmlns:a16="http://schemas.microsoft.com/office/drawing/2014/main" id="{4F10B253-58BC-4A4B-83AF-F2BD6DBBF2C4}"/>
              </a:ext>
            </a:extLst>
          </p:cNvPr>
          <p:cNvSpPr/>
          <p:nvPr/>
        </p:nvSpPr>
        <p:spPr>
          <a:xfrm>
            <a:off x="4955043" y="4253043"/>
            <a:ext cx="834418"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sp>
        <p:nvSpPr>
          <p:cNvPr id="147" name="Rounded Rectangle 146">
            <a:extLst>
              <a:ext uri="{FF2B5EF4-FFF2-40B4-BE49-F238E27FC236}">
                <a16:creationId xmlns:a16="http://schemas.microsoft.com/office/drawing/2014/main" id="{C241EEFB-8720-6C46-9804-F0D5BBA5213A}"/>
              </a:ext>
            </a:extLst>
          </p:cNvPr>
          <p:cNvSpPr/>
          <p:nvPr/>
        </p:nvSpPr>
        <p:spPr>
          <a:xfrm>
            <a:off x="4959879" y="5606115"/>
            <a:ext cx="854393" cy="377263"/>
          </a:xfrm>
          <a:prstGeom prst="roundRect">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Cambria" panose="02040503050406030204" pitchFamily="18" charset="0"/>
                <a:ea typeface="+mn-ea"/>
                <a:cs typeface="+mn-cs"/>
              </a:rPr>
              <a:t>AI</a:t>
            </a:r>
          </a:p>
        </p:txBody>
      </p:sp>
      <p:cxnSp>
        <p:nvCxnSpPr>
          <p:cNvPr id="248" name="Elbow Connector 247">
            <a:extLst>
              <a:ext uri="{FF2B5EF4-FFF2-40B4-BE49-F238E27FC236}">
                <a16:creationId xmlns:a16="http://schemas.microsoft.com/office/drawing/2014/main" id="{16BA4EFE-5EAE-D84E-A89F-0B9EC4F2202A}"/>
              </a:ext>
            </a:extLst>
          </p:cNvPr>
          <p:cNvCxnSpPr>
            <a:cxnSpLocks/>
            <a:stCxn id="147" idx="3"/>
            <a:endCxn id="295" idx="1"/>
          </p:cNvCxnSpPr>
          <p:nvPr/>
        </p:nvCxnSpPr>
        <p:spPr>
          <a:xfrm flipV="1">
            <a:off x="5814272" y="5317424"/>
            <a:ext cx="755302" cy="477323"/>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49" name="Elbow Connector 248">
            <a:extLst>
              <a:ext uri="{FF2B5EF4-FFF2-40B4-BE49-F238E27FC236}">
                <a16:creationId xmlns:a16="http://schemas.microsoft.com/office/drawing/2014/main" id="{C1758A04-E348-F240-B67E-AE7482A808F4}"/>
              </a:ext>
            </a:extLst>
          </p:cNvPr>
          <p:cNvCxnSpPr>
            <a:cxnSpLocks/>
            <a:stCxn id="147" idx="3"/>
            <a:endCxn id="291" idx="1"/>
          </p:cNvCxnSpPr>
          <p:nvPr/>
        </p:nvCxnSpPr>
        <p:spPr>
          <a:xfrm>
            <a:off x="5814272" y="5794747"/>
            <a:ext cx="765722" cy="482677"/>
          </a:xfrm>
          <a:prstGeom prst="bentConnector3">
            <a:avLst>
              <a:gd name="adj1" fmla="val 50000"/>
            </a:avLst>
          </a:prstGeom>
          <a:ln w="57150">
            <a:solidFill>
              <a:schemeClr val="tx1">
                <a:lumMod val="85000"/>
                <a:lumOff val="1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E89221D-47B2-0A41-BE80-DF926D4C98C6}"/>
              </a:ext>
            </a:extLst>
          </p:cNvPr>
          <p:cNvCxnSpPr>
            <a:stCxn id="259" idx="3"/>
            <a:endCxn id="268" idx="1"/>
          </p:cNvCxnSpPr>
          <p:nvPr/>
        </p:nvCxnSpPr>
        <p:spPr>
          <a:xfrm flipV="1">
            <a:off x="4178816" y="3013328"/>
            <a:ext cx="791051" cy="2893"/>
          </a:xfrm>
          <a:prstGeom prst="line">
            <a:avLst/>
          </a:prstGeom>
          <a:ln w="57150"/>
        </p:spPr>
        <p:style>
          <a:lnRef idx="1">
            <a:schemeClr val="dk1"/>
          </a:lnRef>
          <a:fillRef idx="0">
            <a:schemeClr val="dk1"/>
          </a:fillRef>
          <a:effectRef idx="0">
            <a:schemeClr val="dk1"/>
          </a:effectRef>
          <a:fontRef idx="minor">
            <a:schemeClr val="tx1"/>
          </a:fontRef>
        </p:style>
      </p:cxnSp>
      <p:cxnSp>
        <p:nvCxnSpPr>
          <p:cNvPr id="19" name="Straight Arrow Connector 18">
            <a:extLst>
              <a:ext uri="{FF2B5EF4-FFF2-40B4-BE49-F238E27FC236}">
                <a16:creationId xmlns:a16="http://schemas.microsoft.com/office/drawing/2014/main" id="{A2422C35-A2F5-5740-B50E-84460D1B8F6F}"/>
              </a:ext>
            </a:extLst>
          </p:cNvPr>
          <p:cNvCxnSpPr>
            <a:cxnSpLocks/>
            <a:stCxn id="216" idx="3"/>
            <a:endCxn id="292" idx="1"/>
          </p:cNvCxnSpPr>
          <p:nvPr/>
        </p:nvCxnSpPr>
        <p:spPr>
          <a:xfrm flipV="1">
            <a:off x="5784580" y="1412254"/>
            <a:ext cx="806779" cy="27"/>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a16:creationId xmlns:a16="http://schemas.microsoft.com/office/drawing/2014/main" id="{407D979A-087F-C341-832C-D77F4A3511A7}"/>
              </a:ext>
            </a:extLst>
          </p:cNvPr>
          <p:cNvCxnSpPr>
            <a:cxnSpLocks/>
            <a:stCxn id="217" idx="3"/>
            <a:endCxn id="293" idx="1"/>
          </p:cNvCxnSpPr>
          <p:nvPr/>
        </p:nvCxnSpPr>
        <p:spPr>
          <a:xfrm>
            <a:off x="5792774" y="2058074"/>
            <a:ext cx="798584" cy="219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013821E4-B9A9-1E47-917C-255E2A1FD9E9}"/>
              </a:ext>
            </a:extLst>
          </p:cNvPr>
          <p:cNvCxnSpPr>
            <a:cxnSpLocks/>
            <a:stCxn id="268" idx="3"/>
            <a:endCxn id="294" idx="1"/>
          </p:cNvCxnSpPr>
          <p:nvPr/>
        </p:nvCxnSpPr>
        <p:spPr>
          <a:xfrm>
            <a:off x="5804285" y="3013328"/>
            <a:ext cx="787073" cy="303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D8E378C-FCB0-244B-9AEA-8D4A1B1B5FFF}"/>
              </a:ext>
            </a:extLst>
          </p:cNvPr>
          <p:cNvCxnSpPr>
            <a:stCxn id="113" idx="3"/>
            <a:endCxn id="133" idx="1"/>
          </p:cNvCxnSpPr>
          <p:nvPr/>
        </p:nvCxnSpPr>
        <p:spPr>
          <a:xfrm>
            <a:off x="4142293" y="4441675"/>
            <a:ext cx="81275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4C701D3-6D34-964F-9119-04854084FF9F}"/>
              </a:ext>
            </a:extLst>
          </p:cNvPr>
          <p:cNvCxnSpPr>
            <a:stCxn id="114" idx="3"/>
            <a:endCxn id="147" idx="1"/>
          </p:cNvCxnSpPr>
          <p:nvPr/>
        </p:nvCxnSpPr>
        <p:spPr>
          <a:xfrm>
            <a:off x="4208467" y="5794747"/>
            <a:ext cx="751412" cy="0"/>
          </a:xfrm>
          <a:prstGeom prst="line">
            <a:avLst/>
          </a:prstGeom>
          <a:ln w="57150"/>
        </p:spPr>
        <p:style>
          <a:lnRef idx="1">
            <a:schemeClr val="dk1"/>
          </a:lnRef>
          <a:fillRef idx="0">
            <a:schemeClr val="dk1"/>
          </a:fillRef>
          <a:effectRef idx="0">
            <a:schemeClr val="dk1"/>
          </a:effectRef>
          <a:fontRef idx="minor">
            <a:schemeClr val="tx1"/>
          </a:fontRef>
        </p:style>
      </p:cxnSp>
      <p:cxnSp>
        <p:nvCxnSpPr>
          <p:cNvPr id="156" name="Straight Arrow Connector 155">
            <a:extLst>
              <a:ext uri="{FF2B5EF4-FFF2-40B4-BE49-F238E27FC236}">
                <a16:creationId xmlns:a16="http://schemas.microsoft.com/office/drawing/2014/main" id="{03D1A70E-27D2-1040-97E1-917318921929}"/>
              </a:ext>
            </a:extLst>
          </p:cNvPr>
          <p:cNvCxnSpPr>
            <a:cxnSpLocks/>
            <a:stCxn id="133" idx="3"/>
            <a:endCxn id="27" idx="1"/>
          </p:cNvCxnSpPr>
          <p:nvPr/>
        </p:nvCxnSpPr>
        <p:spPr>
          <a:xfrm flipV="1">
            <a:off x="5789461" y="4441674"/>
            <a:ext cx="806921" cy="1"/>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4" name="Rectangle 173">
            <a:extLst>
              <a:ext uri="{FF2B5EF4-FFF2-40B4-BE49-F238E27FC236}">
                <a16:creationId xmlns:a16="http://schemas.microsoft.com/office/drawing/2014/main" id="{BF8756E2-3028-9B44-A547-3A08D98693B1}"/>
              </a:ext>
            </a:extLst>
          </p:cNvPr>
          <p:cNvSpPr/>
          <p:nvPr/>
        </p:nvSpPr>
        <p:spPr>
          <a:xfrm>
            <a:off x="4170049" y="20212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79" name="Rectangle 178">
            <a:extLst>
              <a:ext uri="{FF2B5EF4-FFF2-40B4-BE49-F238E27FC236}">
                <a16:creationId xmlns:a16="http://schemas.microsoft.com/office/drawing/2014/main" id="{49D8A377-DA90-BC43-BF8A-CC8C4E61B4FA}"/>
              </a:ext>
            </a:extLst>
          </p:cNvPr>
          <p:cNvSpPr/>
          <p:nvPr/>
        </p:nvSpPr>
        <p:spPr>
          <a:xfrm>
            <a:off x="4265193" y="2687104"/>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0" name="Rectangle 179">
            <a:extLst>
              <a:ext uri="{FF2B5EF4-FFF2-40B4-BE49-F238E27FC236}">
                <a16:creationId xmlns:a16="http://schemas.microsoft.com/office/drawing/2014/main" id="{06E82DB8-AAF0-1044-83E2-449E804B9963}"/>
              </a:ext>
            </a:extLst>
          </p:cNvPr>
          <p:cNvSpPr/>
          <p:nvPr/>
        </p:nvSpPr>
        <p:spPr>
          <a:xfrm>
            <a:off x="4203821" y="406771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1" name="Rectangle 180">
            <a:extLst>
              <a:ext uri="{FF2B5EF4-FFF2-40B4-BE49-F238E27FC236}">
                <a16:creationId xmlns:a16="http://schemas.microsoft.com/office/drawing/2014/main" id="{A01EC710-2621-0540-B4DE-69958AE75A8E}"/>
              </a:ext>
            </a:extLst>
          </p:cNvPr>
          <p:cNvSpPr/>
          <p:nvPr/>
        </p:nvSpPr>
        <p:spPr>
          <a:xfrm>
            <a:off x="4273142" y="5790118"/>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2" name="Rectangle 181">
            <a:extLst>
              <a:ext uri="{FF2B5EF4-FFF2-40B4-BE49-F238E27FC236}">
                <a16:creationId xmlns:a16="http://schemas.microsoft.com/office/drawing/2014/main" id="{5C9AA83E-6A52-534A-9E67-38E370A5EB6C}"/>
              </a:ext>
            </a:extLst>
          </p:cNvPr>
          <p:cNvSpPr/>
          <p:nvPr/>
        </p:nvSpPr>
        <p:spPr>
          <a:xfrm>
            <a:off x="5913987" y="6272070"/>
            <a:ext cx="6463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High</a:t>
            </a:r>
          </a:p>
        </p:txBody>
      </p:sp>
      <p:sp>
        <p:nvSpPr>
          <p:cNvPr id="184" name="Rectangle 183">
            <a:extLst>
              <a:ext uri="{FF2B5EF4-FFF2-40B4-BE49-F238E27FC236}">
                <a16:creationId xmlns:a16="http://schemas.microsoft.com/office/drawing/2014/main" id="{E257CBB5-FD31-3D43-AB14-3ED9548F07DF}"/>
              </a:ext>
            </a:extLst>
          </p:cNvPr>
          <p:cNvSpPr/>
          <p:nvPr/>
        </p:nvSpPr>
        <p:spPr>
          <a:xfrm>
            <a:off x="5765314" y="1057850"/>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5" name="Rectangle 184">
            <a:extLst>
              <a:ext uri="{FF2B5EF4-FFF2-40B4-BE49-F238E27FC236}">
                <a16:creationId xmlns:a16="http://schemas.microsoft.com/office/drawing/2014/main" id="{6B9BFE6A-A959-9549-A635-20339A9B9A74}"/>
              </a:ext>
            </a:extLst>
          </p:cNvPr>
          <p:cNvSpPr/>
          <p:nvPr/>
        </p:nvSpPr>
        <p:spPr>
          <a:xfrm>
            <a:off x="5785639" y="172436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6" name="Rectangle 185">
            <a:extLst>
              <a:ext uri="{FF2B5EF4-FFF2-40B4-BE49-F238E27FC236}">
                <a16:creationId xmlns:a16="http://schemas.microsoft.com/office/drawing/2014/main" id="{E976140D-CF12-7D4B-8FB7-BAF3288B431B}"/>
              </a:ext>
            </a:extLst>
          </p:cNvPr>
          <p:cNvSpPr/>
          <p:nvPr/>
        </p:nvSpPr>
        <p:spPr>
          <a:xfrm>
            <a:off x="5814272" y="2681345"/>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7" name="Rectangle 186">
            <a:extLst>
              <a:ext uri="{FF2B5EF4-FFF2-40B4-BE49-F238E27FC236}">
                <a16:creationId xmlns:a16="http://schemas.microsoft.com/office/drawing/2014/main" id="{31CEE361-002E-D243-8A3D-38B9125601E5}"/>
              </a:ext>
            </a:extLst>
          </p:cNvPr>
          <p:cNvSpPr/>
          <p:nvPr/>
        </p:nvSpPr>
        <p:spPr>
          <a:xfrm>
            <a:off x="5814272" y="4050026"/>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188" name="Rectangle 187">
            <a:extLst>
              <a:ext uri="{FF2B5EF4-FFF2-40B4-BE49-F238E27FC236}">
                <a16:creationId xmlns:a16="http://schemas.microsoft.com/office/drawing/2014/main" id="{7E5A93BB-DE85-AA45-9BDB-57CDD69863B4}"/>
              </a:ext>
            </a:extLst>
          </p:cNvPr>
          <p:cNvSpPr/>
          <p:nvPr/>
        </p:nvSpPr>
        <p:spPr>
          <a:xfrm>
            <a:off x="5817590" y="4946382"/>
            <a:ext cx="608308"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Low</a:t>
            </a:r>
          </a:p>
        </p:txBody>
      </p:sp>
      <p:sp>
        <p:nvSpPr>
          <p:cNvPr id="72" name="Rectangle 71">
            <a:extLst>
              <a:ext uri="{FF2B5EF4-FFF2-40B4-BE49-F238E27FC236}">
                <a16:creationId xmlns:a16="http://schemas.microsoft.com/office/drawing/2014/main" id="{BBF1E46F-55BD-6644-AA4D-3A4E8BDFA619}"/>
              </a:ext>
            </a:extLst>
          </p:cNvPr>
          <p:cNvSpPr/>
          <p:nvPr/>
        </p:nvSpPr>
        <p:spPr>
          <a:xfrm>
            <a:off x="5016058" y="6383671"/>
            <a:ext cx="3899341" cy="443692"/>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Rectangle 72">
            <a:extLst>
              <a:ext uri="{FF2B5EF4-FFF2-40B4-BE49-F238E27FC236}">
                <a16:creationId xmlns:a16="http://schemas.microsoft.com/office/drawing/2014/main" id="{E29CB9BB-E451-D940-BD9C-E7A53900C843}"/>
              </a:ext>
            </a:extLst>
          </p:cNvPr>
          <p:cNvSpPr/>
          <p:nvPr/>
        </p:nvSpPr>
        <p:spPr>
          <a:xfrm>
            <a:off x="75990" y="695617"/>
            <a:ext cx="9068009" cy="5676608"/>
          </a:xfrm>
          <a:prstGeom prst="rect">
            <a:avLst/>
          </a:prstGeom>
          <a:solidFill>
            <a:srgbClr val="FFFFFF">
              <a:alpha val="89804"/>
            </a:srgb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ounded Rectangle 2">
            <a:extLst>
              <a:ext uri="{FF2B5EF4-FFF2-40B4-BE49-F238E27FC236}">
                <a16:creationId xmlns:a16="http://schemas.microsoft.com/office/drawing/2014/main" id="{54A1377A-2721-FA4D-B83D-AEABA5CBB04E}"/>
              </a:ext>
            </a:extLst>
          </p:cNvPr>
          <p:cNvSpPr/>
          <p:nvPr/>
        </p:nvSpPr>
        <p:spPr>
          <a:xfrm>
            <a:off x="6353247" y="695618"/>
            <a:ext cx="2759653" cy="5943600"/>
          </a:xfrm>
          <a:prstGeom prst="roundRect">
            <a:avLst>
              <a:gd name="adj" fmla="val 3593"/>
            </a:avLst>
          </a:prstGeom>
          <a:solidFill>
            <a:schemeClr val="accent6">
              <a:lumMod val="20000"/>
              <a:lumOff val="80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Rectangle 291">
            <a:extLst>
              <a:ext uri="{FF2B5EF4-FFF2-40B4-BE49-F238E27FC236}">
                <a16:creationId xmlns:a16="http://schemas.microsoft.com/office/drawing/2014/main" id="{579BF855-92CB-9546-87E6-31F231AF73A2}"/>
              </a:ext>
            </a:extLst>
          </p:cNvPr>
          <p:cNvSpPr/>
          <p:nvPr/>
        </p:nvSpPr>
        <p:spPr>
          <a:xfrm>
            <a:off x="6591359" y="1115074"/>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1a: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Bandwidth</a:t>
            </a:r>
          </a:p>
        </p:txBody>
      </p:sp>
      <p:sp>
        <p:nvSpPr>
          <p:cNvPr id="293" name="Rectangle 292">
            <a:extLst>
              <a:ext uri="{FF2B5EF4-FFF2-40B4-BE49-F238E27FC236}">
                <a16:creationId xmlns:a16="http://schemas.microsoft.com/office/drawing/2014/main" id="{EE807EDB-1517-CC4E-BFE3-D57C54419B5C}"/>
              </a:ext>
            </a:extLst>
          </p:cNvPr>
          <p:cNvSpPr/>
          <p:nvPr/>
        </p:nvSpPr>
        <p:spPr>
          <a:xfrm>
            <a:off x="6591358" y="1763093"/>
            <a:ext cx="2324041"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DRAM Latency</a:t>
            </a:r>
          </a:p>
        </p:txBody>
      </p:sp>
      <p:sp>
        <p:nvSpPr>
          <p:cNvPr id="294" name="Rectangle 293">
            <a:extLst>
              <a:ext uri="{FF2B5EF4-FFF2-40B4-BE49-F238E27FC236}">
                <a16:creationId xmlns:a16="http://schemas.microsoft.com/office/drawing/2014/main" id="{F0B7A44E-A476-AF42-906A-F3CEAB99A9A0}"/>
              </a:ext>
            </a:extLst>
          </p:cNvPr>
          <p:cNvSpPr/>
          <p:nvPr/>
        </p:nvSpPr>
        <p:spPr>
          <a:xfrm>
            <a:off x="6591358" y="2720354"/>
            <a:ext cx="2324041" cy="592009"/>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1c: L1/L2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Capacity</a:t>
            </a:r>
          </a:p>
        </p:txBody>
      </p:sp>
      <p:sp>
        <p:nvSpPr>
          <p:cNvPr id="27" name="Rectangle 26">
            <a:extLst>
              <a:ext uri="{FF2B5EF4-FFF2-40B4-BE49-F238E27FC236}">
                <a16:creationId xmlns:a16="http://schemas.microsoft.com/office/drawing/2014/main" id="{430B3994-32AE-1444-B1F7-B0BCCA531C01}"/>
              </a:ext>
            </a:extLst>
          </p:cNvPr>
          <p:cNvSpPr/>
          <p:nvPr/>
        </p:nvSpPr>
        <p:spPr>
          <a:xfrm>
            <a:off x="6596382" y="4144494"/>
            <a:ext cx="2319017"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2a: L3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Cache Contention</a:t>
            </a:r>
          </a:p>
        </p:txBody>
      </p:sp>
      <p:sp>
        <p:nvSpPr>
          <p:cNvPr id="291" name="Rectangle 290">
            <a:extLst>
              <a:ext uri="{FF2B5EF4-FFF2-40B4-BE49-F238E27FC236}">
                <a16:creationId xmlns:a16="http://schemas.microsoft.com/office/drawing/2014/main" id="{C1E1CE50-4A35-5045-88B1-E3861B82A761}"/>
              </a:ext>
            </a:extLst>
          </p:cNvPr>
          <p:cNvSpPr/>
          <p:nvPr/>
        </p:nvSpPr>
        <p:spPr>
          <a:xfrm>
            <a:off x="6579994" y="5980244"/>
            <a:ext cx="2335405"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2c: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Compute-Bound</a:t>
            </a:r>
          </a:p>
        </p:txBody>
      </p:sp>
      <p:sp>
        <p:nvSpPr>
          <p:cNvPr id="295" name="Rectangle 294">
            <a:extLst>
              <a:ext uri="{FF2B5EF4-FFF2-40B4-BE49-F238E27FC236}">
                <a16:creationId xmlns:a16="http://schemas.microsoft.com/office/drawing/2014/main" id="{529C6FE1-A040-534C-869A-B42C9A528B71}"/>
              </a:ext>
            </a:extLst>
          </p:cNvPr>
          <p:cNvSpPr/>
          <p:nvPr/>
        </p:nvSpPr>
        <p:spPr>
          <a:xfrm>
            <a:off x="6569574" y="5020244"/>
            <a:ext cx="2345826" cy="594360"/>
          </a:xfrm>
          <a:prstGeom prst="rect">
            <a:avLst/>
          </a:prstGeom>
          <a:solidFill>
            <a:schemeClr val="accent6"/>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2b: </a:t>
            </a:r>
            <a:r>
              <a:rPr kumimoji="0" lang="en-US" sz="1800" b="1" i="1"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L1 Cache Capacity</a:t>
            </a:r>
          </a:p>
        </p:txBody>
      </p:sp>
      <p:sp>
        <p:nvSpPr>
          <p:cNvPr id="65" name="Rectangle 64">
            <a:extLst>
              <a:ext uri="{FF2B5EF4-FFF2-40B4-BE49-F238E27FC236}">
                <a16:creationId xmlns:a16="http://schemas.microsoft.com/office/drawing/2014/main" id="{CD337A0F-219D-9045-9726-E2147F7B4783}"/>
              </a:ext>
            </a:extLst>
          </p:cNvPr>
          <p:cNvSpPr/>
          <p:nvPr/>
        </p:nvSpPr>
        <p:spPr>
          <a:xfrm>
            <a:off x="6057157" y="695617"/>
            <a:ext cx="337066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Memory Bottleneck Class</a:t>
            </a:r>
          </a:p>
        </p:txBody>
      </p:sp>
      <p:sp>
        <p:nvSpPr>
          <p:cNvPr id="76" name="Rounded Rectangle 75">
            <a:extLst>
              <a:ext uri="{FF2B5EF4-FFF2-40B4-BE49-F238E27FC236}">
                <a16:creationId xmlns:a16="http://schemas.microsoft.com/office/drawing/2014/main" id="{27063B40-663B-6947-A34B-31F097D89AD9}"/>
              </a:ext>
            </a:extLst>
          </p:cNvPr>
          <p:cNvSpPr/>
          <p:nvPr/>
        </p:nvSpPr>
        <p:spPr>
          <a:xfrm>
            <a:off x="145310" y="2186107"/>
            <a:ext cx="5903567" cy="2485787"/>
          </a:xfrm>
          <a:prstGeom prst="roundRect">
            <a:avLst/>
          </a:prstGeom>
          <a:solidFill>
            <a:schemeClr val="accent1">
              <a:lumMod val="20000"/>
              <a:lumOff val="80000"/>
            </a:schemeClr>
          </a:solidFill>
          <a:ln w="19050">
            <a:solidFill>
              <a:schemeClr val="tx1"/>
            </a:solidFill>
          </a:ln>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Six classes of </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data movement bottlenecks:</a:t>
            </a:r>
          </a:p>
          <a:p>
            <a:pPr marL="457200" marR="0" lvl="1"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srgbClr val="FFE700"/>
              </a:solidFill>
              <a:effectLst/>
              <a:uLnTx/>
              <a:uFillTx/>
              <a:latin typeface="Cambria" panose="02040503050406030204" pitchFamily="18" charset="0"/>
              <a:ea typeface="+mn-ea"/>
              <a:cs typeface="+mn-cs"/>
            </a:endParaRP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each class ↔ data movement</a:t>
            </a:r>
          </a:p>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mitigation mechanism </a:t>
            </a:r>
          </a:p>
        </p:txBody>
      </p:sp>
      <p:sp>
        <p:nvSpPr>
          <p:cNvPr id="68" name="Slide Number Placeholder 5">
            <a:extLst>
              <a:ext uri="{FF2B5EF4-FFF2-40B4-BE49-F238E27FC236}">
                <a16:creationId xmlns:a16="http://schemas.microsoft.com/office/drawing/2014/main" id="{33ACF114-F24B-2245-AC6B-E325DDBBFED8}"/>
              </a:ext>
            </a:extLst>
          </p:cNvPr>
          <p:cNvSpPr txBox="1">
            <a:spLocks/>
          </p:cNvSpPr>
          <p:nvPr/>
        </p:nvSpPr>
        <p:spPr>
          <a:xfrm>
            <a:off x="7924799" y="6544756"/>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31</a:t>
            </a:r>
          </a:p>
        </p:txBody>
      </p:sp>
    </p:spTree>
    <p:extLst>
      <p:ext uri="{BB962C8B-B14F-4D97-AF65-F5344CB8AC3E}">
        <p14:creationId xmlns:p14="http://schemas.microsoft.com/office/powerpoint/2010/main" val="1361526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500"/>
                                        <p:tgtEl>
                                          <p:spTgt spid="7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6"/>
                                        </p:tgtEl>
                                        <p:attrNameLst>
                                          <p:attrName>style.visibility</p:attrName>
                                        </p:attrNameLst>
                                      </p:cBhvr>
                                      <p:to>
                                        <p:strVal val="visible"/>
                                      </p:to>
                                    </p:set>
                                    <p:animEffect transition="in" filter="fade">
                                      <p:cBhvr>
                                        <p:cTn id="1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6"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6" name="Slide Number Placeholder 5">
            <a:extLst>
              <a:ext uri="{FF2B5EF4-FFF2-40B4-BE49-F238E27FC236}">
                <a16:creationId xmlns:a16="http://schemas.microsoft.com/office/drawing/2014/main" id="{6BC66A82-2219-E240-BAFB-4CEF16612443}"/>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44</a:t>
            </a:r>
          </a:p>
        </p:txBody>
      </p:sp>
    </p:spTree>
    <p:extLst>
      <p:ext uri="{BB962C8B-B14F-4D97-AF65-F5344CB8AC3E}">
        <p14:creationId xmlns:p14="http://schemas.microsoft.com/office/powerpoint/2010/main" val="3872429888"/>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94AF52-21F7-AF46-B0F3-D19534050154}"/>
              </a:ext>
            </a:extLst>
          </p:cNvPr>
          <p:cNvSpPr>
            <a:spLocks noGrp="1"/>
          </p:cNvSpPr>
          <p:nvPr>
            <p:ph type="title"/>
          </p:nvPr>
        </p:nvSpPr>
        <p:spPr/>
        <p:txBody>
          <a:bodyPr/>
          <a:lstStyle/>
          <a:p>
            <a:r>
              <a:rPr lang="en-US" dirty="0"/>
              <a:t>DAMOV is Open Source</a:t>
            </a:r>
          </a:p>
        </p:txBody>
      </p:sp>
      <p:sp>
        <p:nvSpPr>
          <p:cNvPr id="3" name="Content Placeholder 2">
            <a:extLst>
              <a:ext uri="{FF2B5EF4-FFF2-40B4-BE49-F238E27FC236}">
                <a16:creationId xmlns:a16="http://schemas.microsoft.com/office/drawing/2014/main" id="{A25CD795-C093-2B41-9221-BD1BC99E4EED}"/>
              </a:ext>
            </a:extLst>
          </p:cNvPr>
          <p:cNvSpPr>
            <a:spLocks noGrp="1"/>
          </p:cNvSpPr>
          <p:nvPr>
            <p:ph idx="1"/>
          </p:nvPr>
        </p:nvSpPr>
        <p:spPr/>
        <p:txBody>
          <a:bodyPr/>
          <a:lstStyle/>
          <a:p>
            <a:r>
              <a:rPr lang="en-US" dirty="0"/>
              <a:t>We open-source our </a:t>
            </a:r>
            <a:r>
              <a:rPr lang="en-US" dirty="0">
                <a:solidFill>
                  <a:srgbClr val="0000FF"/>
                </a:solidFill>
              </a:rPr>
              <a:t>benchmark suite </a:t>
            </a:r>
            <a:r>
              <a:rPr lang="en-US" dirty="0"/>
              <a:t>and our </a:t>
            </a:r>
            <a:r>
              <a:rPr lang="en-US" dirty="0">
                <a:solidFill>
                  <a:srgbClr val="0000FF"/>
                </a:solidFill>
              </a:rPr>
              <a:t>toolchain</a:t>
            </a:r>
          </a:p>
        </p:txBody>
      </p:sp>
      <p:grpSp>
        <p:nvGrpSpPr>
          <p:cNvPr id="4" name="Group 3">
            <a:extLst>
              <a:ext uri="{FF2B5EF4-FFF2-40B4-BE49-F238E27FC236}">
                <a16:creationId xmlns:a16="http://schemas.microsoft.com/office/drawing/2014/main" id="{9620267C-CBDE-EF46-B778-E8AC9B64AF61}"/>
              </a:ext>
            </a:extLst>
          </p:cNvPr>
          <p:cNvGrpSpPr/>
          <p:nvPr/>
        </p:nvGrpSpPr>
        <p:grpSpPr>
          <a:xfrm>
            <a:off x="145521" y="1554109"/>
            <a:ext cx="8852958" cy="4666132"/>
            <a:chOff x="252268" y="1152197"/>
            <a:chExt cx="8639464" cy="4553606"/>
          </a:xfrm>
        </p:grpSpPr>
        <p:pic>
          <p:nvPicPr>
            <p:cNvPr id="5" name="Picture 4">
              <a:extLst>
                <a:ext uri="{FF2B5EF4-FFF2-40B4-BE49-F238E27FC236}">
                  <a16:creationId xmlns:a16="http://schemas.microsoft.com/office/drawing/2014/main" id="{56E7B138-5B93-B148-9B77-BC0666989B57}"/>
                </a:ext>
              </a:extLst>
            </p:cNvPr>
            <p:cNvPicPr>
              <a:picLocks noChangeAspect="1"/>
            </p:cNvPicPr>
            <p:nvPr/>
          </p:nvPicPr>
          <p:blipFill rotWithShape="1">
            <a:blip r:embed="rId3"/>
            <a:srcRect t="1861" r="11807"/>
            <a:stretch/>
          </p:blipFill>
          <p:spPr>
            <a:xfrm>
              <a:off x="252268" y="1152197"/>
              <a:ext cx="8639464" cy="4553606"/>
            </a:xfrm>
            <a:prstGeom prst="rect">
              <a:avLst/>
            </a:prstGeom>
          </p:spPr>
        </p:pic>
        <p:sp>
          <p:nvSpPr>
            <p:cNvPr id="6" name="Rectangle 5">
              <a:extLst>
                <a:ext uri="{FF2B5EF4-FFF2-40B4-BE49-F238E27FC236}">
                  <a16:creationId xmlns:a16="http://schemas.microsoft.com/office/drawing/2014/main" id="{D16E0130-D316-5B42-B8E7-FBA54702DFD5}"/>
                </a:ext>
              </a:extLst>
            </p:cNvPr>
            <p:cNvSpPr/>
            <p:nvPr/>
          </p:nvSpPr>
          <p:spPr>
            <a:xfrm>
              <a:off x="1730215" y="1178805"/>
              <a:ext cx="35254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56B469FF-DDCA-1A40-9C48-E36AB90D6932}"/>
                </a:ext>
              </a:extLst>
            </p:cNvPr>
            <p:cNvSpPr/>
            <p:nvPr/>
          </p:nvSpPr>
          <p:spPr>
            <a:xfrm>
              <a:off x="309847" y="1152197"/>
              <a:ext cx="113390"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F026486B-DB2C-074C-A15F-0B6A8A0EC5B6}"/>
                </a:ext>
              </a:extLst>
            </p:cNvPr>
            <p:cNvSpPr/>
            <p:nvPr/>
          </p:nvSpPr>
          <p:spPr>
            <a:xfrm>
              <a:off x="7756546" y="1178805"/>
              <a:ext cx="1135186" cy="176270"/>
            </a:xfrm>
            <a:prstGeom prst="rect">
              <a:avLst/>
            </a:prstGeom>
            <a:solidFill>
              <a:srgbClr val="FAFBF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 name="Group 9">
            <a:extLst>
              <a:ext uri="{FF2B5EF4-FFF2-40B4-BE49-F238E27FC236}">
                <a16:creationId xmlns:a16="http://schemas.microsoft.com/office/drawing/2014/main" id="{EFBBB3A6-560E-D24A-910C-DA01186D7D6A}"/>
              </a:ext>
            </a:extLst>
          </p:cNvPr>
          <p:cNvGrpSpPr/>
          <p:nvPr/>
        </p:nvGrpSpPr>
        <p:grpSpPr>
          <a:xfrm>
            <a:off x="-15699" y="2918762"/>
            <a:ext cx="2663466" cy="369332"/>
            <a:chOff x="-15699" y="2562311"/>
            <a:chExt cx="2663466" cy="369332"/>
          </a:xfrm>
        </p:grpSpPr>
        <p:sp>
          <p:nvSpPr>
            <p:cNvPr id="11" name="Rectangle 10">
              <a:extLst>
                <a:ext uri="{FF2B5EF4-FFF2-40B4-BE49-F238E27FC236}">
                  <a16:creationId xmlns:a16="http://schemas.microsoft.com/office/drawing/2014/main" id="{138CE2FB-8BEB-7A40-AEF9-7D16CD2E67B4}"/>
                </a:ext>
              </a:extLst>
            </p:cNvPr>
            <p:cNvSpPr/>
            <p:nvPr/>
          </p:nvSpPr>
          <p:spPr>
            <a:xfrm>
              <a:off x="-15699" y="2562311"/>
              <a:ext cx="140115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DAMOV-SIM</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2" name="Rounded Rectangle 11">
              <a:extLst>
                <a:ext uri="{FF2B5EF4-FFF2-40B4-BE49-F238E27FC236}">
                  <a16:creationId xmlns:a16="http://schemas.microsoft.com/office/drawing/2014/main" id="{43909CEA-9B18-FF48-85B4-2E540D3C24FA}"/>
                </a:ext>
              </a:extLst>
            </p:cNvPr>
            <p:cNvSpPr/>
            <p:nvPr/>
          </p:nvSpPr>
          <p:spPr>
            <a:xfrm>
              <a:off x="1385455" y="2615869"/>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11751DE1-1E78-D040-9898-61E9F03B7ADA}"/>
              </a:ext>
            </a:extLst>
          </p:cNvPr>
          <p:cNvGrpSpPr/>
          <p:nvPr/>
        </p:nvGrpSpPr>
        <p:grpSpPr>
          <a:xfrm>
            <a:off x="60292" y="3341652"/>
            <a:ext cx="2587475" cy="646331"/>
            <a:chOff x="60292" y="2985201"/>
            <a:chExt cx="2587475" cy="646331"/>
          </a:xfrm>
        </p:grpSpPr>
        <p:sp>
          <p:nvSpPr>
            <p:cNvPr id="14" name="Rectangle 13">
              <a:extLst>
                <a:ext uri="{FF2B5EF4-FFF2-40B4-BE49-F238E27FC236}">
                  <a16:creationId xmlns:a16="http://schemas.microsoft.com/office/drawing/2014/main" id="{E46B9D0C-08EC-E745-91A5-6CB7531E913F}"/>
                </a:ext>
              </a:extLst>
            </p:cNvPr>
            <p:cNvSpPr/>
            <p:nvPr/>
          </p:nvSpPr>
          <p:spPr>
            <a:xfrm>
              <a:off x="60292" y="2985201"/>
              <a:ext cx="1401154"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DAMOV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Cambria" panose="02040503050406030204" pitchFamily="18" charset="0"/>
                  <a:ea typeface="ＭＳ Ｐゴシック" panose="020B0600070205080204" pitchFamily="34" charset="-128"/>
                  <a:cs typeface="+mn-cs"/>
                </a:rPr>
                <a:t>Benchmarks</a:t>
              </a:r>
              <a:endParaRPr kumimoji="0" 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endParaRPr>
            </a:p>
          </p:txBody>
        </p:sp>
        <p:sp>
          <p:nvSpPr>
            <p:cNvPr id="15" name="Rounded Rectangle 14">
              <a:extLst>
                <a:ext uri="{FF2B5EF4-FFF2-40B4-BE49-F238E27FC236}">
                  <a16:creationId xmlns:a16="http://schemas.microsoft.com/office/drawing/2014/main" id="{FACB314E-C336-3340-9731-B5B0B822CE99}"/>
                </a:ext>
              </a:extLst>
            </p:cNvPr>
            <p:cNvSpPr/>
            <p:nvPr/>
          </p:nvSpPr>
          <p:spPr>
            <a:xfrm>
              <a:off x="1385455" y="3070052"/>
              <a:ext cx="1262312" cy="262217"/>
            </a:xfrm>
            <a:prstGeom prst="roundRect">
              <a:avLst/>
            </a:prstGeom>
            <a:solidFill>
              <a:srgbClr val="FF0000">
                <a:alpha val="9804"/>
              </a:srgbClr>
            </a:solid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6" name="Slide Number Placeholder 5">
            <a:extLst>
              <a:ext uri="{FF2B5EF4-FFF2-40B4-BE49-F238E27FC236}">
                <a16:creationId xmlns:a16="http://schemas.microsoft.com/office/drawing/2014/main" id="{6BC66A82-2219-E240-BAFB-4CEF16612443}"/>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tint val="75000"/>
                  </a:prstClr>
                </a:solidFill>
                <a:effectLst/>
                <a:uLnTx/>
                <a:uFillTx/>
                <a:latin typeface="Cambria Math" panose="02040503050406030204" pitchFamily="18" charset="0"/>
                <a:ea typeface="Cambria Math" panose="02040503050406030204" pitchFamily="18" charset="0"/>
                <a:cs typeface="+mn-cs"/>
              </a:rPr>
              <a:t>44</a:t>
            </a:r>
          </a:p>
        </p:txBody>
      </p:sp>
      <p:sp>
        <p:nvSpPr>
          <p:cNvPr id="17" name="Rectangle 16">
            <a:extLst>
              <a:ext uri="{FF2B5EF4-FFF2-40B4-BE49-F238E27FC236}">
                <a16:creationId xmlns:a16="http://schemas.microsoft.com/office/drawing/2014/main" id="{CF4B9F11-828E-3D4A-A8C5-18AF04EEB038}"/>
              </a:ext>
            </a:extLst>
          </p:cNvPr>
          <p:cNvSpPr/>
          <p:nvPr/>
        </p:nvSpPr>
        <p:spPr>
          <a:xfrm>
            <a:off x="-15699" y="2780928"/>
            <a:ext cx="9167549" cy="1082348"/>
          </a:xfrm>
          <a:prstGeom prst="rect">
            <a:avLst/>
          </a:prstGeom>
          <a:solidFill>
            <a:srgbClr val="77BF6F"/>
          </a:solidFill>
          <a:ln>
            <a:noFill/>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8E702"/>
                </a:solidFill>
                <a:effectLst/>
                <a:uLnTx/>
                <a:uFillTx/>
                <a:latin typeface="Cambria" panose="02040503050406030204" pitchFamily="18" charset="0"/>
                <a:ea typeface="+mn-ea"/>
                <a:cs typeface="+mn-cs"/>
              </a:rPr>
              <a:t>Get DAMOV at:</a:t>
            </a:r>
            <a:r>
              <a:rPr kumimoji="0" lang="en-US" sz="2800" b="1" i="0" u="none" strike="noStrike" kern="1200" cap="none" spc="0" normalizeH="0" baseline="0" noProof="0" dirty="0">
                <a:ln>
                  <a:noFill/>
                </a:ln>
                <a:solidFill>
                  <a:srgbClr val="FFFF00"/>
                </a:solidFill>
                <a:effectLst/>
                <a:uLnTx/>
                <a:uFillTx/>
                <a:latin typeface="Cambria" panose="02040503050406030204" pitchFamily="18" charset="0"/>
                <a:ea typeface="+mn-ea"/>
                <a:cs typeface="+mn-cs"/>
              </a:rPr>
              <a:t> </a:t>
            </a:r>
          </a:p>
          <a:p>
            <a:pPr marL="0" marR="0" lvl="0" indent="0" algn="ctr" defTabSz="914400" rtl="0" eaLnBrk="1" fontAlgn="auto" latinLnBrk="0" hangingPunct="1">
              <a:lnSpc>
                <a:spcPct val="100000"/>
              </a:lnSpc>
              <a:spcBef>
                <a:spcPts val="500"/>
              </a:spcBef>
              <a:spcAft>
                <a:spcPts val="50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hlinkClick r:id="rId4"/>
              </a:rPr>
              <a:t>https://github.com/CMU-SAFARI/DAMOV</a:t>
            </a:r>
            <a:r>
              <a:rPr kumimoji="0" lang="en-US" sz="28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rPr>
              <a:t> </a:t>
            </a:r>
          </a:p>
        </p:txBody>
      </p:sp>
    </p:spTree>
    <p:extLst>
      <p:ext uri="{BB962C8B-B14F-4D97-AF65-F5344CB8AC3E}">
        <p14:creationId xmlns:p14="http://schemas.microsoft.com/office/powerpoint/2010/main" val="272433660"/>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a:xfrm>
            <a:off x="228600" y="152400"/>
            <a:ext cx="8915400" cy="1066800"/>
          </a:xfrm>
        </p:spPr>
        <p:txBody>
          <a:bodyPr/>
          <a:lstStyle/>
          <a:p>
            <a:r>
              <a:rPr lang="en-US" sz="3100" dirty="0"/>
              <a:t>More on DAMOV Analysis Methodology &amp; Workloads</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endParaRPr lang="en-US" dirty="0">
              <a:solidFill>
                <a:srgbClr val="0000FF"/>
              </a:solidFill>
            </a:endParaRPr>
          </a:p>
        </p:txBody>
      </p:sp>
      <p:sp>
        <p:nvSpPr>
          <p:cNvPr id="5" name="Rectangle 4">
            <a:extLst>
              <a:ext uri="{FF2B5EF4-FFF2-40B4-BE49-F238E27FC236}">
                <a16:creationId xmlns:a16="http://schemas.microsoft.com/office/drawing/2014/main" id="{5DFA3366-29E6-914D-98EA-E6458972951E}"/>
              </a:ext>
            </a:extLst>
          </p:cNvPr>
          <p:cNvSpPr/>
          <p:nvPr/>
        </p:nvSpPr>
        <p:spPr>
          <a:xfrm>
            <a:off x="-76200" y="6535579"/>
            <a:ext cx="9153500"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hlinkClick r:id="rId2">
                  <a:extLst>
                    <a:ext uri="{A12FA001-AC4F-418D-AE19-62706E023703}">
                      <ahyp:hlinkClr xmlns:ahyp="http://schemas.microsoft.com/office/drawing/2018/hyperlinkcolor" val="tx"/>
                    </a:ext>
                  </a:extLst>
                </a:hlinkClick>
              </a:rPr>
              <a:t>https://www.youtube.com/watch?v=GWideVyo0nM&amp;list=PL5Q2soXY2Zi_tOTAYm--dYByNPL7JhwR9&amp;index=3</a:t>
            </a:r>
            <a:r>
              <a:rPr kumimoji="0" lang="en-US" sz="1000" b="0" i="0" u="none" strike="noStrike" kern="1200" cap="none" spc="0" normalizeH="0" baseline="0" noProof="0" dirty="0">
                <a:ln>
                  <a:noFill/>
                </a:ln>
                <a:solidFill>
                  <a:srgbClr val="0432FF"/>
                </a:solidFill>
                <a:effectLst/>
                <a:uLnTx/>
                <a:uFillTx/>
                <a:latin typeface="Tahoma"/>
                <a:ea typeface="ＭＳ Ｐゴシック" panose="020B0600070205080204" pitchFamily="34" charset="-128"/>
                <a:cs typeface="+mn-cs"/>
              </a:rPr>
              <a:t> </a:t>
            </a:r>
          </a:p>
        </p:txBody>
      </p:sp>
      <p:pic>
        <p:nvPicPr>
          <p:cNvPr id="4" name="Picture 3">
            <a:extLst>
              <a:ext uri="{FF2B5EF4-FFF2-40B4-BE49-F238E27FC236}">
                <a16:creationId xmlns:a16="http://schemas.microsoft.com/office/drawing/2014/main" id="{1522E1A7-90CA-BD4A-96D7-2BBC406FEC9F}"/>
              </a:ext>
            </a:extLst>
          </p:cNvPr>
          <p:cNvPicPr>
            <a:picLocks noChangeAspect="1"/>
          </p:cNvPicPr>
          <p:nvPr/>
        </p:nvPicPr>
        <p:blipFill>
          <a:blip r:embed="rId3"/>
          <a:stretch>
            <a:fillRect/>
          </a:stretch>
        </p:blipFill>
        <p:spPr>
          <a:xfrm>
            <a:off x="395536" y="924198"/>
            <a:ext cx="8065702" cy="5529138"/>
          </a:xfrm>
          <a:prstGeom prst="rect">
            <a:avLst/>
          </a:prstGeom>
        </p:spPr>
      </p:pic>
    </p:spTree>
    <p:extLst>
      <p:ext uri="{BB962C8B-B14F-4D97-AF65-F5344CB8AC3E}">
        <p14:creationId xmlns:p14="http://schemas.microsoft.com/office/powerpoint/2010/main" val="2729616113"/>
      </p:ext>
    </p:extLst>
  </p:cSld>
  <p:clrMapOvr>
    <a:masterClrMapping/>
  </p:clrMapOvr>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8B247-8B3E-024A-9717-C4ABA7B35A1E}"/>
              </a:ext>
            </a:extLst>
          </p:cNvPr>
          <p:cNvSpPr>
            <a:spLocks noGrp="1"/>
          </p:cNvSpPr>
          <p:nvPr>
            <p:ph type="title"/>
          </p:nvPr>
        </p:nvSpPr>
        <p:spPr/>
        <p:txBody>
          <a:bodyPr/>
          <a:lstStyle/>
          <a:p>
            <a:r>
              <a:rPr lang="en-US" dirty="0"/>
              <a:t>More on DAMOV</a:t>
            </a:r>
          </a:p>
        </p:txBody>
      </p:sp>
      <p:sp>
        <p:nvSpPr>
          <p:cNvPr id="3" name="Content Placeholder 2">
            <a:extLst>
              <a:ext uri="{FF2B5EF4-FFF2-40B4-BE49-F238E27FC236}">
                <a16:creationId xmlns:a16="http://schemas.microsoft.com/office/drawing/2014/main" id="{14C9A10E-D91C-A242-904A-DBA5990779A0}"/>
              </a:ext>
            </a:extLst>
          </p:cNvPr>
          <p:cNvSpPr>
            <a:spLocks noGrp="1"/>
          </p:cNvSpPr>
          <p:nvPr>
            <p:ph idx="1"/>
          </p:nvPr>
        </p:nvSpPr>
        <p:spPr>
          <a:xfrm>
            <a:off x="228600" y="1052736"/>
            <a:ext cx="8610600" cy="5195664"/>
          </a:xfrm>
        </p:spPr>
        <p:txBody>
          <a:bodyPr/>
          <a:lstStyle/>
          <a:p>
            <a:r>
              <a:rPr lang="en-US" sz="1900" dirty="0"/>
              <a:t>Geraldo F. Oliveira, Juan Gomez-Luna, Lois </a:t>
            </a:r>
            <a:r>
              <a:rPr lang="en-US" sz="1900" dirty="0" err="1"/>
              <a:t>Orosa</a:t>
            </a:r>
            <a:r>
              <a:rPr lang="en-US" sz="1900" dirty="0"/>
              <a:t>, </a:t>
            </a:r>
            <a:r>
              <a:rPr lang="en-US" sz="1900" dirty="0" err="1"/>
              <a:t>Saugata</a:t>
            </a:r>
            <a:r>
              <a:rPr lang="en-US" sz="1900" dirty="0"/>
              <a:t> Ghose, Nandita Vijaykumar, Ivan </a:t>
            </a:r>
            <a:r>
              <a:rPr lang="en-US" sz="1900" dirty="0" err="1"/>
              <a:t>fernandez</a:t>
            </a:r>
            <a:r>
              <a:rPr lang="en-US" sz="1900" dirty="0"/>
              <a:t>, Mohammad </a:t>
            </a:r>
            <a:r>
              <a:rPr lang="en-US" sz="1900" dirty="0" err="1"/>
              <a:t>Sadrosadati</a:t>
            </a:r>
            <a:r>
              <a:rPr lang="en-US" sz="1900" dirty="0"/>
              <a:t>, and Onur Mutlu,</a:t>
            </a:r>
            <a:br>
              <a:rPr lang="en-US" sz="1900" dirty="0"/>
            </a:br>
            <a:r>
              <a:rPr lang="en-US" sz="1900" b="1" dirty="0">
                <a:solidFill>
                  <a:srgbClr val="0432FF"/>
                </a:solidFill>
                <a:hlinkClick r:id="rId2">
                  <a:extLst>
                    <a:ext uri="{A12FA001-AC4F-418D-AE19-62706E023703}">
                      <ahyp:hlinkClr xmlns:ahyp="http://schemas.microsoft.com/office/drawing/2018/hyperlinkcolor" val="tx"/>
                    </a:ext>
                  </a:extLst>
                </a:hlinkClick>
              </a:rPr>
              <a:t>"DAMOV: A New Methodology and Benchmark Suite for Evaluating Data Movement Bottlenecks"</a:t>
            </a:r>
            <a:br>
              <a:rPr lang="en-US" sz="1900" dirty="0"/>
            </a:br>
            <a:r>
              <a:rPr lang="en-US" sz="1900" i="1" dirty="0"/>
              <a:t>Preprint in </a:t>
            </a:r>
            <a:r>
              <a:rPr lang="en-US" sz="1900" b="1" i="1" dirty="0">
                <a:hlinkClick r:id="rId3"/>
              </a:rPr>
              <a:t>arXiv</a:t>
            </a:r>
            <a:r>
              <a:rPr lang="en-US" sz="1900" dirty="0"/>
              <a:t>, 8 May 2021.</a:t>
            </a:r>
            <a:br>
              <a:rPr lang="en-US" sz="1900" dirty="0"/>
            </a:br>
            <a:r>
              <a:rPr lang="en-US" sz="1900" dirty="0"/>
              <a:t>[</a:t>
            </a:r>
            <a:r>
              <a:rPr lang="en-US" sz="1900" dirty="0">
                <a:hlinkClick r:id="rId4"/>
              </a:rPr>
              <a:t>arXiv preprint</a:t>
            </a:r>
            <a:r>
              <a:rPr lang="en-US" sz="1900" dirty="0"/>
              <a:t>]</a:t>
            </a:r>
            <a:br>
              <a:rPr lang="en-US" sz="1900" dirty="0"/>
            </a:br>
            <a:r>
              <a:rPr lang="en-US" sz="1900" dirty="0"/>
              <a:t>[</a:t>
            </a:r>
            <a:r>
              <a:rPr lang="en-US" sz="1900" dirty="0">
                <a:hlinkClick r:id="rId5"/>
              </a:rPr>
              <a:t>DAMOV Suite and Simulator Source Code</a:t>
            </a:r>
            <a:r>
              <a:rPr lang="en-US" sz="1900" dirty="0"/>
              <a:t>]</a:t>
            </a:r>
            <a:br>
              <a:rPr lang="en-US" sz="1900" dirty="0"/>
            </a:br>
            <a:r>
              <a:rPr lang="en-US" sz="1900" dirty="0"/>
              <a:t>[</a:t>
            </a:r>
            <a:r>
              <a:rPr lang="en-US" sz="1900" dirty="0">
                <a:hlinkClick r:id="rId6"/>
              </a:rPr>
              <a:t>SAFARI Live Seminar Video</a:t>
            </a:r>
            <a:r>
              <a:rPr lang="en-US" sz="1900" dirty="0"/>
              <a:t> (2 </a:t>
            </a:r>
            <a:r>
              <a:rPr lang="en-US" sz="1900" dirty="0" err="1"/>
              <a:t>hrs</a:t>
            </a:r>
            <a:r>
              <a:rPr lang="en-US" sz="1900" dirty="0"/>
              <a:t> 40 mins)]</a:t>
            </a:r>
            <a:br>
              <a:rPr lang="en-US" sz="1900" dirty="0"/>
            </a:br>
            <a:r>
              <a:rPr lang="en-US" sz="1900" dirty="0"/>
              <a:t>[</a:t>
            </a:r>
            <a:r>
              <a:rPr lang="en-US" sz="1900" dirty="0">
                <a:hlinkClick r:id="rId7"/>
              </a:rPr>
              <a:t>Short Talk Video</a:t>
            </a:r>
            <a:r>
              <a:rPr lang="en-US" sz="1900" dirty="0"/>
              <a:t> (21 minutes)]</a:t>
            </a:r>
          </a:p>
          <a:p>
            <a:pPr marL="0" indent="0">
              <a:buNone/>
            </a:pPr>
            <a:br>
              <a:rPr lang="en-US" sz="1900" dirty="0"/>
            </a:br>
            <a:endParaRPr lang="en-US" sz="1900" dirty="0"/>
          </a:p>
        </p:txBody>
      </p:sp>
      <p:sp>
        <p:nvSpPr>
          <p:cNvPr id="4" name="Slide Number Placeholder 3">
            <a:extLst>
              <a:ext uri="{FF2B5EF4-FFF2-40B4-BE49-F238E27FC236}">
                <a16:creationId xmlns:a16="http://schemas.microsoft.com/office/drawing/2014/main" id="{52DD8C28-F3C5-4847-B73F-7269464021F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60798F91-C924-1941-860B-F0C51011C7CB}"/>
              </a:ext>
            </a:extLst>
          </p:cNvPr>
          <p:cNvPicPr>
            <a:picLocks noChangeAspect="1"/>
          </p:cNvPicPr>
          <p:nvPr/>
        </p:nvPicPr>
        <p:blipFill>
          <a:blip r:embed="rId8"/>
          <a:stretch>
            <a:fillRect/>
          </a:stretch>
        </p:blipFill>
        <p:spPr>
          <a:xfrm>
            <a:off x="1631950" y="4135438"/>
            <a:ext cx="5803900" cy="2565400"/>
          </a:xfrm>
          <a:prstGeom prst="rect">
            <a:avLst/>
          </a:prstGeom>
        </p:spPr>
      </p:pic>
    </p:spTree>
    <p:extLst>
      <p:ext uri="{BB962C8B-B14F-4D97-AF65-F5344CB8AC3E}">
        <p14:creationId xmlns:p14="http://schemas.microsoft.com/office/powerpoint/2010/main" val="2805238901"/>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286</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B0B81DD-E1C2-B742-9E26-9880117A5BD5}"/>
              </a:ext>
            </a:extLst>
          </p:cNvPr>
          <p:cNvPicPr>
            <a:picLocks noChangeAspect="1"/>
          </p:cNvPicPr>
          <p:nvPr/>
        </p:nvPicPr>
        <p:blipFill>
          <a:blip r:embed="rId2"/>
          <a:stretch>
            <a:fillRect/>
          </a:stretch>
        </p:blipFill>
        <p:spPr>
          <a:xfrm>
            <a:off x="304800" y="928815"/>
            <a:ext cx="8229600" cy="5552821"/>
          </a:xfrm>
          <a:prstGeom prst="rect">
            <a:avLst/>
          </a:prstGeom>
        </p:spPr>
      </p:pic>
      <p:sp>
        <p:nvSpPr>
          <p:cNvPr id="6" name="TextBox 5">
            <a:extLst>
              <a:ext uri="{FF2B5EF4-FFF2-40B4-BE49-F238E27FC236}">
                <a16:creationId xmlns:a16="http://schemas.microsoft.com/office/drawing/2014/main" id="{E2E504B7-DA66-5B4F-B558-31F93F8EC635}"/>
              </a:ext>
            </a:extLst>
          </p:cNvPr>
          <p:cNvSpPr txBox="1"/>
          <p:nvPr/>
        </p:nvSpPr>
        <p:spPr>
          <a:xfrm>
            <a:off x="533400" y="6528003"/>
            <a:ext cx="7548861" cy="477054"/>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hlinkClick r:id="rId3"/>
              </a:rPr>
              <a:t>https://news.samsung.com/global/samsung-develops-industrys-first-high-bandwidth-memory-with-ai-processing-power</a:t>
            </a:r>
            <a:endPar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Rounded Rectangle 6">
            <a:extLst>
              <a:ext uri="{FF2B5EF4-FFF2-40B4-BE49-F238E27FC236}">
                <a16:creationId xmlns:a16="http://schemas.microsoft.com/office/drawing/2014/main" id="{2B661DE0-45C9-7F44-A759-0061E543B4F5}"/>
              </a:ext>
            </a:extLst>
          </p:cNvPr>
          <p:cNvSpPr>
            <a:spLocks noChangeArrowheads="1"/>
          </p:cNvSpPr>
          <p:nvPr/>
        </p:nvSpPr>
        <p:spPr bwMode="auto">
          <a:xfrm rot="5400000">
            <a:off x="4762500" y="2019299"/>
            <a:ext cx="228600" cy="6096000"/>
          </a:xfrm>
          <a:prstGeom prst="roundRect">
            <a:avLst>
              <a:gd name="adj" fmla="val 16667"/>
            </a:avLst>
          </a:prstGeom>
          <a:noFill/>
          <a:ln w="4445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7247489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3D60E39F-21C1-5448-816C-90F49DCB38F1}"/>
              </a:ext>
            </a:extLst>
          </p:cNvPr>
          <p:cNvPicPr>
            <a:picLocks noChangeAspect="1"/>
          </p:cNvPicPr>
          <p:nvPr/>
        </p:nvPicPr>
        <p:blipFill>
          <a:blip r:embed="rId2"/>
          <a:stretch>
            <a:fillRect/>
          </a:stretch>
        </p:blipFill>
        <p:spPr>
          <a:xfrm>
            <a:off x="26894" y="1037868"/>
            <a:ext cx="9144000" cy="3959071"/>
          </a:xfrm>
          <a:prstGeom prst="rect">
            <a:avLst/>
          </a:prstGeom>
        </p:spPr>
      </p:pic>
      <p:pic>
        <p:nvPicPr>
          <p:cNvPr id="7" name="Picture 6">
            <a:extLst>
              <a:ext uri="{FF2B5EF4-FFF2-40B4-BE49-F238E27FC236}">
                <a16:creationId xmlns:a16="http://schemas.microsoft.com/office/drawing/2014/main" id="{4CE8C0CB-6C34-F34A-9020-7FC8E1A932ED}"/>
              </a:ext>
            </a:extLst>
          </p:cNvPr>
          <p:cNvPicPr>
            <a:picLocks noChangeAspect="1"/>
          </p:cNvPicPr>
          <p:nvPr/>
        </p:nvPicPr>
        <p:blipFill>
          <a:blip r:embed="rId3"/>
          <a:stretch>
            <a:fillRect/>
          </a:stretch>
        </p:blipFill>
        <p:spPr>
          <a:xfrm>
            <a:off x="6096000" y="4771635"/>
            <a:ext cx="2438400" cy="1680777"/>
          </a:xfrm>
          <a:prstGeom prst="rect">
            <a:avLst/>
          </a:prstGeom>
        </p:spPr>
      </p:pic>
    </p:spTree>
    <p:extLst>
      <p:ext uri="{BB962C8B-B14F-4D97-AF65-F5344CB8AC3E}">
        <p14:creationId xmlns:p14="http://schemas.microsoft.com/office/powerpoint/2010/main" val="1956070367"/>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288</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52E1D580-1DF2-C54C-B169-B5F1E5158117}"/>
              </a:ext>
            </a:extLst>
          </p:cNvPr>
          <p:cNvPicPr>
            <a:picLocks noChangeAspect="1"/>
          </p:cNvPicPr>
          <p:nvPr/>
        </p:nvPicPr>
        <p:blipFill>
          <a:blip r:embed="rId2"/>
          <a:stretch>
            <a:fillRect/>
          </a:stretch>
        </p:blipFill>
        <p:spPr>
          <a:xfrm>
            <a:off x="0" y="997527"/>
            <a:ext cx="9144000" cy="4518837"/>
          </a:xfrm>
          <a:prstGeom prst="rect">
            <a:avLst/>
          </a:prstGeom>
        </p:spPr>
      </p:pic>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3"/>
          <a:stretch>
            <a:fillRect/>
          </a:stretch>
        </p:blipFill>
        <p:spPr>
          <a:xfrm>
            <a:off x="6400800" y="5551873"/>
            <a:ext cx="1775114" cy="1223577"/>
          </a:xfrm>
          <a:prstGeom prst="rect">
            <a:avLst/>
          </a:prstGeom>
        </p:spPr>
      </p:pic>
    </p:spTree>
    <p:extLst>
      <p:ext uri="{BB962C8B-B14F-4D97-AF65-F5344CB8AC3E}">
        <p14:creationId xmlns:p14="http://schemas.microsoft.com/office/powerpoint/2010/main" val="2150160225"/>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D5C6AE-F169-1E42-BF25-337084ECB7FA}"/>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DCC3A36B-EFFE-914B-9A09-F852530E53B8}"/>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0F7BE19-F772-FD44-BB35-F14D60FD91B4}"/>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289</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6" name="Picture 5">
            <a:extLst>
              <a:ext uri="{FF2B5EF4-FFF2-40B4-BE49-F238E27FC236}">
                <a16:creationId xmlns:a16="http://schemas.microsoft.com/office/drawing/2014/main" id="{0EA7B261-525F-7C43-B805-F1EADF184D4C}"/>
              </a:ext>
            </a:extLst>
          </p:cNvPr>
          <p:cNvPicPr>
            <a:picLocks noChangeAspect="1"/>
          </p:cNvPicPr>
          <p:nvPr/>
        </p:nvPicPr>
        <p:blipFill>
          <a:blip r:embed="rId2"/>
          <a:stretch>
            <a:fillRect/>
          </a:stretch>
        </p:blipFill>
        <p:spPr>
          <a:xfrm>
            <a:off x="6400800" y="5551873"/>
            <a:ext cx="1775114" cy="1223577"/>
          </a:xfrm>
          <a:prstGeom prst="rect">
            <a:avLst/>
          </a:prstGeom>
        </p:spPr>
      </p:pic>
      <p:pic>
        <p:nvPicPr>
          <p:cNvPr id="7" name="Picture 6">
            <a:extLst>
              <a:ext uri="{FF2B5EF4-FFF2-40B4-BE49-F238E27FC236}">
                <a16:creationId xmlns:a16="http://schemas.microsoft.com/office/drawing/2014/main" id="{829EB899-2C59-8347-87DE-7AEDAE098E0E}"/>
              </a:ext>
            </a:extLst>
          </p:cNvPr>
          <p:cNvPicPr>
            <a:picLocks noChangeAspect="1"/>
          </p:cNvPicPr>
          <p:nvPr/>
        </p:nvPicPr>
        <p:blipFill>
          <a:blip r:embed="rId3"/>
          <a:stretch>
            <a:fillRect/>
          </a:stretch>
        </p:blipFill>
        <p:spPr>
          <a:xfrm>
            <a:off x="0" y="1632245"/>
            <a:ext cx="9144000" cy="3234070"/>
          </a:xfrm>
          <a:prstGeom prst="rect">
            <a:avLst/>
          </a:prstGeom>
        </p:spPr>
      </p:pic>
    </p:spTree>
    <p:extLst>
      <p:ext uri="{BB962C8B-B14F-4D97-AF65-F5344CB8AC3E}">
        <p14:creationId xmlns:p14="http://schemas.microsoft.com/office/powerpoint/2010/main" val="3600543096"/>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Function-in-Memory DRAM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290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a:extLst>
              <a:ext uri="{FF2B5EF4-FFF2-40B4-BE49-F238E27FC236}">
                <a16:creationId xmlns:a16="http://schemas.microsoft.com/office/drawing/2014/main" id="{9975B62A-7CF5-E740-B603-F143F946B926}"/>
              </a:ext>
            </a:extLst>
          </p:cNvPr>
          <p:cNvPicPr>
            <a:picLocks noChangeAspect="1"/>
          </p:cNvPicPr>
          <p:nvPr/>
        </p:nvPicPr>
        <p:blipFill>
          <a:blip r:embed="rId2"/>
          <a:stretch>
            <a:fillRect/>
          </a:stretch>
        </p:blipFill>
        <p:spPr>
          <a:xfrm>
            <a:off x="0" y="1026297"/>
            <a:ext cx="9144000" cy="4805405"/>
          </a:xfrm>
          <a:prstGeom prst="rect">
            <a:avLst/>
          </a:prstGeom>
        </p:spPr>
      </p:pic>
      <p:pic>
        <p:nvPicPr>
          <p:cNvPr id="8" name="Picture 7">
            <a:extLst>
              <a:ext uri="{FF2B5EF4-FFF2-40B4-BE49-F238E27FC236}">
                <a16:creationId xmlns:a16="http://schemas.microsoft.com/office/drawing/2014/main" id="{FB1172E2-3235-8D42-BF84-8638A7D02F86}"/>
              </a:ext>
            </a:extLst>
          </p:cNvPr>
          <p:cNvPicPr>
            <a:picLocks noChangeAspect="1"/>
          </p:cNvPicPr>
          <p:nvPr/>
        </p:nvPicPr>
        <p:blipFill>
          <a:blip r:embed="rId3"/>
          <a:stretch>
            <a:fillRect/>
          </a:stretch>
        </p:blipFill>
        <p:spPr>
          <a:xfrm>
            <a:off x="268941" y="5455128"/>
            <a:ext cx="1775114" cy="1223577"/>
          </a:xfrm>
          <a:prstGeom prst="rect">
            <a:avLst/>
          </a:prstGeom>
        </p:spPr>
      </p:pic>
    </p:spTree>
    <p:extLst>
      <p:ext uri="{BB962C8B-B14F-4D97-AF65-F5344CB8AC3E}">
        <p14:creationId xmlns:p14="http://schemas.microsoft.com/office/powerpoint/2010/main" val="4253475012"/>
      </p:ext>
    </p:extLst>
  </p:cSld>
  <p:clrMapOvr>
    <a:masterClrMapping/>
  </p:clrMapOvr>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358F16-3938-264D-8F6A-2EBC6EF7213C}"/>
              </a:ext>
            </a:extLst>
          </p:cNvPr>
          <p:cNvSpPr>
            <a:spLocks noGrp="1"/>
          </p:cNvSpPr>
          <p:nvPr>
            <p:ph type="title"/>
          </p:nvPr>
        </p:nvSpPr>
        <p:spPr>
          <a:xfrm>
            <a:off x="228600" y="152400"/>
            <a:ext cx="8991600" cy="1066800"/>
          </a:xfrm>
        </p:spPr>
        <p:txBody>
          <a:bodyPr/>
          <a:lstStyle/>
          <a:p>
            <a:r>
              <a:rPr lang="en-US" sz="3800" dirty="0"/>
              <a:t>Samsung </a:t>
            </a:r>
            <a:r>
              <a:rPr lang="en-US" sz="3800" dirty="0" err="1"/>
              <a:t>AxDIMM</a:t>
            </a:r>
            <a:r>
              <a:rPr lang="en-US" sz="3800" dirty="0"/>
              <a:t> (2021)</a:t>
            </a:r>
          </a:p>
        </p:txBody>
      </p:sp>
      <p:sp>
        <p:nvSpPr>
          <p:cNvPr id="3" name="Content Placeholder 2">
            <a:extLst>
              <a:ext uri="{FF2B5EF4-FFF2-40B4-BE49-F238E27FC236}">
                <a16:creationId xmlns:a16="http://schemas.microsoft.com/office/drawing/2014/main" id="{83629AC1-76BA-0047-A84D-823522F2F5C3}"/>
              </a:ext>
            </a:extLst>
          </p:cNvPr>
          <p:cNvSpPr>
            <a:spLocks noGrp="1"/>
          </p:cNvSpPr>
          <p:nvPr>
            <p:ph idx="1"/>
          </p:nvPr>
        </p:nvSpPr>
        <p:spPr/>
        <p:txBody>
          <a:bodyPr/>
          <a:lstStyle/>
          <a:p>
            <a:r>
              <a:rPr lang="en-US" dirty="0"/>
              <a:t>DDR5-PIM</a:t>
            </a:r>
          </a:p>
          <a:p>
            <a:pPr lvl="1"/>
            <a:r>
              <a:rPr lang="en-US" dirty="0"/>
              <a:t>DLRM recommendation system</a:t>
            </a:r>
          </a:p>
        </p:txBody>
      </p:sp>
      <p:sp>
        <p:nvSpPr>
          <p:cNvPr id="4" name="Slide Number Placeholder 3">
            <a:extLst>
              <a:ext uri="{FF2B5EF4-FFF2-40B4-BE49-F238E27FC236}">
                <a16:creationId xmlns:a16="http://schemas.microsoft.com/office/drawing/2014/main" id="{81891D3F-D152-9344-9026-3DCF898A87CA}"/>
              </a:ext>
            </a:extLst>
          </p:cNvPr>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96CF17A-3047-224B-BC46-DD606BE3B229}"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291</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7" name="Picture 6">
            <a:extLst>
              <a:ext uri="{FF2B5EF4-FFF2-40B4-BE49-F238E27FC236}">
                <a16:creationId xmlns:a16="http://schemas.microsoft.com/office/drawing/2014/main" id="{AFCF7A9E-E0FB-2940-A668-77B550C711E4}"/>
              </a:ext>
            </a:extLst>
          </p:cNvPr>
          <p:cNvPicPr>
            <a:picLocks noChangeAspect="1"/>
          </p:cNvPicPr>
          <p:nvPr/>
        </p:nvPicPr>
        <p:blipFill rotWithShape="1">
          <a:blip r:embed="rId2"/>
          <a:srcRect t="3135" b="1"/>
          <a:stretch/>
        </p:blipFill>
        <p:spPr>
          <a:xfrm>
            <a:off x="5491978" y="4939215"/>
            <a:ext cx="3494859" cy="1461585"/>
          </a:xfrm>
          <a:prstGeom prst="rect">
            <a:avLst/>
          </a:prstGeom>
        </p:spPr>
      </p:pic>
      <p:grpSp>
        <p:nvGrpSpPr>
          <p:cNvPr id="9" name="Group 8">
            <a:extLst>
              <a:ext uri="{FF2B5EF4-FFF2-40B4-BE49-F238E27FC236}">
                <a16:creationId xmlns:a16="http://schemas.microsoft.com/office/drawing/2014/main" id="{1F2116CC-AE4C-C245-A91B-56DA9C2A5AB9}"/>
              </a:ext>
            </a:extLst>
          </p:cNvPr>
          <p:cNvGrpSpPr>
            <a:grpSpLocks noChangeAspect="1"/>
          </p:cNvGrpSpPr>
          <p:nvPr/>
        </p:nvGrpSpPr>
        <p:grpSpPr>
          <a:xfrm>
            <a:off x="5865291" y="1022909"/>
            <a:ext cx="3002279" cy="1644091"/>
            <a:chOff x="100000" y="862740"/>
            <a:chExt cx="4069270" cy="2228391"/>
          </a:xfrm>
        </p:grpSpPr>
        <p:pic>
          <p:nvPicPr>
            <p:cNvPr id="10" name="Picture 9">
              <a:extLst>
                <a:ext uri="{FF2B5EF4-FFF2-40B4-BE49-F238E27FC236}">
                  <a16:creationId xmlns:a16="http://schemas.microsoft.com/office/drawing/2014/main" id="{7B7B2DD5-1935-F548-A387-1349A64873BF}"/>
                </a:ext>
              </a:extLst>
            </p:cNvPr>
            <p:cNvPicPr>
              <a:picLocks noChangeAspect="1"/>
            </p:cNvPicPr>
            <p:nvPr/>
          </p:nvPicPr>
          <p:blipFill>
            <a:blip r:embed="rId3"/>
            <a:stretch>
              <a:fillRect/>
            </a:stretch>
          </p:blipFill>
          <p:spPr>
            <a:xfrm>
              <a:off x="100000" y="1159634"/>
              <a:ext cx="4069270" cy="1931497"/>
            </a:xfrm>
            <a:prstGeom prst="rect">
              <a:avLst/>
            </a:prstGeom>
          </p:spPr>
        </p:pic>
        <p:sp>
          <p:nvSpPr>
            <p:cNvPr id="11" name="Rectangle 10">
              <a:extLst>
                <a:ext uri="{FF2B5EF4-FFF2-40B4-BE49-F238E27FC236}">
                  <a16:creationId xmlns:a16="http://schemas.microsoft.com/office/drawing/2014/main" id="{936A3B20-5E20-0D44-BD6B-9DE9B313FE24}"/>
                </a:ext>
              </a:extLst>
            </p:cNvPr>
            <p:cNvSpPr/>
            <p:nvPr/>
          </p:nvSpPr>
          <p:spPr>
            <a:xfrm>
              <a:off x="929107" y="862740"/>
              <a:ext cx="1776448" cy="369333"/>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Baseline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1297CFD-59DD-384E-97E3-7AE7BC6C5C34}"/>
              </a:ext>
            </a:extLst>
          </p:cNvPr>
          <p:cNvGrpSpPr>
            <a:grpSpLocks noChangeAspect="1"/>
          </p:cNvGrpSpPr>
          <p:nvPr/>
        </p:nvGrpSpPr>
        <p:grpSpPr>
          <a:xfrm>
            <a:off x="5883828" y="2895600"/>
            <a:ext cx="3107772" cy="1775735"/>
            <a:chOff x="4744267" y="634328"/>
            <a:chExt cx="4299733" cy="2456804"/>
          </a:xfrm>
        </p:grpSpPr>
        <p:pic>
          <p:nvPicPr>
            <p:cNvPr id="13" name="Picture 12">
              <a:extLst>
                <a:ext uri="{FF2B5EF4-FFF2-40B4-BE49-F238E27FC236}">
                  <a16:creationId xmlns:a16="http://schemas.microsoft.com/office/drawing/2014/main" id="{4EF9F513-FA4B-E949-99EC-7CFF34E584C8}"/>
                </a:ext>
              </a:extLst>
            </p:cNvPr>
            <p:cNvPicPr>
              <a:picLocks noChangeAspect="1"/>
            </p:cNvPicPr>
            <p:nvPr/>
          </p:nvPicPr>
          <p:blipFill rotWithShape="1">
            <a:blip r:embed="rId4"/>
            <a:srcRect t="4075" b="2189"/>
            <a:stretch/>
          </p:blipFill>
          <p:spPr>
            <a:xfrm>
              <a:off x="4744267" y="1159634"/>
              <a:ext cx="4299733" cy="1931498"/>
            </a:xfrm>
            <a:prstGeom prst="rect">
              <a:avLst/>
            </a:prstGeom>
          </p:spPr>
        </p:pic>
        <p:sp>
          <p:nvSpPr>
            <p:cNvPr id="14" name="Rectangle 13">
              <a:extLst>
                <a:ext uri="{FF2B5EF4-FFF2-40B4-BE49-F238E27FC236}">
                  <a16:creationId xmlns:a16="http://schemas.microsoft.com/office/drawing/2014/main" id="{3036909C-2052-0A45-A3A2-4C2930C8654C}"/>
                </a:ext>
              </a:extLst>
            </p:cNvPr>
            <p:cNvSpPr/>
            <p:nvPr/>
          </p:nvSpPr>
          <p:spPr>
            <a:xfrm>
              <a:off x="5564945" y="634328"/>
              <a:ext cx="190468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AxDIMM</a:t>
              </a:r>
              <a:r>
                <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Futura Medium" panose="020B0602020204020303" pitchFamily="34" charset="-79"/>
                </a:rPr>
                <a:t> System</a:t>
              </a:r>
              <a:endParaRPr kumimoji="0" lang="en-US" sz="1800" b="1" i="0" u="none" strike="noStrike" kern="1200" cap="none" spc="0" normalizeH="0" baseline="0" noProof="0" dirty="0">
                <a:ln>
                  <a:noFill/>
                </a:ln>
                <a:solidFill>
                  <a:srgbClr val="000000"/>
                </a:solidFill>
                <a:effectLst/>
                <a:uLnTx/>
                <a:uFillTx/>
                <a:latin typeface="Garamond" panose="02020404030301010803" pitchFamily="18" charset="0"/>
                <a:ea typeface="ＭＳ Ｐゴシック" panose="020B0600070205080204" pitchFamily="34" charset="-128"/>
                <a:cs typeface="+mn-cs"/>
              </a:endParaRPr>
            </a:p>
          </p:txBody>
        </p:sp>
      </p:grpSp>
      <p:pic>
        <p:nvPicPr>
          <p:cNvPr id="15" name="Picture 14">
            <a:extLst>
              <a:ext uri="{FF2B5EF4-FFF2-40B4-BE49-F238E27FC236}">
                <a16:creationId xmlns:a16="http://schemas.microsoft.com/office/drawing/2014/main" id="{8CFED770-D7DA-4148-A854-219B6EAC3AE3}"/>
              </a:ext>
            </a:extLst>
          </p:cNvPr>
          <p:cNvPicPr>
            <a:picLocks noChangeAspect="1"/>
          </p:cNvPicPr>
          <p:nvPr/>
        </p:nvPicPr>
        <p:blipFill>
          <a:blip r:embed="rId5"/>
          <a:stretch>
            <a:fillRect/>
          </a:stretch>
        </p:blipFill>
        <p:spPr>
          <a:xfrm>
            <a:off x="332322" y="1983156"/>
            <a:ext cx="4426237" cy="4454430"/>
          </a:xfrm>
          <a:prstGeom prst="rect">
            <a:avLst/>
          </a:prstGeom>
        </p:spPr>
      </p:pic>
      <p:sp>
        <p:nvSpPr>
          <p:cNvPr id="16" name="TextBox 15">
            <a:extLst>
              <a:ext uri="{FF2B5EF4-FFF2-40B4-BE49-F238E27FC236}">
                <a16:creationId xmlns:a16="http://schemas.microsoft.com/office/drawing/2014/main" id="{0C450CF6-3385-024A-B2B2-719A2C17BE5E}"/>
              </a:ext>
            </a:extLst>
          </p:cNvPr>
          <p:cNvSpPr txBox="1"/>
          <p:nvPr/>
        </p:nvSpPr>
        <p:spPr>
          <a:xfrm>
            <a:off x="304800" y="6528003"/>
            <a:ext cx="7968848" cy="26161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Ke</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et al. "Near-Memory Processing in Action: Accelerating Personalized Recommendation with </a:t>
            </a:r>
            <a:r>
              <a:rPr kumimoji="0" lang="en-US" sz="1100" b="0"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AxDIMM</a:t>
            </a:r>
            <a:r>
              <a:rPr kumimoji="0" lang="en-US" sz="11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IEEE Micro (2021)</a:t>
            </a:r>
            <a:endPar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6409463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471507145"/>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rId2">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rId3">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5">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218763417"/>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Longer &amp; Detailed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1247043793"/>
      </p:ext>
    </p:extLst>
  </p:cSld>
  <p:clrMapOvr>
    <a:masterClrMapping/>
  </p:clrMapOvr>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4004479322"/>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2A62C6-245B-8443-B7CE-6831BC148AF4}"/>
              </a:ext>
            </a:extLst>
          </p:cNvPr>
          <p:cNvSpPr>
            <a:spLocks noGrp="1"/>
          </p:cNvSpPr>
          <p:nvPr>
            <p:ph type="title"/>
          </p:nvPr>
        </p:nvSpPr>
        <p:spPr/>
        <p:txBody>
          <a:bodyPr/>
          <a:lstStyle/>
          <a:p>
            <a:r>
              <a:rPr lang="en-US" dirty="0"/>
              <a:t>A Recent Short Talk on PIM</a:t>
            </a:r>
          </a:p>
        </p:txBody>
      </p:sp>
      <p:sp>
        <p:nvSpPr>
          <p:cNvPr id="3" name="Content Placeholder 2">
            <a:extLst>
              <a:ext uri="{FF2B5EF4-FFF2-40B4-BE49-F238E27FC236}">
                <a16:creationId xmlns:a16="http://schemas.microsoft.com/office/drawing/2014/main" id="{82638B41-1AAE-C742-AC03-70DBD908F3C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B9B68B6C-C332-2E4B-8093-975CC24C253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296</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046416A0-DF02-E245-9280-E36EB3057FFB}"/>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
        <p:nvSpPr>
          <p:cNvPr id="7" name="TextBox 6">
            <a:extLst>
              <a:ext uri="{FF2B5EF4-FFF2-40B4-BE49-F238E27FC236}">
                <a16:creationId xmlns:a16="http://schemas.microsoft.com/office/drawing/2014/main" id="{6F9443F3-7339-6D4C-B22D-61F89E0CD3B5}"/>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https://www.youtube.com/watch?v=jVYCchBGNVc</a:t>
            </a:r>
            <a:r>
              <a:rPr kumimoji="0" lang="en-US" sz="1400" b="0" i="0" u="none" strike="noStrike" kern="1200" cap="none" spc="0" normalizeH="0" baseline="0" noProof="0" dirty="0">
                <a:ln>
                  <a:noFill/>
                </a:ln>
                <a:solidFill>
                  <a:srgbClr val="0000FF"/>
                </a:solidFill>
                <a:effectLst/>
                <a:uLnTx/>
                <a:uFillTx/>
                <a:latin typeface="Tahoma"/>
                <a:ea typeface="+mn-ea"/>
                <a:cs typeface="+mn-cs"/>
              </a:rPr>
              <a:t> </a:t>
            </a:r>
          </a:p>
        </p:txBody>
      </p:sp>
      <p:pic>
        <p:nvPicPr>
          <p:cNvPr id="8" name="Picture 7">
            <a:extLst>
              <a:ext uri="{FF2B5EF4-FFF2-40B4-BE49-F238E27FC236}">
                <a16:creationId xmlns:a16="http://schemas.microsoft.com/office/drawing/2014/main" id="{14F28498-2081-B847-BCF2-175445837F4C}"/>
              </a:ext>
            </a:extLst>
          </p:cNvPr>
          <p:cNvPicPr>
            <a:picLocks noChangeAspect="1"/>
          </p:cNvPicPr>
          <p:nvPr/>
        </p:nvPicPr>
        <p:blipFill>
          <a:blip r:embed="rId4"/>
          <a:stretch>
            <a:fillRect/>
          </a:stretch>
        </p:blipFill>
        <p:spPr>
          <a:xfrm>
            <a:off x="827584" y="940468"/>
            <a:ext cx="7740352" cy="5299211"/>
          </a:xfrm>
          <a:prstGeom prst="rect">
            <a:avLst/>
          </a:prstGeom>
        </p:spPr>
      </p:pic>
    </p:spTree>
    <p:extLst>
      <p:ext uri="{BB962C8B-B14F-4D97-AF65-F5344CB8AC3E}">
        <p14:creationId xmlns:p14="http://schemas.microsoft.com/office/powerpoint/2010/main" val="1095479810"/>
      </p:ext>
    </p:extLst>
  </p:cSld>
  <p:clrMapOvr>
    <a:masterClrMapping/>
  </p:clrMapOvr>
  <p:transition/>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Energy-Efficient</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4227464823"/>
      </p:ext>
    </p:extLst>
  </p:cSld>
  <p:clrMapOvr>
    <a:masterClrMapping/>
  </p:clrMapOvr>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High-Performance</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298</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1935117740"/>
      </p:ext>
    </p:extLst>
  </p:cSld>
  <p:clrMapOvr>
    <a:masterClrMapping/>
  </p:clrMapOvr>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584454953"/>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a:t>
            </a:r>
            <a:r>
              <a:rPr lang="en-US" dirty="0">
                <a:latin typeface="+mn-lt"/>
              </a:rPr>
              <a:t>1: Code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60" name="Rectangle 59"/>
          <p:cNvSpPr/>
          <p:nvPr/>
        </p:nvSpPr>
        <p:spPr>
          <a:xfrm>
            <a:off x="4820948" y="1813082"/>
            <a:ext cx="53016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00000"/>
                </a:solidFill>
                <a:effectLst/>
                <a:uLnTx/>
                <a:uFillTx/>
                <a:latin typeface="Calibri"/>
                <a:ea typeface="Times New Roman" charset="0"/>
                <a:cs typeface="Times New Roman" charset="0"/>
              </a:rPr>
              <a:t>?</a:t>
            </a:r>
          </a:p>
        </p:txBody>
      </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pic>
        <p:nvPicPr>
          <p:cNvPr id="64" name="Picture 2" descr="http://www.mathworks.com/cmsimages/76061_wl_CUDA_code2_wl.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5757822" y="1768993"/>
            <a:ext cx="3245771" cy="1653413"/>
          </a:xfrm>
          <a:prstGeom prst="rect">
            <a:avLst/>
          </a:prstGeom>
          <a:noFill/>
          <a:extLst>
            <a:ext uri="{909E8E84-426E-40dd-AFC4-6F175D3DCCD1}">
              <a14:hiddenFill xmlns:a14="http://schemas.microsoft.com/office/drawing/2010/main" xmlns="">
                <a:solidFill>
                  <a:srgbClr val="FFFFFF"/>
                </a:solidFill>
              </a14:hiddenFill>
            </a:ext>
          </a:extLst>
        </p:spPr>
      </p:pic>
      <p:cxnSp>
        <p:nvCxnSpPr>
          <p:cNvPr id="65" name="Straight Arrow Connector 64"/>
          <p:cNvCxnSpPr/>
          <p:nvPr/>
        </p:nvCxnSpPr>
        <p:spPr>
          <a:xfrm>
            <a:off x="7910782" y="3507815"/>
            <a:ext cx="34338" cy="1338505"/>
          </a:xfrm>
          <a:prstGeom prst="straightConnector1">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143"/>
          <p:cNvCxnSpPr>
            <a:endCxn id="50" idx="1"/>
          </p:cNvCxnSpPr>
          <p:nvPr/>
        </p:nvCxnSpPr>
        <p:spPr>
          <a:xfrm rot="5400000">
            <a:off x="3823168" y="2815999"/>
            <a:ext cx="2189702" cy="1483929"/>
          </a:xfrm>
          <a:prstGeom prst="bentConnector3">
            <a:avLst>
              <a:gd name="adj1" fmla="val -1039"/>
            </a:avLst>
          </a:prstGeom>
          <a:ln w="762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68" name="Content Placeholder 2"/>
          <p:cNvSpPr>
            <a:spLocks noGrp="1"/>
          </p:cNvSpPr>
          <p:nvPr>
            <p:ph idx="1"/>
          </p:nvPr>
        </p:nvSpPr>
        <p:spPr>
          <a:xfrm>
            <a:off x="610146" y="1123094"/>
            <a:ext cx="8300174" cy="909876"/>
          </a:xfrm>
        </p:spPr>
        <p:txBody>
          <a:bodyPr>
            <a:normAutofit/>
          </a:bodyPr>
          <a:lstStyle/>
          <a:p>
            <a:r>
              <a:rPr lang="en-US" b="1" dirty="0">
                <a:solidFill>
                  <a:srgbClr val="0070C0"/>
                </a:solidFill>
              </a:rPr>
              <a:t>Challenge </a:t>
            </a:r>
            <a:r>
              <a:rPr lang="en-US" b="1" dirty="0">
                <a:solidFill>
                  <a:srgbClr val="0070C0"/>
                </a:solidFill>
                <a:latin typeface="+mn-lt"/>
              </a:rPr>
              <a:t>1</a:t>
            </a:r>
            <a:r>
              <a:rPr lang="en-US" b="1" dirty="0">
                <a:solidFill>
                  <a:srgbClr val="0070C0"/>
                </a:solidFill>
              </a:rPr>
              <a:t>:</a:t>
            </a:r>
            <a:r>
              <a:rPr lang="en-US" dirty="0">
                <a:solidFill>
                  <a:srgbClr val="0070C0"/>
                </a:solidFill>
              </a:rPr>
              <a:t> Which operations should be executed in memory vs. in CPU?</a:t>
            </a:r>
          </a:p>
          <a:p>
            <a:pPr lvl="1"/>
            <a:endParaRPr lang="en-US" dirty="0">
              <a:solidFill>
                <a:srgbClr val="0070C0"/>
              </a:solidFill>
            </a:endParaRPr>
          </a:p>
        </p:txBody>
      </p:sp>
      <p:sp>
        <p:nvSpPr>
          <p:cNvPr id="69" name="Rectangle 68"/>
          <p:cNvSpPr/>
          <p:nvPr/>
        </p:nvSpPr>
        <p:spPr>
          <a:xfrm>
            <a:off x="7992481" y="3532975"/>
            <a:ext cx="530169" cy="6463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00000"/>
                </a:solidFill>
                <a:effectLst/>
                <a:uLnTx/>
                <a:uFillTx/>
                <a:latin typeface="Calibri"/>
                <a:ea typeface="Times New Roman" charset="0"/>
                <a:cs typeface="Times New Roman" charset="0"/>
              </a:rPr>
              <a:t>?</a:t>
            </a:r>
          </a:p>
        </p:txBody>
      </p:sp>
      <p:sp>
        <p:nvSpPr>
          <p:cNvPr id="74" name="Rectangle 73"/>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3408894917"/>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Challenge 2: Data Mapping</a:t>
            </a:r>
          </a:p>
        </p:txBody>
      </p:sp>
      <p:cxnSp>
        <p:nvCxnSpPr>
          <p:cNvPr id="5" name="Straight Connector 4"/>
          <p:cNvCxnSpPr/>
          <p:nvPr/>
        </p:nvCxnSpPr>
        <p:spPr>
          <a:xfrm flipV="1">
            <a:off x="6175231" y="4775741"/>
            <a:ext cx="470522" cy="587497"/>
          </a:xfrm>
          <a:prstGeom prst="line">
            <a:avLst/>
          </a:prstGeom>
          <a:noFill/>
          <a:ln w="6350" cap="flat" cmpd="sng" algn="ctr">
            <a:solidFill>
              <a:sysClr val="windowText" lastClr="000000"/>
            </a:solidFill>
            <a:prstDash val="dash"/>
            <a:miter lim="800000"/>
          </a:ln>
          <a:effectLst/>
        </p:spPr>
      </p:cxnSp>
      <p:cxnSp>
        <p:nvCxnSpPr>
          <p:cNvPr id="6" name="Straight Connector 5"/>
          <p:cNvCxnSpPr/>
          <p:nvPr/>
        </p:nvCxnSpPr>
        <p:spPr>
          <a:xfrm>
            <a:off x="5687292" y="5890254"/>
            <a:ext cx="958461" cy="497100"/>
          </a:xfrm>
          <a:prstGeom prst="line">
            <a:avLst/>
          </a:prstGeom>
          <a:noFill/>
          <a:ln w="6350" cap="flat" cmpd="sng" algn="ctr">
            <a:solidFill>
              <a:sysClr val="windowText" lastClr="000000"/>
            </a:solidFill>
            <a:prstDash val="dash"/>
            <a:miter lim="800000"/>
          </a:ln>
          <a:effectLst/>
        </p:spPr>
      </p:cxnSp>
      <p:sp>
        <p:nvSpPr>
          <p:cNvPr id="7" name="Rectangle 6"/>
          <p:cNvSpPr/>
          <p:nvPr/>
        </p:nvSpPr>
        <p:spPr>
          <a:xfrm>
            <a:off x="6648206" y="4751545"/>
            <a:ext cx="1867144" cy="1635809"/>
          </a:xfrm>
          <a:prstGeom prst="rect">
            <a:avLst/>
          </a:prstGeom>
          <a:no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Gill Sans MT" panose="020B0502020104020203" pitchFamily="34" charset="0"/>
              <a:ea typeface="+mn-ea"/>
              <a:cs typeface="+mn-cs"/>
            </a:endParaRPr>
          </a:p>
        </p:txBody>
      </p:sp>
      <p:sp>
        <p:nvSpPr>
          <p:cNvPr id="8" name="Rectangle 7"/>
          <p:cNvSpPr/>
          <p:nvPr/>
        </p:nvSpPr>
        <p:spPr>
          <a:xfrm>
            <a:off x="6953184" y="4790055"/>
            <a:ext cx="1257187" cy="572041"/>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0070C0"/>
                </a:solidFill>
                <a:effectLst/>
                <a:uLnTx/>
                <a:uFillTx/>
                <a:latin typeface="Gill Sans MT" panose="020B0502020104020203" pitchFamily="34" charset="0"/>
                <a:ea typeface="Times New Roman" charset="0"/>
                <a:cs typeface="Times New Roman" charset="0"/>
              </a:rPr>
              <a:t>Logic layer SM</a:t>
            </a:r>
          </a:p>
        </p:txBody>
      </p:sp>
      <p:sp>
        <p:nvSpPr>
          <p:cNvPr id="9" name="Rectangle 8"/>
          <p:cNvSpPr/>
          <p:nvPr/>
        </p:nvSpPr>
        <p:spPr>
          <a:xfrm>
            <a:off x="6730825" y="5441830"/>
            <a:ext cx="1696999" cy="266755"/>
          </a:xfrm>
          <a:prstGeom prst="rect">
            <a:avLst/>
          </a:prstGeom>
          <a:solidFill>
            <a:sysClr val="window" lastClr="FFFFFF"/>
          </a:solidFill>
          <a:ln w="63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Crossbar switch</a:t>
            </a:r>
          </a:p>
        </p:txBody>
      </p:sp>
      <p:sp>
        <p:nvSpPr>
          <p:cNvPr id="10" name="Rectangle 9"/>
          <p:cNvSpPr/>
          <p:nvPr/>
        </p:nvSpPr>
        <p:spPr>
          <a:xfrm>
            <a:off x="6719812"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sp>
        <p:nvSpPr>
          <p:cNvPr id="11" name="Rectangle 10"/>
          <p:cNvSpPr/>
          <p:nvPr/>
        </p:nvSpPr>
        <p:spPr>
          <a:xfrm>
            <a:off x="7376106" y="5809890"/>
            <a:ext cx="432691"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s-I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a:t>
            </a:r>
            <a:endParaRPr kumimoji="0" lang="en-US" sz="12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cxnSp>
        <p:nvCxnSpPr>
          <p:cNvPr id="12" name="Straight Connector 11"/>
          <p:cNvCxnSpPr/>
          <p:nvPr/>
        </p:nvCxnSpPr>
        <p:spPr>
          <a:xfrm flipH="1">
            <a:off x="7579325" y="5362096"/>
            <a:ext cx="2452" cy="79735"/>
          </a:xfrm>
          <a:prstGeom prst="line">
            <a:avLst/>
          </a:prstGeom>
          <a:noFill/>
          <a:ln w="6350" cap="flat" cmpd="sng" algn="ctr">
            <a:solidFill>
              <a:sysClr val="windowText" lastClr="000000"/>
            </a:solidFill>
            <a:prstDash val="solid"/>
            <a:miter lim="800000"/>
          </a:ln>
          <a:effectLst/>
        </p:spPr>
      </p:cxnSp>
      <p:cxnSp>
        <p:nvCxnSpPr>
          <p:cNvPr id="13" name="Straight Connector 12"/>
          <p:cNvCxnSpPr/>
          <p:nvPr/>
        </p:nvCxnSpPr>
        <p:spPr>
          <a:xfrm>
            <a:off x="7004197" y="5705587"/>
            <a:ext cx="0" cy="100947"/>
          </a:xfrm>
          <a:prstGeom prst="line">
            <a:avLst/>
          </a:prstGeom>
          <a:noFill/>
          <a:ln w="6350" cap="flat" cmpd="sng" algn="ctr">
            <a:solidFill>
              <a:sysClr val="windowText" lastClr="000000"/>
            </a:solidFill>
            <a:prstDash val="solid"/>
            <a:miter lim="800000"/>
          </a:ln>
          <a:effectLst/>
        </p:spPr>
      </p:cxnSp>
      <p:cxnSp>
        <p:nvCxnSpPr>
          <p:cNvPr id="14" name="Straight Connector 13"/>
          <p:cNvCxnSpPr/>
          <p:nvPr/>
        </p:nvCxnSpPr>
        <p:spPr>
          <a:xfrm>
            <a:off x="8112043" y="5709738"/>
            <a:ext cx="0" cy="85860"/>
          </a:xfrm>
          <a:prstGeom prst="line">
            <a:avLst/>
          </a:prstGeom>
          <a:noFill/>
          <a:ln w="6350" cap="flat" cmpd="sng" algn="ctr">
            <a:solidFill>
              <a:sysClr val="windowText" lastClr="000000"/>
            </a:solidFill>
            <a:prstDash val="solid"/>
            <a:miter lim="800000"/>
          </a:ln>
          <a:effectLst/>
        </p:spPr>
      </p:cxnSp>
      <p:sp>
        <p:nvSpPr>
          <p:cNvPr id="15" name="Rectangle 14"/>
          <p:cNvSpPr/>
          <p:nvPr/>
        </p:nvSpPr>
        <p:spPr>
          <a:xfrm>
            <a:off x="7877688" y="5806534"/>
            <a:ext cx="568770" cy="495619"/>
          </a:xfrm>
          <a:prstGeom prst="rect">
            <a:avLst/>
          </a:prstGeom>
          <a:solidFill>
            <a:sysClr val="window" lastClr="FFFFFF"/>
          </a:solidFill>
          <a:ln w="6350" cap="flat" cmpd="sng" algn="ctr">
            <a:solidFill>
              <a:sysClr val="windowText" lastClr="000000"/>
            </a:solidFill>
            <a:prstDash val="solid"/>
            <a:miter lim="800000"/>
          </a:ln>
          <a:effectLst/>
        </p:spPr>
        <p:txBody>
          <a:bodyPr lIns="0" r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Vault Ctrl</a:t>
            </a:r>
          </a:p>
        </p:txBody>
      </p:sp>
      <p:cxnSp>
        <p:nvCxnSpPr>
          <p:cNvPr id="16" name="Straight Connector 15"/>
          <p:cNvCxnSpPr/>
          <p:nvPr/>
        </p:nvCxnSpPr>
        <p:spPr>
          <a:xfrm flipV="1">
            <a:off x="2432635" y="5320670"/>
            <a:ext cx="706042" cy="270898"/>
          </a:xfrm>
          <a:prstGeom prst="line">
            <a:avLst/>
          </a:prstGeom>
          <a:noFill/>
          <a:ln w="12700" cap="flat" cmpd="sng" algn="ctr">
            <a:solidFill>
              <a:sysClr val="windowText" lastClr="000000"/>
            </a:solidFill>
            <a:prstDash val="solid"/>
            <a:miter lim="800000"/>
          </a:ln>
          <a:effectLst/>
        </p:spPr>
      </p:cxnSp>
      <p:cxnSp>
        <p:nvCxnSpPr>
          <p:cNvPr id="17" name="Straight Connector 16"/>
          <p:cNvCxnSpPr/>
          <p:nvPr/>
        </p:nvCxnSpPr>
        <p:spPr>
          <a:xfrm flipV="1">
            <a:off x="4661744" y="4614246"/>
            <a:ext cx="589727" cy="230089"/>
          </a:xfrm>
          <a:prstGeom prst="line">
            <a:avLst/>
          </a:prstGeom>
          <a:noFill/>
          <a:ln w="12700" cap="flat" cmpd="sng" algn="ctr">
            <a:solidFill>
              <a:sysClr val="windowText" lastClr="000000"/>
            </a:solidFill>
            <a:prstDash val="solid"/>
            <a:miter lim="800000"/>
          </a:ln>
          <a:effectLst/>
        </p:spPr>
      </p:cxnSp>
      <p:cxnSp>
        <p:nvCxnSpPr>
          <p:cNvPr id="18" name="Straight Connector 17"/>
          <p:cNvCxnSpPr/>
          <p:nvPr/>
        </p:nvCxnSpPr>
        <p:spPr>
          <a:xfrm flipH="1">
            <a:off x="1709972" y="4656586"/>
            <a:ext cx="506351" cy="792977"/>
          </a:xfrm>
          <a:prstGeom prst="line">
            <a:avLst/>
          </a:prstGeom>
          <a:noFill/>
          <a:ln w="12700" cap="flat" cmpd="sng" algn="ctr">
            <a:solidFill>
              <a:sysClr val="windowText" lastClr="000000"/>
            </a:solidFill>
            <a:prstDash val="solid"/>
            <a:miter lim="800000"/>
          </a:ln>
          <a:effectLst/>
        </p:spPr>
      </p:cxnSp>
      <p:cxnSp>
        <p:nvCxnSpPr>
          <p:cNvPr id="19" name="Straight Connector 18"/>
          <p:cNvCxnSpPr/>
          <p:nvPr/>
        </p:nvCxnSpPr>
        <p:spPr>
          <a:xfrm flipH="1">
            <a:off x="5251471" y="4640370"/>
            <a:ext cx="506351" cy="792977"/>
          </a:xfrm>
          <a:prstGeom prst="line">
            <a:avLst/>
          </a:prstGeom>
          <a:noFill/>
          <a:ln w="12700" cap="flat" cmpd="sng" algn="ctr">
            <a:solidFill>
              <a:sysClr val="windowText" lastClr="000000"/>
            </a:solidFill>
            <a:prstDash val="solid"/>
            <a:miter lim="800000"/>
          </a:ln>
          <a:effectLst/>
        </p:spPr>
      </p:cxnSp>
      <p:cxnSp>
        <p:nvCxnSpPr>
          <p:cNvPr id="20" name="Straight Connector 19"/>
          <p:cNvCxnSpPr/>
          <p:nvPr/>
        </p:nvCxnSpPr>
        <p:spPr>
          <a:xfrm>
            <a:off x="2334512" y="5691560"/>
            <a:ext cx="2713462" cy="7124"/>
          </a:xfrm>
          <a:prstGeom prst="line">
            <a:avLst/>
          </a:prstGeom>
          <a:noFill/>
          <a:ln w="12700" cap="flat" cmpd="sng" algn="ctr">
            <a:solidFill>
              <a:sysClr val="windowText" lastClr="000000"/>
            </a:solidFill>
            <a:prstDash val="solid"/>
            <a:miter lim="800000"/>
          </a:ln>
          <a:effectLst/>
        </p:spPr>
      </p:cxnSp>
      <p:cxnSp>
        <p:nvCxnSpPr>
          <p:cNvPr id="21" name="Straight Connector 20"/>
          <p:cNvCxnSpPr/>
          <p:nvPr/>
        </p:nvCxnSpPr>
        <p:spPr>
          <a:xfrm>
            <a:off x="3023146" y="4277055"/>
            <a:ext cx="2713462" cy="7124"/>
          </a:xfrm>
          <a:prstGeom prst="line">
            <a:avLst/>
          </a:prstGeom>
          <a:noFill/>
          <a:ln w="12700" cap="flat" cmpd="sng" algn="ctr">
            <a:solidFill>
              <a:sysClr val="windowText" lastClr="000000"/>
            </a:solidFill>
            <a:prstDash val="solid"/>
            <a:miter lim="800000"/>
          </a:ln>
          <a:effectLst/>
        </p:spPr>
      </p:cxnSp>
      <p:cxnSp>
        <p:nvCxnSpPr>
          <p:cNvPr id="22" name="Straight Connector 21"/>
          <p:cNvCxnSpPr/>
          <p:nvPr/>
        </p:nvCxnSpPr>
        <p:spPr>
          <a:xfrm>
            <a:off x="2868543" y="4439837"/>
            <a:ext cx="581884" cy="312226"/>
          </a:xfrm>
          <a:prstGeom prst="line">
            <a:avLst/>
          </a:prstGeom>
          <a:noFill/>
          <a:ln w="12700" cap="flat" cmpd="sng" algn="ctr">
            <a:solidFill>
              <a:sysClr val="windowText" lastClr="000000"/>
            </a:solidFill>
            <a:prstDash val="solid"/>
            <a:miter lim="800000"/>
          </a:ln>
          <a:effectLst/>
        </p:spPr>
      </p:cxnSp>
      <p:cxnSp>
        <p:nvCxnSpPr>
          <p:cNvPr id="23" name="Straight Connector 22"/>
          <p:cNvCxnSpPr/>
          <p:nvPr/>
        </p:nvCxnSpPr>
        <p:spPr>
          <a:xfrm>
            <a:off x="4371371" y="5182180"/>
            <a:ext cx="1081108" cy="474857"/>
          </a:xfrm>
          <a:prstGeom prst="line">
            <a:avLst/>
          </a:prstGeom>
          <a:noFill/>
          <a:ln w="12700" cap="flat" cmpd="sng" algn="ctr">
            <a:solidFill>
              <a:sysClr val="windowText" lastClr="000000"/>
            </a:solidFill>
            <a:prstDash val="solid"/>
            <a:miter lim="800000"/>
          </a:ln>
          <a:effectLst/>
        </p:spPr>
      </p:cxnSp>
      <p:grpSp>
        <p:nvGrpSpPr>
          <p:cNvPr id="24" name="Group 23"/>
          <p:cNvGrpSpPr/>
          <p:nvPr/>
        </p:nvGrpSpPr>
        <p:grpSpPr>
          <a:xfrm>
            <a:off x="1714577" y="3773893"/>
            <a:ext cx="1386451" cy="904640"/>
            <a:chOff x="1783056" y="1197864"/>
            <a:chExt cx="1207032" cy="713232"/>
          </a:xfrm>
        </p:grpSpPr>
        <p:sp>
          <p:nvSpPr>
            <p:cNvPr id="25" name="Cube 24"/>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6" name="Cube 25"/>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7" name="Cube 26"/>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28" name="Cube 27"/>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29" name="Group 28"/>
          <p:cNvGrpSpPr/>
          <p:nvPr/>
        </p:nvGrpSpPr>
        <p:grpSpPr>
          <a:xfrm>
            <a:off x="1217540" y="4994760"/>
            <a:ext cx="1386451" cy="904640"/>
            <a:chOff x="1783056" y="1140582"/>
            <a:chExt cx="1844298" cy="1027220"/>
          </a:xfrm>
        </p:grpSpPr>
        <p:sp>
          <p:nvSpPr>
            <p:cNvPr id="30" name="Cube 29"/>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1" name="Cube 30"/>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2" name="Cube 31"/>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3" name="Cube 32"/>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34" name="Cube 33"/>
          <p:cNvSpPr/>
          <p:nvPr/>
        </p:nvSpPr>
        <p:spPr>
          <a:xfrm>
            <a:off x="2953471" y="4598547"/>
            <a:ext cx="1906529" cy="723107"/>
          </a:xfrm>
          <a:prstGeom prst="cube">
            <a:avLst>
              <a:gd name="adj" fmla="val 93596"/>
            </a:avLst>
          </a:prstGeom>
          <a:solidFill>
            <a:srgbClr val="009C48"/>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5" name="Cube 34"/>
          <p:cNvSpPr/>
          <p:nvPr/>
        </p:nvSpPr>
        <p:spPr>
          <a:xfrm>
            <a:off x="3061157" y="4633607"/>
            <a:ext cx="1674497" cy="614583"/>
          </a:xfrm>
          <a:prstGeom prst="cube">
            <a:avLst>
              <a:gd name="adj" fmla="val 93596"/>
            </a:avLst>
          </a:prstGeom>
          <a:solidFill>
            <a:srgbClr val="E7E6E6"/>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nvGrpSpPr>
          <p:cNvPr id="36" name="Group 35"/>
          <p:cNvGrpSpPr/>
          <p:nvPr/>
        </p:nvGrpSpPr>
        <p:grpSpPr>
          <a:xfrm>
            <a:off x="5251471" y="3751874"/>
            <a:ext cx="1386451" cy="904640"/>
            <a:chOff x="1783056" y="1197864"/>
            <a:chExt cx="1207032" cy="713232"/>
          </a:xfrm>
        </p:grpSpPr>
        <p:sp>
          <p:nvSpPr>
            <p:cNvPr id="37" name="Cube 36"/>
            <p:cNvSpPr/>
            <p:nvPr/>
          </p:nvSpPr>
          <p:spPr>
            <a:xfrm>
              <a:off x="1783056" y="1453323"/>
              <a:ext cx="1207032" cy="457773"/>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8" name="Cube 37"/>
            <p:cNvSpPr/>
            <p:nvPr/>
          </p:nvSpPr>
          <p:spPr>
            <a:xfrm>
              <a:off x="1853464" y="1390000"/>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39" name="Cube 38"/>
            <p:cNvSpPr/>
            <p:nvPr/>
          </p:nvSpPr>
          <p:spPr>
            <a:xfrm>
              <a:off x="1853464" y="1293932"/>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0" name="Cube 39"/>
            <p:cNvSpPr/>
            <p:nvPr/>
          </p:nvSpPr>
          <p:spPr>
            <a:xfrm>
              <a:off x="1853464" y="1197864"/>
              <a:ext cx="1075171" cy="419678"/>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41" name="Group 40"/>
          <p:cNvGrpSpPr/>
          <p:nvPr/>
        </p:nvGrpSpPr>
        <p:grpSpPr>
          <a:xfrm>
            <a:off x="4778495" y="4992400"/>
            <a:ext cx="1386451" cy="904640"/>
            <a:chOff x="1783056" y="1140582"/>
            <a:chExt cx="1844298" cy="1027220"/>
          </a:xfrm>
        </p:grpSpPr>
        <p:sp>
          <p:nvSpPr>
            <p:cNvPr id="42" name="Cube 41"/>
            <p:cNvSpPr/>
            <p:nvPr/>
          </p:nvSpPr>
          <p:spPr>
            <a:xfrm>
              <a:off x="1783056" y="1508502"/>
              <a:ext cx="1844298" cy="659300"/>
            </a:xfrm>
            <a:prstGeom prst="cube">
              <a:avLst>
                <a:gd name="adj" fmla="val 85440"/>
              </a:avLst>
            </a:prstGeom>
            <a:solidFill>
              <a:srgbClr val="4472C4"/>
            </a:solidFill>
            <a:ln w="3175" cap="flat" cmpd="sng" algn="ctr">
              <a:solidFill>
                <a:sysClr val="window" lastClr="FFFFFF">
                  <a:lumMod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3" name="Cube 42"/>
            <p:cNvSpPr/>
            <p:nvPr/>
          </p:nvSpPr>
          <p:spPr>
            <a:xfrm>
              <a:off x="1890637" y="1417303"/>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4" name="Cube 43"/>
            <p:cNvSpPr/>
            <p:nvPr/>
          </p:nvSpPr>
          <p:spPr>
            <a:xfrm>
              <a:off x="1890637" y="127894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45" name="Cube 44"/>
            <p:cNvSpPr/>
            <p:nvPr/>
          </p:nvSpPr>
          <p:spPr>
            <a:xfrm>
              <a:off x="1890637" y="1140582"/>
              <a:ext cx="1642820" cy="604434"/>
            </a:xfrm>
            <a:prstGeom prst="cube">
              <a:avLst>
                <a:gd name="adj" fmla="val 85440"/>
              </a:avLst>
            </a:prstGeom>
            <a:solidFill>
              <a:srgbClr val="FFC834"/>
            </a:solidFill>
            <a:ln w="3175" cap="flat" cmpd="sng" algn="ctr">
              <a:solidFill>
                <a:sysClr val="window" lastClr="FFFFFF">
                  <a:lumMod val="50000"/>
                </a:sysClr>
              </a:solidFill>
              <a:prstDash val="solid"/>
              <a:miter lim="800000"/>
            </a:ln>
            <a:effectLst/>
            <a:scene3d>
              <a:camera prst="orthographicFront"/>
              <a:lightRig rig="threePt" dir="t"/>
            </a:scene3d>
            <a:sp3d prstMaterial="dkEdge"/>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sp>
        <p:nvSpPr>
          <p:cNvPr id="46" name="Rectangle 45"/>
          <p:cNvSpPr/>
          <p:nvPr/>
        </p:nvSpPr>
        <p:spPr>
          <a:xfrm>
            <a:off x="6752190" y="4198561"/>
            <a:ext cx="1359853"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Logic layer</a:t>
            </a:r>
          </a:p>
        </p:txBody>
      </p:sp>
      <p:cxnSp>
        <p:nvCxnSpPr>
          <p:cNvPr id="47" name="Straight Arrow Connector 46"/>
          <p:cNvCxnSpPr/>
          <p:nvPr/>
        </p:nvCxnSpPr>
        <p:spPr>
          <a:xfrm flipH="1" flipV="1">
            <a:off x="6481250" y="4361170"/>
            <a:ext cx="270940" cy="32578"/>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grpSp>
        <p:nvGrpSpPr>
          <p:cNvPr id="48" name="Group 47"/>
          <p:cNvGrpSpPr/>
          <p:nvPr/>
        </p:nvGrpSpPr>
        <p:grpSpPr>
          <a:xfrm>
            <a:off x="3516974" y="4652814"/>
            <a:ext cx="1131475" cy="165803"/>
            <a:chOff x="3727519" y="1965605"/>
            <a:chExt cx="985052" cy="130722"/>
          </a:xfrm>
        </p:grpSpPr>
        <p:sp>
          <p:nvSpPr>
            <p:cNvPr id="49" name="Parallelogram 48"/>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0" name="Parallelogram 49"/>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1" name="Parallelogram 50"/>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2" name="Group 51"/>
          <p:cNvGrpSpPr/>
          <p:nvPr/>
        </p:nvGrpSpPr>
        <p:grpSpPr>
          <a:xfrm>
            <a:off x="3344838" y="4838059"/>
            <a:ext cx="1131475" cy="165803"/>
            <a:chOff x="3727519" y="1965605"/>
            <a:chExt cx="985052" cy="130722"/>
          </a:xfrm>
        </p:grpSpPr>
        <p:sp>
          <p:nvSpPr>
            <p:cNvPr id="53" name="Parallelogram 52"/>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4" name="Parallelogram 53"/>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5" name="Parallelogram 54"/>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grpSp>
        <p:nvGrpSpPr>
          <p:cNvPr id="56" name="Group 55"/>
          <p:cNvGrpSpPr/>
          <p:nvPr/>
        </p:nvGrpSpPr>
        <p:grpSpPr>
          <a:xfrm>
            <a:off x="3172702" y="5023303"/>
            <a:ext cx="1131475" cy="165803"/>
            <a:chOff x="3727519" y="1965605"/>
            <a:chExt cx="985052" cy="130722"/>
          </a:xfrm>
        </p:grpSpPr>
        <p:sp>
          <p:nvSpPr>
            <p:cNvPr id="57" name="Parallelogram 56"/>
            <p:cNvSpPr/>
            <p:nvPr/>
          </p:nvSpPr>
          <p:spPr>
            <a:xfrm>
              <a:off x="372751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8" name="Parallelogram 57"/>
            <p:cNvSpPr/>
            <p:nvPr/>
          </p:nvSpPr>
          <p:spPr>
            <a:xfrm>
              <a:off x="4026628"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sp>
          <p:nvSpPr>
            <p:cNvPr id="59" name="Parallelogram 58"/>
            <p:cNvSpPr/>
            <p:nvPr/>
          </p:nvSpPr>
          <p:spPr>
            <a:xfrm>
              <a:off x="4318939" y="1965605"/>
              <a:ext cx="393632" cy="130722"/>
            </a:xfrm>
            <a:prstGeom prst="parallelogram">
              <a:avLst>
                <a:gd name="adj" fmla="val 107885"/>
              </a:avLst>
            </a:prstGeom>
            <a:solidFill>
              <a:srgbClr val="A5A5A5"/>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a:ea typeface="+mn-ea"/>
                <a:cs typeface="+mn-cs"/>
              </a:endParaRPr>
            </a:p>
          </p:txBody>
        </p:sp>
      </p:grpSp>
      <p:cxnSp>
        <p:nvCxnSpPr>
          <p:cNvPr id="61" name="Straight Arrow Connector 60"/>
          <p:cNvCxnSpPr/>
          <p:nvPr/>
        </p:nvCxnSpPr>
        <p:spPr>
          <a:xfrm flipH="1">
            <a:off x="4480056" y="3668380"/>
            <a:ext cx="852288" cy="984377"/>
          </a:xfrm>
          <a:prstGeom prst="straightConnector1">
            <a:avLst/>
          </a:prstGeom>
          <a:noFill/>
          <a:ln w="6350" cap="flat" cmpd="sng" algn="ctr">
            <a:solidFill>
              <a:sysClr val="windowText" lastClr="000000">
                <a:lumMod val="65000"/>
                <a:lumOff val="35000"/>
              </a:sysClr>
            </a:solidFill>
            <a:prstDash val="sysDot"/>
            <a:miter lim="800000"/>
            <a:tailEnd type="triangle"/>
          </a:ln>
          <a:effectLst/>
        </p:spPr>
      </p:cxnSp>
      <p:sp>
        <p:nvSpPr>
          <p:cNvPr id="62" name="Rectangle 61"/>
          <p:cNvSpPr/>
          <p:nvPr/>
        </p:nvSpPr>
        <p:spPr>
          <a:xfrm>
            <a:off x="2994311" y="5359799"/>
            <a:ext cx="1605339"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Main GPU</a:t>
            </a:r>
          </a:p>
        </p:txBody>
      </p:sp>
      <p:sp>
        <p:nvSpPr>
          <p:cNvPr id="63" name="Rectangle 62"/>
          <p:cNvSpPr/>
          <p:nvPr/>
        </p:nvSpPr>
        <p:spPr>
          <a:xfrm>
            <a:off x="998829" y="2973192"/>
            <a:ext cx="2798151"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3D-stacked memory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(memory stack)</a:t>
            </a:r>
          </a:p>
        </p:txBody>
      </p:sp>
      <p:sp>
        <p:nvSpPr>
          <p:cNvPr id="69" name="Content Placeholder 2"/>
          <p:cNvSpPr txBox="1">
            <a:spLocks/>
          </p:cNvSpPr>
          <p:nvPr/>
        </p:nvSpPr>
        <p:spPr>
          <a:xfrm>
            <a:off x="700063" y="1386295"/>
            <a:ext cx="7799174" cy="107998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Gill Sans MT" panose="020B0502020104020203"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Gill Sans MT" panose="020B0502020104020203"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Gill Sans MT" panose="020B0502020104020203"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Gill Sans MT" panose="020B0502020104020203"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rPr>
              <a:t>Challenge 2:</a:t>
            </a:r>
            <a:r>
              <a:rPr kumimoji="0" lang="en-US" sz="2800" b="0"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rPr>
              <a:t> How should data be mapped to different 3D memory stacks? </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srgbClr val="0070C0"/>
              </a:solidFill>
              <a:effectLst/>
              <a:uLnTx/>
              <a:uFillTx/>
              <a:latin typeface="Gill Sans MT" panose="020B0502020104020203" pitchFamily="34" charset="0"/>
              <a:ea typeface="+mn-ea"/>
              <a:cs typeface="+mn-cs"/>
            </a:endParaRPr>
          </a:p>
        </p:txBody>
      </p:sp>
      <p:sp>
        <p:nvSpPr>
          <p:cNvPr id="67" name="Oval 66"/>
          <p:cNvSpPr/>
          <p:nvPr/>
        </p:nvSpPr>
        <p:spPr>
          <a:xfrm>
            <a:off x="1390900" y="3668380"/>
            <a:ext cx="1953938" cy="116967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0" name="Oval 69"/>
          <p:cNvSpPr/>
          <p:nvPr/>
        </p:nvSpPr>
        <p:spPr>
          <a:xfrm>
            <a:off x="1054333" y="4885098"/>
            <a:ext cx="1774621" cy="1163905"/>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1" name="Oval 70"/>
          <p:cNvSpPr/>
          <p:nvPr/>
        </p:nvSpPr>
        <p:spPr>
          <a:xfrm>
            <a:off x="4476313" y="4842578"/>
            <a:ext cx="1889711" cy="1191383"/>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2" name="Oval 71"/>
          <p:cNvSpPr/>
          <p:nvPr/>
        </p:nvSpPr>
        <p:spPr>
          <a:xfrm>
            <a:off x="4974267" y="3668380"/>
            <a:ext cx="1870825" cy="1084829"/>
          </a:xfrm>
          <a:prstGeom prst="ellipse">
            <a:avLst/>
          </a:prstGeom>
          <a:noFill/>
          <a:ln w="3810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4" name="Rectangle 73"/>
          <p:cNvSpPr/>
          <p:nvPr/>
        </p:nvSpPr>
        <p:spPr>
          <a:xfrm>
            <a:off x="4380050" y="3345588"/>
            <a:ext cx="3385577"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rPr>
              <a:t>SM </a:t>
            </a:r>
            <a:r>
              <a:rPr kumimoji="0" lang="en-US" sz="1600" b="1" i="0" u="none" strike="noStrike" kern="1200" cap="none" spc="0" normalizeH="0" baseline="0" noProof="0">
                <a:ln>
                  <a:noFill/>
                </a:ln>
                <a:solidFill>
                  <a:prstClr val="black"/>
                </a:solidFill>
                <a:effectLst/>
                <a:uLnTx/>
                <a:uFillTx/>
                <a:latin typeface="Gill Sans MT" panose="020B0502020104020203" pitchFamily="34" charset="0"/>
                <a:ea typeface="Times New Roman" charset="0"/>
                <a:cs typeface="Times New Roman" charset="0"/>
              </a:rPr>
              <a:t>(Streaming Multiprocessor)</a:t>
            </a:r>
            <a:endParaRPr kumimoji="0" lang="en-US" sz="1600" b="1" i="0" u="none" strike="noStrike" kern="1200" cap="none" spc="0" normalizeH="0" baseline="0" noProof="0" dirty="0">
              <a:ln>
                <a:noFill/>
              </a:ln>
              <a:solidFill>
                <a:prstClr val="black"/>
              </a:solidFill>
              <a:effectLst/>
              <a:uLnTx/>
              <a:uFillTx/>
              <a:latin typeface="Gill Sans MT" panose="020B0502020104020203" pitchFamily="34" charset="0"/>
              <a:ea typeface="Times New Roman" charset="0"/>
              <a:cs typeface="Times New Roman" charset="0"/>
            </a:endParaRPr>
          </a:p>
        </p:txBody>
      </p:sp>
    </p:spTree>
    <p:extLst>
      <p:ext uri="{BB962C8B-B14F-4D97-AF65-F5344CB8AC3E}">
        <p14:creationId xmlns:p14="http://schemas.microsoft.com/office/powerpoint/2010/main" val="1988445282"/>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Do the Code and Data Mapping?</a:t>
            </a:r>
          </a:p>
        </p:txBody>
      </p:sp>
      <p:sp>
        <p:nvSpPr>
          <p:cNvPr id="3" name="Content Placeholder 2"/>
          <p:cNvSpPr>
            <a:spLocks noGrp="1"/>
          </p:cNvSpPr>
          <p:nvPr>
            <p:ph idx="1"/>
          </p:nvPr>
        </p:nvSpPr>
        <p:spPr>
          <a:xfrm>
            <a:off x="228600" y="1124744"/>
            <a:ext cx="8807896" cy="5123656"/>
          </a:xfrm>
        </p:spPr>
        <p:txBody>
          <a:bodyPr/>
          <a:lstStyle/>
          <a:p>
            <a:r>
              <a:rPr lang="en-US" sz="2000" dirty="0"/>
              <a:t>Kevin Hsieh, </a:t>
            </a:r>
            <a:r>
              <a:rPr lang="en-US" sz="2000" dirty="0" err="1"/>
              <a:t>Eiman</a:t>
            </a:r>
            <a:r>
              <a:rPr lang="en-US" sz="2000" dirty="0"/>
              <a:t> </a:t>
            </a:r>
            <a:r>
              <a:rPr lang="en-US" sz="2000" dirty="0" err="1"/>
              <a:t>Ebrahimi</a:t>
            </a:r>
            <a:r>
              <a:rPr lang="en-US" sz="2000" dirty="0"/>
              <a:t>, </a:t>
            </a:r>
            <a:r>
              <a:rPr lang="en-US" sz="2000" dirty="0" err="1"/>
              <a:t>Gwangsun</a:t>
            </a:r>
            <a:r>
              <a:rPr lang="en-US" sz="2000" dirty="0"/>
              <a:t> Kim, </a:t>
            </a:r>
            <a:r>
              <a:rPr lang="en-US" sz="2000" dirty="0" err="1"/>
              <a:t>Niladrish</a:t>
            </a:r>
            <a:r>
              <a:rPr lang="en-US" sz="2000" dirty="0"/>
              <a:t> </a:t>
            </a:r>
            <a:r>
              <a:rPr lang="en-US" sz="2000" dirty="0" err="1"/>
              <a:t>Chatterjee</a:t>
            </a:r>
            <a:r>
              <a:rPr lang="en-US" sz="2000" dirty="0"/>
              <a:t>, Mike O'Connor, </a:t>
            </a:r>
            <a:r>
              <a:rPr lang="en-US" sz="2000" dirty="0" err="1"/>
              <a:t>Nandita</a:t>
            </a:r>
            <a:r>
              <a:rPr lang="en-US" sz="2000" dirty="0"/>
              <a:t> </a:t>
            </a:r>
            <a:r>
              <a:rPr lang="en-US" sz="2000" dirty="0" err="1"/>
              <a:t>Vijaykumar</a:t>
            </a:r>
            <a:r>
              <a:rPr lang="en-US" sz="2000" dirty="0"/>
              <a:t>, Onur Mutlu, and Stephen W. </a:t>
            </a:r>
            <a:r>
              <a:rPr lang="en-US" sz="2000" dirty="0" err="1"/>
              <a:t>Keckler</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"Transparent Offloading and Mapping (TOM): Enabling Programmer-Transparent Near-Data Processing in GPU Systems"</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4883385"/>
            <a:ext cx="9144000" cy="1857983"/>
          </a:xfrm>
          <a:prstGeom prst="rect">
            <a:avLst/>
          </a:prstGeom>
        </p:spPr>
      </p:pic>
    </p:spTree>
    <p:extLst>
      <p:ext uri="{BB962C8B-B14F-4D97-AF65-F5344CB8AC3E}">
        <p14:creationId xmlns:p14="http://schemas.microsoft.com/office/powerpoint/2010/main" val="21666482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How to Schedule Code? (I)</a:t>
            </a:r>
          </a:p>
        </p:txBody>
      </p:sp>
      <p:sp>
        <p:nvSpPr>
          <p:cNvPr id="3" name="Content Placeholder 2"/>
          <p:cNvSpPr>
            <a:spLocks noGrp="1"/>
          </p:cNvSpPr>
          <p:nvPr>
            <p:ph idx="1"/>
          </p:nvPr>
        </p:nvSpPr>
        <p:spPr>
          <a:xfrm>
            <a:off x="228600" y="1124744"/>
            <a:ext cx="8807896" cy="5123656"/>
          </a:xfrm>
        </p:spPr>
        <p:txBody>
          <a:bodyPr/>
          <a:lstStyle/>
          <a:p>
            <a:r>
              <a:rPr lang="en-US" sz="2000" dirty="0" err="1"/>
              <a:t>Ashutosh</a:t>
            </a:r>
            <a:r>
              <a:rPr lang="en-US" sz="2000" dirty="0"/>
              <a:t> Pattnaik, </a:t>
            </a:r>
            <a:r>
              <a:rPr lang="en-US" sz="2000" dirty="0" err="1"/>
              <a:t>Xulong</a:t>
            </a:r>
            <a:r>
              <a:rPr lang="en-US" sz="2000" dirty="0"/>
              <a:t> Tang, </a:t>
            </a:r>
            <a:r>
              <a:rPr lang="en-US" sz="2000" dirty="0" err="1"/>
              <a:t>Adwait</a:t>
            </a:r>
            <a:r>
              <a:rPr lang="en-US" sz="2000" dirty="0"/>
              <a:t> Jog, Onur </a:t>
            </a:r>
            <a:r>
              <a:rPr lang="en-US" sz="2000" dirty="0" err="1"/>
              <a:t>Kayiran</a:t>
            </a:r>
            <a:r>
              <a:rPr lang="en-US" sz="2000" dirty="0"/>
              <a:t>, </a:t>
            </a:r>
            <a:r>
              <a:rPr lang="en-US" sz="2000" dirty="0" err="1"/>
              <a:t>Asit</a:t>
            </a:r>
            <a:r>
              <a:rPr lang="en-US" sz="2000" dirty="0"/>
              <a:t> K. Mishra, </a:t>
            </a:r>
            <a:r>
              <a:rPr lang="en-US" sz="2000" dirty="0" err="1"/>
              <a:t>Mahmut</a:t>
            </a:r>
            <a:r>
              <a:rPr lang="en-US" sz="2000" dirty="0"/>
              <a:t> T. </a:t>
            </a:r>
            <a:r>
              <a:rPr lang="en-US" sz="2000" dirty="0" err="1"/>
              <a:t>Kandemir</a:t>
            </a:r>
            <a:r>
              <a:rPr lang="en-US" sz="2000" dirty="0"/>
              <a:t>, </a:t>
            </a:r>
            <a:r>
              <a:rPr lang="en-US" sz="2000" u="sng" dirty="0"/>
              <a:t>Onur Mutlu</a:t>
            </a:r>
            <a:r>
              <a:rPr lang="en-US" sz="2000" dirty="0"/>
              <a:t>, and Chita R. Das,</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"Scheduling Techniques for GPU Architectures with Processing-In-Memory Capabilities"</a:t>
            </a:r>
            <a:br>
              <a:rPr lang="en-US" sz="2000" dirty="0"/>
            </a:br>
            <a:r>
              <a:rPr lang="en-US" sz="2000" i="1" dirty="0"/>
              <a:t>Proceedings of the </a:t>
            </a:r>
            <a:r>
              <a:rPr lang="en-US" sz="2000" i="1" dirty="0">
                <a:hlinkClick r:id="rId3"/>
              </a:rPr>
              <a:t>25th International Conference on Parallel Architectures and Compilation Techniques</a:t>
            </a:r>
            <a:r>
              <a:rPr lang="en-US" sz="2000" i="1" dirty="0"/>
              <a:t> (</a:t>
            </a:r>
            <a:r>
              <a:rPr lang="en-US" sz="2000" b="1" i="1" dirty="0"/>
              <a:t>PACT</a:t>
            </a:r>
            <a:r>
              <a:rPr lang="en-US" sz="2000" i="1" dirty="0"/>
              <a:t>)</a:t>
            </a:r>
            <a:r>
              <a:rPr lang="en-US" sz="2000" dirty="0"/>
              <a:t>, Haifa, Israel, September 2016.</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a:stretch>
            <a:fillRect/>
          </a:stretch>
        </p:blipFill>
        <p:spPr>
          <a:xfrm>
            <a:off x="228600" y="3717032"/>
            <a:ext cx="8686800" cy="2476500"/>
          </a:xfrm>
          <a:prstGeom prst="rect">
            <a:avLst/>
          </a:prstGeom>
        </p:spPr>
      </p:pic>
    </p:spTree>
    <p:extLst>
      <p:ext uri="{BB962C8B-B14F-4D97-AF65-F5344CB8AC3E}">
        <p14:creationId xmlns:p14="http://schemas.microsoft.com/office/powerpoint/2010/main" val="87588797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How to Schedule Code? (II)</a:t>
            </a:r>
          </a:p>
        </p:txBody>
      </p:sp>
      <p:sp>
        <p:nvSpPr>
          <p:cNvPr id="3" name="Content Placeholder 2"/>
          <p:cNvSpPr>
            <a:spLocks noGrp="1"/>
          </p:cNvSpPr>
          <p:nvPr>
            <p:ph idx="1"/>
          </p:nvPr>
        </p:nvSpPr>
        <p:spPr>
          <a:xfrm>
            <a:off x="228600" y="1052736"/>
            <a:ext cx="8807896" cy="5195664"/>
          </a:xfrm>
        </p:spPr>
        <p:txBody>
          <a:bodyPr/>
          <a:lstStyle/>
          <a:p>
            <a:r>
              <a:rPr lang="en-US" sz="2000" dirty="0" err="1"/>
              <a:t>Milad</a:t>
            </a:r>
            <a:r>
              <a:rPr lang="en-US" sz="2000" dirty="0"/>
              <a:t> Hashemi, </a:t>
            </a:r>
            <a:r>
              <a:rPr lang="en-US" sz="2000" dirty="0" err="1"/>
              <a:t>Khubaib</a:t>
            </a:r>
            <a:r>
              <a:rPr lang="en-US" sz="2000" dirty="0"/>
              <a:t>, </a:t>
            </a:r>
            <a:r>
              <a:rPr lang="en-US" sz="2000" dirty="0" err="1"/>
              <a:t>Eiman</a:t>
            </a:r>
            <a:r>
              <a:rPr lang="en-US" sz="2000" dirty="0"/>
              <a:t> </a:t>
            </a:r>
            <a:r>
              <a:rPr lang="en-US" sz="2000" dirty="0" err="1"/>
              <a:t>Ebrahimi</a:t>
            </a:r>
            <a:r>
              <a:rPr lang="en-US" sz="2000" dirty="0"/>
              <a:t>,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Dependent Cache Misses with an Enhanced Memory Controller"</a:t>
            </a:r>
            <a:br>
              <a:rPr lang="en-US" sz="2000" dirty="0"/>
            </a:br>
            <a:r>
              <a:rPr lang="en-US" sz="2000" i="1" dirty="0"/>
              <a:t>Proceedings of the </a:t>
            </a:r>
            <a:r>
              <a:rPr lang="en-US" sz="2000" i="1" dirty="0">
                <a:hlinkClick r:id="rId3"/>
              </a:rPr>
              <a:t>43rd International Symposium on Computer Architecture</a:t>
            </a:r>
            <a:r>
              <a:rPr lang="en-US" sz="2000" i="1" dirty="0"/>
              <a:t> (</a:t>
            </a:r>
            <a:r>
              <a:rPr lang="en-US" sz="2000" b="1" i="1" dirty="0"/>
              <a:t>ISCA</a:t>
            </a:r>
            <a:r>
              <a:rPr lang="en-US" sz="2000" i="1" dirty="0"/>
              <a:t>)</a:t>
            </a:r>
            <a:r>
              <a:rPr lang="en-US" sz="2000" dirty="0"/>
              <a:t>, Seoul, South Korea,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Lightning Session Slides (pptx)</a:t>
            </a:r>
            <a:r>
              <a:rPr lang="en-US" sz="2000" dirty="0"/>
              <a:t> </a:t>
            </a:r>
            <a:r>
              <a:rPr lang="en-US" sz="2000" dirty="0">
                <a:hlinkClick r:id="rId7"/>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4018088"/>
            <a:ext cx="9144000" cy="1643160"/>
          </a:xfrm>
          <a:prstGeom prst="rect">
            <a:avLst/>
          </a:prstGeom>
        </p:spPr>
      </p:pic>
      <p:pic>
        <p:nvPicPr>
          <p:cNvPr id="6" name="Picture 5"/>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5805264"/>
            <a:ext cx="9144000" cy="332336"/>
          </a:xfrm>
          <a:prstGeom prst="rect">
            <a:avLst/>
          </a:prstGeom>
        </p:spPr>
      </p:pic>
    </p:spTree>
    <p:extLst>
      <p:ext uri="{BB962C8B-B14F-4D97-AF65-F5344CB8AC3E}">
        <p14:creationId xmlns:p14="http://schemas.microsoft.com/office/powerpoint/2010/main" val="16087921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8026" y="188640"/>
            <a:ext cx="9036496" cy="1066800"/>
          </a:xfrm>
        </p:spPr>
        <p:txBody>
          <a:bodyPr/>
          <a:lstStyle/>
          <a:p>
            <a:r>
              <a:rPr lang="en-US" dirty="0"/>
              <a:t>How to Schedule Code? (III)</a:t>
            </a:r>
          </a:p>
        </p:txBody>
      </p:sp>
      <p:sp>
        <p:nvSpPr>
          <p:cNvPr id="3" name="Content Placeholder 2"/>
          <p:cNvSpPr>
            <a:spLocks noGrp="1"/>
          </p:cNvSpPr>
          <p:nvPr>
            <p:ph idx="1"/>
          </p:nvPr>
        </p:nvSpPr>
        <p:spPr>
          <a:xfrm>
            <a:off x="228600" y="1052736"/>
            <a:ext cx="8807896" cy="5195664"/>
          </a:xfrm>
        </p:spPr>
        <p:txBody>
          <a:bodyPr/>
          <a:lstStyle/>
          <a:p>
            <a:r>
              <a:rPr lang="en-US" sz="2000" dirty="0"/>
              <a:t>Milad Hashemi, Onur Mutlu, and Yale N. </a:t>
            </a:r>
            <a:r>
              <a:rPr lang="en-US" sz="2000" dirty="0" err="1"/>
              <a:t>Patt</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"Continuous Runahead: Transparent Hardware Acceleration for Memory Intensive Workloads"</a:t>
            </a:r>
            <a:br>
              <a:rPr lang="en-US" sz="2000" dirty="0"/>
            </a:br>
            <a:r>
              <a:rPr lang="en-US" sz="2000" i="1" dirty="0"/>
              <a:t>Proceedings of the </a:t>
            </a:r>
            <a:r>
              <a:rPr lang="en-US" sz="2000" i="1" dirty="0">
                <a:hlinkClick r:id="rId3"/>
              </a:rPr>
              <a:t>49th International Symposium on Microarchitecture</a:t>
            </a:r>
            <a:r>
              <a:rPr lang="en-US" sz="2000" i="1" dirty="0"/>
              <a:t> (</a:t>
            </a:r>
            <a:r>
              <a:rPr lang="en-US" sz="2000" b="1" i="1" dirty="0"/>
              <a:t>MICRO</a:t>
            </a:r>
            <a:r>
              <a:rPr lang="en-US" sz="2000" i="1" dirty="0"/>
              <a:t>)</a:t>
            </a:r>
            <a:r>
              <a:rPr lang="en-US" sz="2000" dirty="0"/>
              <a:t>, Taipei, Taiwan, October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r>
              <a:rPr lang="en-US" sz="2000" dirty="0">
                <a:hlinkClick r:id="rId6"/>
              </a:rPr>
              <a:t>Lightning Session Slides (pdf)</a:t>
            </a:r>
            <a:r>
              <a:rPr lang="en-US" sz="2000" dirty="0"/>
              <a:t>] [</a:t>
            </a:r>
            <a:r>
              <a:rPr lang="en-US" sz="2000" dirty="0">
                <a:hlinkClick r:id="rId7"/>
              </a:rPr>
              <a:t>Poster (pptx)</a:t>
            </a:r>
            <a:r>
              <a:rPr lang="en-US" sz="2000" dirty="0"/>
              <a:t> </a:t>
            </a:r>
            <a:r>
              <a:rPr lang="en-US" sz="2000" dirty="0">
                <a:hlinkClick r:id="rId8"/>
              </a:rPr>
              <a:t>(pdf)</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a:extLst>
              <a:ext uri="{FF2B5EF4-FFF2-40B4-BE49-F238E27FC236}">
                <a16:creationId xmlns:a16="http://schemas.microsoft.com/office/drawing/2014/main" id="{2BAAF175-9725-C44D-8341-3876DE686CC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27286"/>
            <a:ext cx="9144000" cy="1705970"/>
          </a:xfrm>
          <a:prstGeom prst="rect">
            <a:avLst/>
          </a:prstGeom>
        </p:spPr>
      </p:pic>
    </p:spTree>
    <p:extLst>
      <p:ext uri="{BB962C8B-B14F-4D97-AF65-F5344CB8AC3E}">
        <p14:creationId xmlns:p14="http://schemas.microsoft.com/office/powerpoint/2010/main" val="183255480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Maintain Coherence? (I)</a:t>
            </a:r>
          </a:p>
        </p:txBody>
      </p:sp>
      <p:sp>
        <p:nvSpPr>
          <p:cNvPr id="3" name="Content Placeholder 2"/>
          <p:cNvSpPr>
            <a:spLocks noGrp="1"/>
          </p:cNvSpPr>
          <p:nvPr>
            <p:ph idx="1"/>
          </p:nvPr>
        </p:nvSpPr>
        <p:spPr/>
        <p:txBody>
          <a:bodyPr/>
          <a:lstStyle/>
          <a:p>
            <a:r>
              <a:rPr lang="en-US" dirty="0" err="1"/>
              <a:t>Amirali</a:t>
            </a:r>
            <a:r>
              <a:rPr lang="en-US" dirty="0"/>
              <a:t> Boroumand, </a:t>
            </a:r>
            <a:r>
              <a:rPr lang="en-US" dirty="0" err="1"/>
              <a:t>Saugata</a:t>
            </a:r>
            <a:r>
              <a:rPr lang="en-US" dirty="0"/>
              <a:t> </a:t>
            </a:r>
            <a:r>
              <a:rPr lang="en-US" dirty="0" err="1"/>
              <a:t>Ghose</a:t>
            </a:r>
            <a:r>
              <a:rPr lang="en-US" dirty="0"/>
              <a:t>, </a:t>
            </a:r>
            <a:r>
              <a:rPr lang="en-US" dirty="0" err="1"/>
              <a:t>Minesh</a:t>
            </a:r>
            <a:r>
              <a:rPr lang="en-US" dirty="0"/>
              <a:t> Patel, </a:t>
            </a:r>
            <a:r>
              <a:rPr lang="en-US" dirty="0" err="1"/>
              <a:t>Hasan</a:t>
            </a:r>
            <a:r>
              <a:rPr lang="en-US" dirty="0"/>
              <a:t> Hassan, Brandon Lucia, Kevin Hsieh, Krishna T. </a:t>
            </a:r>
            <a:r>
              <a:rPr lang="en-US" dirty="0" err="1"/>
              <a:t>Malladi</a:t>
            </a:r>
            <a:r>
              <a:rPr lang="en-US" dirty="0"/>
              <a:t>, </a:t>
            </a:r>
            <a:r>
              <a:rPr lang="en-US" dirty="0" err="1"/>
              <a:t>Hongzhong</a:t>
            </a:r>
            <a:r>
              <a:rPr lang="en-US" dirty="0"/>
              <a:t> </a:t>
            </a:r>
            <a:r>
              <a:rPr lang="en-US" dirty="0" err="1"/>
              <a:t>Zheng</a:t>
            </a:r>
            <a:r>
              <a:rPr lang="en-US" dirty="0"/>
              <a:t>,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"LazyPIM: An Efficient Cache Coherence Mechanism for Processing-in-Memory"</a:t>
            </a:r>
            <a:br>
              <a:rPr lang="en-US" dirty="0"/>
            </a:br>
            <a:r>
              <a:rPr lang="en-US" i="1" dirty="0">
                <a:hlinkClick r:id="rId3"/>
              </a:rPr>
              <a:t>IEEE Computer Architecture Letters</a:t>
            </a:r>
            <a:r>
              <a:rPr lang="en-US" i="1" dirty="0"/>
              <a:t> (</a:t>
            </a:r>
            <a:r>
              <a:rPr lang="en-US" b="1" i="1" dirty="0"/>
              <a:t>CAL</a:t>
            </a:r>
            <a:r>
              <a:rPr lang="en-US" i="1" dirty="0"/>
              <a:t>)</a:t>
            </a:r>
            <a:r>
              <a:rPr lang="en-US" dirty="0"/>
              <a:t>, June 2016.</a:t>
            </a:r>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581128"/>
            <a:ext cx="9144000" cy="1080655"/>
          </a:xfrm>
          <a:prstGeom prst="rect">
            <a:avLst/>
          </a:prstGeom>
        </p:spPr>
      </p:pic>
    </p:spTree>
    <p:extLst>
      <p:ext uri="{BB962C8B-B14F-4D97-AF65-F5344CB8AC3E}">
        <p14:creationId xmlns:p14="http://schemas.microsoft.com/office/powerpoint/2010/main" val="46583162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dirty="0"/>
              <a:t>How to Maintain Coherence? (II)</a:t>
            </a:r>
          </a:p>
        </p:txBody>
      </p:sp>
      <p:sp>
        <p:nvSpPr>
          <p:cNvPr id="3" name="Content Placeholder 2"/>
          <p:cNvSpPr>
            <a:spLocks noGrp="1"/>
          </p:cNvSpPr>
          <p:nvPr>
            <p:ph idx="1"/>
          </p:nvPr>
        </p:nvSpPr>
        <p:spPr>
          <a:xfrm>
            <a:off x="90767" y="1075911"/>
            <a:ext cx="8610600" cy="4876800"/>
          </a:xfrm>
        </p:spPr>
        <p:txBody>
          <a:bodyPr/>
          <a:lstStyle/>
          <a:p>
            <a:r>
              <a:rPr lang="en-US" sz="2200" dirty="0"/>
              <a:t>Amirali Boroumand, Saugata Ghose, Minesh Patel, Hasan Hassan, Brandon Lucia, Kevin Hsieh, Krishna T. Malladi, Hongzhong Zheng, and Onur Mutlu,</a:t>
            </a:r>
            <a:br>
              <a:rPr lang="en-US" sz="2200" dirty="0"/>
            </a:br>
            <a:r>
              <a:rPr lang="en-US" sz="2200" b="1" dirty="0">
                <a:solidFill>
                  <a:srgbClr val="0432FF"/>
                </a:solidFill>
                <a:hlinkClick r:id="rId2">
                  <a:extLst>
                    <a:ext uri="{A12FA001-AC4F-418D-AE19-62706E023703}">
                      <ahyp:hlinkClr xmlns:ahyp="http://schemas.microsoft.com/office/drawing/2018/hyperlinkcolor" val="tx"/>
                    </a:ext>
                  </a:extLst>
                </a:hlinkClick>
              </a:rPr>
              <a:t>"CoNDA: Efficient Cache Coherence Support for Near-Data Accelerators"</a:t>
            </a:r>
            <a:br>
              <a:rPr lang="en-US" sz="2200" dirty="0"/>
            </a:br>
            <a:r>
              <a:rPr lang="en-US" sz="2200" i="1" dirty="0"/>
              <a:t>Proceedings of the </a:t>
            </a:r>
            <a:r>
              <a:rPr lang="en-US" sz="2200" i="1" dirty="0">
                <a:hlinkClick r:id="rId3"/>
              </a:rPr>
              <a:t>46th International Symposium on Computer Architecture</a:t>
            </a:r>
            <a:r>
              <a:rPr lang="en-US" sz="2200" i="1" dirty="0"/>
              <a:t> (</a:t>
            </a:r>
            <a:r>
              <a:rPr lang="en-US" sz="2200" b="1" i="1" dirty="0"/>
              <a:t>ISCA</a:t>
            </a:r>
            <a:r>
              <a:rPr lang="en-US" sz="2200" i="1" dirty="0"/>
              <a:t>)</a:t>
            </a:r>
            <a:r>
              <a:rPr lang="en-US" sz="2200" dirty="0"/>
              <a:t>, Phoenix, AZ, USA, June 2019. </a:t>
            </a:r>
            <a:br>
              <a:rPr lang="en-US" dirty="0"/>
            </a:br>
            <a:br>
              <a:rPr lang="en-US" dirty="0"/>
            </a:b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8973CF5-BABA-FE44-A413-0E0589FC981B}"/>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401" y="3858574"/>
            <a:ext cx="9144000" cy="2405311"/>
          </a:xfrm>
          <a:prstGeom prst="rect">
            <a:avLst/>
          </a:prstGeom>
        </p:spPr>
      </p:pic>
    </p:spTree>
    <p:extLst>
      <p:ext uri="{BB962C8B-B14F-4D97-AF65-F5344CB8AC3E}">
        <p14:creationId xmlns:p14="http://schemas.microsoft.com/office/powerpoint/2010/main" val="94373608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152400"/>
            <a:ext cx="9167936" cy="1066800"/>
          </a:xfrm>
        </p:spPr>
        <p:txBody>
          <a:bodyPr/>
          <a:lstStyle/>
          <a:p>
            <a:r>
              <a:rPr lang="en-US" dirty="0"/>
              <a:t>How to Support Synchronization?</a:t>
            </a:r>
          </a:p>
        </p:txBody>
      </p:sp>
      <p:sp>
        <p:nvSpPr>
          <p:cNvPr id="3" name="Content Placeholder 2"/>
          <p:cNvSpPr>
            <a:spLocks noGrp="1"/>
          </p:cNvSpPr>
          <p:nvPr>
            <p:ph idx="1"/>
          </p:nvPr>
        </p:nvSpPr>
        <p:spPr>
          <a:xfrm>
            <a:off x="90766" y="1075911"/>
            <a:ext cx="8896642" cy="4876800"/>
          </a:xfrm>
        </p:spPr>
        <p:txBody>
          <a:bodyPr/>
          <a:lstStyle/>
          <a:p>
            <a:r>
              <a:rPr lang="en-US" sz="1600" dirty="0"/>
              <a:t>Christina </a:t>
            </a:r>
            <a:r>
              <a:rPr lang="en-US" sz="1600" dirty="0" err="1"/>
              <a:t>Giannoula</a:t>
            </a:r>
            <a:r>
              <a:rPr lang="en-US" sz="1600" dirty="0"/>
              <a:t>, Nandita Vijaykumar, </a:t>
            </a:r>
            <a:r>
              <a:rPr lang="en-US" sz="1600" dirty="0" err="1"/>
              <a:t>Nikela</a:t>
            </a:r>
            <a:r>
              <a:rPr lang="en-US" sz="1600" dirty="0"/>
              <a:t> </a:t>
            </a:r>
            <a:r>
              <a:rPr lang="en-US" sz="1600" dirty="0" err="1"/>
              <a:t>Papadopoulou</a:t>
            </a:r>
            <a:r>
              <a:rPr lang="en-US" sz="1600" dirty="0"/>
              <a:t>, Vasileios </a:t>
            </a:r>
            <a:r>
              <a:rPr lang="en-US" sz="1600" dirty="0" err="1"/>
              <a:t>Karakostas</a:t>
            </a:r>
            <a:r>
              <a:rPr lang="en-US" sz="1600" dirty="0"/>
              <a:t>, Ivan Fernandez, Juan Gómez-Luna, Lois </a:t>
            </a:r>
            <a:r>
              <a:rPr lang="en-US" sz="1600" dirty="0" err="1"/>
              <a:t>Orosa</a:t>
            </a:r>
            <a:r>
              <a:rPr lang="en-US" sz="1600" dirty="0"/>
              <a:t>, </a:t>
            </a:r>
            <a:r>
              <a:rPr lang="en-US" sz="1600" dirty="0" err="1"/>
              <a:t>Nectarios</a:t>
            </a:r>
            <a:r>
              <a:rPr lang="en-US" sz="1600" dirty="0"/>
              <a:t> </a:t>
            </a:r>
            <a:r>
              <a:rPr lang="en-US" sz="1600" dirty="0" err="1"/>
              <a:t>Koziris</a:t>
            </a:r>
            <a:r>
              <a:rPr lang="en-US" sz="1600" dirty="0"/>
              <a:t>, Georgios </a:t>
            </a:r>
            <a:r>
              <a:rPr lang="en-US" sz="1600" dirty="0" err="1"/>
              <a:t>Goumas</a:t>
            </a:r>
            <a:r>
              <a:rPr lang="en-US" sz="1600" dirty="0"/>
              <a:t>, Onur Mutlu,</a:t>
            </a:r>
            <a:br>
              <a:rPr lang="en-US" sz="1600" dirty="0"/>
            </a:br>
            <a:r>
              <a:rPr lang="en-US" sz="1600" b="1" dirty="0">
                <a:solidFill>
                  <a:srgbClr val="0432FF"/>
                </a:solidFill>
                <a:hlinkClick r:id="rId2">
                  <a:extLst>
                    <a:ext uri="{A12FA001-AC4F-418D-AE19-62706E023703}">
                      <ahyp:hlinkClr xmlns:ahyp="http://schemas.microsoft.com/office/drawing/2018/hyperlinkcolor" val="tx"/>
                    </a:ext>
                  </a:extLst>
                </a:hlinkClick>
              </a:rPr>
              <a:t>"SynCron: Efficient Synchronization Support for Near-Data-Processing Architectures"</a:t>
            </a:r>
            <a:br>
              <a:rPr lang="en-US" sz="1600" dirty="0">
                <a:solidFill>
                  <a:srgbClr val="0432FF"/>
                </a:solidFill>
              </a:rPr>
            </a:br>
            <a:r>
              <a:rPr lang="en-US" sz="1600" i="1" dirty="0"/>
              <a:t>Proceedings of the </a:t>
            </a:r>
            <a:r>
              <a:rPr lang="en-US" sz="1600" i="1" dirty="0">
                <a:hlinkClick r:id="rId3"/>
              </a:rPr>
              <a:t>27th International Symposium on High-Performance Computer Architecture</a:t>
            </a:r>
            <a:r>
              <a:rPr lang="en-US" sz="1600" i="1" dirty="0"/>
              <a:t> (</a:t>
            </a:r>
            <a:r>
              <a:rPr lang="en-US" sz="1600" b="1" i="1" dirty="0"/>
              <a:t>HPCA</a:t>
            </a:r>
            <a:r>
              <a:rPr lang="en-US" sz="1600" i="1" dirty="0"/>
              <a:t>)</a:t>
            </a:r>
            <a:r>
              <a:rPr lang="en-US" sz="1600" dirty="0"/>
              <a:t>, Virtual, February-March 2021.</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br>
              <a:rPr lang="en-US" sz="1600" dirty="0"/>
            </a:br>
            <a:r>
              <a:rPr lang="en-US" sz="1600" dirty="0"/>
              <a:t>[</a:t>
            </a:r>
            <a:r>
              <a:rPr lang="en-US" sz="1600" dirty="0">
                <a:hlinkClick r:id="rId6"/>
              </a:rPr>
              <a:t>Short Talk 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Talk Video</a:t>
            </a:r>
            <a:r>
              <a:rPr lang="en-US" sz="1600" dirty="0"/>
              <a:t> (21 minutes)]</a:t>
            </a:r>
            <a:br>
              <a:rPr lang="en-US" sz="1600" dirty="0"/>
            </a:br>
            <a:r>
              <a:rPr lang="en-US" sz="1600" dirty="0"/>
              <a:t>[</a:t>
            </a:r>
            <a:r>
              <a:rPr lang="en-US" sz="1600" dirty="0">
                <a:hlinkClick r:id="rId9"/>
              </a:rPr>
              <a:t>Short Talk Video</a:t>
            </a:r>
            <a:r>
              <a:rPr lang="en-US" sz="1600" dirty="0"/>
              <a:t> (7 minutes)]</a:t>
            </a:r>
          </a:p>
          <a:p>
            <a:pPr marL="0" indent="0">
              <a:buNone/>
            </a:pPr>
            <a:br>
              <a:rPr lang="en-US" sz="1600" dirty="0"/>
            </a:br>
            <a:br>
              <a:rPr lang="en-US" sz="1600" dirty="0"/>
            </a:br>
            <a:br>
              <a:rPr lang="en-US" sz="1600" dirty="0"/>
            </a:br>
            <a:endParaRPr lang="en-US" sz="16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9" name="Picture 8">
            <a:extLst>
              <a:ext uri="{FF2B5EF4-FFF2-40B4-BE49-F238E27FC236}">
                <a16:creationId xmlns:a16="http://schemas.microsoft.com/office/drawing/2014/main" id="{20DBE68B-4496-9045-AA2D-092740D13918}"/>
              </a:ext>
            </a:extLst>
          </p:cNvPr>
          <p:cNvPicPr>
            <a:picLocks noChangeAspect="1"/>
          </p:cNvPicPr>
          <p:nvPr/>
        </p:nvPicPr>
        <p:blipFill>
          <a:blip r:embed="rId10"/>
          <a:stretch>
            <a:fillRect/>
          </a:stretch>
        </p:blipFill>
        <p:spPr>
          <a:xfrm>
            <a:off x="0" y="4149080"/>
            <a:ext cx="9144000" cy="1562878"/>
          </a:xfrm>
          <a:prstGeom prst="rect">
            <a:avLst/>
          </a:prstGeom>
        </p:spPr>
      </p:pic>
    </p:spTree>
    <p:extLst>
      <p:ext uri="{BB962C8B-B14F-4D97-AF65-F5344CB8AC3E}">
        <p14:creationId xmlns:p14="http://schemas.microsoft.com/office/powerpoint/2010/main" val="18287012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How to Support Virtual Memory?</a:t>
            </a:r>
            <a:endParaRPr lang="en-US" dirty="0"/>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1553234814"/>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How to Design Data Structures for PIM?</a:t>
            </a:r>
          </a:p>
        </p:txBody>
      </p:sp>
      <p:sp>
        <p:nvSpPr>
          <p:cNvPr id="3" name="Content Placeholder 2"/>
          <p:cNvSpPr>
            <a:spLocks noGrp="1"/>
          </p:cNvSpPr>
          <p:nvPr>
            <p:ph idx="1"/>
          </p:nvPr>
        </p:nvSpPr>
        <p:spPr>
          <a:xfrm>
            <a:off x="228600" y="1144488"/>
            <a:ext cx="8735888" cy="4876800"/>
          </a:xfrm>
        </p:spPr>
        <p:txBody>
          <a:bodyPr/>
          <a:lstStyle/>
          <a:p>
            <a:r>
              <a:rPr lang="en-US" sz="2100" dirty="0" err="1"/>
              <a:t>Zhiyu</a:t>
            </a:r>
            <a:r>
              <a:rPr lang="en-US" sz="2100" dirty="0"/>
              <a:t> Liu, Irina </a:t>
            </a:r>
            <a:r>
              <a:rPr lang="en-US" sz="2100" dirty="0" err="1"/>
              <a:t>Calciu</a:t>
            </a:r>
            <a:r>
              <a:rPr lang="en-US" sz="2100" dirty="0"/>
              <a:t>, Maurice </a:t>
            </a:r>
            <a:r>
              <a:rPr lang="en-US" sz="2100" dirty="0" err="1"/>
              <a:t>Herlihy</a:t>
            </a:r>
            <a:r>
              <a:rPr lang="en-US" sz="2100" dirty="0"/>
              <a:t>, and Onur Mutlu,</a:t>
            </a:r>
            <a:br>
              <a:rPr lang="en-US" sz="2100" dirty="0"/>
            </a:br>
            <a:r>
              <a:rPr lang="en-US" sz="2100" b="1" dirty="0">
                <a:solidFill>
                  <a:srgbClr val="0432FF"/>
                </a:solidFill>
                <a:hlinkClick r:id="rId2">
                  <a:extLst>
                    <a:ext uri="{A12FA001-AC4F-418D-AE19-62706E023703}">
                      <ahyp:hlinkClr xmlns:ahyp="http://schemas.microsoft.com/office/drawing/2018/hyperlinkcolor" val="tx"/>
                    </a:ext>
                  </a:extLst>
                </a:hlinkClick>
              </a:rPr>
              <a:t>"Concurrent Data Structures for Near-Memory Computing"</a:t>
            </a:r>
            <a:br>
              <a:rPr lang="en-US" sz="2100" dirty="0">
                <a:solidFill>
                  <a:srgbClr val="0432FF"/>
                </a:solidFill>
              </a:rPr>
            </a:br>
            <a:r>
              <a:rPr lang="en-US" sz="2100" i="1" dirty="0"/>
              <a:t>Proceedings of the </a:t>
            </a:r>
            <a:r>
              <a:rPr lang="en-US" sz="2100" i="1" dirty="0">
                <a:hlinkClick r:id="rId3"/>
              </a:rPr>
              <a:t>29th ACM Symposium on Parallelism in Algorithms and Architectures</a:t>
            </a:r>
            <a:r>
              <a:rPr lang="en-US" sz="2100" i="1" dirty="0"/>
              <a:t> (</a:t>
            </a:r>
            <a:r>
              <a:rPr lang="en-US" sz="2100" b="1" i="1" dirty="0"/>
              <a:t>SPAA</a:t>
            </a:r>
            <a:r>
              <a:rPr lang="en-US" sz="2100" i="1" dirty="0"/>
              <a:t>)</a:t>
            </a:r>
            <a:r>
              <a:rPr lang="en-US" sz="2100" dirty="0"/>
              <a:t>, Washington, DC, USA, July 2017.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0" y="3429000"/>
            <a:ext cx="9144000" cy="2854424"/>
          </a:xfrm>
          <a:prstGeom prst="rect">
            <a:avLst/>
          </a:prstGeom>
        </p:spPr>
      </p:pic>
    </p:spTree>
    <p:extLst>
      <p:ext uri="{BB962C8B-B14F-4D97-AF65-F5344CB8AC3E}">
        <p14:creationId xmlns:p14="http://schemas.microsoft.com/office/powerpoint/2010/main" val="25338536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Simulation Infrastructures for PIM</a:t>
            </a:r>
          </a:p>
        </p:txBody>
      </p:sp>
      <p:sp>
        <p:nvSpPr>
          <p:cNvPr id="3" name="Content Placeholder 2"/>
          <p:cNvSpPr>
            <a:spLocks noGrp="1"/>
          </p:cNvSpPr>
          <p:nvPr>
            <p:ph idx="1"/>
          </p:nvPr>
        </p:nvSpPr>
        <p:spPr>
          <a:xfrm>
            <a:off x="228600" y="1216496"/>
            <a:ext cx="8610600" cy="4876800"/>
          </a:xfrm>
        </p:spPr>
        <p:txBody>
          <a:bodyPr/>
          <a:lstStyle/>
          <a:p>
            <a:r>
              <a:rPr lang="en-US" dirty="0">
                <a:solidFill>
                  <a:srgbClr val="0000FF"/>
                </a:solidFill>
              </a:rPr>
              <a:t>Ramulator</a:t>
            </a:r>
            <a:r>
              <a:rPr lang="en-US" dirty="0"/>
              <a:t> extended for PIM</a:t>
            </a:r>
          </a:p>
          <a:p>
            <a:pPr lvl="1"/>
            <a:r>
              <a:rPr lang="en-US" dirty="0"/>
              <a:t>Flexible and extensible DRAM simulator</a:t>
            </a:r>
          </a:p>
          <a:p>
            <a:pPr lvl="1"/>
            <a:r>
              <a:rPr lang="en-US" dirty="0"/>
              <a:t>Can model many different memory standards and proposals</a:t>
            </a:r>
          </a:p>
          <a:p>
            <a:pPr lvl="1"/>
            <a:r>
              <a:rPr lang="en-US" dirty="0"/>
              <a:t>Kim+, </a:t>
            </a:r>
            <a:r>
              <a:rPr lang="en-US" b="1" dirty="0">
                <a:solidFill>
                  <a:srgbClr val="0432FF"/>
                </a:solidFill>
                <a:hlinkClick r:id="rId2">
                  <a:extLst>
                    <a:ext uri="{A12FA001-AC4F-418D-AE19-62706E023703}">
                      <ahyp:hlinkClr xmlns:ahyp="http://schemas.microsoft.com/office/drawing/2018/hyperlinkcolor" val="tx"/>
                    </a:ext>
                  </a:extLst>
                </a:hlinkClick>
              </a:rPr>
              <a:t>"Ramulator: A Fast and Extensible DRAM Simulator"</a:t>
            </a:r>
            <a:r>
              <a:rPr lang="en-US" dirty="0">
                <a:solidFill>
                  <a:srgbClr val="0432FF"/>
                </a:solidFill>
              </a:rPr>
              <a:t>, </a:t>
            </a:r>
            <a:r>
              <a:rPr lang="en-US" dirty="0"/>
              <a:t>IEEE CAL 2015.</a:t>
            </a:r>
          </a:p>
          <a:p>
            <a:pPr lvl="1"/>
            <a:r>
              <a:rPr lang="en-US" dirty="0">
                <a:hlinkClick r:id="rId3"/>
              </a:rPr>
              <a:t>https://github.com/CMU-SAFARI/ramulator-pim</a:t>
            </a:r>
            <a:endParaRPr lang="en-US" dirty="0"/>
          </a:p>
          <a:p>
            <a:pPr lvl="1"/>
            <a:r>
              <a:rPr lang="en-US" dirty="0">
                <a:hlinkClick r:id="rId4"/>
              </a:rPr>
              <a:t>https://github.com/CMU-SAFARI/ramulator</a:t>
            </a:r>
            <a:r>
              <a:rPr lang="en-US" dirty="0"/>
              <a:t> </a:t>
            </a:r>
          </a:p>
          <a:p>
            <a:pPr lvl="1"/>
            <a:r>
              <a:rPr lang="en-US" dirty="0"/>
              <a:t>[</a:t>
            </a:r>
            <a:r>
              <a:rPr lang="en-US" dirty="0">
                <a:hlinkClick r:id="rId3"/>
              </a:rPr>
              <a:t>Source Code for Ramulator-PIM</a:t>
            </a:r>
            <a:r>
              <a:rPr lang="en-US" dirty="0"/>
              <a:t>]</a:t>
            </a:r>
          </a:p>
          <a:p>
            <a:pPr marL="0" indent="0">
              <a:buNone/>
            </a:pPr>
            <a:br>
              <a:rPr lang="en-US" dirty="0"/>
            </a:b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p:cNvPicPr>
            <a:picLocks noChangeAspect="1"/>
          </p:cNvPicPr>
          <p:nvPr/>
        </p:nvPicPr>
        <p:blipFill>
          <a:blip r:embed="rId5"/>
          <a:stretch>
            <a:fillRect/>
          </a:stretch>
        </p:blipFill>
        <p:spPr>
          <a:xfrm>
            <a:off x="0" y="4978236"/>
            <a:ext cx="9144000" cy="1190231"/>
          </a:xfrm>
          <a:prstGeom prst="rect">
            <a:avLst/>
          </a:prstGeom>
        </p:spPr>
      </p:pic>
    </p:spTree>
    <p:extLst>
      <p:ext uri="{BB962C8B-B14F-4D97-AF65-F5344CB8AC3E}">
        <p14:creationId xmlns:p14="http://schemas.microsoft.com/office/powerpoint/2010/main" val="222367240"/>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EB9587-F9D8-6741-B956-BFAB9D93F400}"/>
              </a:ext>
            </a:extLst>
          </p:cNvPr>
          <p:cNvSpPr>
            <a:spLocks noGrp="1"/>
          </p:cNvSpPr>
          <p:nvPr>
            <p:ph type="title"/>
          </p:nvPr>
        </p:nvSpPr>
        <p:spPr/>
        <p:txBody>
          <a:bodyPr/>
          <a:lstStyle/>
          <a:p>
            <a:r>
              <a:rPr lang="en-US" dirty="0"/>
              <a:t>Performance &amp; Energy Models for PIM</a:t>
            </a:r>
          </a:p>
        </p:txBody>
      </p:sp>
      <p:sp>
        <p:nvSpPr>
          <p:cNvPr id="3" name="Content Placeholder 2">
            <a:extLst>
              <a:ext uri="{FF2B5EF4-FFF2-40B4-BE49-F238E27FC236}">
                <a16:creationId xmlns:a16="http://schemas.microsoft.com/office/drawing/2014/main" id="{7075657E-B615-1746-8B69-D5C44D6FFEE3}"/>
              </a:ext>
            </a:extLst>
          </p:cNvPr>
          <p:cNvSpPr>
            <a:spLocks noGrp="1"/>
          </p:cNvSpPr>
          <p:nvPr>
            <p:ph idx="1"/>
          </p:nvPr>
        </p:nvSpPr>
        <p:spPr>
          <a:xfrm>
            <a:off x="228600" y="1052736"/>
            <a:ext cx="8915400" cy="5195664"/>
          </a:xfrm>
        </p:spPr>
        <p:txBody>
          <a:bodyPr/>
          <a:lstStyle/>
          <a:p>
            <a:r>
              <a:rPr lang="en-US" sz="2000" dirty="0"/>
              <a:t>Gagandeep Singh, Juan Gomez-Luna, Giovanni </a:t>
            </a:r>
            <a:r>
              <a:rPr lang="en-US" sz="2000" dirty="0" err="1"/>
              <a:t>Mariani</a:t>
            </a:r>
            <a:r>
              <a:rPr lang="en-US" sz="2000" dirty="0"/>
              <a:t>, Geraldo F. Oliveira, Stefano Corda, Sander </a:t>
            </a:r>
            <a:r>
              <a:rPr lang="en-US" sz="2000" dirty="0" err="1"/>
              <a:t>Stujik</a:t>
            </a:r>
            <a:r>
              <a:rPr lang="en-US" sz="2000" dirty="0"/>
              <a:t>, Onur Mutlu, and Henk </a:t>
            </a:r>
            <a:r>
              <a:rPr lang="en-US" sz="2000" dirty="0" err="1"/>
              <a:t>Corporaal</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"NAPEL: Near-Memory Computing Application Performance Prediction via Ensemble Learning"</a:t>
            </a:r>
            <a:br>
              <a:rPr lang="en-US" sz="2000" dirty="0">
                <a:solidFill>
                  <a:srgbClr val="0432FF"/>
                </a:solidFill>
              </a:rPr>
            </a:br>
            <a:r>
              <a:rPr lang="en-US" sz="2000" i="1" dirty="0"/>
              <a:t>Proceedings of the </a:t>
            </a:r>
            <a:r>
              <a:rPr lang="en-US" sz="2000" i="1" dirty="0">
                <a:hlinkClick r:id="rId3"/>
              </a:rPr>
              <a:t>56th Design Automation Conference</a:t>
            </a:r>
            <a:r>
              <a:rPr lang="en-US" sz="2000" i="1" dirty="0"/>
              <a:t> (</a:t>
            </a:r>
            <a:r>
              <a:rPr lang="en-US" sz="2000" b="1" i="1" dirty="0"/>
              <a:t>DAC</a:t>
            </a:r>
            <a:r>
              <a:rPr lang="en-US" sz="2000" i="1" dirty="0"/>
              <a:t>)</a:t>
            </a:r>
            <a:r>
              <a:rPr lang="en-US" sz="2000" dirty="0"/>
              <a:t>, Las Vegas, NV, USA, June 2019.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Poster (pptx)</a:t>
            </a:r>
            <a:r>
              <a:rPr lang="en-US" sz="2000" dirty="0"/>
              <a:t> </a:t>
            </a:r>
            <a:r>
              <a:rPr lang="en-US" sz="2000" dirty="0">
                <a:hlinkClick r:id="rId7"/>
              </a:rPr>
              <a:t>(pdf)</a:t>
            </a:r>
            <a:r>
              <a:rPr lang="en-US" sz="2000" dirty="0"/>
              <a:t>] </a:t>
            </a:r>
            <a:br>
              <a:rPr lang="en-US" sz="2000" dirty="0"/>
            </a:br>
            <a:r>
              <a:rPr lang="en-US" sz="2000" dirty="0"/>
              <a:t>[</a:t>
            </a:r>
            <a:r>
              <a:rPr lang="en-US" sz="2000" dirty="0">
                <a:hlinkClick r:id="rId8"/>
              </a:rPr>
              <a:t>Source Code for Ramulator-PIM</a:t>
            </a:r>
            <a:r>
              <a:rPr lang="en-US" sz="2000" dirty="0"/>
              <a:t>]</a:t>
            </a:r>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EF12DB1C-528D-CA4E-AED5-034253BE386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B8D7FD9-8A3E-AA46-BFAB-27FE3641E13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437112"/>
            <a:ext cx="9144000" cy="1573967"/>
          </a:xfrm>
          <a:prstGeom prst="rect">
            <a:avLst/>
          </a:prstGeom>
        </p:spPr>
      </p:pic>
    </p:spTree>
    <p:extLst>
      <p:ext uri="{BB962C8B-B14F-4D97-AF65-F5344CB8AC3E}">
        <p14:creationId xmlns:p14="http://schemas.microsoft.com/office/powerpoint/2010/main" val="1799829435"/>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Energy-Efficient</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4032006476"/>
      </p:ext>
    </p:extLst>
  </p:cSld>
  <p:clrMapOvr>
    <a:masterClrMapping/>
  </p:clrMapOvr>
  <p:transition/>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412776"/>
            <a:ext cx="9144000" cy="2088232"/>
          </a:xfrm>
        </p:spPr>
        <p:txBody>
          <a:bodyPr/>
          <a:lstStyle/>
          <a:p>
            <a:pPr marL="0" indent="0" algn="ctr">
              <a:buNone/>
            </a:pPr>
            <a:r>
              <a:rPr lang="en-US" sz="6400" dirty="0">
                <a:solidFill>
                  <a:srgbClr val="FF0000"/>
                </a:solidFill>
              </a:rPr>
              <a:t>Fundamentally</a:t>
            </a:r>
          </a:p>
          <a:p>
            <a:pPr marL="0" indent="0" algn="ctr">
              <a:buNone/>
            </a:pPr>
            <a:r>
              <a:rPr lang="en-US" sz="6400" dirty="0">
                <a:solidFill>
                  <a:srgbClr val="FF0000"/>
                </a:solidFill>
              </a:rPr>
              <a:t>High-Performance</a:t>
            </a:r>
          </a:p>
          <a:p>
            <a:pPr marL="0" indent="0" algn="ctr">
              <a:buNone/>
            </a:pPr>
            <a:r>
              <a:rPr lang="en-US" sz="6400" b="1" dirty="0">
                <a:solidFill>
                  <a:srgbClr val="0000FF"/>
                </a:solidFill>
              </a:rPr>
              <a:t>(Data-Centric)</a:t>
            </a:r>
          </a:p>
          <a:p>
            <a:pPr marL="0" indent="0" algn="ctr">
              <a:buNone/>
            </a:pPr>
            <a:r>
              <a:rPr lang="en-US" sz="6400" dirty="0">
                <a:solidFill>
                  <a:srgbClr val="FF0000"/>
                </a:solidFill>
              </a:rPr>
              <a:t>Computing Architectures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688669744"/>
      </p:ext>
    </p:extLst>
  </p:cSld>
  <p:clrMapOvr>
    <a:masterClrMapping/>
  </p:clrMapOvr>
  <p:transition/>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Challenge and Opportunity for Future</a:t>
            </a:r>
          </a:p>
        </p:txBody>
      </p:sp>
      <p:sp>
        <p:nvSpPr>
          <p:cNvPr id="3" name="Content Placeholder 2"/>
          <p:cNvSpPr>
            <a:spLocks noGrp="1"/>
          </p:cNvSpPr>
          <p:nvPr>
            <p:ph idx="1"/>
          </p:nvPr>
        </p:nvSpPr>
        <p:spPr>
          <a:xfrm>
            <a:off x="0" y="1772816"/>
            <a:ext cx="9144000" cy="2088232"/>
          </a:xfrm>
        </p:spPr>
        <p:txBody>
          <a:bodyPr/>
          <a:lstStyle/>
          <a:p>
            <a:pPr marL="0" indent="0" algn="ctr">
              <a:buNone/>
            </a:pPr>
            <a:r>
              <a:rPr lang="en-US" sz="6400" dirty="0">
                <a:solidFill>
                  <a:srgbClr val="FF0000"/>
                </a:solidFill>
              </a:rPr>
              <a:t>Computing Architectures</a:t>
            </a:r>
          </a:p>
          <a:p>
            <a:pPr marL="0" indent="0" algn="ctr">
              <a:buNone/>
            </a:pPr>
            <a:r>
              <a:rPr lang="en-US" sz="6400" dirty="0">
                <a:solidFill>
                  <a:srgbClr val="FF0000"/>
                </a:solidFill>
              </a:rPr>
              <a:t>with </a:t>
            </a:r>
          </a:p>
          <a:p>
            <a:pPr marL="0" indent="0" algn="ctr">
              <a:buNone/>
            </a:pPr>
            <a:r>
              <a:rPr lang="en-US" sz="6400" dirty="0">
                <a:solidFill>
                  <a:srgbClr val="0432FF"/>
                </a:solidFill>
              </a:rPr>
              <a:t>Minimal Data Movement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858583756"/>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251520" y="1454547"/>
            <a:ext cx="8428037" cy="822325"/>
          </a:xfrm>
        </p:spPr>
        <p:txBody>
          <a:bodyPr/>
          <a:lstStyle/>
          <a:p>
            <a:pPr algn="ctr" eaLnBrk="1" hangingPunct="1"/>
            <a:r>
              <a:rPr lang="en-US" sz="5000" dirty="0">
                <a:latin typeface="Garamond" charset="0"/>
              </a:rPr>
              <a:t>What We Have</a:t>
            </a:r>
            <a:br>
              <a:rPr lang="en-US" sz="5000" dirty="0">
                <a:latin typeface="Garamond" charset="0"/>
              </a:rPr>
            </a:br>
            <a:r>
              <a:rPr lang="en-US" sz="5000" dirty="0">
                <a:latin typeface="Garamond" charset="0"/>
              </a:rPr>
              <a:t>Less Time For</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2437249748"/>
      </p:ext>
    </p:extLst>
  </p:cSld>
  <p:clrMapOvr>
    <a:masterClrMapping/>
  </p:clrMapOvr>
  <p:transition/>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Data-Driven</a:t>
            </a:r>
          </a:p>
          <a:p>
            <a:pPr marL="0" indent="0" algn="ctr" eaLnBrk="1" hangingPunct="1">
              <a:buNone/>
            </a:pPr>
            <a:r>
              <a:rPr lang="en-US" sz="6000" dirty="0">
                <a:solidFill>
                  <a:srgbClr val="0432FF"/>
                </a:solidFill>
                <a:latin typeface="Tahoma" charset="0"/>
                <a:ea typeface="ＭＳ Ｐゴシック" charset="0"/>
                <a:cs typeface="ＭＳ Ｐゴシック" charset="0"/>
              </a:rPr>
              <a:t>(Self-Optimizing)</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338069505"/>
      </p:ext>
    </p:extLst>
  </p:cSld>
  <p:clrMapOvr>
    <a:masterClrMapping/>
  </p:clrMapOvr>
  <p:transition/>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Data-Aware</a:t>
            </a:r>
          </a:p>
          <a:p>
            <a:pPr marL="0" indent="0" algn="ctr" eaLnBrk="1" hangingPunct="1">
              <a:buNone/>
            </a:pPr>
            <a:r>
              <a:rPr lang="en-US" sz="6000" dirty="0">
                <a:solidFill>
                  <a:srgbClr val="0432FF"/>
                </a:solidFill>
                <a:latin typeface="Tahoma" charset="0"/>
                <a:ea typeface="ＭＳ Ｐゴシック" charset="0"/>
                <a:cs typeface="ＭＳ Ｐゴシック" charset="0"/>
              </a:rPr>
              <a:t>(Expressive)</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3540426942"/>
      </p:ext>
    </p:extLst>
  </p:cSld>
  <p:clrMapOvr>
    <a:masterClrMapping/>
  </p:clrMapOvr>
  <p:transition/>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More Info in This Longer Tutorial…</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163376925"/>
      </p:ext>
    </p:extLst>
  </p:cSld>
  <p:clrMapOvr>
    <a:masterClrMapping/>
  </p:clrMapOvr>
  <p:transition/>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146047526"/>
      </p:ext>
    </p:extLst>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2A62C6-245B-8443-B7CE-6831BC148AF4}"/>
              </a:ext>
            </a:extLst>
          </p:cNvPr>
          <p:cNvSpPr>
            <a:spLocks noGrp="1"/>
          </p:cNvSpPr>
          <p:nvPr>
            <p:ph type="title"/>
          </p:nvPr>
        </p:nvSpPr>
        <p:spPr/>
        <p:txBody>
          <a:bodyPr/>
          <a:lstStyle/>
          <a:p>
            <a:r>
              <a:rPr lang="en-US" dirty="0"/>
              <a:t>A Recent Short Talk on PIM</a:t>
            </a:r>
          </a:p>
        </p:txBody>
      </p:sp>
      <p:sp>
        <p:nvSpPr>
          <p:cNvPr id="3" name="Content Placeholder 2">
            <a:extLst>
              <a:ext uri="{FF2B5EF4-FFF2-40B4-BE49-F238E27FC236}">
                <a16:creationId xmlns:a16="http://schemas.microsoft.com/office/drawing/2014/main" id="{82638B41-1AAE-C742-AC03-70DBD908F3C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B9B68B6C-C332-2E4B-8093-975CC24C253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046416A0-DF02-E245-9280-E36EB3057FFB}"/>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
        <p:nvSpPr>
          <p:cNvPr id="7" name="TextBox 6">
            <a:extLst>
              <a:ext uri="{FF2B5EF4-FFF2-40B4-BE49-F238E27FC236}">
                <a16:creationId xmlns:a16="http://schemas.microsoft.com/office/drawing/2014/main" id="{6F9443F3-7339-6D4C-B22D-61F89E0CD3B5}"/>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https://www.youtube.com/watch?v=jVYCchBGNVc</a:t>
            </a:r>
            <a:r>
              <a:rPr kumimoji="0" lang="en-US" sz="1400" b="0" i="0" u="none" strike="noStrike" kern="1200" cap="none" spc="0" normalizeH="0" baseline="0" noProof="0" dirty="0">
                <a:ln>
                  <a:noFill/>
                </a:ln>
                <a:solidFill>
                  <a:srgbClr val="0000FF"/>
                </a:solidFill>
                <a:effectLst/>
                <a:uLnTx/>
                <a:uFillTx/>
                <a:latin typeface="Tahoma"/>
                <a:ea typeface="+mn-ea"/>
                <a:cs typeface="+mn-cs"/>
              </a:rPr>
              <a:t> </a:t>
            </a:r>
          </a:p>
        </p:txBody>
      </p:sp>
      <p:pic>
        <p:nvPicPr>
          <p:cNvPr id="8" name="Picture 7">
            <a:extLst>
              <a:ext uri="{FF2B5EF4-FFF2-40B4-BE49-F238E27FC236}">
                <a16:creationId xmlns:a16="http://schemas.microsoft.com/office/drawing/2014/main" id="{14F28498-2081-B847-BCF2-175445837F4C}"/>
              </a:ext>
            </a:extLst>
          </p:cNvPr>
          <p:cNvPicPr>
            <a:picLocks noChangeAspect="1"/>
          </p:cNvPicPr>
          <p:nvPr/>
        </p:nvPicPr>
        <p:blipFill>
          <a:blip r:embed="rId4"/>
          <a:stretch>
            <a:fillRect/>
          </a:stretch>
        </p:blipFill>
        <p:spPr>
          <a:xfrm>
            <a:off x="827584" y="940468"/>
            <a:ext cx="7740352" cy="5299211"/>
          </a:xfrm>
          <a:prstGeom prst="rect">
            <a:avLst/>
          </a:prstGeom>
        </p:spPr>
      </p:pic>
    </p:spTree>
    <p:extLst>
      <p:ext uri="{BB962C8B-B14F-4D97-AF65-F5344CB8AC3E}">
        <p14:creationId xmlns:p14="http://schemas.microsoft.com/office/powerpoint/2010/main" val="191795795"/>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Data-Driven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67011743"/>
      </p:ext>
    </p:extLst>
  </p:cSld>
  <p:clrMapOvr>
    <a:masterClrMapping/>
  </p:clrMapOvr>
  <p:transition/>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2708920"/>
            <a:ext cx="7200800"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21501307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DB37CB-A115-C448-B0F3-4AE5B1D4F2A6}"/>
              </a:ext>
            </a:extLst>
          </p:cNvPr>
          <p:cNvSpPr>
            <a:spLocks noGrp="1"/>
          </p:cNvSpPr>
          <p:nvPr>
            <p:ph type="ctrTitle"/>
          </p:nvPr>
        </p:nvSpPr>
        <p:spPr>
          <a:xfrm>
            <a:off x="685800" y="1484784"/>
            <a:ext cx="7924800" cy="1752600"/>
          </a:xfrm>
        </p:spPr>
        <p:txBody>
          <a:bodyPr/>
          <a:lstStyle/>
          <a:p>
            <a:r>
              <a:rPr lang="en-US" dirty="0"/>
              <a:t>Exploiting Data to Design 		   	      Intelligent Architectures</a:t>
            </a:r>
          </a:p>
        </p:txBody>
      </p:sp>
      <p:sp>
        <p:nvSpPr>
          <p:cNvPr id="3" name="Subtitle 2">
            <a:extLst>
              <a:ext uri="{FF2B5EF4-FFF2-40B4-BE49-F238E27FC236}">
                <a16:creationId xmlns:a16="http://schemas.microsoft.com/office/drawing/2014/main" id="{BC037863-551C-F043-BB62-20787BDBDA76}"/>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8B6EBD97-92C3-8040-ABAF-8E7431A027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98957649"/>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System Architecture Design Today</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735888" cy="4876800"/>
          </a:xfrm>
        </p:spPr>
        <p:txBody>
          <a:bodyPr/>
          <a:lstStyle/>
          <a:p>
            <a:r>
              <a:rPr lang="en-US" dirty="0"/>
              <a:t>Human-driven</a:t>
            </a:r>
          </a:p>
          <a:p>
            <a:pPr lvl="1"/>
            <a:r>
              <a:rPr lang="en-US" dirty="0"/>
              <a:t>Humans design the policies (how to do things)</a:t>
            </a:r>
          </a:p>
          <a:p>
            <a:endParaRPr lang="en-US" dirty="0"/>
          </a:p>
          <a:p>
            <a:r>
              <a:rPr lang="en-US" dirty="0"/>
              <a:t>Many (too) simple, short-sighted policies all over the system</a:t>
            </a:r>
          </a:p>
          <a:p>
            <a:endParaRPr lang="en-US" dirty="0"/>
          </a:p>
          <a:p>
            <a:r>
              <a:rPr lang="en-US" dirty="0"/>
              <a:t>No automatic data-driven policy learning</a:t>
            </a:r>
          </a:p>
          <a:p>
            <a:endParaRPr lang="en-US" dirty="0"/>
          </a:p>
          <a:p>
            <a:r>
              <a:rPr lang="en-US" dirty="0"/>
              <a:t>(Almost) no learning: cannot take lessons from past actions</a:t>
            </a:r>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300108" y="5118283"/>
            <a:ext cx="8465779"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Can we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fundamentally intelligent architectures?</a:t>
            </a:r>
          </a:p>
        </p:txBody>
      </p:sp>
    </p:spTree>
    <p:extLst>
      <p:ext uri="{BB962C8B-B14F-4D97-AF65-F5344CB8AC3E}">
        <p14:creationId xmlns:p14="http://schemas.microsoft.com/office/powerpoint/2010/main" val="22432639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Box 4">
            <a:extLst>
              <a:ext uri="{FF2B5EF4-FFF2-40B4-BE49-F238E27FC236}">
                <a16:creationId xmlns:a16="http://schemas.microsoft.com/office/drawing/2014/main" id="{0649E080-B8BF-1C49-985A-4F830501FC50}"/>
              </a:ext>
            </a:extLst>
          </p:cNvPr>
          <p:cNvSpPr txBox="1"/>
          <p:nvPr/>
        </p:nvSpPr>
        <p:spPr>
          <a:xfrm>
            <a:off x="2630076" y="5436513"/>
            <a:ext cx="3805850"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How do we start?</a:t>
            </a:r>
          </a:p>
        </p:txBody>
      </p:sp>
    </p:spTree>
    <p:extLst>
      <p:ext uri="{BB962C8B-B14F-4D97-AF65-F5344CB8AC3E}">
        <p14:creationId xmlns:p14="http://schemas.microsoft.com/office/powerpoint/2010/main" val="1821119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366713" y="1484784"/>
            <a:ext cx="8428037" cy="822325"/>
          </a:xfrm>
        </p:spPr>
        <p:txBody>
          <a:bodyPr/>
          <a:lstStyle/>
          <a:p>
            <a:pPr algn="ctr" eaLnBrk="1" hangingPunct="1"/>
            <a:r>
              <a:rPr lang="en-US" sz="5000" dirty="0">
                <a:latin typeface="Garamond" charset="0"/>
              </a:rPr>
              <a:t>Self-Optimizing </a:t>
            </a:r>
            <a:br>
              <a:rPr lang="en-US" sz="5000" dirty="0">
                <a:latin typeface="Garamond" charset="0"/>
              </a:rPr>
            </a:br>
            <a:r>
              <a:rPr lang="en-US" sz="5000" dirty="0">
                <a:latin typeface="Garamond" charset="0"/>
              </a:rPr>
              <a:t>Memory Controllers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396721196"/>
      </p:ext>
    </p:extLst>
  </p:cSld>
  <p:clrMapOvr>
    <a:masterClrMapping/>
  </p:clrMapOvr>
  <p:transition/>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Memory Controller</a:t>
            </a:r>
          </a:p>
        </p:txBody>
      </p:sp>
      <p:sp>
        <p:nvSpPr>
          <p:cNvPr id="3" name="Content Placeholder 2"/>
          <p:cNvSpPr>
            <a:spLocks noGrp="1"/>
          </p:cNvSpPr>
          <p:nvPr>
            <p:ph idx="1"/>
          </p:nvPr>
        </p:nvSpPr>
        <p:spPr>
          <a:xfrm>
            <a:off x="228600" y="1371600"/>
            <a:ext cx="8915400" cy="4876800"/>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pPr marL="0" indent="0" algn="ctr">
              <a:buNone/>
            </a:pPr>
            <a:r>
              <a:rPr lang="en-US" dirty="0">
                <a:solidFill>
                  <a:srgbClr val="0432FF"/>
                </a:solidFill>
              </a:rPr>
              <a:t>How to schedule requests to maximize system performance?</a:t>
            </a:r>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sp>
        <p:nvSpPr>
          <p:cNvPr id="15" name="Rounded Rectangle 14"/>
          <p:cNvSpPr/>
          <p:nvPr/>
        </p:nvSpPr>
        <p:spPr>
          <a:xfrm>
            <a:off x="2443336" y="2773289"/>
            <a:ext cx="1447800" cy="838200"/>
          </a:xfrm>
          <a:prstGeom prst="roundRect">
            <a:avLst/>
          </a:prstGeom>
          <a:noFill/>
          <a:ln w="31750" cap="flat" cmpd="sng" algn="ctr">
            <a:solidFill>
              <a:sysClr val="windowText" lastClr="000000"/>
            </a:solidFill>
            <a:prstDash val="sysDot"/>
          </a:ln>
          <a:effectLst/>
        </p:spPr>
        <p:txBody>
          <a:bodyPr lIns="91402" tIns="45702" rIns="91402" bIns="45702"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16" name="Rectangle 15"/>
          <p:cNvSpPr/>
          <p:nvPr/>
        </p:nvSpPr>
        <p:spPr>
          <a:xfrm>
            <a:off x="2519536" y="2887589"/>
            <a:ext cx="1295400" cy="6096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45702" rIns="0" bIns="45702" rtlCol="0" anchor="ctr"/>
          <a:lstStyle/>
          <a:p>
            <a:pPr marL="0" marR="0" lvl="0" indent="0" algn="ctr" defTabSz="914024" rtl="0" eaLnBrk="1" fontAlgn="auto" latinLnBrk="0" hangingPunct="1">
              <a:lnSpc>
                <a:spcPct val="9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Memory Controller</a:t>
            </a:r>
          </a:p>
        </p:txBody>
      </p:sp>
      <p:sp>
        <p:nvSpPr>
          <p:cNvPr id="17" name="Rectangle 16"/>
          <p:cNvSpPr/>
          <p:nvPr/>
        </p:nvSpPr>
        <p:spPr>
          <a:xfrm>
            <a:off x="9955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8" name="Rectangle 17"/>
          <p:cNvSpPr/>
          <p:nvPr/>
        </p:nvSpPr>
        <p:spPr>
          <a:xfrm>
            <a:off x="1681336" y="26208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19" name="Rectangle 18"/>
          <p:cNvSpPr/>
          <p:nvPr/>
        </p:nvSpPr>
        <p:spPr>
          <a:xfrm>
            <a:off x="9955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sp>
        <p:nvSpPr>
          <p:cNvPr id="20" name="Rectangle 19"/>
          <p:cNvSpPr/>
          <p:nvPr/>
        </p:nvSpPr>
        <p:spPr>
          <a:xfrm>
            <a:off x="1681336" y="3230488"/>
            <a:ext cx="609600" cy="533400"/>
          </a:xfrm>
          <a:prstGeom prst="rect">
            <a:avLst/>
          </a:prstGeom>
          <a:gradFill rotWithShape="1">
            <a:gsLst>
              <a:gs pos="0">
                <a:sysClr val="windowText" lastClr="000000">
                  <a:shade val="51000"/>
                  <a:satMod val="130000"/>
                </a:sysClr>
              </a:gs>
              <a:gs pos="80000">
                <a:sysClr val="windowText" lastClr="000000">
                  <a:shade val="93000"/>
                  <a:satMod val="130000"/>
                </a:sysClr>
              </a:gs>
              <a:gs pos="100000">
                <a:sysClr val="windowText" lastClr="000000">
                  <a:shade val="94000"/>
                  <a:satMod val="135000"/>
                </a:sys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200" b="0" i="0" u="none" strike="noStrike" kern="0" cap="none" spc="0" normalizeH="0" baseline="0" noProof="0" dirty="0">
                <a:ln>
                  <a:noFill/>
                </a:ln>
                <a:solidFill>
                  <a:sysClr val="window" lastClr="FFFFFF"/>
                </a:solidFill>
                <a:effectLst/>
                <a:uLnTx/>
                <a:uFillTx/>
                <a:latin typeface="Calibri"/>
                <a:ea typeface=""/>
                <a:cs typeface="+mn-cs"/>
              </a:rPr>
              <a:t>Core</a:t>
            </a:r>
          </a:p>
        </p:txBody>
      </p:sp>
      <p:grpSp>
        <p:nvGrpSpPr>
          <p:cNvPr id="21" name="Group 20"/>
          <p:cNvGrpSpPr/>
          <p:nvPr/>
        </p:nvGrpSpPr>
        <p:grpSpPr>
          <a:xfrm>
            <a:off x="3993232" y="2924944"/>
            <a:ext cx="1676400" cy="457200"/>
            <a:chOff x="5105400" y="1866900"/>
            <a:chExt cx="1676400" cy="457200"/>
          </a:xfrm>
        </p:grpSpPr>
        <p:sp>
          <p:nvSpPr>
            <p:cNvPr id="22" name="Left-Right Arrow 21"/>
            <p:cNvSpPr/>
            <p:nvPr/>
          </p:nvSpPr>
          <p:spPr>
            <a:xfrm>
              <a:off x="5105400" y="1978270"/>
              <a:ext cx="457200" cy="234460"/>
            </a:xfrm>
            <a:prstGeom prst="leftRightArrow">
              <a:avLst/>
            </a:prstGeom>
            <a:solidFill>
              <a:sysClr val="window" lastClr="FFFFFF">
                <a:lumMod val="50000"/>
              </a:sysClr>
            </a:solidFill>
            <a:ln w="25400" cap="flat" cmpd="sng" algn="ctr">
              <a:solidFill>
                <a:sysClr val="window" lastClr="FFFFFF">
                  <a:lumMod val="50000"/>
                </a:sysClr>
              </a:solidFill>
              <a:prstDash val="solid"/>
            </a:ln>
            <a:effectLst/>
          </p:spPr>
          <p:txBody>
            <a:bodyPr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
                <a:cs typeface="+mn-cs"/>
              </a:endParaRPr>
            </a:p>
          </p:txBody>
        </p:sp>
        <p:sp>
          <p:nvSpPr>
            <p:cNvPr id="23" name="Rectangle 22"/>
            <p:cNvSpPr/>
            <p:nvPr/>
          </p:nvSpPr>
          <p:spPr>
            <a:xfrm>
              <a:off x="5715000" y="1866900"/>
              <a:ext cx="1066800" cy="4572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lIns="0" tIns="0" rIns="0" bIns="0" rtlCol="0" anchor="ctr"/>
            <a:lstStyle/>
            <a:p>
              <a:pPr marL="0" marR="0" lvl="0" indent="0" algn="ctr" defTabSz="914024"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 lastClr="FFFFFF"/>
                  </a:solidFill>
                  <a:effectLst/>
                  <a:uLnTx/>
                  <a:uFillTx/>
                  <a:latin typeface="Calibri"/>
                  <a:ea typeface=""/>
                  <a:cs typeface="+mn-cs"/>
                </a:rPr>
                <a:t>Memory</a:t>
              </a:r>
            </a:p>
          </p:txBody>
        </p:sp>
      </p:grpSp>
      <p:cxnSp>
        <p:nvCxnSpPr>
          <p:cNvPr id="24" name="Curved Connector 23"/>
          <p:cNvCxnSpPr>
            <a:stCxn id="16" idx="0"/>
          </p:cNvCxnSpPr>
          <p:nvPr/>
        </p:nvCxnSpPr>
        <p:spPr>
          <a:xfrm rot="5400000" flipH="1" flipV="1">
            <a:off x="3244561" y="2317205"/>
            <a:ext cx="493067" cy="647700"/>
          </a:xfrm>
          <a:prstGeom prst="curvedConnector2">
            <a:avLst/>
          </a:prstGeom>
          <a:noFill/>
          <a:ln w="19050" cap="flat" cmpd="sng" algn="ctr">
            <a:solidFill>
              <a:srgbClr val="FF0000"/>
            </a:solidFill>
            <a:prstDash val="solid"/>
            <a:tailEnd type="arrow" w="lg" len="lg"/>
          </a:ln>
          <a:effectLst/>
        </p:spPr>
      </p:cxnSp>
      <p:sp>
        <p:nvSpPr>
          <p:cNvPr id="26" name="TextBox 25"/>
          <p:cNvSpPr txBox="1"/>
          <p:nvPr/>
        </p:nvSpPr>
        <p:spPr>
          <a:xfrm>
            <a:off x="3869432" y="1988840"/>
            <a:ext cx="4086944" cy="830997"/>
          </a:xfrm>
          <a:prstGeom prst="rect">
            <a:avLst/>
          </a:prstGeom>
          <a:noFill/>
        </p:spPr>
        <p:txBody>
          <a:bodyPr wrap="square" lIns="91402" tIns="45702" rIns="91402" bIns="45702" rtlCol="0">
            <a:spAutoFit/>
          </a:bodyPr>
          <a:lstStyle/>
          <a:p>
            <a:pPr marL="0" marR="0" lvl="0" indent="0" algn="l" defTabSz="914024" rtl="0" eaLnBrk="1" fontAlgn="auto" latinLnBrk="0" hangingPunct="1">
              <a:lnSpc>
                <a:spcPct val="100000"/>
              </a:lnSpc>
              <a:spcBef>
                <a:spcPts val="0"/>
              </a:spcBef>
              <a:spcAft>
                <a:spcPts val="0"/>
              </a:spcAft>
              <a:buClrTx/>
              <a:buSzTx/>
              <a:buFontTx/>
              <a:buNone/>
              <a:tabLst/>
              <a:defRPr/>
            </a:pPr>
            <a:r>
              <a:rPr kumimoji="0" lang="en-US" sz="2400" b="0" i="1" u="none" strike="noStrike" kern="0" cap="none" spc="0" normalizeH="0" baseline="0" noProof="0" dirty="0">
                <a:ln>
                  <a:noFill/>
                </a:ln>
                <a:solidFill>
                  <a:srgbClr val="FF0000"/>
                </a:solidFill>
                <a:effectLst/>
                <a:uLnTx/>
                <a:uFillTx/>
                <a:latin typeface="Tahoma"/>
                <a:ea typeface=""/>
                <a:cs typeface="+mn-cs"/>
              </a:rPr>
              <a:t>Resolves memory contention by scheduling requests</a:t>
            </a:r>
          </a:p>
        </p:txBody>
      </p:sp>
    </p:spTree>
    <p:extLst>
      <p:ext uri="{BB962C8B-B14F-4D97-AF65-F5344CB8AC3E}">
        <p14:creationId xmlns:p14="http://schemas.microsoft.com/office/powerpoint/2010/main" val="387425566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26"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Title 1"/>
          <p:cNvSpPr>
            <a:spLocks noGrp="1"/>
          </p:cNvSpPr>
          <p:nvPr>
            <p:ph type="title"/>
          </p:nvPr>
        </p:nvSpPr>
        <p:spPr/>
        <p:txBody>
          <a:bodyPr/>
          <a:lstStyle/>
          <a:p>
            <a:r>
              <a:rPr lang="en-US" sz="3400" dirty="0">
                <a:latin typeface="Garamond" charset="0"/>
              </a:rPr>
              <a:t>Why are Memory Controllers Difficult to Design?</a:t>
            </a:r>
          </a:p>
        </p:txBody>
      </p:sp>
      <p:sp>
        <p:nvSpPr>
          <p:cNvPr id="148482" name="Content Placeholder 2"/>
          <p:cNvSpPr>
            <a:spLocks noGrp="1"/>
          </p:cNvSpPr>
          <p:nvPr>
            <p:ph idx="1"/>
          </p:nvPr>
        </p:nvSpPr>
        <p:spPr>
          <a:xfrm>
            <a:off x="228600" y="996950"/>
            <a:ext cx="8915400" cy="5194300"/>
          </a:xfrm>
        </p:spPr>
        <p:txBody>
          <a:bodyPr/>
          <a:lstStyle/>
          <a:p>
            <a:r>
              <a:rPr lang="en-US" dirty="0">
                <a:latin typeface="Tahoma" charset="0"/>
              </a:rPr>
              <a:t>Need to obey </a:t>
            </a:r>
            <a:r>
              <a:rPr lang="en-US" dirty="0">
                <a:solidFill>
                  <a:srgbClr val="0000FF"/>
                </a:solidFill>
                <a:latin typeface="Tahoma" charset="0"/>
              </a:rPr>
              <a:t>DRAM timing constraints </a:t>
            </a:r>
            <a:r>
              <a:rPr lang="en-US" dirty="0">
                <a:latin typeface="Tahoma" charset="0"/>
              </a:rPr>
              <a:t>for correctness</a:t>
            </a:r>
          </a:p>
          <a:p>
            <a:pPr lvl="1"/>
            <a:r>
              <a:rPr lang="en-US" sz="1800" dirty="0">
                <a:latin typeface="Tahoma" charset="0"/>
                <a:ea typeface="ＭＳ Ｐゴシック" charset="0"/>
              </a:rPr>
              <a:t>There are many (50+) timing constraints in DRAM</a:t>
            </a:r>
          </a:p>
          <a:p>
            <a:pPr lvl="1"/>
            <a:r>
              <a:rPr lang="en-US" sz="1800" dirty="0" err="1">
                <a:latin typeface="Tahoma" charset="0"/>
                <a:ea typeface="ＭＳ Ｐゴシック" charset="0"/>
              </a:rPr>
              <a:t>tWTR</a:t>
            </a:r>
            <a:r>
              <a:rPr lang="en-US" sz="1800" dirty="0">
                <a:latin typeface="Tahoma" charset="0"/>
                <a:ea typeface="ＭＳ Ｐゴシック" charset="0"/>
              </a:rPr>
              <a:t>: Minimum number of cycles to wait before issuing a read command after a write command is issued</a:t>
            </a:r>
          </a:p>
          <a:p>
            <a:pPr lvl="1"/>
            <a:r>
              <a:rPr lang="en-US" sz="1800" dirty="0" err="1">
                <a:latin typeface="Tahoma" charset="0"/>
                <a:ea typeface="ＭＳ Ｐゴシック" charset="0"/>
              </a:rPr>
              <a:t>tRC</a:t>
            </a:r>
            <a:r>
              <a:rPr lang="en-US" sz="1800" dirty="0">
                <a:latin typeface="Tahoma" charset="0"/>
                <a:ea typeface="ＭＳ Ｐゴシック" charset="0"/>
              </a:rPr>
              <a:t>: Minimum number of cycles between the issuing of two consecutive activate commands to the same bank</a:t>
            </a:r>
          </a:p>
          <a:p>
            <a:pPr lvl="1"/>
            <a:r>
              <a:rPr lang="en-US" sz="1800" dirty="0">
                <a:latin typeface="Tahoma" charset="0"/>
                <a:ea typeface="ＭＳ Ｐゴシック" charset="0"/>
              </a:rPr>
              <a:t>…</a:t>
            </a:r>
          </a:p>
          <a:p>
            <a:r>
              <a:rPr lang="en-US" dirty="0">
                <a:latin typeface="Tahoma" charset="0"/>
              </a:rPr>
              <a:t>Need to </a:t>
            </a:r>
            <a:r>
              <a:rPr lang="en-US" dirty="0">
                <a:solidFill>
                  <a:srgbClr val="0000FF"/>
                </a:solidFill>
                <a:latin typeface="Tahoma" charset="0"/>
              </a:rPr>
              <a:t>keep track of many resources </a:t>
            </a:r>
            <a:r>
              <a:rPr lang="en-US" dirty="0">
                <a:latin typeface="Tahoma" charset="0"/>
              </a:rPr>
              <a:t>to prevent conflicts</a:t>
            </a:r>
          </a:p>
          <a:p>
            <a:pPr lvl="1"/>
            <a:r>
              <a:rPr lang="en-US" sz="1800" dirty="0">
                <a:latin typeface="Tahoma" charset="0"/>
                <a:ea typeface="ＭＳ Ｐゴシック" charset="0"/>
              </a:rPr>
              <a:t>Channels, banks, ranks, data bus, address bus, row buffers, …</a:t>
            </a:r>
          </a:p>
          <a:p>
            <a:r>
              <a:rPr lang="en-US" dirty="0">
                <a:latin typeface="Tahoma" charset="0"/>
              </a:rPr>
              <a:t>Need to handle </a:t>
            </a:r>
            <a:r>
              <a:rPr lang="en-US" dirty="0">
                <a:solidFill>
                  <a:srgbClr val="0000FF"/>
                </a:solidFill>
                <a:latin typeface="Tahoma" charset="0"/>
              </a:rPr>
              <a:t>DRAM refresh</a:t>
            </a:r>
          </a:p>
          <a:p>
            <a:r>
              <a:rPr lang="en-US" dirty="0">
                <a:latin typeface="Tahoma" charset="0"/>
              </a:rPr>
              <a:t>Need to </a:t>
            </a:r>
            <a:r>
              <a:rPr lang="en-US" dirty="0">
                <a:solidFill>
                  <a:srgbClr val="0000FF"/>
                </a:solidFill>
                <a:latin typeface="Tahoma" charset="0"/>
              </a:rPr>
              <a:t>manage power </a:t>
            </a:r>
            <a:r>
              <a:rPr lang="en-US" dirty="0">
                <a:latin typeface="Tahoma" charset="0"/>
              </a:rPr>
              <a:t>consumption</a:t>
            </a:r>
          </a:p>
          <a:p>
            <a:r>
              <a:rPr lang="en-US" dirty="0">
                <a:latin typeface="Tahoma" charset="0"/>
              </a:rPr>
              <a:t>Need to </a:t>
            </a:r>
            <a:r>
              <a:rPr lang="en-US" dirty="0">
                <a:solidFill>
                  <a:srgbClr val="0000FF"/>
                </a:solidFill>
                <a:latin typeface="Tahoma" charset="0"/>
              </a:rPr>
              <a:t>optimize performance &amp; QoS </a:t>
            </a:r>
            <a:r>
              <a:rPr lang="en-US" sz="1800" dirty="0">
                <a:latin typeface="Tahoma" charset="0"/>
              </a:rPr>
              <a:t>(in the presence of constraints)</a:t>
            </a:r>
          </a:p>
          <a:p>
            <a:pPr lvl="1"/>
            <a:r>
              <a:rPr lang="en-US" sz="1800" dirty="0">
                <a:latin typeface="Tahoma" charset="0"/>
                <a:ea typeface="ＭＳ Ｐゴシック" charset="0"/>
              </a:rPr>
              <a:t>Reordering is not simple</a:t>
            </a:r>
          </a:p>
          <a:p>
            <a:pPr lvl="1"/>
            <a:r>
              <a:rPr lang="en-US" sz="1800" dirty="0">
                <a:latin typeface="Tahoma" charset="0"/>
                <a:ea typeface="ＭＳ Ｐゴシック" charset="0"/>
              </a:rPr>
              <a:t>Fairness and QoS needs complicates the scheduling problem</a:t>
            </a:r>
          </a:p>
          <a:p>
            <a:r>
              <a:rPr lang="en-US" sz="2000" dirty="0">
                <a:latin typeface="Tahoma" charset="0"/>
              </a:rPr>
              <a:t>… </a:t>
            </a:r>
            <a:endParaRPr lang="en-US" sz="2000" dirty="0">
              <a:latin typeface="Tahoma" charset="0"/>
              <a:ea typeface="ＭＳ Ｐゴシック" charset="0"/>
            </a:endParaRPr>
          </a:p>
          <a:p>
            <a:pPr lvl="2"/>
            <a:endParaRPr lang="en-US" dirty="0">
              <a:latin typeface="Tahoma" charset="0"/>
              <a:ea typeface="ＭＳ Ｐゴシック" charset="0"/>
            </a:endParaRPr>
          </a:p>
          <a:p>
            <a:pPr lvl="1"/>
            <a:endParaRPr lang="en-US" dirty="0">
              <a:latin typeface="Tahoma" charset="0"/>
              <a:ea typeface="ＭＳ Ｐゴシック" charset="0"/>
            </a:endParaRPr>
          </a:p>
          <a:p>
            <a:pPr lvl="1"/>
            <a:endParaRPr lang="en-US" dirty="0">
              <a:latin typeface="Tahoma" charset="0"/>
              <a:ea typeface="ＭＳ Ｐゴシック" charset="0"/>
            </a:endParaRPr>
          </a:p>
          <a:p>
            <a:endParaRPr lang="en-US" dirty="0">
              <a:latin typeface="Tahoma" charset="0"/>
            </a:endParaRPr>
          </a:p>
        </p:txBody>
      </p:sp>
      <p:sp>
        <p:nvSpPr>
          <p:cNvPr id="13107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F45C9F7-48A2-2845-A994-B7F52349117E}"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329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1832116738"/>
      </p:ext>
    </p:extLst>
  </p:cSld>
  <p:clrMapOvr>
    <a:masterClrMapping/>
  </p:clrMapOvr>
  <p:transition/>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solidFill>
                  <a:srgbClr val="006633"/>
                </a:solidFill>
                <a:latin typeface="Garamond" charset="0"/>
              </a:rPr>
              <a:t>Many Memory Timing Constraints</a:t>
            </a:r>
            <a:endParaRPr lang="en-US" dirty="0">
              <a:latin typeface="Garamond" charset="0"/>
            </a:endParaRPr>
          </a:p>
        </p:txBody>
      </p:sp>
      <p:sp>
        <p:nvSpPr>
          <p:cNvPr id="100354" name="Content Placeholder 2"/>
          <p:cNvSpPr>
            <a:spLocks noGrp="1"/>
          </p:cNvSpPr>
          <p:nvPr>
            <p:ph idx="1"/>
          </p:nvPr>
        </p:nvSpPr>
        <p:spPr>
          <a:xfrm>
            <a:off x="228600" y="996950"/>
            <a:ext cx="8610600" cy="5194300"/>
          </a:xfrm>
        </p:spPr>
        <p:txBody>
          <a:bodyPr/>
          <a:lstStyle/>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endParaRPr lang="en-US">
              <a:latin typeface="Tahoma" charset="0"/>
            </a:endParaRPr>
          </a:p>
          <a:p>
            <a:r>
              <a:rPr lang="en-US" sz="2000">
                <a:latin typeface="Tahoma" charset="0"/>
              </a:rPr>
              <a:t>From Lee et al., </a:t>
            </a:r>
            <a:r>
              <a:rPr lang="ja-JP" altLang="en-US" sz="2000">
                <a:latin typeface="Tahoma" charset="0"/>
              </a:rPr>
              <a:t>“</a:t>
            </a:r>
            <a:r>
              <a:rPr lang="en-US" altLang="ja-JP" sz="2000">
                <a:solidFill>
                  <a:srgbClr val="0000FF"/>
                </a:solidFill>
                <a:latin typeface="Tahoma" charset="0"/>
              </a:rPr>
              <a:t>DRAM-Aware Last-Level Cache Writeback: Reducing Write-Caused Interference in Memory Systems</a:t>
            </a:r>
            <a:r>
              <a:rPr lang="en-US" altLang="ja-JP" sz="2000">
                <a:latin typeface="Tahoma" charset="0"/>
              </a:rPr>
              <a:t>,</a:t>
            </a:r>
            <a:r>
              <a:rPr lang="ja-JP" altLang="en-US" sz="2000">
                <a:latin typeface="Tahoma" charset="0"/>
              </a:rPr>
              <a:t>”</a:t>
            </a:r>
            <a:r>
              <a:rPr lang="en-US" altLang="ja-JP" sz="2000">
                <a:latin typeface="Tahoma" charset="0"/>
              </a:rPr>
              <a:t> HPS Technical Report, April 2010.</a:t>
            </a:r>
            <a:endParaRPr lang="en-US" sz="2000">
              <a:latin typeface="Tahoma" charset="0"/>
            </a:endParaRPr>
          </a:p>
        </p:txBody>
      </p:sp>
      <p:sp>
        <p:nvSpPr>
          <p:cNvPr id="10035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416D8-BCBB-8041-9FE7-ECE4D443510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6"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1677988"/>
            <a:ext cx="9186863" cy="20050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7106948"/>
      </p:ext>
    </p:extLst>
  </p:cSld>
  <p:clrMapOvr>
    <a:masterClrMapping/>
  </p:clrMapOvr>
  <p:transition/>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Title 1"/>
          <p:cNvSpPr>
            <a:spLocks noGrp="1"/>
          </p:cNvSpPr>
          <p:nvPr>
            <p:ph type="title"/>
          </p:nvPr>
        </p:nvSpPr>
        <p:spPr/>
        <p:txBody>
          <a:bodyPr/>
          <a:lstStyle/>
          <a:p>
            <a:r>
              <a:rPr lang="en-US" dirty="0">
                <a:latin typeface="Garamond" charset="0"/>
              </a:rPr>
              <a:t>Many Memory Timing Constraints</a:t>
            </a:r>
          </a:p>
        </p:txBody>
      </p:sp>
      <p:sp>
        <p:nvSpPr>
          <p:cNvPr id="153602" name="Content Placeholder 2"/>
          <p:cNvSpPr>
            <a:spLocks noGrp="1"/>
          </p:cNvSpPr>
          <p:nvPr>
            <p:ph idx="1"/>
          </p:nvPr>
        </p:nvSpPr>
        <p:spPr>
          <a:xfrm>
            <a:off x="228600" y="996950"/>
            <a:ext cx="8610600" cy="5194300"/>
          </a:xfrm>
        </p:spPr>
        <p:txBody>
          <a:bodyPr/>
          <a:lstStyle/>
          <a:p>
            <a:r>
              <a:rPr lang="en-US" dirty="0">
                <a:latin typeface="Tahoma" charset="0"/>
              </a:rPr>
              <a:t>Kim et al., “</a:t>
            </a:r>
            <a:r>
              <a:rPr lang="en-US" altLang="ja-JP" dirty="0">
                <a:solidFill>
                  <a:srgbClr val="0000FF"/>
                </a:solidFill>
                <a:latin typeface="Tahoma" charset="0"/>
              </a:rPr>
              <a:t>A Case for Exploiting Subarray-Level Parallelism (SALP) in DRAM</a:t>
            </a:r>
            <a:r>
              <a:rPr lang="en-US" altLang="ja-JP" dirty="0">
                <a:latin typeface="Tahoma" charset="0"/>
              </a:rPr>
              <a:t>,</a:t>
            </a:r>
            <a:r>
              <a:rPr lang="en-US" dirty="0">
                <a:latin typeface="Tahoma" charset="0"/>
              </a:rPr>
              <a:t>”</a:t>
            </a:r>
            <a:r>
              <a:rPr lang="en-US" altLang="ja-JP" dirty="0">
                <a:latin typeface="Tahoma" charset="0"/>
              </a:rPr>
              <a:t> ISCA 2012.</a:t>
            </a:r>
          </a:p>
          <a:p>
            <a:r>
              <a:rPr lang="en-US" dirty="0">
                <a:latin typeface="Tahoma" charset="0"/>
              </a:rPr>
              <a:t>Lee et al., “</a:t>
            </a:r>
            <a:r>
              <a:rPr lang="en-US" altLang="ja-JP" dirty="0">
                <a:solidFill>
                  <a:srgbClr val="0000FF"/>
                </a:solidFill>
                <a:latin typeface="Tahoma" charset="0"/>
              </a:rPr>
              <a:t>Tiered-Latency DRAM: A Low Latency and Low Cost DRAM Architecture</a:t>
            </a:r>
            <a:r>
              <a:rPr lang="en-US" altLang="ja-JP" dirty="0">
                <a:latin typeface="Tahoma" charset="0"/>
              </a:rPr>
              <a:t>,</a:t>
            </a:r>
            <a:r>
              <a:rPr lang="en-US" dirty="0">
                <a:latin typeface="Tahoma" charset="0"/>
              </a:rPr>
              <a:t>”</a:t>
            </a:r>
            <a:r>
              <a:rPr lang="en-US" altLang="ja-JP" dirty="0">
                <a:latin typeface="Tahoma" charset="0"/>
              </a:rPr>
              <a:t> HPCA 2013.</a:t>
            </a:r>
            <a:endParaRPr lang="en-US" dirty="0">
              <a:latin typeface="Tahoma" charset="0"/>
            </a:endParaRPr>
          </a:p>
        </p:txBody>
      </p:sp>
      <p:sp>
        <p:nvSpPr>
          <p:cNvPr id="15360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08B3E27-5D4F-FA40-B496-EABCBE23577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536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3276600"/>
            <a:ext cx="9144000" cy="2949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72426485"/>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79512" y="152401"/>
            <a:ext cx="8964488" cy="1066800"/>
          </a:xfrm>
        </p:spPr>
        <p:txBody>
          <a:bodyPr/>
          <a:lstStyle/>
          <a:p>
            <a:r>
              <a:rPr lang="en-US" sz="3200" dirty="0"/>
              <a:t>Memory Controller Design Is Becoming More Difficult</a:t>
            </a:r>
          </a:p>
        </p:txBody>
      </p:sp>
      <p:sp>
        <p:nvSpPr>
          <p:cNvPr id="3" name="Content Placeholder 2"/>
          <p:cNvSpPr>
            <a:spLocks noGrp="1"/>
          </p:cNvSpPr>
          <p:nvPr>
            <p:ph idx="1"/>
          </p:nvPr>
        </p:nvSpPr>
        <p:spPr>
          <a:xfrm>
            <a:off x="228600" y="4377767"/>
            <a:ext cx="8610600" cy="986115"/>
          </a:xfrm>
        </p:spPr>
        <p:txBody>
          <a:bodyPr/>
          <a:lstStyle/>
          <a:p>
            <a:r>
              <a:rPr lang="en-US" dirty="0"/>
              <a:t>Heterogeneous agents: CPUs, GPUs, and HWAs </a:t>
            </a:r>
          </a:p>
          <a:p>
            <a:r>
              <a:rPr lang="en-US" dirty="0"/>
              <a:t>Main memory interference between CPUs, GPUs, HWAs</a:t>
            </a:r>
          </a:p>
          <a:p>
            <a:r>
              <a:rPr lang="en-US" dirty="0"/>
              <a:t>Many timing constraints for various memory types</a:t>
            </a:r>
          </a:p>
          <a:p>
            <a:r>
              <a:rPr lang="en-US" dirty="0"/>
              <a:t>Many goals at the same time: performance, fairness, QoS, energy efficiency, …</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752AE0C9-F7C4-4547-82DB-A8816991FA84}"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332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
        <p:nvSpPr>
          <p:cNvPr id="5" name="Rectangle 4"/>
          <p:cNvSpPr/>
          <p:nvPr/>
        </p:nvSpPr>
        <p:spPr>
          <a:xfrm>
            <a:off x="602125"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6" name="Rectangle 5"/>
          <p:cNvSpPr/>
          <p:nvPr/>
        </p:nvSpPr>
        <p:spPr>
          <a:xfrm>
            <a:off x="1766043"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7" name="Rectangle 6"/>
          <p:cNvSpPr/>
          <p:nvPr/>
        </p:nvSpPr>
        <p:spPr>
          <a:xfrm>
            <a:off x="2910538"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8" name="Rectangle 7"/>
          <p:cNvSpPr/>
          <p:nvPr/>
        </p:nvSpPr>
        <p:spPr>
          <a:xfrm>
            <a:off x="4049057" y="1240120"/>
            <a:ext cx="1026459" cy="597647"/>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CPU</a:t>
            </a:r>
          </a:p>
        </p:txBody>
      </p:sp>
      <p:sp>
        <p:nvSpPr>
          <p:cNvPr id="9" name="Rectangle 8"/>
          <p:cNvSpPr/>
          <p:nvPr/>
        </p:nvSpPr>
        <p:spPr>
          <a:xfrm>
            <a:off x="602125" y="2241176"/>
            <a:ext cx="4473391" cy="373530"/>
          </a:xfrm>
          <a:prstGeom prst="rect">
            <a:avLst/>
          </a:prstGeom>
          <a:solidFill>
            <a:srgbClr val="008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Shared Cache</a:t>
            </a:r>
          </a:p>
        </p:txBody>
      </p:sp>
      <p:sp>
        <p:nvSpPr>
          <p:cNvPr id="10" name="Rectangle 9"/>
          <p:cNvSpPr/>
          <p:nvPr/>
        </p:nvSpPr>
        <p:spPr>
          <a:xfrm>
            <a:off x="5283201" y="1268761"/>
            <a:ext cx="1026459" cy="1345946"/>
          </a:xfrm>
          <a:prstGeom prst="rect">
            <a:avLst/>
          </a:prstGeom>
          <a:solidFill>
            <a:srgbClr val="FF00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GPU</a:t>
            </a:r>
          </a:p>
        </p:txBody>
      </p:sp>
      <p:sp>
        <p:nvSpPr>
          <p:cNvPr id="11" name="Rectangle 10"/>
          <p:cNvSpPr/>
          <p:nvPr/>
        </p:nvSpPr>
        <p:spPr>
          <a:xfrm>
            <a:off x="6413495"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2" name="Rectangle 11"/>
          <p:cNvSpPr/>
          <p:nvPr/>
        </p:nvSpPr>
        <p:spPr>
          <a:xfrm>
            <a:off x="7567700" y="2017059"/>
            <a:ext cx="1026459" cy="597647"/>
          </a:xfrm>
          <a:prstGeom prst="rect">
            <a:avLst/>
          </a:prstGeom>
          <a:solidFill>
            <a:srgbClr val="3366FF"/>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HWA</a:t>
            </a:r>
          </a:p>
        </p:txBody>
      </p:sp>
      <p:sp>
        <p:nvSpPr>
          <p:cNvPr id="13" name="Rectangle 12"/>
          <p:cNvSpPr/>
          <p:nvPr/>
        </p:nvSpPr>
        <p:spPr>
          <a:xfrm>
            <a:off x="602125" y="3033059"/>
            <a:ext cx="7992034" cy="373529"/>
          </a:xfrm>
          <a:prstGeom prst="rect">
            <a:avLst/>
          </a:prstGeom>
          <a:solidFill>
            <a:srgbClr val="FF6600"/>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Memory Controllers</a:t>
            </a:r>
          </a:p>
        </p:txBody>
      </p:sp>
      <p:sp>
        <p:nvSpPr>
          <p:cNvPr id="14" name="Rectangle 13"/>
          <p:cNvSpPr/>
          <p:nvPr/>
        </p:nvSpPr>
        <p:spPr>
          <a:xfrm>
            <a:off x="2290474" y="3788485"/>
            <a:ext cx="4681076" cy="373529"/>
          </a:xfrm>
          <a:prstGeom prst="rect">
            <a:avLst/>
          </a:prstGeom>
          <a:solidFill>
            <a:srgbClr val="660066"/>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ahoma"/>
                <a:ea typeface="+mn-ea"/>
                <a:cs typeface="+mn-cs"/>
              </a:rPr>
              <a:t>DRAM and Hybrid Memories</a:t>
            </a:r>
          </a:p>
        </p:txBody>
      </p:sp>
      <p:cxnSp>
        <p:nvCxnSpPr>
          <p:cNvPr id="16" name="Straight Arrow Connector 15"/>
          <p:cNvCxnSpPr>
            <a:stCxn id="5" idx="2"/>
          </p:cNvCxnSpPr>
          <p:nvPr/>
        </p:nvCxnSpPr>
        <p:spPr>
          <a:xfrm>
            <a:off x="1115355"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19" name="Straight Arrow Connector 18"/>
          <p:cNvCxnSpPr/>
          <p:nvPr/>
        </p:nvCxnSpPr>
        <p:spPr>
          <a:xfrm>
            <a:off x="228031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40807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a:off x="4545994" y="1837767"/>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a:off x="2910538" y="2614706"/>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a:off x="5785818"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p:nvPr/>
        </p:nvCxnSpPr>
        <p:spPr>
          <a:xfrm>
            <a:off x="69267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a:off x="8095125" y="2629650"/>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4678378" y="3406588"/>
            <a:ext cx="0" cy="403409"/>
          </a:xfrm>
          <a:prstGeom prst="straightConnector1">
            <a:avLst/>
          </a:prstGeom>
          <a:ln>
            <a:solidFill>
              <a:schemeClr val="bg1">
                <a:lumMod val="50000"/>
              </a:schemeClr>
            </a:solidFill>
            <a:headEnd type="arrow"/>
            <a:tailEnd type="arrow"/>
          </a:ln>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179512" y="2824344"/>
            <a:ext cx="8712968" cy="792088"/>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a:ea typeface="+mn-ea"/>
              <a:cs typeface="+mn-cs"/>
            </a:endParaRPr>
          </a:p>
        </p:txBody>
      </p:sp>
    </p:spTree>
    <p:extLst>
      <p:ext uri="{BB962C8B-B14F-4D97-AF65-F5344CB8AC3E}">
        <p14:creationId xmlns:p14="http://schemas.microsoft.com/office/powerpoint/2010/main" val="17598973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Reality and Dream</a:t>
            </a:r>
          </a:p>
        </p:txBody>
      </p:sp>
      <p:sp>
        <p:nvSpPr>
          <p:cNvPr id="3" name="Content Placeholder 2"/>
          <p:cNvSpPr>
            <a:spLocks noGrp="1"/>
          </p:cNvSpPr>
          <p:nvPr>
            <p:ph idx="1"/>
          </p:nvPr>
        </p:nvSpPr>
        <p:spPr/>
        <p:txBody>
          <a:bodyPr/>
          <a:lstStyle/>
          <a:p>
            <a:r>
              <a:rPr lang="en-US" dirty="0"/>
              <a:t>Reality: It difficult to design a policy that maximizes performance, QoS, energy-efficiency, … </a:t>
            </a:r>
          </a:p>
          <a:p>
            <a:pPr lvl="1"/>
            <a:r>
              <a:rPr lang="en-US" dirty="0"/>
              <a:t>Too many things to think about</a:t>
            </a:r>
          </a:p>
          <a:p>
            <a:pPr lvl="1"/>
            <a:r>
              <a:rPr lang="en-US" dirty="0"/>
              <a:t>Continuously changing workload and system behavior</a:t>
            </a:r>
          </a:p>
          <a:p>
            <a:endParaRPr lang="en-US" dirty="0"/>
          </a:p>
          <a:p>
            <a:pPr marL="0" indent="0">
              <a:buNone/>
            </a:pPr>
            <a:endParaRPr lang="en-US" dirty="0"/>
          </a:p>
          <a:p>
            <a:pPr marL="0" indent="0">
              <a:buNone/>
            </a:pPr>
            <a:endParaRPr lang="en-US" dirty="0"/>
          </a:p>
          <a:p>
            <a:r>
              <a:rPr lang="en-US" dirty="0"/>
              <a:t>Dream: Wouldn’t it be nice if the DRAM controller automatically found a good scheduling policy on its own?</a:t>
            </a:r>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333</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Arial" charset="0"/>
            </a:endParaRPr>
          </a:p>
        </p:txBody>
      </p:sp>
    </p:spTree>
    <p:extLst>
      <p:ext uri="{BB962C8B-B14F-4D97-AF65-F5344CB8AC3E}">
        <p14:creationId xmlns:p14="http://schemas.microsoft.com/office/powerpoint/2010/main" val="23398889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74613" y="6454775"/>
            <a:ext cx="9034462" cy="346075"/>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50" b="0" i="0" u="none" strike="noStrike" kern="1200" cap="none" spc="0" normalizeH="0" baseline="0" noProof="0" dirty="0" err="1">
                <a:ln>
                  <a:noFill/>
                </a:ln>
                <a:solidFill>
                  <a:srgbClr val="000000"/>
                </a:solidFill>
                <a:effectLst/>
                <a:uLnTx/>
                <a:uFillTx/>
                <a:latin typeface="Tahoma" charset="0"/>
                <a:ea typeface="ＭＳ Ｐゴシック" charset="0"/>
                <a:cs typeface="ＭＳ Ｐゴシック" charset="0"/>
              </a:rPr>
              <a:t>Ipek</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a:t>
            </a:r>
            <a:r>
              <a:rPr kumimoji="0" lang="en-US"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S</a:t>
            </a:r>
            <a:r>
              <a:rPr kumimoji="0" lang="en-US" altLang="ja-JP" sz="1650" b="0" i="0" u="none" strike="noStrike" kern="1200" cap="none" spc="0" normalizeH="0" baseline="0" noProof="0" dirty="0">
                <a:ln>
                  <a:noFill/>
                </a:ln>
                <a:solidFill>
                  <a:srgbClr val="0000FF"/>
                </a:solidFill>
                <a:effectLst/>
                <a:uLnTx/>
                <a:uFillTx/>
                <a:latin typeface="Tahoma" charset="0"/>
                <a:ea typeface="ＭＳ Ｐゴシック" charset="0"/>
                <a:cs typeface="ＭＳ Ｐゴシック" charset="0"/>
              </a:rPr>
              <a:t>elf Optimizing Memory Controllers: A Reinforcement Learning Approach</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a:t>
            </a:r>
            <a:r>
              <a:rPr kumimoji="0" lang="en-US" altLang="ja-JP"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rPr>
              <a:t> ISCA 2008.</a:t>
            </a:r>
            <a:endParaRPr kumimoji="0" lang="en-US" sz="1650" b="0" i="0" u="none" strike="noStrike" kern="1200" cap="none" spc="0" normalizeH="0" baseline="0" noProof="0" dirty="0">
              <a:ln>
                <a:noFill/>
              </a:ln>
              <a:solidFill>
                <a:srgbClr val="000000"/>
              </a:solidFill>
              <a:effectLst/>
              <a:uLnTx/>
              <a:uFillTx/>
              <a:latin typeface="Tahoma" charset="0"/>
              <a:ea typeface="ＭＳ Ｐゴシック" charset="0"/>
              <a:cs typeface="ＭＳ Ｐゴシック" charset="0"/>
            </a:endParaRPr>
          </a:p>
        </p:txBody>
      </p:sp>
      <p:sp>
        <p:nvSpPr>
          <p:cNvPr id="211969"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599" y="996950"/>
            <a:ext cx="8880475" cy="5194300"/>
          </a:xfrm>
        </p:spPr>
        <p:txBody>
          <a:bodyPr/>
          <a:lstStyle/>
          <a:p>
            <a:r>
              <a:rPr lang="en-US" sz="2200" dirty="0">
                <a:latin typeface="Tahoma" charset="0"/>
              </a:rPr>
              <a:t>Problem: DRAM controllers are difficult to design</a:t>
            </a:r>
            <a:endParaRPr lang="en-US" sz="2200" dirty="0">
              <a:latin typeface="Tahoma" charset="0"/>
              <a:sym typeface="Wingdings" charset="0"/>
            </a:endParaRPr>
          </a:p>
          <a:p>
            <a:pPr lvl="1"/>
            <a:r>
              <a:rPr lang="en-US" sz="2000" dirty="0">
                <a:latin typeface="Tahoma" charset="0"/>
              </a:rPr>
              <a:t>It is difficult for human designers to design a policy that can adapt itself very well to different workloads and different system conditions</a:t>
            </a:r>
          </a:p>
          <a:p>
            <a:endParaRPr lang="en-US" sz="2200" dirty="0">
              <a:latin typeface="Tahoma" charset="0"/>
            </a:endParaRPr>
          </a:p>
          <a:p>
            <a:r>
              <a:rPr lang="en-US" sz="2200" dirty="0">
                <a:latin typeface="Tahoma" charset="0"/>
              </a:rPr>
              <a:t>Idea: </a:t>
            </a:r>
            <a:r>
              <a:rPr lang="en-US" sz="2200" dirty="0">
                <a:solidFill>
                  <a:srgbClr val="0000FF"/>
                </a:solidFill>
                <a:latin typeface="Tahoma" charset="0"/>
              </a:rPr>
              <a:t>A memory controller that adapts its scheduling policy to workload behavior and system conditions using machine learning</a:t>
            </a:r>
            <a:r>
              <a:rPr lang="en-US" sz="2200" dirty="0">
                <a:latin typeface="Tahoma" charset="0"/>
              </a:rPr>
              <a:t>.</a:t>
            </a:r>
          </a:p>
          <a:p>
            <a:endParaRPr lang="en-US" sz="2200" dirty="0">
              <a:latin typeface="Tahoma" charset="0"/>
            </a:endParaRPr>
          </a:p>
          <a:p>
            <a:r>
              <a:rPr lang="en-US" sz="2200" dirty="0">
                <a:latin typeface="Tahoma" charset="0"/>
              </a:rPr>
              <a:t>Observation: </a:t>
            </a:r>
            <a:r>
              <a:rPr lang="en-US" sz="2200" dirty="0">
                <a:solidFill>
                  <a:srgbClr val="0000FF"/>
                </a:solidFill>
                <a:latin typeface="Tahoma" charset="0"/>
              </a:rPr>
              <a:t>Reinforcement learning maps nicely to memory control.</a:t>
            </a:r>
          </a:p>
          <a:p>
            <a:endParaRPr lang="en-US" sz="2200" dirty="0">
              <a:latin typeface="Tahoma" charset="0"/>
            </a:endParaRPr>
          </a:p>
          <a:p>
            <a:r>
              <a:rPr lang="en-US" sz="2200" dirty="0">
                <a:latin typeface="Tahoma" charset="0"/>
              </a:rPr>
              <a:t>Design: </a:t>
            </a:r>
            <a:r>
              <a:rPr lang="en-US" sz="2200" dirty="0">
                <a:solidFill>
                  <a:srgbClr val="FF0000"/>
                </a:solidFill>
                <a:latin typeface="Tahoma" charset="0"/>
              </a:rPr>
              <a:t>Memory controller is a reinforcement learning agent</a:t>
            </a:r>
          </a:p>
          <a:p>
            <a:pPr lvl="1"/>
            <a:r>
              <a:rPr lang="en-US" sz="2000" dirty="0">
                <a:latin typeface="Tahoma" charset="0"/>
              </a:rPr>
              <a:t>It dynamically and continuously learns and employs the best scheduling policy to maximize long-term performance.</a:t>
            </a:r>
          </a:p>
        </p:txBody>
      </p:sp>
    </p:spTree>
    <p:extLst>
      <p:ext uri="{BB962C8B-B14F-4D97-AF65-F5344CB8AC3E}">
        <p14:creationId xmlns:p14="http://schemas.microsoft.com/office/powerpoint/2010/main" val="410070420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Title 1"/>
          <p:cNvSpPr>
            <a:spLocks noGrp="1"/>
          </p:cNvSpPr>
          <p:nvPr>
            <p:ph type="title"/>
          </p:nvPr>
        </p:nvSpPr>
        <p:spPr/>
        <p:txBody>
          <a:bodyPr/>
          <a:lstStyle/>
          <a:p>
            <a:r>
              <a:rPr lang="en-US">
                <a:latin typeface="Garamond" charset="0"/>
              </a:rPr>
              <a:t>Self-Optimizing DRAM Controllers</a:t>
            </a:r>
          </a:p>
        </p:txBody>
      </p:sp>
      <p:sp>
        <p:nvSpPr>
          <p:cNvPr id="212994" name="Content Placeholder 2"/>
          <p:cNvSpPr>
            <a:spLocks noGrp="1"/>
          </p:cNvSpPr>
          <p:nvPr>
            <p:ph idx="1"/>
          </p:nvPr>
        </p:nvSpPr>
        <p:spPr>
          <a:xfrm>
            <a:off x="228600" y="996950"/>
            <a:ext cx="8610600" cy="5194300"/>
          </a:xfrm>
        </p:spPr>
        <p:txBody>
          <a:bodyPr/>
          <a:lstStyle/>
          <a:p>
            <a:r>
              <a:rPr lang="en-US">
                <a:latin typeface="Tahoma" charset="0"/>
              </a:rPr>
              <a:t>Engin Ipek, </a:t>
            </a:r>
            <a:r>
              <a:rPr lang="en-US" u="sng">
                <a:latin typeface="Tahoma" charset="0"/>
              </a:rPr>
              <a:t>Onur Mutlu</a:t>
            </a:r>
            <a:r>
              <a:rPr lang="en-US">
                <a:latin typeface="Tahoma" charset="0"/>
              </a:rPr>
              <a:t>, José F. Martínez, and Rich Caruana, </a:t>
            </a:r>
            <a:br>
              <a:rPr lang="en-US">
                <a:latin typeface="Tahoma" charset="0"/>
              </a:rPr>
            </a:br>
            <a:r>
              <a:rPr lang="en-US" b="1">
                <a:latin typeface="Tahoma" charset="0"/>
                <a:hlinkClick r:id="rId2"/>
              </a:rPr>
              <a:t>"Self Optimizing Memory Controllers: A Reinforcement Learning Approach"</a:t>
            </a:r>
            <a:br>
              <a:rPr lang="en-US">
                <a:latin typeface="Tahoma" charset="0"/>
              </a:rPr>
            </a:br>
            <a:r>
              <a:rPr lang="en-US" i="1">
                <a:latin typeface="Tahoma" charset="0"/>
              </a:rPr>
              <a:t>Proceedings of the </a:t>
            </a:r>
            <a:r>
              <a:rPr lang="en-US" i="1">
                <a:latin typeface="Tahoma" charset="0"/>
                <a:hlinkClick r:id="rId3"/>
              </a:rPr>
              <a:t>35th International Symposium on Computer Architecture</a:t>
            </a:r>
            <a:r>
              <a:rPr lang="en-US" i="1">
                <a:latin typeface="Tahoma" charset="0"/>
              </a:rPr>
              <a:t> (</a:t>
            </a:r>
            <a:r>
              <a:rPr lang="en-US" b="1" i="1">
                <a:latin typeface="Tahoma" charset="0"/>
              </a:rPr>
              <a:t>ISCA</a:t>
            </a:r>
            <a:r>
              <a:rPr lang="en-US" i="1">
                <a:latin typeface="Tahoma" charset="0"/>
              </a:rPr>
              <a:t>)</a:t>
            </a:r>
            <a:r>
              <a:rPr lang="en-US">
                <a:latin typeface="Tahoma" charset="0"/>
              </a:rPr>
              <a:t>, pages 39-50, Beijing, China, June 2008.</a:t>
            </a:r>
          </a:p>
          <a:p>
            <a:endParaRPr lang="en-US">
              <a:latin typeface="Tahoma" charset="0"/>
            </a:endParaRPr>
          </a:p>
          <a:p>
            <a:endParaRPr lang="en-US">
              <a:latin typeface="Tahoma" charset="0"/>
            </a:endParaRPr>
          </a:p>
        </p:txBody>
      </p:sp>
      <p:sp>
        <p:nvSpPr>
          <p:cNvPr id="21299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F6232D-3F99-8044-A0D3-4A89214C5629}"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2996" name="Picture 4"/>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179388" y="1052513"/>
            <a:ext cx="8724900" cy="5740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Text Box 24"/>
          <p:cNvSpPr txBox="1">
            <a:spLocks/>
          </p:cNvSpPr>
          <p:nvPr/>
        </p:nvSpPr>
        <p:spPr bwMode="auto">
          <a:xfrm>
            <a:off x="250825" y="3284538"/>
            <a:ext cx="8582025" cy="369887"/>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Goal: Learn to choose actions to maximize 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0</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rPr>
              <a:t> + </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1</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a:t>
            </a:r>
            <a:r>
              <a:rPr kumimoji="0" lang="en-US" sz="1800" b="0" i="0" u="none" strike="noStrike" kern="1200" cap="none" spc="0" normalizeH="0" baseline="30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r</a:t>
            </a:r>
            <a:r>
              <a:rPr kumimoji="0" lang="en-US" sz="1800" b="0" i="0" u="none" strike="noStrike" kern="1200" cap="none" spc="0" normalizeH="0" baseline="-25000" noProof="0" dirty="0">
                <a:ln>
                  <a:noFill/>
                </a:ln>
                <a:solidFill>
                  <a:srgbClr val="FF0000"/>
                </a:solidFill>
                <a:effectLst/>
                <a:uLnTx/>
                <a:uFillTx/>
                <a:latin typeface="Tahoma"/>
                <a:ea typeface="ＭＳ Ｐゴシック" charset="0"/>
                <a:cs typeface="ＭＳ Ｐゴシック" charset="0"/>
              </a:rPr>
              <a:t>2</a:t>
            </a:r>
            <a:r>
              <a:rPr kumimoji="0" lang="en-US" sz="1800" b="0" i="0" u="none" strike="noStrike" kern="1200" cap="none" spc="0" normalizeH="0" baseline="0" noProof="0" dirty="0">
                <a:ln>
                  <a:noFill/>
                </a:ln>
                <a:solidFill>
                  <a:srgbClr val="FF0000"/>
                </a:solidFill>
                <a:effectLst/>
                <a:uLnTx/>
                <a:uFillTx/>
                <a:latin typeface="Tahoma"/>
                <a:ea typeface="ＭＳ Ｐゴシック" charset="0"/>
                <a:cs typeface="ＭＳ Ｐゴシック" charset="0"/>
                <a:sym typeface="Symbol" charset="0"/>
              </a:rPr>
              <a:t> + … ( 0   &lt; 1) </a:t>
            </a:r>
          </a:p>
        </p:txBody>
      </p:sp>
      <p:sp>
        <p:nvSpPr>
          <p:cNvPr id="2" name="Rectangle 1"/>
          <p:cNvSpPr/>
          <p:nvPr/>
        </p:nvSpPr>
        <p:spPr bwMode="auto">
          <a:xfrm>
            <a:off x="228600" y="3657600"/>
            <a:ext cx="8534400" cy="2209800"/>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
        <p:nvSpPr>
          <p:cNvPr id="9" name="Rectangle 8"/>
          <p:cNvSpPr/>
          <p:nvPr/>
        </p:nvSpPr>
        <p:spPr bwMode="auto">
          <a:xfrm>
            <a:off x="1828800" y="6302339"/>
            <a:ext cx="4953000" cy="327061"/>
          </a:xfrm>
          <a:prstGeom prst="rect">
            <a:avLst/>
          </a:prstGeom>
          <a:solidFill>
            <a:schemeClr val="bg1"/>
          </a:solidFill>
          <a:ln w="9525" cap="flat" cmpd="sng" algn="ctr">
            <a:solidFill>
              <a:schemeClr val="tx1">
                <a:alpha val="0"/>
              </a:scheme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itchFamily="34" charset="0"/>
              <a:ea typeface="ＭＳ Ｐゴシック" charset="0"/>
              <a:cs typeface="ＭＳ Ｐゴシック" charset="0"/>
            </a:endParaRPr>
          </a:p>
        </p:txBody>
      </p:sp>
    </p:spTree>
    <p:extLst>
      <p:ext uri="{BB962C8B-B14F-4D97-AF65-F5344CB8AC3E}">
        <p14:creationId xmlns:p14="http://schemas.microsoft.com/office/powerpoint/2010/main" val="1212731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9"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7" name="Title 1"/>
          <p:cNvSpPr>
            <a:spLocks noGrp="1"/>
          </p:cNvSpPr>
          <p:nvPr>
            <p:ph type="title"/>
          </p:nvPr>
        </p:nvSpPr>
        <p:spPr/>
        <p:txBody>
          <a:bodyPr/>
          <a:lstStyle/>
          <a:p>
            <a:r>
              <a:rPr lang="en-US">
                <a:latin typeface="Garamond" charset="0"/>
              </a:rPr>
              <a:t>Self-Optimizing DRAM Controllers</a:t>
            </a:r>
          </a:p>
        </p:txBody>
      </p:sp>
      <p:sp>
        <p:nvSpPr>
          <p:cNvPr id="3" name="Content Placeholder 2"/>
          <p:cNvSpPr>
            <a:spLocks noGrp="1"/>
          </p:cNvSpPr>
          <p:nvPr>
            <p:ph idx="1"/>
          </p:nvPr>
        </p:nvSpPr>
        <p:spPr>
          <a:xfrm>
            <a:off x="228600" y="996950"/>
            <a:ext cx="8807450" cy="5194300"/>
          </a:xfrm>
        </p:spPr>
        <p:txBody>
          <a:bodyPr/>
          <a:lstStyle/>
          <a:p>
            <a:r>
              <a:rPr lang="en-US" dirty="0">
                <a:latin typeface="Tahoma" charset="0"/>
              </a:rPr>
              <a:t>Dynamically adapt the memory scheduling policy via interaction with the system at runtime </a:t>
            </a:r>
          </a:p>
          <a:p>
            <a:pPr lvl="1"/>
            <a:r>
              <a:rPr lang="en-US" sz="2000" dirty="0">
                <a:latin typeface="Tahoma" charset="0"/>
                <a:ea typeface="ＭＳ Ｐゴシック" charset="0"/>
              </a:rPr>
              <a:t>Associate system states and actions (commands) with long term reward values: </a:t>
            </a:r>
            <a:r>
              <a:rPr lang="en-US" sz="2000" dirty="0">
                <a:solidFill>
                  <a:srgbClr val="0000FF"/>
                </a:solidFill>
                <a:latin typeface="Tahoma" charset="0"/>
                <a:ea typeface="ＭＳ Ｐゴシック" charset="0"/>
              </a:rPr>
              <a:t>each action at a given state leads to a learned reward</a:t>
            </a:r>
          </a:p>
          <a:p>
            <a:pPr lvl="1"/>
            <a:r>
              <a:rPr lang="en-US" sz="2000" dirty="0">
                <a:solidFill>
                  <a:srgbClr val="0000FF"/>
                </a:solidFill>
                <a:latin typeface="Tahoma" charset="0"/>
                <a:ea typeface="ＭＳ Ｐゴシック" charset="0"/>
              </a:rPr>
              <a:t>Schedule command with highest estimated long-term reward value </a:t>
            </a:r>
            <a:r>
              <a:rPr lang="en-US" sz="2000" dirty="0">
                <a:latin typeface="Tahoma" charset="0"/>
                <a:ea typeface="ＭＳ Ｐゴシック" charset="0"/>
              </a:rPr>
              <a:t>in each state</a:t>
            </a:r>
          </a:p>
          <a:p>
            <a:pPr lvl="1"/>
            <a:r>
              <a:rPr lang="en-US" sz="2000" dirty="0">
                <a:solidFill>
                  <a:srgbClr val="0000FF"/>
                </a:solidFill>
                <a:latin typeface="Tahoma" charset="0"/>
                <a:ea typeface="ＭＳ Ｐゴシック" charset="0"/>
              </a:rPr>
              <a:t>Continuously update reward values for </a:t>
            </a:r>
            <a:r>
              <a:rPr lang="en-US" sz="2000" dirty="0">
                <a:latin typeface="Tahoma" charset="0"/>
                <a:ea typeface="ＭＳ Ｐゴシック" charset="0"/>
              </a:rPr>
              <a:t>&lt;state, action&gt; pairs based on feedback from system</a:t>
            </a:r>
          </a:p>
          <a:p>
            <a:endParaRPr lang="en-US" dirty="0">
              <a:latin typeface="Tahoma" charset="0"/>
            </a:endParaRPr>
          </a:p>
        </p:txBody>
      </p:sp>
      <p:sp>
        <p:nvSpPr>
          <p:cNvPr id="214019"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ACD6446-5582-7A40-8F43-AE1278A8CDA6}"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5" name="Picture 21"/>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971550" y="3860800"/>
            <a:ext cx="7334250" cy="2620963"/>
          </a:xfrm>
          <a:prstGeom prst="rect">
            <a:avLst/>
          </a:prstGeom>
          <a:noFill/>
          <a:ln>
            <a:noFill/>
          </a:ln>
          <a:effectLst/>
          <a:extLst>
            <a:ext uri="{909E8E84-426E-40dd-AFC4-6F175D3DCCD1}">
              <a14:hiddenFill xmlns="" xmlns:a14="http://schemas.microsoft.com/office/drawing/2010/main">
                <a:solidFill>
                  <a:srgbClr val="697986"/>
                </a:solidFill>
              </a14:hiddenFill>
            </a:ext>
            <a:ext uri="{91240B29-F687-4f45-9708-019B960494DF}">
              <a14:hiddenLine xmlns="" xmlns:a14="http://schemas.microsoft.com/office/drawing/2010/main" w="12700">
                <a:solidFill>
                  <a:srgbClr val="697986"/>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Tree>
    <p:extLst>
      <p:ext uri="{BB962C8B-B14F-4D97-AF65-F5344CB8AC3E}">
        <p14:creationId xmlns:p14="http://schemas.microsoft.com/office/powerpoint/2010/main" val="2607275514"/>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p:txBody>
          <a:bodyPr/>
          <a:lstStyle/>
          <a:p>
            <a:r>
              <a:rPr lang="en-US">
                <a:latin typeface="Garamond" charset="0"/>
              </a:rPr>
              <a:t>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432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337</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5044" name="Picture 5"/>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95288" y="2508250"/>
            <a:ext cx="8255000" cy="4089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13738733"/>
      </p:ext>
    </p:extLst>
  </p:cSld>
  <p:clrMapOvr>
    <a:masterClrMapping/>
  </p:clrMapOvr>
  <p:transition/>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atin typeface="Garamond" charset="0"/>
              </a:rPr>
              <a:t>States, Actions, Rewards</a:t>
            </a:r>
          </a:p>
        </p:txBody>
      </p:sp>
      <p:sp>
        <p:nvSpPr>
          <p:cNvPr id="216066"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DCBF04-3A79-AF48-9739-B143C129DD9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10" name="Rectangle 23"/>
          <p:cNvSpPr>
            <a:spLocks noChangeArrowheads="1"/>
          </p:cNvSpPr>
          <p:nvPr/>
        </p:nvSpPr>
        <p:spPr bwMode="auto">
          <a:xfrm>
            <a:off x="-107950" y="990600"/>
            <a:ext cx="27876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Reward function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+1 for scheduling Read and Write commands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0 at all other times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Goal is to maximize long-term       data bus utilization</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1" name="Rectangle 20"/>
          <p:cNvSpPr>
            <a:spLocks noChangeArrowheads="1"/>
          </p:cNvSpPr>
          <p:nvPr/>
        </p:nvSpPr>
        <p:spPr bwMode="auto">
          <a:xfrm>
            <a:off x="2771775" y="1125538"/>
            <a:ext cx="2952750"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State attributes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reads, writes, and load misses in transaction queue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Number of pending writes and ROB heads waiting for referenced row</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Request</a:t>
            </a:r>
            <a:r>
              <a:rPr kumimoji="0" lang="en-US" sz="1800" b="0" i="0" u="none" strike="noStrike" kern="1200" cap="none" spc="0" normalizeH="0" baseline="0" noProof="0" dirty="0">
                <a:ln>
                  <a:noFill/>
                </a:ln>
                <a:solidFill>
                  <a:srgbClr val="000000"/>
                </a:solidFill>
                <a:effectLst/>
                <a:uLnTx/>
                <a:uFillTx/>
                <a:latin typeface="Arial"/>
                <a:ea typeface="ＭＳ Ｐゴシック" charset="0"/>
                <a:cs typeface="ＭＳ Ｐゴシック" charset="0"/>
              </a:rPr>
              <a:t>’</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s relative ROB order</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
        <p:nvSpPr>
          <p:cNvPr id="12" name="Rectangle 24"/>
          <p:cNvSpPr>
            <a:spLocks noChangeArrowheads="1"/>
          </p:cNvSpPr>
          <p:nvPr/>
        </p:nvSpPr>
        <p:spPr bwMode="auto">
          <a:xfrm>
            <a:off x="5724525" y="1233488"/>
            <a:ext cx="4189413" cy="487680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FFFFFF"/>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marL="596900" marR="0" lvl="0" indent="-342900" algn="l" defTabSz="914400" rtl="0" eaLnBrk="1" fontAlgn="auto" latinLnBrk="0" hangingPunct="1">
              <a:lnSpc>
                <a:spcPct val="100000"/>
              </a:lnSpc>
              <a:spcBef>
                <a:spcPts val="1200"/>
              </a:spcBef>
              <a:spcAft>
                <a:spcPts val="0"/>
              </a:spcAft>
              <a:buClr>
                <a:srgbClr val="C50011"/>
              </a:buClr>
              <a:buSzPct val="125000"/>
              <a:buFont typeface="Zapf Dingbats"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432FF"/>
                </a:solidFill>
                <a:effectLst/>
                <a:uLnTx/>
                <a:uFillTx/>
                <a:latin typeface="Tahoma"/>
                <a:ea typeface="ＭＳ Ｐゴシック" charset="0"/>
                <a:cs typeface="ＭＳ Ｐゴシック" charset="0"/>
              </a:rPr>
              <a:t>Actions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Activate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Write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load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Read - store miss</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pending</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err="1">
                <a:ln>
                  <a:noFill/>
                </a:ln>
                <a:solidFill>
                  <a:srgbClr val="000000"/>
                </a:solidFill>
                <a:effectLst/>
                <a:uLnTx/>
                <a:uFillTx/>
                <a:latin typeface="Tahoma"/>
                <a:ea typeface="ＭＳ Ｐゴシック" charset="0"/>
                <a:cs typeface="ＭＳ Ｐゴシック" charset="0"/>
              </a:rPr>
              <a:t>Precharge</a:t>
            </a: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 preemptive</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NOP</a:t>
            </a: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Char char="•"/>
              <a:tabLst>
                <a:tab pos="0" algn="l"/>
                <a:tab pos="0" algn="l"/>
                <a:tab pos="0" algn="l"/>
                <a:tab pos="0" algn="l"/>
                <a:tab pos="0" algn="l"/>
                <a:tab pos="0" algn="l"/>
                <a:tab pos="0" algn="l"/>
                <a:tab pos="0" algn="l"/>
                <a:tab pos="0" algn="l"/>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endParaRPr>
          </a:p>
          <a:p>
            <a:pPr marL="952500" marR="0" lvl="1" indent="-342900" algn="l" defTabSz="914400" rtl="0" eaLnBrk="1" fontAlgn="auto" latinLnBrk="0" hangingPunct="1">
              <a:lnSpc>
                <a:spcPct val="100000"/>
              </a:lnSpc>
              <a:spcBef>
                <a:spcPts val="1200"/>
              </a:spcBef>
              <a:spcAft>
                <a:spcPts val="0"/>
              </a:spcAft>
              <a:buClr>
                <a:srgbClr val="C50011"/>
              </a:buClr>
              <a:buSzPct val="125000"/>
              <a:buFont typeface="Lucida Grande" charset="0"/>
              <a:buNone/>
              <a:tabLst>
                <a:tab pos="0" algn="l"/>
                <a:tab pos="0" algn="l"/>
                <a:tab pos="0" algn="l"/>
                <a:tab pos="0" algn="l"/>
                <a:tab pos="0" algn="l"/>
                <a:tab pos="0" algn="l"/>
                <a:tab pos="0" algn="l"/>
                <a:tab pos="0" algn="l"/>
                <a:tab pos="0" algn="l"/>
              </a:tabLst>
              <a:defRPr/>
            </a:pPr>
            <a:r>
              <a:rPr kumimoji="0" lang="en-US" sz="18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a:t>
            </a:r>
          </a:p>
        </p:txBody>
      </p:sp>
    </p:spTree>
    <p:extLst>
      <p:ext uri="{BB962C8B-B14F-4D97-AF65-F5344CB8AC3E}">
        <p14:creationId xmlns:p14="http://schemas.microsoft.com/office/powerpoint/2010/main" val="3251315361"/>
      </p:ext>
    </p:extLst>
  </p:cSld>
  <p:clrMapOvr>
    <a:masterClrMapping/>
  </p:clrMapOvr>
  <p:transition/>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atin typeface="Garamond" charset="0"/>
              </a:rPr>
              <a:t>Performance Results</a:t>
            </a:r>
          </a:p>
        </p:txBody>
      </p:sp>
      <p:sp>
        <p:nvSpPr>
          <p:cNvPr id="217090"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E2AD46-439A-884D-8CC7-72A877BA44F8}"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339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17091"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7938" y="4567386"/>
            <a:ext cx="9144000" cy="18859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092" name="Picture 5"/>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00013" y="1125538"/>
            <a:ext cx="9072562" cy="2274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B00E241F-C2DD-C644-85FA-1F1842C314C2}"/>
              </a:ext>
            </a:extLst>
          </p:cNvPr>
          <p:cNvSpPr txBox="1"/>
          <p:nvPr/>
        </p:nvSpPr>
        <p:spPr>
          <a:xfrm>
            <a:off x="357949" y="3501008"/>
            <a:ext cx="8345554"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srgbClr val="0432FF"/>
                </a:solidFill>
                <a:effectLst/>
                <a:uLnTx/>
                <a:uFillTx/>
                <a:latin typeface="Tahoma"/>
                <a:ea typeface="+mn-ea"/>
                <a:cs typeface="+mn-cs"/>
              </a:rPr>
              <a:t>Large, robust performance improvements </a:t>
            </a:r>
            <a:br>
              <a:rPr kumimoji="0" lang="en-US" sz="3000" b="1" i="0" u="none" strike="noStrike" kern="1200" cap="none" spc="0" normalizeH="0" baseline="0" noProof="0" dirty="0">
                <a:ln>
                  <a:noFill/>
                </a:ln>
                <a:solidFill>
                  <a:srgbClr val="0432FF"/>
                </a:solidFill>
                <a:effectLst/>
                <a:uLnTx/>
                <a:uFillTx/>
                <a:latin typeface="Tahoma"/>
                <a:ea typeface="+mn-ea"/>
                <a:cs typeface="+mn-cs"/>
              </a:rPr>
            </a:br>
            <a:r>
              <a:rPr kumimoji="0" lang="en-US" sz="3000" b="1" i="0" u="none" strike="noStrike" kern="1200" cap="none" spc="0" normalizeH="0" baseline="0" noProof="0" dirty="0">
                <a:ln>
                  <a:noFill/>
                </a:ln>
                <a:solidFill>
                  <a:srgbClr val="0432FF"/>
                </a:solidFill>
                <a:effectLst/>
                <a:uLnTx/>
                <a:uFillTx/>
                <a:latin typeface="Tahoma"/>
                <a:ea typeface="+mn-ea"/>
                <a:cs typeface="+mn-cs"/>
              </a:rPr>
              <a:t>over many human-designed policies </a:t>
            </a:r>
          </a:p>
        </p:txBody>
      </p:sp>
    </p:spTree>
    <p:extLst>
      <p:ext uri="{BB962C8B-B14F-4D97-AF65-F5344CB8AC3E}">
        <p14:creationId xmlns:p14="http://schemas.microsoft.com/office/powerpoint/2010/main" val="2464435036"/>
      </p:ext>
    </p:extLst>
  </p:cSld>
  <p:clrMapOvr>
    <a:masterClrMapping/>
  </p:clrMapOvr>
  <p:transition/>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3" name="Title 1"/>
          <p:cNvSpPr>
            <a:spLocks noGrp="1"/>
          </p:cNvSpPr>
          <p:nvPr>
            <p:ph type="title"/>
          </p:nvPr>
        </p:nvSpPr>
        <p:spPr/>
        <p:txBody>
          <a:bodyPr/>
          <a:lstStyle/>
          <a:p>
            <a:r>
              <a:rPr lang="en-US">
                <a:latin typeface="Garamond" charset="0"/>
              </a:rPr>
              <a:t>Self Optimizing DRAM Controllers</a:t>
            </a:r>
          </a:p>
        </p:txBody>
      </p:sp>
      <p:sp>
        <p:nvSpPr>
          <p:cNvPr id="3" name="Content Placeholder 2"/>
          <p:cNvSpPr>
            <a:spLocks noGrp="1"/>
          </p:cNvSpPr>
          <p:nvPr>
            <p:ph idx="1"/>
          </p:nvPr>
        </p:nvSpPr>
        <p:spPr>
          <a:xfrm>
            <a:off x="228600" y="996950"/>
            <a:ext cx="8915400" cy="5194300"/>
          </a:xfrm>
        </p:spPr>
        <p:txBody>
          <a:bodyPr/>
          <a:lstStyle/>
          <a:p>
            <a:pPr marL="17462" indent="0">
              <a:buFont typeface="Wingdings" charset="0"/>
              <a:buNone/>
              <a:defRPr/>
            </a:pPr>
            <a:r>
              <a:rPr lang="en-US" dirty="0"/>
              <a:t>+ </a:t>
            </a:r>
            <a:r>
              <a:rPr lang="en-US" dirty="0">
                <a:solidFill>
                  <a:srgbClr val="0432FF"/>
                </a:solidFill>
              </a:rPr>
              <a:t>Continuous learning </a:t>
            </a:r>
            <a:r>
              <a:rPr lang="en-US" dirty="0"/>
              <a:t>in the presence of changing environment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0432FF"/>
                </a:solidFill>
              </a:rPr>
              <a:t>Reduced designer burden </a:t>
            </a:r>
            <a:r>
              <a:rPr lang="en-US" dirty="0"/>
              <a:t>in finding a good scheduling policy. Designer specifies:</a:t>
            </a:r>
          </a:p>
          <a:p>
            <a:pPr marL="17462" indent="0">
              <a:buFont typeface="Wingdings" charset="0"/>
              <a:buNone/>
              <a:defRPr/>
            </a:pPr>
            <a:r>
              <a:rPr lang="en-US" dirty="0"/>
              <a:t>	1) What system variables might be useful</a:t>
            </a:r>
          </a:p>
          <a:p>
            <a:pPr marL="17462" indent="0">
              <a:buFont typeface="Wingdings" charset="0"/>
              <a:buNone/>
              <a:defRPr/>
            </a:pPr>
            <a:r>
              <a:rPr lang="en-US" dirty="0"/>
              <a:t>	2) What target to optimize, but not how to optimize it</a:t>
            </a:r>
          </a:p>
          <a:p>
            <a:pPr marL="0" indent="0">
              <a:buFont typeface="Wingdings" charset="0"/>
              <a:buNone/>
              <a:defRPr/>
            </a:pPr>
            <a:endParaRPr lang="en-US" dirty="0"/>
          </a:p>
          <a:p>
            <a:pPr marL="17462" indent="0">
              <a:buFont typeface="Wingdings" charset="0"/>
              <a:buNone/>
              <a:defRPr/>
            </a:pPr>
            <a:r>
              <a:rPr lang="en-US" dirty="0"/>
              <a:t>-- How to specify </a:t>
            </a:r>
            <a:r>
              <a:rPr lang="en-US" dirty="0">
                <a:solidFill>
                  <a:srgbClr val="FF0000"/>
                </a:solidFill>
              </a:rPr>
              <a:t>different objectives</a:t>
            </a:r>
            <a:r>
              <a:rPr lang="en-US" dirty="0"/>
              <a:t>? (e.g., fairness, QoS, …)</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Hardware complexity</a:t>
            </a:r>
            <a:r>
              <a:rPr lang="en-US" dirty="0"/>
              <a:t>?</a:t>
            </a:r>
          </a:p>
          <a:p>
            <a:pPr marL="17462" indent="0">
              <a:buFont typeface="Wingdings" charset="0"/>
              <a:buNone/>
              <a:defRPr/>
            </a:pPr>
            <a:endParaRPr lang="en-US" dirty="0"/>
          </a:p>
          <a:p>
            <a:pPr marL="17462" indent="0">
              <a:buFont typeface="Wingdings" charset="0"/>
              <a:buNone/>
              <a:defRPr/>
            </a:pPr>
            <a:r>
              <a:rPr lang="en-US" dirty="0"/>
              <a:t>-- </a:t>
            </a:r>
            <a:r>
              <a:rPr lang="en-US" dirty="0">
                <a:solidFill>
                  <a:srgbClr val="FF0000"/>
                </a:solidFill>
              </a:rPr>
              <a:t>Design </a:t>
            </a:r>
            <a:r>
              <a:rPr lang="en-US" b="1" dirty="0">
                <a:solidFill>
                  <a:srgbClr val="FF0000"/>
                </a:solidFill>
              </a:rPr>
              <a:t>mindset</a:t>
            </a:r>
            <a:r>
              <a:rPr lang="en-US" dirty="0">
                <a:solidFill>
                  <a:srgbClr val="FF0000"/>
                </a:solidFill>
              </a:rPr>
              <a:t> and flow</a:t>
            </a:r>
          </a:p>
        </p:txBody>
      </p:sp>
      <p:sp>
        <p:nvSpPr>
          <p:cNvPr id="218115"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0D7E44-239C-964A-A44F-B93A25D8B58A}"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340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Tree>
    <p:extLst>
      <p:ext uri="{BB962C8B-B14F-4D97-AF65-F5344CB8AC3E}">
        <p14:creationId xmlns:p14="http://schemas.microsoft.com/office/powerpoint/2010/main" val="210124363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More on Self-Optimizing DRAM Controllers</a:t>
            </a:r>
          </a:p>
        </p:txBody>
      </p:sp>
      <p:sp>
        <p:nvSpPr>
          <p:cNvPr id="215042" name="Content Placeholder 2"/>
          <p:cNvSpPr>
            <a:spLocks noGrp="1"/>
          </p:cNvSpPr>
          <p:nvPr>
            <p:ph idx="1"/>
          </p:nvPr>
        </p:nvSpPr>
        <p:spPr>
          <a:xfrm>
            <a:off x="228600" y="996950"/>
            <a:ext cx="8610600" cy="5194300"/>
          </a:xfrm>
        </p:spPr>
        <p:txBody>
          <a:bodyPr/>
          <a:lstStyle/>
          <a:p>
            <a:r>
              <a:rPr lang="en-US" sz="1800" dirty="0" err="1">
                <a:latin typeface="Tahoma" charset="0"/>
              </a:rPr>
              <a:t>Engin</a:t>
            </a:r>
            <a:r>
              <a:rPr lang="en-US" sz="1800" dirty="0">
                <a:latin typeface="Tahoma" charset="0"/>
              </a:rPr>
              <a:t> </a:t>
            </a:r>
            <a:r>
              <a:rPr lang="en-US" sz="1800" dirty="0" err="1">
                <a:latin typeface="Tahoma" charset="0"/>
              </a:rPr>
              <a:t>Ipek</a:t>
            </a:r>
            <a:r>
              <a:rPr lang="en-US" sz="1800" dirty="0">
                <a:latin typeface="Tahoma" charset="0"/>
              </a:rPr>
              <a:t>, Onur Mutlu, José F. </a:t>
            </a:r>
            <a:r>
              <a:rPr lang="en-US" sz="1800" dirty="0" err="1">
                <a:latin typeface="Tahoma" charset="0"/>
              </a:rPr>
              <a:t>Martínez</a:t>
            </a:r>
            <a:r>
              <a:rPr lang="en-US" sz="1800" dirty="0">
                <a:latin typeface="Tahoma" charset="0"/>
              </a:rPr>
              <a:t>, and Rich </a:t>
            </a:r>
            <a:r>
              <a:rPr lang="en-US" sz="1800" dirty="0" err="1">
                <a:latin typeface="Tahoma" charset="0"/>
              </a:rPr>
              <a:t>Caruana</a:t>
            </a:r>
            <a:r>
              <a:rPr lang="en-US" sz="1800" dirty="0">
                <a:latin typeface="Tahoma" charset="0"/>
              </a:rPr>
              <a:t>, </a:t>
            </a:r>
            <a:br>
              <a:rPr lang="en-US" sz="1800" dirty="0">
                <a:latin typeface="Tahoma" charset="0"/>
              </a:rPr>
            </a:br>
            <a:r>
              <a:rPr lang="en-US" sz="1800" b="1" dirty="0">
                <a:solidFill>
                  <a:srgbClr val="0432FF"/>
                </a:solidFill>
                <a:latin typeface="Tahoma" charset="0"/>
                <a:hlinkClick r:id="rId2">
                  <a:extLst>
                    <a:ext uri="{A12FA001-AC4F-418D-AE19-62706E023703}">
                      <ahyp:hlinkClr xmlns:ahyp="http://schemas.microsoft.com/office/drawing/2018/hyperlinkcolor" val="tx"/>
                    </a:ext>
                  </a:extLst>
                </a:hlinkClick>
              </a:rPr>
              <a:t>"Self Optimizing Memory Controllers: A Reinforcement Learning Approach"</a:t>
            </a:r>
            <a:br>
              <a:rPr lang="en-US" sz="1800" dirty="0">
                <a:solidFill>
                  <a:srgbClr val="0432FF"/>
                </a:solidFill>
                <a:latin typeface="Tahoma" charset="0"/>
              </a:rPr>
            </a:br>
            <a:r>
              <a:rPr lang="en-US" sz="1800" i="1" dirty="0">
                <a:latin typeface="Tahoma" charset="0"/>
              </a:rPr>
              <a:t>Proceedings of the </a:t>
            </a:r>
            <a:r>
              <a:rPr lang="en-US" sz="1800" i="1" dirty="0">
                <a:latin typeface="Tahoma" charset="0"/>
                <a:hlinkClick r:id="rId3"/>
              </a:rPr>
              <a:t>35th International Symposium on Computer Architecture</a:t>
            </a:r>
            <a:r>
              <a:rPr lang="en-US" sz="1800" i="1" dirty="0">
                <a:latin typeface="Tahoma" charset="0"/>
              </a:rPr>
              <a:t> (</a:t>
            </a:r>
            <a:r>
              <a:rPr lang="en-US" sz="1800" b="1" i="1" dirty="0">
                <a:latin typeface="Tahoma" charset="0"/>
              </a:rPr>
              <a:t>ISCA</a:t>
            </a:r>
            <a:r>
              <a:rPr lang="en-US" sz="1800" i="1" dirty="0">
                <a:latin typeface="Tahoma" charset="0"/>
              </a:rPr>
              <a:t>)</a:t>
            </a:r>
            <a:r>
              <a:rPr lang="en-US" sz="1800" dirty="0">
                <a:latin typeface="Tahoma" charset="0"/>
              </a:rPr>
              <a:t>, pages 39-50, Beijing, China, June 2008.</a:t>
            </a:r>
          </a:p>
          <a:p>
            <a:endParaRPr lang="en-US" sz="1800" dirty="0">
              <a:latin typeface="Tahoma" charset="0"/>
            </a:endParaRPr>
          </a:p>
          <a:p>
            <a:endParaRPr lang="en-US" dirty="0">
              <a:latin typeface="Tahoma" charset="0"/>
            </a:endParaRP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341</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2" name="Picture 1"/>
          <p:cNvPicPr>
            <a:picLocks noChangeAspect="1"/>
          </p:cNvPicPr>
          <p:nvPr/>
        </p:nvPicPr>
        <p:blipFill>
          <a:blip r:embed="rId4"/>
          <a:stretch>
            <a:fillRect/>
          </a:stretch>
        </p:blipFill>
        <p:spPr>
          <a:xfrm>
            <a:off x="0" y="3771507"/>
            <a:ext cx="9144000" cy="1791093"/>
          </a:xfrm>
          <a:prstGeom prst="rect">
            <a:avLst/>
          </a:prstGeom>
        </p:spPr>
      </p:pic>
    </p:spTree>
    <p:extLst>
      <p:ext uri="{BB962C8B-B14F-4D97-AF65-F5344CB8AC3E}">
        <p14:creationId xmlns:p14="http://schemas.microsoft.com/office/powerpoint/2010/main" val="1183902844"/>
      </p:ext>
    </p:extLst>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Self-Optimizing Memory Prefetchers</a:t>
            </a: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342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4" name="Content Placeholder 3">
            <a:extLst>
              <a:ext uri="{FF2B5EF4-FFF2-40B4-BE49-F238E27FC236}">
                <a16:creationId xmlns:a16="http://schemas.microsoft.com/office/drawing/2014/main" id="{FE69F0E1-38D9-7E47-B26A-92332E195873}"/>
              </a:ext>
            </a:extLst>
          </p:cNvPr>
          <p:cNvSpPr>
            <a:spLocks noGrp="1"/>
          </p:cNvSpPr>
          <p:nvPr>
            <p:ph idx="1"/>
          </p:nvPr>
        </p:nvSpPr>
        <p:spPr/>
        <p:txBody>
          <a:bodyPr/>
          <a:lstStyle/>
          <a:p>
            <a:r>
              <a:rPr lang="en-US" dirty="0"/>
              <a:t>To appear at MICRO 2021</a:t>
            </a:r>
          </a:p>
        </p:txBody>
      </p:sp>
      <p:pic>
        <p:nvPicPr>
          <p:cNvPr id="8" name="Picture 7">
            <a:extLst>
              <a:ext uri="{FF2B5EF4-FFF2-40B4-BE49-F238E27FC236}">
                <a16:creationId xmlns:a16="http://schemas.microsoft.com/office/drawing/2014/main" id="{1701DCC2-6CD5-A04C-9F39-E488424A90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38539" y="2588427"/>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2" name="TextBox 1">
            <a:extLst>
              <a:ext uri="{FF2B5EF4-FFF2-40B4-BE49-F238E27FC236}">
                <a16:creationId xmlns:a16="http://schemas.microsoft.com/office/drawing/2014/main" id="{13AB0ED6-F6E2-AF43-8036-C709112DFE9D}"/>
              </a:ext>
            </a:extLst>
          </p:cNvPr>
          <p:cNvSpPr txBox="1"/>
          <p:nvPr/>
        </p:nvSpPr>
        <p:spPr>
          <a:xfrm>
            <a:off x="2162898" y="5679460"/>
            <a:ext cx="4742004" cy="369332"/>
          </a:xfrm>
          <a:prstGeom prst="rect">
            <a:avLst/>
          </a:prstGeom>
          <a:noFill/>
        </p:spPr>
        <p:txBody>
          <a:bodyPr wrap="none" rtlCol="0">
            <a:spAutoFit/>
          </a:bodyPr>
          <a:lstStyle/>
          <a:p>
            <a:r>
              <a:rPr lang="en-US" b="1" dirty="0">
                <a:solidFill>
                  <a:srgbClr val="0432FF"/>
                </a:solidFill>
                <a:hlinkClick r:id="rId3">
                  <a:extLst>
                    <a:ext uri="{A12FA001-AC4F-418D-AE19-62706E023703}">
                      <ahyp:hlinkClr xmlns:ahyp="http://schemas.microsoft.com/office/drawing/2018/hyperlinkcolor" val="tx"/>
                    </a:ext>
                  </a:extLst>
                </a:hlinkClick>
              </a:rPr>
              <a:t>https://arxiv.org/pdf/2109.12021.pdf</a:t>
            </a:r>
            <a:r>
              <a:rPr lang="en-US" b="1" dirty="0">
                <a:solidFill>
                  <a:srgbClr val="0432FF"/>
                </a:solidFill>
              </a:rPr>
              <a:t> </a:t>
            </a:r>
          </a:p>
        </p:txBody>
      </p:sp>
    </p:spTree>
    <p:extLst>
      <p:ext uri="{BB962C8B-B14F-4D97-AF65-F5344CB8AC3E}">
        <p14:creationId xmlns:p14="http://schemas.microsoft.com/office/powerpoint/2010/main" val="237500632"/>
      </p:ext>
    </p:extLst>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9918E52C-4B7C-9144-BB78-21CE44F089CF}"/>
              </a:ext>
            </a:extLst>
          </p:cNvPr>
          <p:cNvSpPr txBox="1"/>
          <p:nvPr/>
        </p:nvSpPr>
        <p:spPr>
          <a:xfrm>
            <a:off x="328274" y="3869921"/>
            <a:ext cx="8487452"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Rahul </a:t>
            </a:r>
            <a:r>
              <a:rPr kumimoji="0" lang="en-US" sz="2400" b="1" i="0" u="sng"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Bera</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Konstantinos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Kanellopoulos</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Anant V. Nori,</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Taha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Shahroodi</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Sreenivas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Subramoney</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Onur</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Mutlu</a:t>
            </a:r>
            <a:endPar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endParaRPr>
          </a:p>
        </p:txBody>
      </p:sp>
      <p:pic>
        <p:nvPicPr>
          <p:cNvPr id="2" name="Picture 1">
            <a:extLst>
              <a:ext uri="{FF2B5EF4-FFF2-40B4-BE49-F238E27FC236}">
                <a16:creationId xmlns:a16="http://schemas.microsoft.com/office/drawing/2014/main" id="{049149E7-0553-A74C-A55D-DEC37CBF39FE}"/>
              </a:ext>
            </a:extLst>
          </p:cNvPr>
          <p:cNvPicPr>
            <a:picLocks noChangeAspect="1"/>
          </p:cNvPicPr>
          <p:nvPr/>
        </p:nvPicPr>
        <p:blipFill>
          <a:blip r:embed="rId3"/>
          <a:stretch>
            <a:fillRect/>
          </a:stretch>
        </p:blipFill>
        <p:spPr>
          <a:xfrm>
            <a:off x="328274" y="5884914"/>
            <a:ext cx="1992923" cy="788865"/>
          </a:xfrm>
          <a:prstGeom prst="rect">
            <a:avLst/>
          </a:prstGeom>
        </p:spPr>
      </p:pic>
      <p:pic>
        <p:nvPicPr>
          <p:cNvPr id="3" name="Picture 2">
            <a:extLst>
              <a:ext uri="{FF2B5EF4-FFF2-40B4-BE49-F238E27FC236}">
                <a16:creationId xmlns:a16="http://schemas.microsoft.com/office/drawing/2014/main" id="{F4528331-2068-754C-8769-2D61FE0A3558}"/>
              </a:ext>
            </a:extLst>
          </p:cNvPr>
          <p:cNvPicPr>
            <a:picLocks noChangeAspect="1"/>
          </p:cNvPicPr>
          <p:nvPr/>
        </p:nvPicPr>
        <p:blipFill rotWithShape="1">
          <a:blip r:embed="rId4"/>
          <a:srcRect l="15553" t="31836" r="15247" b="32270"/>
          <a:stretch/>
        </p:blipFill>
        <p:spPr>
          <a:xfrm>
            <a:off x="2687934" y="5877306"/>
            <a:ext cx="2190541" cy="415402"/>
          </a:xfrm>
          <a:prstGeom prst="rect">
            <a:avLst/>
          </a:prstGeom>
        </p:spPr>
      </p:pic>
      <p:sp>
        <p:nvSpPr>
          <p:cNvPr id="4" name="Rectangle 3">
            <a:extLst>
              <a:ext uri="{FF2B5EF4-FFF2-40B4-BE49-F238E27FC236}">
                <a16:creationId xmlns:a16="http://schemas.microsoft.com/office/drawing/2014/main" id="{D6329F96-A644-1147-8C8D-3FEBAACCA52B}"/>
              </a:ext>
            </a:extLst>
          </p:cNvPr>
          <p:cNvSpPr/>
          <p:nvPr/>
        </p:nvSpPr>
        <p:spPr>
          <a:xfrm>
            <a:off x="0" y="0"/>
            <a:ext cx="9144000" cy="3516923"/>
          </a:xfrm>
          <a:prstGeom prst="rect">
            <a:avLst/>
          </a:prstGeom>
          <a:solidFill>
            <a:srgbClr val="2320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Pythia</a:t>
            </a:r>
            <a:endParaRPr kumimoji="0" lang="en-US" sz="62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A Customizable Hardware Prefetching Framework Using Online Reinforcement Learning</a:t>
            </a:r>
          </a:p>
        </p:txBody>
      </p:sp>
      <p:pic>
        <p:nvPicPr>
          <p:cNvPr id="11" name="Picture 10">
            <a:extLst>
              <a:ext uri="{FF2B5EF4-FFF2-40B4-BE49-F238E27FC236}">
                <a16:creationId xmlns:a16="http://schemas.microsoft.com/office/drawing/2014/main" id="{04634075-57FE-5941-A015-53B1298194BB}"/>
              </a:ext>
            </a:extLst>
          </p:cNvPr>
          <p:cNvPicPr>
            <a:picLocks noChangeAspect="1"/>
          </p:cNvPicPr>
          <p:nvPr/>
        </p:nvPicPr>
        <p:blipFill rotWithShape="1">
          <a:blip r:embed="rId5"/>
          <a:srcRect l="28273" t="34927" r="30772" b="35321"/>
          <a:stretch/>
        </p:blipFill>
        <p:spPr>
          <a:xfrm>
            <a:off x="5245212" y="5812732"/>
            <a:ext cx="1336458" cy="544549"/>
          </a:xfrm>
          <a:prstGeom prst="rect">
            <a:avLst/>
          </a:prstGeom>
        </p:spPr>
      </p:pic>
      <p:pic>
        <p:nvPicPr>
          <p:cNvPr id="12" name="Picture 11">
            <a:extLst>
              <a:ext uri="{FF2B5EF4-FFF2-40B4-BE49-F238E27FC236}">
                <a16:creationId xmlns:a16="http://schemas.microsoft.com/office/drawing/2014/main" id="{17108674-F00F-2B40-AD5B-7FE829C4B79E}"/>
              </a:ext>
            </a:extLst>
          </p:cNvPr>
          <p:cNvPicPr>
            <a:picLocks noChangeAspect="1"/>
          </p:cNvPicPr>
          <p:nvPr/>
        </p:nvPicPr>
        <p:blipFill>
          <a:blip r:embed="rId6"/>
          <a:stretch>
            <a:fillRect/>
          </a:stretch>
        </p:blipFill>
        <p:spPr>
          <a:xfrm>
            <a:off x="6948407" y="5601696"/>
            <a:ext cx="1767017" cy="691012"/>
          </a:xfrm>
          <a:prstGeom prst="rect">
            <a:avLst/>
          </a:prstGeom>
        </p:spPr>
      </p:pic>
      <p:pic>
        <p:nvPicPr>
          <p:cNvPr id="8" name="Picture 7">
            <a:extLst>
              <a:ext uri="{FF2B5EF4-FFF2-40B4-BE49-F238E27FC236}">
                <a16:creationId xmlns:a16="http://schemas.microsoft.com/office/drawing/2014/main" id="{FD298C08-FC93-E646-B31F-6B7F8C471F3A}"/>
              </a:ext>
            </a:extLst>
          </p:cNvPr>
          <p:cNvPicPr>
            <a:picLocks noChangeAspect="1"/>
          </p:cNvPicPr>
          <p:nvPr/>
        </p:nvPicPr>
        <p:blipFill>
          <a:blip r:embed="rId7"/>
          <a:stretch>
            <a:fillRect/>
          </a:stretch>
        </p:blipFill>
        <p:spPr>
          <a:xfrm>
            <a:off x="6127264" y="113396"/>
            <a:ext cx="908812" cy="903791"/>
          </a:xfrm>
          <a:prstGeom prst="rect">
            <a:avLst/>
          </a:prstGeom>
        </p:spPr>
      </p:pic>
      <p:pic>
        <p:nvPicPr>
          <p:cNvPr id="9" name="Picture 8">
            <a:extLst>
              <a:ext uri="{FF2B5EF4-FFF2-40B4-BE49-F238E27FC236}">
                <a16:creationId xmlns:a16="http://schemas.microsoft.com/office/drawing/2014/main" id="{F5EDFA81-19D9-314E-9BB1-888EB0FFA586}"/>
              </a:ext>
            </a:extLst>
          </p:cNvPr>
          <p:cNvPicPr>
            <a:picLocks noChangeAspect="1"/>
          </p:cNvPicPr>
          <p:nvPr/>
        </p:nvPicPr>
        <p:blipFill>
          <a:blip r:embed="rId8"/>
          <a:stretch>
            <a:fillRect/>
          </a:stretch>
        </p:blipFill>
        <p:spPr>
          <a:xfrm>
            <a:off x="7125746" y="113395"/>
            <a:ext cx="908812" cy="903791"/>
          </a:xfrm>
          <a:prstGeom prst="rect">
            <a:avLst/>
          </a:prstGeom>
        </p:spPr>
      </p:pic>
      <p:pic>
        <p:nvPicPr>
          <p:cNvPr id="10" name="Picture 9">
            <a:extLst>
              <a:ext uri="{FF2B5EF4-FFF2-40B4-BE49-F238E27FC236}">
                <a16:creationId xmlns:a16="http://schemas.microsoft.com/office/drawing/2014/main" id="{D3C7A674-47D3-FB49-A74C-491B52491BA3}"/>
              </a:ext>
            </a:extLst>
          </p:cNvPr>
          <p:cNvPicPr>
            <a:picLocks noChangeAspect="1"/>
          </p:cNvPicPr>
          <p:nvPr/>
        </p:nvPicPr>
        <p:blipFill>
          <a:blip r:embed="rId9"/>
          <a:stretch>
            <a:fillRect/>
          </a:stretch>
        </p:blipFill>
        <p:spPr>
          <a:xfrm>
            <a:off x="8124229" y="113394"/>
            <a:ext cx="908812" cy="903791"/>
          </a:xfrm>
          <a:prstGeom prst="rect">
            <a:avLst/>
          </a:prstGeom>
        </p:spPr>
      </p:pic>
      <p:sp>
        <p:nvSpPr>
          <p:cNvPr id="5" name="TextBox 4">
            <a:extLst>
              <a:ext uri="{FF2B5EF4-FFF2-40B4-BE49-F238E27FC236}">
                <a16:creationId xmlns:a16="http://schemas.microsoft.com/office/drawing/2014/main" id="{6ED748E9-D2F2-4145-9728-0B85031E8E5C}"/>
              </a:ext>
            </a:extLst>
          </p:cNvPr>
          <p:cNvSpPr txBox="1"/>
          <p:nvPr/>
        </p:nvSpPr>
        <p:spPr>
          <a:xfrm>
            <a:off x="1940510" y="5020679"/>
            <a:ext cx="526297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10"/>
              </a:rPr>
              <a:t>https://github.com/CMU-SAFARI/Pythia</a:t>
            </a:r>
            <a:endPar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2132311214"/>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0AD11F8-F0EF-7C4D-86C5-B76B163FE8AF}"/>
              </a:ext>
            </a:extLst>
          </p:cNvPr>
          <p:cNvSpPr>
            <a:spLocks noGrp="1"/>
          </p:cNvSpPr>
          <p:nvPr>
            <p:ph type="title"/>
          </p:nvPr>
        </p:nvSpPr>
        <p:spPr/>
        <p:txBody>
          <a:bodyPr/>
          <a:lstStyle/>
          <a:p>
            <a:r>
              <a:rPr lang="en-US" dirty="0"/>
              <a:t>Our Goal</a:t>
            </a:r>
          </a:p>
        </p:txBody>
      </p:sp>
      <p:sp>
        <p:nvSpPr>
          <p:cNvPr id="6" name="Rounded Rectangle 5">
            <a:extLst>
              <a:ext uri="{FF2B5EF4-FFF2-40B4-BE49-F238E27FC236}">
                <a16:creationId xmlns:a16="http://schemas.microsoft.com/office/drawing/2014/main" id="{00F8F039-743D-2642-84D6-4D49626B242B}"/>
              </a:ext>
            </a:extLst>
          </p:cNvPr>
          <p:cNvSpPr/>
          <p:nvPr/>
        </p:nvSpPr>
        <p:spPr>
          <a:xfrm>
            <a:off x="83925" y="1521070"/>
            <a:ext cx="8976149" cy="4237891"/>
          </a:xfrm>
          <a:prstGeom prst="roundRect">
            <a:avLst>
              <a:gd name="adj" fmla="val 6175"/>
            </a:avLst>
          </a:prstGeom>
          <a:solidFill>
            <a:srgbClr val="DAE3F3"/>
          </a:solidFill>
          <a:ln w="3810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200" b="0" i="0" u="none" strike="noStrike" kern="1200" cap="none" spc="0" normalizeH="0" baseline="0" noProof="0" dirty="0">
                <a:ln>
                  <a:noFill/>
                </a:ln>
                <a:solidFill>
                  <a:prstClr val="black"/>
                </a:solidFill>
                <a:effectLst/>
                <a:uLnTx/>
                <a:uFillTx/>
                <a:latin typeface="Calibri" panose="020F0502020204030204"/>
                <a:ea typeface="+mn-ea"/>
                <a:cs typeface="+mn-cs"/>
              </a:rPr>
              <a:t>A </a:t>
            </a:r>
            <a:r>
              <a:rPr kumimoji="0" lang="en-US" sz="4200" b="1" i="0" u="none" strike="noStrike" kern="1200" cap="none" spc="0" normalizeH="0" baseline="0" noProof="0" dirty="0">
                <a:ln>
                  <a:noFill/>
                </a:ln>
                <a:solidFill>
                  <a:srgbClr val="000CFF"/>
                </a:solidFill>
                <a:effectLst/>
                <a:uLnTx/>
                <a:uFillTx/>
                <a:latin typeface="Calibri" panose="020F0502020204030204"/>
                <a:ea typeface="+mn-ea"/>
                <a:cs typeface="+mn-cs"/>
              </a:rPr>
              <a:t>prefetching</a:t>
            </a:r>
            <a:r>
              <a:rPr kumimoji="0" lang="en-US" sz="4200" b="0" i="0" u="none" strike="noStrike" kern="1200" cap="none" spc="0" normalizeH="0" baseline="0" noProof="0" dirty="0">
                <a:ln>
                  <a:noFill/>
                </a:ln>
                <a:solidFill>
                  <a:srgbClr val="000CFF"/>
                </a:solidFill>
                <a:effectLst/>
                <a:uLnTx/>
                <a:uFillTx/>
                <a:latin typeface="Calibri" panose="020F0502020204030204"/>
                <a:ea typeface="+mn-ea"/>
                <a:cs typeface="+mn-cs"/>
              </a:rPr>
              <a:t> </a:t>
            </a:r>
            <a:r>
              <a:rPr kumimoji="0" lang="en-US" sz="4200" b="1" i="0" u="none" strike="noStrike" kern="1200" cap="none" spc="0" normalizeH="0" baseline="0" noProof="0" dirty="0">
                <a:ln>
                  <a:noFill/>
                </a:ln>
                <a:solidFill>
                  <a:srgbClr val="000CFF"/>
                </a:solidFill>
                <a:effectLst/>
                <a:uLnTx/>
                <a:uFillTx/>
                <a:latin typeface="Calibri" panose="020F0502020204030204"/>
                <a:ea typeface="+mn-ea"/>
                <a:cs typeface="+mn-cs"/>
              </a:rPr>
              <a:t>framework</a:t>
            </a:r>
            <a:r>
              <a:rPr kumimoji="0" lang="en-US" sz="4200" b="0" i="0" u="none" strike="noStrike" kern="1200" cap="none" spc="0" normalizeH="0" baseline="0" noProof="0" dirty="0">
                <a:ln>
                  <a:noFill/>
                </a:ln>
                <a:solidFill>
                  <a:prstClr val="black"/>
                </a:solidFill>
                <a:effectLst/>
                <a:uLnTx/>
                <a:uFillTx/>
                <a:latin typeface="Calibri" panose="020F0502020204030204"/>
                <a:ea typeface="+mn-ea"/>
                <a:cs typeface="+mn-cs"/>
              </a:rPr>
              <a:t> that can: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Learn to prefetch using </a:t>
            </a:r>
            <a:r>
              <a:rPr kumimoji="0" lang="en-US" sz="3400" b="1" i="0" u="none" strike="noStrike" kern="1200" cap="none" spc="0" normalizeH="0" baseline="0" noProof="0" dirty="0">
                <a:ln>
                  <a:noFill/>
                </a:ln>
                <a:solidFill>
                  <a:srgbClr val="70AD47"/>
                </a:solidFill>
                <a:effectLst/>
                <a:uLnTx/>
                <a:uFillTx/>
                <a:latin typeface="Calibri" panose="020F0502020204030204"/>
                <a:ea typeface="+mn-ea"/>
                <a:cs typeface="+mn-cs"/>
              </a:rPr>
              <a:t>multiple features</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3400" b="1" i="0" u="none" strike="noStrike" kern="1200" cap="none" spc="0" normalizeH="0" baseline="0" noProof="0" dirty="0">
                <a:ln>
                  <a:noFill/>
                </a:ln>
                <a:solidFill>
                  <a:srgbClr val="70AD47"/>
                </a:solidFill>
                <a:effectLst/>
                <a:uLnTx/>
                <a:uFillTx/>
                <a:latin typeface="Calibri" panose="020F0502020204030204"/>
                <a:ea typeface="+mn-ea"/>
                <a:cs typeface="+mn-cs"/>
              </a:rPr>
              <a:t>inherent system-level feedback</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information</a:t>
            </a: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2900" marR="0" lvl="0" indent="-342900" algn="ctr" defTabSz="457200" rtl="0" eaLnBrk="1" fontAlgn="auto" latinLnBrk="0" hangingPunct="1">
              <a:lnSpc>
                <a:spcPct val="100000"/>
              </a:lnSpc>
              <a:spcBef>
                <a:spcPts val="0"/>
              </a:spcBef>
              <a:spcAft>
                <a:spcPts val="0"/>
              </a:spcAft>
              <a:buClrTx/>
              <a:buSzTx/>
              <a:buFontTx/>
              <a:buAutoNum type="arabicPeriod"/>
              <a:tabLst/>
              <a:defRPr/>
            </a:pP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Be </a:t>
            </a:r>
            <a:r>
              <a:rPr kumimoji="0" lang="en-US" sz="3400" b="1" i="0" u="none" strike="noStrike" kern="1200" cap="none" spc="0" normalizeH="0" baseline="0" noProof="0" dirty="0">
                <a:ln>
                  <a:noFill/>
                </a:ln>
                <a:solidFill>
                  <a:srgbClr val="C00000"/>
                </a:solidFill>
                <a:effectLst/>
                <a:uLnTx/>
                <a:uFillTx/>
                <a:latin typeface="Calibri" panose="020F0502020204030204"/>
                <a:ea typeface="+mn-ea"/>
                <a:cs typeface="+mn-cs"/>
              </a:rPr>
              <a:t>easily customized in silicon</a:t>
            </a:r>
            <a:r>
              <a:rPr kumimoji="0" lang="en-US" sz="3400" b="0" i="0" u="none" strike="noStrike" kern="1200" cap="none" spc="0" normalizeH="0" baseline="0" noProof="0" dirty="0">
                <a:ln>
                  <a:noFill/>
                </a:ln>
                <a:solidFill>
                  <a:prstClr val="black"/>
                </a:solidFill>
                <a:effectLst/>
                <a:uLnTx/>
                <a:uFillTx/>
                <a:latin typeface="Calibri" panose="020F0502020204030204"/>
                <a:ea typeface="+mn-ea"/>
                <a:cs typeface="+mn-cs"/>
              </a:rPr>
              <a:t> to use different features and/or change prefetcher’s objectives</a:t>
            </a:r>
          </a:p>
        </p:txBody>
      </p:sp>
    </p:spTree>
    <p:extLst>
      <p:ext uri="{BB962C8B-B14F-4D97-AF65-F5344CB8AC3E}">
        <p14:creationId xmlns:p14="http://schemas.microsoft.com/office/powerpoint/2010/main" val="27446900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63ABE630-4151-074F-8263-49EFB5E0D497}"/>
              </a:ext>
            </a:extLst>
          </p:cNvPr>
          <p:cNvSpPr>
            <a:spLocks noGrp="1"/>
          </p:cNvSpPr>
          <p:nvPr>
            <p:ph type="title"/>
          </p:nvPr>
        </p:nvSpPr>
        <p:spPr/>
        <p:txBody>
          <a:bodyPr/>
          <a:lstStyle/>
          <a:p>
            <a:r>
              <a:rPr lang="en-US" dirty="0"/>
              <a:t>Our Proposal</a:t>
            </a:r>
          </a:p>
        </p:txBody>
      </p:sp>
      <p:pic>
        <p:nvPicPr>
          <p:cNvPr id="11" name="Content Placeholder 10">
            <a:extLst>
              <a:ext uri="{FF2B5EF4-FFF2-40B4-BE49-F238E27FC236}">
                <a16:creationId xmlns:a16="http://schemas.microsoft.com/office/drawing/2014/main" id="{459EE8E4-A7E4-6D4C-B683-1F70FCCCB9B6}"/>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364504" y="1204572"/>
            <a:ext cx="2414992" cy="2414992"/>
          </a:xfrm>
        </p:spPr>
      </p:pic>
      <p:sp>
        <p:nvSpPr>
          <p:cNvPr id="12" name="TextBox 11">
            <a:extLst>
              <a:ext uri="{FF2B5EF4-FFF2-40B4-BE49-F238E27FC236}">
                <a16:creationId xmlns:a16="http://schemas.microsoft.com/office/drawing/2014/main" id="{AB14BC19-14CB-C74A-8F2C-9DB36EC9727C}"/>
              </a:ext>
            </a:extLst>
          </p:cNvPr>
          <p:cNvSpPr txBox="1"/>
          <p:nvPr/>
        </p:nvSpPr>
        <p:spPr>
          <a:xfrm>
            <a:off x="3711510" y="3702380"/>
            <a:ext cx="1809598" cy="83099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Pythia</a:t>
            </a:r>
            <a:endParaRPr kumimoji="0" lang="en-US" sz="4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4" name="TextBox 13">
            <a:extLst>
              <a:ext uri="{FF2B5EF4-FFF2-40B4-BE49-F238E27FC236}">
                <a16:creationId xmlns:a16="http://schemas.microsoft.com/office/drawing/2014/main" id="{3CFB2216-8DDA-B34B-BDD0-7A67AE10B2F9}"/>
              </a:ext>
            </a:extLst>
          </p:cNvPr>
          <p:cNvSpPr txBox="1"/>
          <p:nvPr/>
        </p:nvSpPr>
        <p:spPr>
          <a:xfrm>
            <a:off x="1818549" y="4616193"/>
            <a:ext cx="5595521" cy="101566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Formulates prefetching as a </a:t>
            </a:r>
            <a:r>
              <a:rPr kumimoji="0" lang="en-US" sz="30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reinforcement learning problem</a:t>
            </a:r>
          </a:p>
        </p:txBody>
      </p:sp>
      <p:sp>
        <p:nvSpPr>
          <p:cNvPr id="15" name="TextBox 14">
            <a:extLst>
              <a:ext uri="{FF2B5EF4-FFF2-40B4-BE49-F238E27FC236}">
                <a16:creationId xmlns:a16="http://schemas.microsoft.com/office/drawing/2014/main" id="{5CF0F5F5-213D-A341-A7B3-42238F9F4941}"/>
              </a:ext>
            </a:extLst>
          </p:cNvPr>
          <p:cNvSpPr txBox="1"/>
          <p:nvPr/>
        </p:nvSpPr>
        <p:spPr>
          <a:xfrm>
            <a:off x="1919098" y="6263552"/>
            <a:ext cx="5394425"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Pythia is named after the oracle of Delphi, who is known for her accurate prophecies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https://</a:t>
            </a:r>
            <a:r>
              <a:rPr kumimoji="0" lang="en-US" sz="1200" b="0" i="1" u="none" strike="noStrike" kern="1200" cap="none" spc="0" normalizeH="0" baseline="0" noProof="0" dirty="0" err="1">
                <a:ln>
                  <a:noFill/>
                </a:ln>
                <a:solidFill>
                  <a:prstClr val="white">
                    <a:lumMod val="50000"/>
                  </a:prstClr>
                </a:solidFill>
                <a:effectLst/>
                <a:uLnTx/>
                <a:uFillTx/>
                <a:latin typeface="Calibri" panose="020F0502020204030204"/>
                <a:ea typeface="+mn-ea"/>
                <a:cs typeface="+mn-cs"/>
              </a:rPr>
              <a:t>en.wikipedia.org</a:t>
            </a:r>
            <a:r>
              <a:rPr kumimoji="0" lang="en-US" sz="1200" b="0" i="1"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/wiki/Pythia</a:t>
            </a:r>
          </a:p>
        </p:txBody>
      </p:sp>
    </p:spTree>
    <p:extLst>
      <p:ext uri="{BB962C8B-B14F-4D97-AF65-F5344CB8AC3E}">
        <p14:creationId xmlns:p14="http://schemas.microsoft.com/office/powerpoint/2010/main" val="158257566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DBA749-4B46-5846-A229-89C516AB117E}"/>
              </a:ext>
            </a:extLst>
          </p:cNvPr>
          <p:cNvSpPr>
            <a:spLocks noGrp="1"/>
          </p:cNvSpPr>
          <p:nvPr>
            <p:ph type="title"/>
          </p:nvPr>
        </p:nvSpPr>
        <p:spPr/>
        <p:txBody>
          <a:bodyPr/>
          <a:lstStyle/>
          <a:p>
            <a:r>
              <a:rPr lang="en-US" sz="3800" dirty="0"/>
              <a:t>Basics of Reinforcement Learning (RL)</a:t>
            </a:r>
          </a:p>
        </p:txBody>
      </p:sp>
      <p:sp>
        <p:nvSpPr>
          <p:cNvPr id="5" name="Content Placeholder 4">
            <a:extLst>
              <a:ext uri="{FF2B5EF4-FFF2-40B4-BE49-F238E27FC236}">
                <a16:creationId xmlns:a16="http://schemas.microsoft.com/office/drawing/2014/main" id="{90772A9A-66E4-0244-83CD-CADE17C6CDDE}"/>
              </a:ext>
            </a:extLst>
          </p:cNvPr>
          <p:cNvSpPr>
            <a:spLocks noGrp="1"/>
          </p:cNvSpPr>
          <p:nvPr>
            <p:ph idx="1"/>
          </p:nvPr>
        </p:nvSpPr>
        <p:spPr>
          <a:xfrm>
            <a:off x="169011" y="936172"/>
            <a:ext cx="8894602" cy="5789494"/>
          </a:xfrm>
        </p:spPr>
        <p:txBody>
          <a:bodyPr>
            <a:normAutofit/>
          </a:bodyPr>
          <a:lstStyle/>
          <a:p>
            <a:r>
              <a:rPr lang="en-US" sz="3000" dirty="0">
                <a:latin typeface="Calibri" panose="020F0502020204030204" pitchFamily="34" charset="0"/>
                <a:cs typeface="Calibri" panose="020F0502020204030204" pitchFamily="34" charset="0"/>
              </a:rPr>
              <a:t>Algorithmic approach to learn to take an </a:t>
            </a:r>
            <a:r>
              <a:rPr lang="en-US" sz="3000" b="1" dirty="0">
                <a:solidFill>
                  <a:srgbClr val="000CFF"/>
                </a:solidFill>
                <a:latin typeface="Calibri" panose="020F0502020204030204" pitchFamily="34" charset="0"/>
                <a:cs typeface="Calibri" panose="020F0502020204030204" pitchFamily="34" charset="0"/>
              </a:rPr>
              <a:t>action</a:t>
            </a:r>
            <a:r>
              <a:rPr lang="en-US" sz="3000" dirty="0">
                <a:latin typeface="Calibri" panose="020F0502020204030204" pitchFamily="34" charset="0"/>
                <a:cs typeface="Calibri" panose="020F0502020204030204" pitchFamily="34" charset="0"/>
              </a:rPr>
              <a:t> in a given </a:t>
            </a:r>
            <a:r>
              <a:rPr lang="en-US" sz="3000" b="1" dirty="0">
                <a:solidFill>
                  <a:srgbClr val="000CFF"/>
                </a:solidFill>
                <a:latin typeface="Calibri" panose="020F0502020204030204" pitchFamily="34" charset="0"/>
                <a:cs typeface="Calibri" panose="020F0502020204030204" pitchFamily="34" charset="0"/>
              </a:rPr>
              <a:t>situation</a:t>
            </a:r>
            <a:r>
              <a:rPr lang="en-US" sz="3000" dirty="0">
                <a:latin typeface="Calibri" panose="020F0502020204030204" pitchFamily="34" charset="0"/>
                <a:cs typeface="Calibri" panose="020F0502020204030204" pitchFamily="34" charset="0"/>
              </a:rPr>
              <a:t> to maximize a numerical </a:t>
            </a:r>
            <a:r>
              <a:rPr lang="en-US" sz="3000" b="1" dirty="0">
                <a:solidFill>
                  <a:srgbClr val="000CFF"/>
                </a:solidFill>
                <a:latin typeface="Calibri" panose="020F0502020204030204" pitchFamily="34" charset="0"/>
                <a:cs typeface="Calibri" panose="020F0502020204030204" pitchFamily="34" charset="0"/>
              </a:rPr>
              <a:t>reward</a:t>
            </a: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b="1" dirty="0">
              <a:solidFill>
                <a:srgbClr val="C00000"/>
              </a:solidFill>
              <a:latin typeface="Calibri" panose="020F0502020204030204" pitchFamily="34" charset="0"/>
              <a:cs typeface="Calibri" panose="020F0502020204030204" pitchFamily="34" charset="0"/>
            </a:endParaRPr>
          </a:p>
          <a:p>
            <a:endParaRPr lang="en-US" sz="300" dirty="0">
              <a:latin typeface="Calibri" panose="020F0502020204030204" pitchFamily="34" charset="0"/>
              <a:cs typeface="Calibri" panose="020F0502020204030204" pitchFamily="34" charset="0"/>
            </a:endParaRPr>
          </a:p>
          <a:p>
            <a:r>
              <a:rPr lang="en-US" sz="3000" dirty="0">
                <a:latin typeface="Calibri" panose="020F0502020204030204" pitchFamily="34" charset="0"/>
                <a:cs typeface="Calibri" panose="020F0502020204030204" pitchFamily="34" charset="0"/>
              </a:rPr>
              <a:t>Agent stores </a:t>
            </a:r>
            <a:r>
              <a:rPr lang="en-US" sz="3000" b="1" dirty="0">
                <a:solidFill>
                  <a:srgbClr val="C00000"/>
                </a:solidFill>
                <a:latin typeface="Calibri" panose="020F0502020204030204" pitchFamily="34" charset="0"/>
                <a:cs typeface="Calibri" panose="020F0502020204030204" pitchFamily="34" charset="0"/>
              </a:rPr>
              <a:t>Q-values</a:t>
            </a:r>
            <a:r>
              <a:rPr lang="en-US" sz="3000" dirty="0">
                <a:latin typeface="Calibri" panose="020F0502020204030204" pitchFamily="34" charset="0"/>
                <a:cs typeface="Calibri" panose="020F0502020204030204" pitchFamily="34" charset="0"/>
              </a:rPr>
              <a:t> for </a:t>
            </a:r>
            <a:r>
              <a:rPr lang="en-US" sz="3000" i="1" dirty="0">
                <a:solidFill>
                  <a:srgbClr val="C00000"/>
                </a:solidFill>
                <a:latin typeface="Calibri" panose="020F0502020204030204" pitchFamily="34" charset="0"/>
                <a:cs typeface="Calibri" panose="020F0502020204030204" pitchFamily="34" charset="0"/>
              </a:rPr>
              <a:t>every</a:t>
            </a:r>
            <a:r>
              <a:rPr lang="en-US" sz="3000" dirty="0">
                <a:latin typeface="Calibri" panose="020F0502020204030204" pitchFamily="34" charset="0"/>
                <a:cs typeface="Calibri" panose="020F0502020204030204" pitchFamily="34" charset="0"/>
              </a:rPr>
              <a:t> state-action pair</a:t>
            </a:r>
          </a:p>
          <a:p>
            <a:pPr lvl="1"/>
            <a:r>
              <a:rPr lang="en-US" sz="2600" b="1" dirty="0">
                <a:solidFill>
                  <a:srgbClr val="C00000"/>
                </a:solidFill>
                <a:latin typeface="Calibri" panose="020F0502020204030204" pitchFamily="34" charset="0"/>
                <a:cs typeface="Calibri" panose="020F0502020204030204" pitchFamily="34" charset="0"/>
              </a:rPr>
              <a:t>Expected return</a:t>
            </a:r>
            <a:r>
              <a:rPr lang="en-US" sz="2600" dirty="0">
                <a:latin typeface="Calibri" panose="020F0502020204030204" pitchFamily="34" charset="0"/>
                <a:cs typeface="Calibri" panose="020F0502020204030204" pitchFamily="34" charset="0"/>
              </a:rPr>
              <a:t> for taking an action in a state</a:t>
            </a:r>
          </a:p>
          <a:p>
            <a:pPr lvl="1"/>
            <a:r>
              <a:rPr lang="en-US" sz="2600" dirty="0">
                <a:latin typeface="Calibri" panose="020F0502020204030204" pitchFamily="34" charset="0"/>
                <a:cs typeface="Calibri" panose="020F0502020204030204" pitchFamily="34" charset="0"/>
              </a:rPr>
              <a:t>Given a state, selects action that provides </a:t>
            </a:r>
            <a:r>
              <a:rPr lang="en-US" sz="2600" b="1" dirty="0">
                <a:solidFill>
                  <a:srgbClr val="C00000"/>
                </a:solidFill>
                <a:latin typeface="Calibri" panose="020F0502020204030204" pitchFamily="34" charset="0"/>
                <a:cs typeface="Calibri" panose="020F0502020204030204" pitchFamily="34" charset="0"/>
              </a:rPr>
              <a:t>highest</a:t>
            </a:r>
            <a:r>
              <a:rPr lang="en-US" sz="2600" dirty="0">
                <a:latin typeface="Calibri" panose="020F0502020204030204" pitchFamily="34" charset="0"/>
                <a:cs typeface="Calibri" panose="020F0502020204030204" pitchFamily="34" charset="0"/>
              </a:rPr>
              <a:t> Q-value</a:t>
            </a:r>
          </a:p>
        </p:txBody>
      </p:sp>
      <p:pic>
        <p:nvPicPr>
          <p:cNvPr id="7" name="Picture 6">
            <a:extLst>
              <a:ext uri="{FF2B5EF4-FFF2-40B4-BE49-F238E27FC236}">
                <a16:creationId xmlns:a16="http://schemas.microsoft.com/office/drawing/2014/main" id="{B5318DA0-969A-3649-BFAC-A2D03EE60CB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55534" y="2162423"/>
            <a:ext cx="6642100" cy="2819400"/>
          </a:xfrm>
          <a:prstGeom prst="rect">
            <a:avLst/>
          </a:prstGeom>
        </p:spPr>
      </p:pic>
      <p:sp>
        <p:nvSpPr>
          <p:cNvPr id="8" name="Rectangle 7">
            <a:extLst>
              <a:ext uri="{FF2B5EF4-FFF2-40B4-BE49-F238E27FC236}">
                <a16:creationId xmlns:a16="http://schemas.microsoft.com/office/drawing/2014/main" id="{C0AB31C9-755A-A641-A5B7-B2FAC56E2924}"/>
              </a:ext>
            </a:extLst>
          </p:cNvPr>
          <p:cNvSpPr/>
          <p:nvPr/>
        </p:nvSpPr>
        <p:spPr>
          <a:xfrm>
            <a:off x="1029114" y="2162423"/>
            <a:ext cx="2520563" cy="120097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E4E8297D-305C-904E-9B21-424EB26849AC}"/>
              </a:ext>
            </a:extLst>
          </p:cNvPr>
          <p:cNvSpPr/>
          <p:nvPr/>
        </p:nvSpPr>
        <p:spPr>
          <a:xfrm>
            <a:off x="1029113" y="3408113"/>
            <a:ext cx="2051437"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7FDC9F6A-4388-6D49-9731-DE2CD9ADC8F7}"/>
              </a:ext>
            </a:extLst>
          </p:cNvPr>
          <p:cNvSpPr/>
          <p:nvPr/>
        </p:nvSpPr>
        <p:spPr>
          <a:xfrm>
            <a:off x="3304512" y="3408114"/>
            <a:ext cx="2392017" cy="79017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4A86BF9D-0283-7440-900E-6B4D6908B55A}"/>
              </a:ext>
            </a:extLst>
          </p:cNvPr>
          <p:cNvSpPr/>
          <p:nvPr/>
        </p:nvSpPr>
        <p:spPr>
          <a:xfrm>
            <a:off x="4336856" y="2934031"/>
            <a:ext cx="327328" cy="43825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1F074B86-3F1D-DC43-A0D9-82380326512F}"/>
              </a:ext>
            </a:extLst>
          </p:cNvPr>
          <p:cNvSpPr/>
          <p:nvPr/>
        </p:nvSpPr>
        <p:spPr>
          <a:xfrm>
            <a:off x="5451363" y="2108258"/>
            <a:ext cx="2346271" cy="125514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D594AEAD-E8D2-064A-9277-BF53D83E64B8}"/>
              </a:ext>
            </a:extLst>
          </p:cNvPr>
          <p:cNvSpPr/>
          <p:nvPr/>
        </p:nvSpPr>
        <p:spPr>
          <a:xfrm>
            <a:off x="5920491" y="3422118"/>
            <a:ext cx="1877143" cy="12831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775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xEl>
                                              <p:pRg st="9" end="9"/>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5">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06E1681-0436-2046-A6E8-E391907CBE2D}"/>
              </a:ext>
            </a:extLst>
          </p:cNvPr>
          <p:cNvSpPr>
            <a:spLocks noGrp="1"/>
          </p:cNvSpPr>
          <p:nvPr>
            <p:ph type="title"/>
          </p:nvPr>
        </p:nvSpPr>
        <p:spPr/>
        <p:txBody>
          <a:bodyPr/>
          <a:lstStyle/>
          <a:p>
            <a:r>
              <a:rPr lang="en-US" dirty="0"/>
              <a:t>Formulating Prefetching as RL</a:t>
            </a:r>
          </a:p>
        </p:txBody>
      </p:sp>
      <p:pic>
        <p:nvPicPr>
          <p:cNvPr id="7" name="Content Placeholder 6">
            <a:extLst>
              <a:ext uri="{FF2B5EF4-FFF2-40B4-BE49-F238E27FC236}">
                <a16:creationId xmlns:a16="http://schemas.microsoft.com/office/drawing/2014/main" id="{D621D27C-6A02-F347-8494-127556EA2F73}"/>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876107" y="1004336"/>
            <a:ext cx="5391785" cy="2288674"/>
          </a:xfrm>
        </p:spPr>
      </p:pic>
      <p:pic>
        <p:nvPicPr>
          <p:cNvPr id="9" name="Picture 8">
            <a:extLst>
              <a:ext uri="{FF2B5EF4-FFF2-40B4-BE49-F238E27FC236}">
                <a16:creationId xmlns:a16="http://schemas.microsoft.com/office/drawing/2014/main" id="{08FD2C54-DB36-6245-9D84-8805931FF3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19177" y="3701697"/>
            <a:ext cx="6905646" cy="2707883"/>
          </a:xfrm>
          <a:prstGeom prst="rect">
            <a:avLst/>
          </a:prstGeom>
        </p:spPr>
      </p:pic>
      <p:sp>
        <p:nvSpPr>
          <p:cNvPr id="10" name="Rectangle 9">
            <a:extLst>
              <a:ext uri="{FF2B5EF4-FFF2-40B4-BE49-F238E27FC236}">
                <a16:creationId xmlns:a16="http://schemas.microsoft.com/office/drawing/2014/main" id="{BF167353-6E22-B849-A3CE-4DAA684787AB}"/>
              </a:ext>
            </a:extLst>
          </p:cNvPr>
          <p:cNvSpPr/>
          <p:nvPr/>
        </p:nvSpPr>
        <p:spPr>
          <a:xfrm>
            <a:off x="3852404" y="1004336"/>
            <a:ext cx="1502797"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170BBACB-9B0A-E94F-9AFF-672B37109C36}"/>
              </a:ext>
            </a:extLst>
          </p:cNvPr>
          <p:cNvSpPr/>
          <p:nvPr/>
        </p:nvSpPr>
        <p:spPr>
          <a:xfrm>
            <a:off x="3465440" y="2667329"/>
            <a:ext cx="2276726" cy="6256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8FA8E092-D95D-AA42-83E3-6B402095208D}"/>
              </a:ext>
            </a:extLst>
          </p:cNvPr>
          <p:cNvSpPr/>
          <p:nvPr/>
        </p:nvSpPr>
        <p:spPr>
          <a:xfrm>
            <a:off x="3742410" y="3670095"/>
            <a:ext cx="1571269" cy="6987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E7B7EFEA-C3BB-4445-8891-5B3E2A5E45DD}"/>
              </a:ext>
            </a:extLst>
          </p:cNvPr>
          <p:cNvSpPr/>
          <p:nvPr/>
        </p:nvSpPr>
        <p:spPr>
          <a:xfrm>
            <a:off x="3351250" y="5504311"/>
            <a:ext cx="2434870" cy="9052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BC07B293-3AA4-514B-9205-E17A1FF6CE86}"/>
              </a:ext>
            </a:extLst>
          </p:cNvPr>
          <p:cNvSpPr/>
          <p:nvPr/>
        </p:nvSpPr>
        <p:spPr>
          <a:xfrm>
            <a:off x="1876107"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A00F6041-70A8-8B48-B707-103A49B165B2}"/>
              </a:ext>
            </a:extLst>
          </p:cNvPr>
          <p:cNvSpPr/>
          <p:nvPr/>
        </p:nvSpPr>
        <p:spPr>
          <a:xfrm>
            <a:off x="1516751" y="2004851"/>
            <a:ext cx="1929911" cy="11105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73403463-B2FC-7B43-8971-9C41BD9A4AC5}"/>
              </a:ext>
            </a:extLst>
          </p:cNvPr>
          <p:cNvSpPr/>
          <p:nvPr/>
        </p:nvSpPr>
        <p:spPr>
          <a:xfrm>
            <a:off x="5361174" y="1004336"/>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16">
            <a:extLst>
              <a:ext uri="{FF2B5EF4-FFF2-40B4-BE49-F238E27FC236}">
                <a16:creationId xmlns:a16="http://schemas.microsoft.com/office/drawing/2014/main" id="{82B802A5-C049-5241-89D4-10C515AA1A24}"/>
              </a:ext>
            </a:extLst>
          </p:cNvPr>
          <p:cNvSpPr/>
          <p:nvPr/>
        </p:nvSpPr>
        <p:spPr>
          <a:xfrm>
            <a:off x="5754317" y="2018244"/>
            <a:ext cx="1532354" cy="103505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0D01B655-E837-864F-8F97-7BAC0B2BDE0B}"/>
              </a:ext>
            </a:extLst>
          </p:cNvPr>
          <p:cNvSpPr/>
          <p:nvPr/>
        </p:nvSpPr>
        <p:spPr>
          <a:xfrm>
            <a:off x="3635534" y="2014852"/>
            <a:ext cx="1929911"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604999C2-C787-1345-A7EB-032921114C93}"/>
              </a:ext>
            </a:extLst>
          </p:cNvPr>
          <p:cNvSpPr/>
          <p:nvPr/>
        </p:nvSpPr>
        <p:spPr>
          <a:xfrm flipV="1">
            <a:off x="4462899" y="2444440"/>
            <a:ext cx="211572" cy="2070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91B66F59-2BC1-9D4E-A978-5805F82B3B84}"/>
              </a:ext>
            </a:extLst>
          </p:cNvPr>
          <p:cNvSpPr/>
          <p:nvPr/>
        </p:nvSpPr>
        <p:spPr>
          <a:xfrm flipV="1">
            <a:off x="4490267" y="1645389"/>
            <a:ext cx="211572" cy="33448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20">
            <a:extLst>
              <a:ext uri="{FF2B5EF4-FFF2-40B4-BE49-F238E27FC236}">
                <a16:creationId xmlns:a16="http://schemas.microsoft.com/office/drawing/2014/main" id="{A7BC7899-9C44-F645-BD75-9F5C02E38CF9}"/>
              </a:ext>
            </a:extLst>
          </p:cNvPr>
          <p:cNvSpPr/>
          <p:nvPr/>
        </p:nvSpPr>
        <p:spPr>
          <a:xfrm>
            <a:off x="1800347" y="3567160"/>
            <a:ext cx="1929911" cy="9755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Rectangle 21">
            <a:extLst>
              <a:ext uri="{FF2B5EF4-FFF2-40B4-BE49-F238E27FC236}">
                <a16:creationId xmlns:a16="http://schemas.microsoft.com/office/drawing/2014/main" id="{30A33112-6F21-8E48-8C1F-50C79A1E9745}"/>
              </a:ext>
            </a:extLst>
          </p:cNvPr>
          <p:cNvSpPr/>
          <p:nvPr/>
        </p:nvSpPr>
        <p:spPr>
          <a:xfrm>
            <a:off x="1201143" y="4574301"/>
            <a:ext cx="2150107"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38DE44E6-5721-E144-B3A7-B97F2708D3B9}"/>
              </a:ext>
            </a:extLst>
          </p:cNvPr>
          <p:cNvSpPr/>
          <p:nvPr/>
        </p:nvSpPr>
        <p:spPr>
          <a:xfrm>
            <a:off x="5325831" y="3609752"/>
            <a:ext cx="2617026"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E426AF4-FF54-224F-9EF8-CBF772E904EE}"/>
              </a:ext>
            </a:extLst>
          </p:cNvPr>
          <p:cNvSpPr/>
          <p:nvPr/>
        </p:nvSpPr>
        <p:spPr>
          <a:xfrm>
            <a:off x="5792752" y="5036102"/>
            <a:ext cx="2143475" cy="140508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DAE916B8-EDC0-B04C-A79A-A6EA5938CC6B}"/>
              </a:ext>
            </a:extLst>
          </p:cNvPr>
          <p:cNvSpPr/>
          <p:nvPr/>
        </p:nvSpPr>
        <p:spPr>
          <a:xfrm>
            <a:off x="4118776" y="4847604"/>
            <a:ext cx="828047" cy="31825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851705C-DF0B-784F-B880-19E4B735823F}"/>
              </a:ext>
            </a:extLst>
          </p:cNvPr>
          <p:cNvSpPr/>
          <p:nvPr/>
        </p:nvSpPr>
        <p:spPr>
          <a:xfrm>
            <a:off x="4339186" y="4376751"/>
            <a:ext cx="302162" cy="43710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4D32609-641B-0B4A-8DBE-CF095DACCA47}"/>
              </a:ext>
            </a:extLst>
          </p:cNvPr>
          <p:cNvSpPr/>
          <p:nvPr/>
        </p:nvSpPr>
        <p:spPr>
          <a:xfrm>
            <a:off x="4339186" y="5181614"/>
            <a:ext cx="302162" cy="29109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9" name="Straight Connector 28">
            <a:extLst>
              <a:ext uri="{FF2B5EF4-FFF2-40B4-BE49-F238E27FC236}">
                <a16:creationId xmlns:a16="http://schemas.microsoft.com/office/drawing/2014/main" id="{ED122E0C-22F0-6747-A99C-5BF96DC1691A}"/>
              </a:ext>
            </a:extLst>
          </p:cNvPr>
          <p:cNvCxnSpPr/>
          <p:nvPr/>
        </p:nvCxnSpPr>
        <p:spPr>
          <a:xfrm>
            <a:off x="954157" y="3429000"/>
            <a:ext cx="7243638" cy="0"/>
          </a:xfrm>
          <a:prstGeom prst="line">
            <a:avLst/>
          </a:prstGeom>
          <a:ln w="28575">
            <a:solidFill>
              <a:schemeClr val="bg2">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1893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13"/>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xit"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hidden"/>
                                      </p:to>
                                    </p:set>
                                  </p:childTnLst>
                                </p:cTn>
                              </p:par>
                              <p:par>
                                <p:cTn id="21" presetID="1" presetClass="exit" presetSubtype="0" fill="hold" grpId="0" nodeType="withEffect">
                                  <p:stCondLst>
                                    <p:cond delay="0"/>
                                  </p:stCondLst>
                                  <p:childTnLst>
                                    <p:set>
                                      <p:cBhvr>
                                        <p:cTn id="22" dur="1" fill="hold">
                                          <p:stCondLst>
                                            <p:cond delay="0"/>
                                          </p:stCondLst>
                                        </p:cTn>
                                        <p:tgtEl>
                                          <p:spTgt spid="21"/>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17"/>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23"/>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24"/>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18"/>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hidden"/>
                                      </p:to>
                                    </p:set>
                                  </p:childTnLst>
                                </p:cTn>
                              </p:par>
                              <p:par>
                                <p:cTn id="45" presetID="1" presetClass="exit" presetSubtype="0" fill="hold" grpId="0" nodeType="withEffect">
                                  <p:stCondLst>
                                    <p:cond delay="0"/>
                                  </p:stCondLst>
                                  <p:childTnLst>
                                    <p:set>
                                      <p:cBhvr>
                                        <p:cTn id="46" dur="1" fill="hold">
                                          <p:stCondLst>
                                            <p:cond delay="0"/>
                                          </p:stCondLst>
                                        </p:cTn>
                                        <p:tgtEl>
                                          <p:spTgt spid="25"/>
                                        </p:tgtEl>
                                        <p:attrNameLst>
                                          <p:attrName>style.visibility</p:attrName>
                                        </p:attrNameLst>
                                      </p:cBhvr>
                                      <p:to>
                                        <p:strVal val="hidden"/>
                                      </p:to>
                                    </p:set>
                                  </p:childTnLst>
                                </p:cTn>
                              </p:par>
                              <p:par>
                                <p:cTn id="47" presetID="1" presetClass="exit" presetSubtype="0" fill="hold" grpId="0" nodeType="withEffect">
                                  <p:stCondLst>
                                    <p:cond delay="0"/>
                                  </p:stCondLst>
                                  <p:childTnLst>
                                    <p:set>
                                      <p:cBhvr>
                                        <p:cTn id="48" dur="1" fill="hold">
                                          <p:stCondLst>
                                            <p:cond delay="0"/>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A3FCEAF-8A5B-644C-A41E-0C6D4BB6BEF3}"/>
              </a:ext>
            </a:extLst>
          </p:cNvPr>
          <p:cNvSpPr>
            <a:spLocks noGrp="1"/>
          </p:cNvSpPr>
          <p:nvPr>
            <p:ph type="title"/>
          </p:nvPr>
        </p:nvSpPr>
        <p:spPr/>
        <p:txBody>
          <a:bodyPr/>
          <a:lstStyle/>
          <a:p>
            <a:r>
              <a:rPr lang="en-US" dirty="0"/>
              <a:t>Pythia Overview</a:t>
            </a:r>
          </a:p>
        </p:txBody>
      </p:sp>
      <p:sp>
        <p:nvSpPr>
          <p:cNvPr id="5" name="Content Placeholder 4">
            <a:extLst>
              <a:ext uri="{FF2B5EF4-FFF2-40B4-BE49-F238E27FC236}">
                <a16:creationId xmlns:a16="http://schemas.microsoft.com/office/drawing/2014/main" id="{8B656715-C85A-7749-B41C-B585766E82AC}"/>
              </a:ext>
            </a:extLst>
          </p:cNvPr>
          <p:cNvSpPr>
            <a:spLocks noGrp="1"/>
          </p:cNvSpPr>
          <p:nvPr>
            <p:ph idx="1"/>
          </p:nvPr>
        </p:nvSpPr>
        <p:spPr/>
        <p:txBody>
          <a:bodyPr>
            <a:normAutofit/>
          </a:bodyPr>
          <a:lstStyle/>
          <a:p>
            <a:r>
              <a:rPr lang="en-US" b="1" dirty="0">
                <a:solidFill>
                  <a:schemeClr val="accent2"/>
                </a:solidFill>
                <a:latin typeface="Calibri" panose="020F0502020204030204" pitchFamily="34" charset="0"/>
                <a:cs typeface="Calibri" panose="020F0502020204030204" pitchFamily="34" charset="0"/>
              </a:rPr>
              <a:t>Q-Value Store</a:t>
            </a:r>
            <a:r>
              <a:rPr lang="en-US" dirty="0">
                <a:latin typeface="Calibri" panose="020F0502020204030204" pitchFamily="34" charset="0"/>
                <a:cs typeface="Calibri" panose="020F0502020204030204" pitchFamily="34" charset="0"/>
              </a:rPr>
              <a:t>: Records Q-values for </a:t>
            </a:r>
            <a:r>
              <a:rPr lang="en-US" i="1" dirty="0">
                <a:solidFill>
                  <a:srgbClr val="C00000"/>
                </a:solidFill>
                <a:latin typeface="Calibri" panose="020F0502020204030204" pitchFamily="34" charset="0"/>
                <a:cs typeface="Calibri" panose="020F0502020204030204" pitchFamily="34" charset="0"/>
              </a:rPr>
              <a:t>all</a:t>
            </a:r>
            <a:r>
              <a:rPr lang="en-US" dirty="0">
                <a:latin typeface="Calibri" panose="020F0502020204030204" pitchFamily="34" charset="0"/>
                <a:cs typeface="Calibri" panose="020F0502020204030204" pitchFamily="34" charset="0"/>
              </a:rPr>
              <a:t> state-action pairs</a:t>
            </a:r>
          </a:p>
          <a:p>
            <a:r>
              <a:rPr lang="en-US" b="1" dirty="0">
                <a:solidFill>
                  <a:srgbClr val="7030A0"/>
                </a:solidFill>
                <a:latin typeface="Calibri" panose="020F0502020204030204" pitchFamily="34" charset="0"/>
                <a:cs typeface="Calibri" panose="020F0502020204030204" pitchFamily="34" charset="0"/>
              </a:rPr>
              <a:t>Evaluation Queue</a:t>
            </a:r>
            <a:r>
              <a:rPr lang="en-US" dirty="0">
                <a:latin typeface="Calibri" panose="020F0502020204030204" pitchFamily="34" charset="0"/>
                <a:cs typeface="Calibri" panose="020F0502020204030204" pitchFamily="34" charset="0"/>
              </a:rPr>
              <a:t>: A FIFO queue of recently-taken actions</a:t>
            </a:r>
          </a:p>
        </p:txBody>
      </p:sp>
      <p:sp>
        <p:nvSpPr>
          <p:cNvPr id="109" name="Rounded Rectangle 108">
            <a:extLst>
              <a:ext uri="{FF2B5EF4-FFF2-40B4-BE49-F238E27FC236}">
                <a16:creationId xmlns:a16="http://schemas.microsoft.com/office/drawing/2014/main" id="{EC8661E4-A71B-3540-BD0E-E0D5DB689D16}"/>
              </a:ext>
            </a:extLst>
          </p:cNvPr>
          <p:cNvSpPr/>
          <p:nvPr/>
        </p:nvSpPr>
        <p:spPr>
          <a:xfrm>
            <a:off x="2784494" y="4873134"/>
            <a:ext cx="2724277" cy="385893"/>
          </a:xfrm>
          <a:prstGeom prst="roundRect">
            <a:avLst/>
          </a:prstGeom>
          <a:solidFill>
            <a:schemeClr val="accent2">
              <a:lumMod val="40000"/>
              <a:lumOff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alibri" panose="020F0502020204030204"/>
                <a:ea typeface="+mn-ea"/>
                <a:cs typeface="+mn-cs"/>
              </a:rPr>
              <a:t>Evaluation Queue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 (EQ)</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Rectangle 109">
            <a:extLst>
              <a:ext uri="{FF2B5EF4-FFF2-40B4-BE49-F238E27FC236}">
                <a16:creationId xmlns:a16="http://schemas.microsoft.com/office/drawing/2014/main" id="{B88356B1-928C-264A-9B5F-9E3C9EC2B60F}"/>
              </a:ext>
            </a:extLst>
          </p:cNvPr>
          <p:cNvSpPr/>
          <p:nvPr/>
        </p:nvSpPr>
        <p:spPr>
          <a:xfrm>
            <a:off x="808505" y="2870992"/>
            <a:ext cx="1241570" cy="578840"/>
          </a:xfrm>
          <a:prstGeom prst="rect">
            <a:avLst/>
          </a:prstGeom>
          <a:solidFill>
            <a:schemeClr val="bg1">
              <a:lumMod val="95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Demand</a:t>
            </a:r>
            <a:r>
              <a:rPr kumimoji="0" lang="en-CH" sz="1800" b="1" i="0" u="none" strike="noStrike" kern="1200" cap="none" spc="0" normalizeH="0" baseline="0" noProof="0">
                <a:ln>
                  <a:noFill/>
                </a:ln>
                <a:solidFill>
                  <a:prstClr val="black"/>
                </a:solidFill>
                <a:effectLst/>
                <a:uLnTx/>
                <a:uFillTx/>
                <a:latin typeface="Calibri" panose="020F0502020204030204"/>
                <a:ea typeface="+mn-ea"/>
                <a:cs typeface="+mn-cs"/>
              </a:rPr>
              <a:t> </a:t>
            </a: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Request</a:t>
            </a:r>
          </a:p>
        </p:txBody>
      </p:sp>
      <p:cxnSp>
        <p:nvCxnSpPr>
          <p:cNvPr id="111" name="Elbow Connector 110">
            <a:extLst>
              <a:ext uri="{FF2B5EF4-FFF2-40B4-BE49-F238E27FC236}">
                <a16:creationId xmlns:a16="http://schemas.microsoft.com/office/drawing/2014/main" id="{799D849E-B76B-764E-83B2-02E1654DC452}"/>
              </a:ext>
            </a:extLst>
          </p:cNvPr>
          <p:cNvCxnSpPr>
            <a:cxnSpLocks/>
          </p:cNvCxnSpPr>
          <p:nvPr/>
        </p:nvCxnSpPr>
        <p:spPr>
          <a:xfrm rot="16200000" flipH="1">
            <a:off x="1319478" y="3564808"/>
            <a:ext cx="1862357" cy="1635854"/>
          </a:xfrm>
          <a:prstGeom prst="bentConnector3">
            <a:avLst>
              <a:gd name="adj1" fmla="val 12117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Oval 111">
            <a:extLst>
              <a:ext uri="{FF2B5EF4-FFF2-40B4-BE49-F238E27FC236}">
                <a16:creationId xmlns:a16="http://schemas.microsoft.com/office/drawing/2014/main" id="{382F50DC-6D7F-D044-89B5-8FDF94727609}"/>
              </a:ext>
            </a:extLst>
          </p:cNvPr>
          <p:cNvSpPr/>
          <p:nvPr/>
        </p:nvSpPr>
        <p:spPr>
          <a:xfrm>
            <a:off x="2108043" y="5340658"/>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1</a:t>
            </a:r>
          </a:p>
        </p:txBody>
      </p:sp>
      <p:sp>
        <p:nvSpPr>
          <p:cNvPr id="173" name="TextBox 172">
            <a:extLst>
              <a:ext uri="{FF2B5EF4-FFF2-40B4-BE49-F238E27FC236}">
                <a16:creationId xmlns:a16="http://schemas.microsoft.com/office/drawing/2014/main" id="{7E7927F1-F692-8441-8877-592E9DF51BD5}"/>
              </a:ext>
            </a:extLst>
          </p:cNvPr>
          <p:cNvSpPr txBox="1"/>
          <p:nvPr/>
        </p:nvSpPr>
        <p:spPr>
          <a:xfrm>
            <a:off x="1306487" y="5700692"/>
            <a:ext cx="18883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Assign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reward 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400" b="0" i="1" u="none" strike="noStrike" kern="1200" cap="none" spc="0" normalizeH="0" baseline="0" noProof="0" dirty="0">
                <a:ln>
                  <a:noFill/>
                </a:ln>
                <a:solidFill>
                  <a:prstClr val="black"/>
                </a:solidFill>
                <a:effectLst/>
                <a:uLnTx/>
                <a:uFillTx/>
                <a:latin typeface="Calibri" panose="020F0502020204030204"/>
                <a:ea typeface="+mn-ea"/>
                <a:cs typeface="+mn-cs"/>
              </a:rPr>
              <a:t>c</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orresponding</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EQ entry</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4" name="Straight Arrow Connector 173">
            <a:extLst>
              <a:ext uri="{FF2B5EF4-FFF2-40B4-BE49-F238E27FC236}">
                <a16:creationId xmlns:a16="http://schemas.microsoft.com/office/drawing/2014/main" id="{88FC4250-A26F-D241-82E9-FCD66DBA2DCC}"/>
              </a:ext>
            </a:extLst>
          </p:cNvPr>
          <p:cNvCxnSpPr>
            <a:cxnSpLocks/>
          </p:cNvCxnSpPr>
          <p:nvPr/>
        </p:nvCxnSpPr>
        <p:spPr>
          <a:xfrm>
            <a:off x="3014642" y="3165735"/>
            <a:ext cx="1253456" cy="0"/>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75" name="Rectangle 174">
            <a:extLst>
              <a:ext uri="{FF2B5EF4-FFF2-40B4-BE49-F238E27FC236}">
                <a16:creationId xmlns:a16="http://schemas.microsoft.com/office/drawing/2014/main" id="{54B3E7B3-1DFD-D94C-A922-29813EAB75AA}"/>
              </a:ext>
            </a:extLst>
          </p:cNvPr>
          <p:cNvSpPr/>
          <p:nvPr/>
        </p:nvSpPr>
        <p:spPr>
          <a:xfrm>
            <a:off x="3297875" y="2635649"/>
            <a:ext cx="79836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Look</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up </a:t>
            </a:r>
            <a:endPar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QVStore</a:t>
            </a:r>
          </a:p>
        </p:txBody>
      </p:sp>
      <p:sp>
        <p:nvSpPr>
          <p:cNvPr id="176" name="Rectangle 175">
            <a:extLst>
              <a:ext uri="{FF2B5EF4-FFF2-40B4-BE49-F238E27FC236}">
                <a16:creationId xmlns:a16="http://schemas.microsoft.com/office/drawing/2014/main" id="{DE7775CF-E1F5-8E46-9049-D65F8E93668A}"/>
              </a:ext>
            </a:extLst>
          </p:cNvPr>
          <p:cNvSpPr/>
          <p:nvPr/>
        </p:nvSpPr>
        <p:spPr>
          <a:xfrm>
            <a:off x="2322367" y="2906510"/>
            <a:ext cx="832128" cy="504718"/>
          </a:xfrm>
          <a:prstGeom prst="rect">
            <a:avLst/>
          </a:prstGeom>
          <a:solidFill>
            <a:schemeClr val="accent5">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State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dirty="0">
                <a:ln>
                  <a:noFill/>
                </a:ln>
                <a:solidFill>
                  <a:prstClr val="black"/>
                </a:solidFill>
                <a:effectLst/>
                <a:uLnTx/>
                <a:uFillTx/>
                <a:latin typeface="Calibri" panose="020F0502020204030204"/>
                <a:ea typeface="+mn-ea"/>
                <a:cs typeface="+mn-cs"/>
              </a:rPr>
              <a:t>Vector</a:t>
            </a:r>
          </a:p>
        </p:txBody>
      </p:sp>
      <p:sp>
        <p:nvSpPr>
          <p:cNvPr id="177" name="Rectangle 176">
            <a:extLst>
              <a:ext uri="{FF2B5EF4-FFF2-40B4-BE49-F238E27FC236}">
                <a16:creationId xmlns:a16="http://schemas.microsoft.com/office/drawing/2014/main" id="{587FE97B-5658-7A49-A914-E5D83F503595}"/>
              </a:ext>
            </a:extLst>
          </p:cNvPr>
          <p:cNvSpPr/>
          <p:nvPr/>
        </p:nvSpPr>
        <p:spPr>
          <a:xfrm>
            <a:off x="4508804" y="3780661"/>
            <a:ext cx="1506182" cy="646331"/>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Q-Value Store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1800" b="1" i="1" u="none" strike="noStrike" kern="1200" cap="none" spc="0" normalizeH="0" baseline="0" noProof="0" dirty="0" err="1">
                <a:ln>
                  <a:noFill/>
                </a:ln>
                <a:solidFill>
                  <a:prstClr val="black"/>
                </a:solidFill>
                <a:effectLst/>
                <a:uLnTx/>
                <a:uFillTx/>
                <a:latin typeface="Calibri" panose="020F0502020204030204"/>
                <a:ea typeface="+mn-ea"/>
                <a:cs typeface="+mn-cs"/>
              </a:rPr>
              <a:t>QVStore</a:t>
            </a:r>
            <a:r>
              <a:rPr kumimoji="0" lang="en-US" sz="1800" b="1" i="1"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78" name="Straight Arrow Connector 177">
            <a:extLst>
              <a:ext uri="{FF2B5EF4-FFF2-40B4-BE49-F238E27FC236}">
                <a16:creationId xmlns:a16="http://schemas.microsoft.com/office/drawing/2014/main" id="{74357D81-4E96-ED47-8706-8416146AE134}"/>
              </a:ext>
            </a:extLst>
          </p:cNvPr>
          <p:cNvCxnSpPr>
            <a:stCxn id="110" idx="3"/>
            <a:endCxn id="176" idx="1"/>
          </p:cNvCxnSpPr>
          <p:nvPr/>
        </p:nvCxnSpPr>
        <p:spPr>
          <a:xfrm flipV="1">
            <a:off x="2050075" y="3158869"/>
            <a:ext cx="272292" cy="154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9" name="Oval 178">
            <a:extLst>
              <a:ext uri="{FF2B5EF4-FFF2-40B4-BE49-F238E27FC236}">
                <a16:creationId xmlns:a16="http://schemas.microsoft.com/office/drawing/2014/main" id="{6ADC6D65-C652-5846-A0C0-D713E2DE326C}"/>
              </a:ext>
            </a:extLst>
          </p:cNvPr>
          <p:cNvSpPr/>
          <p:nvPr/>
        </p:nvSpPr>
        <p:spPr>
          <a:xfrm>
            <a:off x="2595818" y="2564797"/>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2</a:t>
            </a:r>
          </a:p>
        </p:txBody>
      </p:sp>
      <p:sp>
        <p:nvSpPr>
          <p:cNvPr id="180" name="Oval 179">
            <a:extLst>
              <a:ext uri="{FF2B5EF4-FFF2-40B4-BE49-F238E27FC236}">
                <a16:creationId xmlns:a16="http://schemas.microsoft.com/office/drawing/2014/main" id="{D906ED77-3132-214E-A3F5-31B07CAE1C39}"/>
              </a:ext>
            </a:extLst>
          </p:cNvPr>
          <p:cNvSpPr/>
          <p:nvPr/>
        </p:nvSpPr>
        <p:spPr>
          <a:xfrm>
            <a:off x="3554075" y="323231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3</a:t>
            </a:r>
          </a:p>
        </p:txBody>
      </p:sp>
      <p:sp>
        <p:nvSpPr>
          <p:cNvPr id="184" name="Oval 183">
            <a:extLst>
              <a:ext uri="{FF2B5EF4-FFF2-40B4-BE49-F238E27FC236}">
                <a16:creationId xmlns:a16="http://schemas.microsoft.com/office/drawing/2014/main" id="{476A954E-AC99-B948-9C25-154CE4DACB8E}"/>
              </a:ext>
            </a:extLst>
          </p:cNvPr>
          <p:cNvSpPr/>
          <p:nvPr/>
        </p:nvSpPr>
        <p:spPr>
          <a:xfrm>
            <a:off x="6014879" y="47305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5</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TextBox 184">
            <a:extLst>
              <a:ext uri="{FF2B5EF4-FFF2-40B4-BE49-F238E27FC236}">
                <a16:creationId xmlns:a16="http://schemas.microsoft.com/office/drawing/2014/main" id="{DED76AD1-C286-F54B-BF0B-B1C81BB0C856}"/>
              </a:ext>
            </a:extLst>
          </p:cNvPr>
          <p:cNvSpPr txBox="1"/>
          <p:nvPr/>
        </p:nvSpPr>
        <p:spPr>
          <a:xfrm>
            <a:off x="5378782" y="5102664"/>
            <a:ext cx="2163349"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Insert prefetch action &amp;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State-Action pair in EQ</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86" name="Elbow Connector 185">
            <a:extLst>
              <a:ext uri="{FF2B5EF4-FFF2-40B4-BE49-F238E27FC236}">
                <a16:creationId xmlns:a16="http://schemas.microsoft.com/office/drawing/2014/main" id="{15E5651A-39A4-AD4E-A15B-18B1FFAEF0FC}"/>
              </a:ext>
            </a:extLst>
          </p:cNvPr>
          <p:cNvCxnSpPr>
            <a:cxnSpLocks/>
            <a:stCxn id="109" idx="1"/>
          </p:cNvCxnSpPr>
          <p:nvPr/>
        </p:nvCxnSpPr>
        <p:spPr>
          <a:xfrm rot="10800000" flipH="1">
            <a:off x="2784494" y="3747909"/>
            <a:ext cx="1657524" cy="1318172"/>
          </a:xfrm>
          <a:prstGeom prst="bentConnector3">
            <a:avLst>
              <a:gd name="adj1" fmla="val -1379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7" name="Oval 186">
            <a:extLst>
              <a:ext uri="{FF2B5EF4-FFF2-40B4-BE49-F238E27FC236}">
                <a16:creationId xmlns:a16="http://schemas.microsoft.com/office/drawing/2014/main" id="{EEF2AF26-83E3-4E48-8DAE-05821FC6A326}"/>
              </a:ext>
            </a:extLst>
          </p:cNvPr>
          <p:cNvSpPr/>
          <p:nvPr/>
        </p:nvSpPr>
        <p:spPr>
          <a:xfrm>
            <a:off x="2177701" y="4262013"/>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6</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Rectangle 187">
            <a:extLst>
              <a:ext uri="{FF2B5EF4-FFF2-40B4-BE49-F238E27FC236}">
                <a16:creationId xmlns:a16="http://schemas.microsoft.com/office/drawing/2014/main" id="{EFC4A003-0047-B548-A1D9-92DECD65EB20}"/>
              </a:ext>
            </a:extLst>
          </p:cNvPr>
          <p:cNvSpPr/>
          <p:nvPr/>
        </p:nvSpPr>
        <p:spPr>
          <a:xfrm>
            <a:off x="4508804" y="5969822"/>
            <a:ext cx="1663943" cy="385893"/>
          </a:xfrm>
          <a:prstGeom prst="rect">
            <a:avLst/>
          </a:prstGeom>
          <a:solidFill>
            <a:schemeClr val="accent6">
              <a:lumMod val="20000"/>
              <a:lumOff val="80000"/>
            </a:schemeClr>
          </a:solid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Prefetch Fill </a:t>
            </a:r>
          </a:p>
        </p:txBody>
      </p:sp>
      <p:cxnSp>
        <p:nvCxnSpPr>
          <p:cNvPr id="189" name="Straight Arrow Connector 188">
            <a:extLst>
              <a:ext uri="{FF2B5EF4-FFF2-40B4-BE49-F238E27FC236}">
                <a16:creationId xmlns:a16="http://schemas.microsoft.com/office/drawing/2014/main" id="{C4489A71-7E05-1B4D-A4B3-DD2DA5AC432B}"/>
              </a:ext>
            </a:extLst>
          </p:cNvPr>
          <p:cNvCxnSpPr>
            <a:cxnSpLocks/>
          </p:cNvCxnSpPr>
          <p:nvPr/>
        </p:nvCxnSpPr>
        <p:spPr>
          <a:xfrm flipV="1">
            <a:off x="5048115" y="5318082"/>
            <a:ext cx="0" cy="556451"/>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sp>
        <p:nvSpPr>
          <p:cNvPr id="190" name="Rectangle 189">
            <a:extLst>
              <a:ext uri="{FF2B5EF4-FFF2-40B4-BE49-F238E27FC236}">
                <a16:creationId xmlns:a16="http://schemas.microsoft.com/office/drawing/2014/main" id="{B4E1DBE9-431A-BC49-9501-63346E18178F}"/>
              </a:ext>
            </a:extLst>
          </p:cNvPr>
          <p:cNvSpPr/>
          <p:nvPr/>
        </p:nvSpPr>
        <p:spPr>
          <a:xfrm>
            <a:off x="4516320" y="238010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A1</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Rectangle 190">
            <a:extLst>
              <a:ext uri="{FF2B5EF4-FFF2-40B4-BE49-F238E27FC236}">
                <a16:creationId xmlns:a16="http://schemas.microsoft.com/office/drawing/2014/main" id="{A68EBED8-7957-B64F-B3E1-3FB8DA825AEE}"/>
              </a:ext>
            </a:extLst>
          </p:cNvPr>
          <p:cNvSpPr/>
          <p:nvPr/>
        </p:nvSpPr>
        <p:spPr>
          <a:xfrm>
            <a:off x="4870021" y="2376552"/>
            <a:ext cx="356188"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1" i="0" u="none" strike="noStrike" kern="1200" cap="none" spc="0" normalizeH="0" baseline="0" noProof="0">
                <a:ln>
                  <a:noFill/>
                </a:ln>
                <a:solidFill>
                  <a:prstClr val="black"/>
                </a:solidFill>
                <a:effectLst/>
                <a:uLnTx/>
                <a:uFillTx/>
                <a:latin typeface="Calibri" panose="020F0502020204030204"/>
                <a:ea typeface="+mn-ea"/>
                <a:cs typeface="+mn-cs"/>
              </a:rPr>
              <a:t>A2</a:t>
            </a:r>
            <a:endParaRPr kumimoji="0" lang="en-CH" sz="1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Rectangle 191">
            <a:extLst>
              <a:ext uri="{FF2B5EF4-FFF2-40B4-BE49-F238E27FC236}">
                <a16:creationId xmlns:a16="http://schemas.microsoft.com/office/drawing/2014/main" id="{5D5C5A33-2AC4-E44D-BB0A-6BC9E2928D10}"/>
              </a:ext>
            </a:extLst>
          </p:cNvPr>
          <p:cNvSpPr/>
          <p:nvPr/>
        </p:nvSpPr>
        <p:spPr>
          <a:xfrm>
            <a:off x="5231038" y="2372997"/>
            <a:ext cx="35298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200" b="0" i="0" u="none" strike="noStrike" kern="1200" cap="none" spc="0" normalizeH="0" baseline="0" noProof="0">
                <a:ln>
                  <a:noFill/>
                </a:ln>
                <a:solidFill>
                  <a:prstClr val="black"/>
                </a:solidFill>
                <a:effectLst/>
                <a:uLnTx/>
                <a:uFillTx/>
                <a:latin typeface="Calibri" panose="020F0502020204030204"/>
                <a:ea typeface="+mn-ea"/>
                <a:cs typeface="+mn-cs"/>
              </a:rPr>
              <a:t>A3</a:t>
            </a:r>
            <a:endParaRPr kumimoji="0" lang="en-CH"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Rounded Rectangle 192">
            <a:extLst>
              <a:ext uri="{FF2B5EF4-FFF2-40B4-BE49-F238E27FC236}">
                <a16:creationId xmlns:a16="http://schemas.microsoft.com/office/drawing/2014/main" id="{09552ACF-AD9B-9343-981D-03F83CA30487}"/>
              </a:ext>
            </a:extLst>
          </p:cNvPr>
          <p:cNvSpPr/>
          <p:nvPr/>
        </p:nvSpPr>
        <p:spPr>
          <a:xfrm>
            <a:off x="6802341" y="2865890"/>
            <a:ext cx="1426822" cy="730105"/>
          </a:xfrm>
          <a:prstGeom prst="roundRect">
            <a:avLst/>
          </a:prstGeom>
          <a:solidFill>
            <a:schemeClr val="tx2">
              <a:lumMod val="20000"/>
              <a:lumOff val="8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Memory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dirty="0">
                <a:ln>
                  <a:noFill/>
                </a:ln>
                <a:solidFill>
                  <a:prstClr val="black"/>
                </a:solidFill>
                <a:effectLst/>
                <a:uLnTx/>
                <a:uFillTx/>
                <a:latin typeface="Calibri" panose="020F0502020204030204"/>
                <a:ea typeface="+mn-ea"/>
                <a:cs typeface="+mn-cs"/>
              </a:rPr>
              <a:t>Hierarchy</a:t>
            </a:r>
          </a:p>
        </p:txBody>
      </p:sp>
      <p:cxnSp>
        <p:nvCxnSpPr>
          <p:cNvPr id="194" name="Straight Arrow Connector 193">
            <a:extLst>
              <a:ext uri="{FF2B5EF4-FFF2-40B4-BE49-F238E27FC236}">
                <a16:creationId xmlns:a16="http://schemas.microsoft.com/office/drawing/2014/main" id="{A9793FB3-ADBA-9340-964F-C14E30A5A345}"/>
              </a:ext>
            </a:extLst>
          </p:cNvPr>
          <p:cNvCxnSpPr>
            <a:cxnSpLocks/>
            <a:endCxn id="193" idx="1"/>
          </p:cNvCxnSpPr>
          <p:nvPr/>
        </p:nvCxnSpPr>
        <p:spPr>
          <a:xfrm flipV="1">
            <a:off x="5971738" y="3230943"/>
            <a:ext cx="830603" cy="61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5" name="Rectangle 194">
            <a:extLst>
              <a:ext uri="{FF2B5EF4-FFF2-40B4-BE49-F238E27FC236}">
                <a16:creationId xmlns:a16="http://schemas.microsoft.com/office/drawing/2014/main" id="{7D964871-AF2D-2C4C-A018-991008E8378E}"/>
              </a:ext>
            </a:extLst>
          </p:cNvPr>
          <p:cNvSpPr/>
          <p:nvPr/>
        </p:nvSpPr>
        <p:spPr>
          <a:xfrm>
            <a:off x="5931285" y="2677246"/>
            <a:ext cx="859210" cy="523220"/>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Generate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prefetch</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Rectangle 195">
            <a:extLst>
              <a:ext uri="{FF2B5EF4-FFF2-40B4-BE49-F238E27FC236}">
                <a16:creationId xmlns:a16="http://schemas.microsoft.com/office/drawing/2014/main" id="{34B3079F-FCD7-274B-8506-2786C809D580}"/>
              </a:ext>
            </a:extLst>
          </p:cNvPr>
          <p:cNvSpPr/>
          <p:nvPr/>
        </p:nvSpPr>
        <p:spPr>
          <a:xfrm>
            <a:off x="2586481" y="4143016"/>
            <a:ext cx="1757868" cy="52322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Evict EQ entry and update </a:t>
            </a:r>
            <a:r>
              <a:rPr kumimoji="0" lang="en-US" sz="1400" b="0" i="1" u="none" strike="noStrike" kern="1200" cap="none" spc="0" normalizeH="0" baseline="0" noProof="0" dirty="0" err="1">
                <a:ln>
                  <a:noFill/>
                </a:ln>
                <a:solidFill>
                  <a:prstClr val="black"/>
                </a:solidFill>
                <a:effectLst/>
                <a:uLnTx/>
                <a:uFillTx/>
                <a:latin typeface="Calibri" panose="020F0502020204030204"/>
                <a:ea typeface="+mn-ea"/>
                <a:cs typeface="+mn-cs"/>
              </a:rPr>
              <a:t>QVStore</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Oval 196">
            <a:extLst>
              <a:ext uri="{FF2B5EF4-FFF2-40B4-BE49-F238E27FC236}">
                <a16:creationId xmlns:a16="http://schemas.microsoft.com/office/drawing/2014/main" id="{0243FFFE-6A73-CA40-B4DF-3CD7A32986AF}"/>
              </a:ext>
            </a:extLst>
          </p:cNvPr>
          <p:cNvSpPr/>
          <p:nvPr/>
        </p:nvSpPr>
        <p:spPr>
          <a:xfrm>
            <a:off x="6212152" y="2436321"/>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rPr>
              <a:t>4</a:t>
            </a:r>
          </a:p>
        </p:txBody>
      </p:sp>
      <p:sp>
        <p:nvSpPr>
          <p:cNvPr id="198" name="Rectangle 197">
            <a:extLst>
              <a:ext uri="{FF2B5EF4-FFF2-40B4-BE49-F238E27FC236}">
                <a16:creationId xmlns:a16="http://schemas.microsoft.com/office/drawing/2014/main" id="{CF5F4FBB-8860-F042-8A9D-EBCEC1147F88}"/>
              </a:ext>
            </a:extLst>
          </p:cNvPr>
          <p:cNvSpPr/>
          <p:nvPr/>
        </p:nvSpPr>
        <p:spPr>
          <a:xfrm>
            <a:off x="3793570" y="2026696"/>
            <a:ext cx="2617255" cy="307777"/>
          </a:xfrm>
          <a:prstGeom prst="rect">
            <a:avLst/>
          </a:prstGeom>
          <a:solidFill>
            <a:schemeClr val="bg2"/>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Find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the </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Action with </a:t>
            </a: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CH" sz="1400" b="0" i="1" u="none" strike="noStrike" kern="1200" cap="none" spc="0" normalizeH="0" baseline="0" noProof="0">
                <a:ln>
                  <a:noFill/>
                </a:ln>
                <a:solidFill>
                  <a:prstClr val="black"/>
                </a:solidFill>
                <a:effectLst/>
                <a:uLnTx/>
                <a:uFillTx/>
                <a:latin typeface="Calibri" panose="020F0502020204030204"/>
                <a:ea typeface="+mn-ea"/>
                <a:cs typeface="+mn-cs"/>
              </a:rPr>
              <a:t>ax </a:t>
            </a:r>
            <a:r>
              <a:rPr kumimoji="0" lang="en-CH" sz="1400" b="0" i="1" u="none" strike="noStrike" kern="1200" cap="none" spc="0" normalizeH="0" baseline="0" noProof="0" dirty="0">
                <a:ln>
                  <a:noFill/>
                </a:ln>
                <a:solidFill>
                  <a:prstClr val="black"/>
                </a:solidFill>
                <a:effectLst/>
                <a:uLnTx/>
                <a:uFillTx/>
                <a:latin typeface="Calibri" panose="020F0502020204030204"/>
                <a:ea typeface="+mn-ea"/>
                <a:cs typeface="+mn-cs"/>
              </a:rPr>
              <a:t>Q-Value</a:t>
            </a:r>
          </a:p>
        </p:txBody>
      </p:sp>
      <p:cxnSp>
        <p:nvCxnSpPr>
          <p:cNvPr id="199" name="Straight Arrow Connector 198">
            <a:extLst>
              <a:ext uri="{FF2B5EF4-FFF2-40B4-BE49-F238E27FC236}">
                <a16:creationId xmlns:a16="http://schemas.microsoft.com/office/drawing/2014/main" id="{CF04ABA9-016F-1D44-9CB9-2CD086BB1F29}"/>
              </a:ext>
            </a:extLst>
          </p:cNvPr>
          <p:cNvCxnSpPr>
            <a:cxnSpLocks/>
          </p:cNvCxnSpPr>
          <p:nvPr/>
        </p:nvCxnSpPr>
        <p:spPr>
          <a:xfrm>
            <a:off x="5038337"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0" name="Straight Arrow Connector 199">
            <a:extLst>
              <a:ext uri="{FF2B5EF4-FFF2-40B4-BE49-F238E27FC236}">
                <a16:creationId xmlns:a16="http://schemas.microsoft.com/office/drawing/2014/main" id="{B72E909B-B36E-9B4E-B9AB-70D89B040A5F}"/>
              </a:ext>
            </a:extLst>
          </p:cNvPr>
          <p:cNvCxnSpPr>
            <a:cxnSpLocks/>
          </p:cNvCxnSpPr>
          <p:nvPr/>
        </p:nvCxnSpPr>
        <p:spPr>
          <a:xfrm>
            <a:off x="4679009" y="2293563"/>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cxnSp>
        <p:nvCxnSpPr>
          <p:cNvPr id="201" name="Straight Arrow Connector 200">
            <a:extLst>
              <a:ext uri="{FF2B5EF4-FFF2-40B4-BE49-F238E27FC236}">
                <a16:creationId xmlns:a16="http://schemas.microsoft.com/office/drawing/2014/main" id="{A8CF9FBF-1EAE-E141-943E-8B123653A864}"/>
              </a:ext>
            </a:extLst>
          </p:cNvPr>
          <p:cNvCxnSpPr>
            <a:cxnSpLocks/>
          </p:cNvCxnSpPr>
          <p:nvPr/>
        </p:nvCxnSpPr>
        <p:spPr>
          <a:xfrm>
            <a:off x="5394429" y="2308908"/>
            <a:ext cx="0" cy="158868"/>
          </a:xfrm>
          <a:prstGeom prst="straightConnector1">
            <a:avLst/>
          </a:prstGeom>
          <a:ln>
            <a:tailEnd type="triangle" w="sm" len="sm"/>
          </a:ln>
        </p:spPr>
        <p:style>
          <a:lnRef idx="1">
            <a:schemeClr val="dk1"/>
          </a:lnRef>
          <a:fillRef idx="0">
            <a:schemeClr val="dk1"/>
          </a:fillRef>
          <a:effectRef idx="0">
            <a:schemeClr val="dk1"/>
          </a:effectRef>
          <a:fontRef idx="minor">
            <a:schemeClr val="tx1"/>
          </a:fontRef>
        </p:style>
      </p:cxnSp>
      <p:sp>
        <p:nvSpPr>
          <p:cNvPr id="202" name="Oval 201">
            <a:extLst>
              <a:ext uri="{FF2B5EF4-FFF2-40B4-BE49-F238E27FC236}">
                <a16:creationId xmlns:a16="http://schemas.microsoft.com/office/drawing/2014/main" id="{85BD7E60-7BFF-434D-BBB6-AE2235405BE1}"/>
              </a:ext>
            </a:extLst>
          </p:cNvPr>
          <p:cNvSpPr/>
          <p:nvPr/>
        </p:nvSpPr>
        <p:spPr>
          <a:xfrm>
            <a:off x="5123608" y="5476795"/>
            <a:ext cx="285226" cy="285226"/>
          </a:xfrm>
          <a:prstGeom prst="ellips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7</a:t>
            </a: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2" name="Group 211">
            <a:extLst>
              <a:ext uri="{FF2B5EF4-FFF2-40B4-BE49-F238E27FC236}">
                <a16:creationId xmlns:a16="http://schemas.microsoft.com/office/drawing/2014/main" id="{4B9572B7-08B9-8F49-80A6-03052E688C52}"/>
              </a:ext>
            </a:extLst>
          </p:cNvPr>
          <p:cNvGrpSpPr/>
          <p:nvPr/>
        </p:nvGrpSpPr>
        <p:grpSpPr>
          <a:xfrm>
            <a:off x="4289620" y="2601710"/>
            <a:ext cx="1592509" cy="1220460"/>
            <a:chOff x="4289620" y="2601710"/>
            <a:chExt cx="1592509" cy="1220460"/>
          </a:xfrm>
        </p:grpSpPr>
        <p:sp>
          <p:nvSpPr>
            <p:cNvPr id="113" name="Rectangle 112">
              <a:extLst>
                <a:ext uri="{FF2B5EF4-FFF2-40B4-BE49-F238E27FC236}">
                  <a16:creationId xmlns:a16="http://schemas.microsoft.com/office/drawing/2014/main" id="{FD3A8377-8D24-9143-8097-35CFD901AD6C}"/>
                </a:ext>
              </a:extLst>
            </p:cNvPr>
            <p:cNvSpPr/>
            <p:nvPr/>
          </p:nvSpPr>
          <p:spPr>
            <a:xfrm>
              <a:off x="4289620" y="26017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Rectangle 113">
              <a:extLst>
                <a:ext uri="{FF2B5EF4-FFF2-40B4-BE49-F238E27FC236}">
                  <a16:creationId xmlns:a16="http://schemas.microsoft.com/office/drawing/2014/main" id="{44BD0F1C-308B-AD41-ADC0-9D662775B839}"/>
                </a:ext>
              </a:extLst>
            </p:cNvPr>
            <p:cNvSpPr/>
            <p:nvPr/>
          </p:nvSpPr>
          <p:spPr>
            <a:xfrm>
              <a:off x="4499345" y="26017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Rectangle 114">
              <a:extLst>
                <a:ext uri="{FF2B5EF4-FFF2-40B4-BE49-F238E27FC236}">
                  <a16:creationId xmlns:a16="http://schemas.microsoft.com/office/drawing/2014/main" id="{3F57A77B-B4C5-B34F-9654-A2C73A1DDC34}"/>
                </a:ext>
              </a:extLst>
            </p:cNvPr>
            <p:cNvSpPr/>
            <p:nvPr/>
          </p:nvSpPr>
          <p:spPr>
            <a:xfrm>
              <a:off x="4858673" y="26017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6" name="Rectangle 115">
              <a:extLst>
                <a:ext uri="{FF2B5EF4-FFF2-40B4-BE49-F238E27FC236}">
                  <a16:creationId xmlns:a16="http://schemas.microsoft.com/office/drawing/2014/main" id="{89A27451-93BD-8E44-8120-AD957A3C2F88}"/>
                </a:ext>
              </a:extLst>
            </p:cNvPr>
            <p:cNvSpPr/>
            <p:nvPr/>
          </p:nvSpPr>
          <p:spPr>
            <a:xfrm>
              <a:off x="5218001" y="26017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Rectangle 116">
              <a:extLst>
                <a:ext uri="{FF2B5EF4-FFF2-40B4-BE49-F238E27FC236}">
                  <a16:creationId xmlns:a16="http://schemas.microsoft.com/office/drawing/2014/main" id="{1FB99F77-BEFB-7F4C-8456-69B826978233}"/>
                </a:ext>
              </a:extLst>
            </p:cNvPr>
            <p:cNvSpPr/>
            <p:nvPr/>
          </p:nvSpPr>
          <p:spPr>
            <a:xfrm>
              <a:off x="4289620" y="27778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Rectangle 117">
              <a:extLst>
                <a:ext uri="{FF2B5EF4-FFF2-40B4-BE49-F238E27FC236}">
                  <a16:creationId xmlns:a16="http://schemas.microsoft.com/office/drawing/2014/main" id="{ACF4C514-8B32-614D-BF6B-3F188A3F5A83}"/>
                </a:ext>
              </a:extLst>
            </p:cNvPr>
            <p:cNvSpPr/>
            <p:nvPr/>
          </p:nvSpPr>
          <p:spPr>
            <a:xfrm>
              <a:off x="4499345" y="27778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Rectangle 118">
              <a:extLst>
                <a:ext uri="{FF2B5EF4-FFF2-40B4-BE49-F238E27FC236}">
                  <a16:creationId xmlns:a16="http://schemas.microsoft.com/office/drawing/2014/main" id="{9AFF6B2C-7524-D04C-AD64-4B438BFD7B75}"/>
                </a:ext>
              </a:extLst>
            </p:cNvPr>
            <p:cNvSpPr/>
            <p:nvPr/>
          </p:nvSpPr>
          <p:spPr>
            <a:xfrm>
              <a:off x="4858673" y="27778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Rectangle 119">
              <a:extLst>
                <a:ext uri="{FF2B5EF4-FFF2-40B4-BE49-F238E27FC236}">
                  <a16:creationId xmlns:a16="http://schemas.microsoft.com/office/drawing/2014/main" id="{4EAD4285-7314-DD46-8C66-6AA6025A7AA4}"/>
                </a:ext>
              </a:extLst>
            </p:cNvPr>
            <p:cNvSpPr/>
            <p:nvPr/>
          </p:nvSpPr>
          <p:spPr>
            <a:xfrm>
              <a:off x="5218001" y="27778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B9A6C0D6-5D43-9D4B-88B7-75FD58C3B988}"/>
                </a:ext>
              </a:extLst>
            </p:cNvPr>
            <p:cNvSpPr/>
            <p:nvPr/>
          </p:nvSpPr>
          <p:spPr>
            <a:xfrm>
              <a:off x="4289620" y="29540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2" name="Rectangle 121">
              <a:extLst>
                <a:ext uri="{FF2B5EF4-FFF2-40B4-BE49-F238E27FC236}">
                  <a16:creationId xmlns:a16="http://schemas.microsoft.com/office/drawing/2014/main" id="{CAB6E6E3-1D84-9E43-BE56-DD55A7DE7CCB}"/>
                </a:ext>
              </a:extLst>
            </p:cNvPr>
            <p:cNvSpPr/>
            <p:nvPr/>
          </p:nvSpPr>
          <p:spPr>
            <a:xfrm>
              <a:off x="4499345" y="29540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4E5707F-03EA-6F40-AAF2-E23363D7AB62}"/>
                </a:ext>
              </a:extLst>
            </p:cNvPr>
            <p:cNvSpPr/>
            <p:nvPr/>
          </p:nvSpPr>
          <p:spPr>
            <a:xfrm>
              <a:off x="4858673" y="29540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522B78C4-6877-CE46-A63B-7A82ECD115B6}"/>
                </a:ext>
              </a:extLst>
            </p:cNvPr>
            <p:cNvSpPr/>
            <p:nvPr/>
          </p:nvSpPr>
          <p:spPr>
            <a:xfrm>
              <a:off x="5218001" y="29540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FA16AED2-8F60-B74B-8B2C-22BB3853A814}"/>
                </a:ext>
              </a:extLst>
            </p:cNvPr>
            <p:cNvSpPr/>
            <p:nvPr/>
          </p:nvSpPr>
          <p:spPr>
            <a:xfrm>
              <a:off x="4289620" y="31302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CBB5A613-228E-E84B-8B5A-BD3DDE37FC4B}"/>
                </a:ext>
              </a:extLst>
            </p:cNvPr>
            <p:cNvSpPr/>
            <p:nvPr/>
          </p:nvSpPr>
          <p:spPr>
            <a:xfrm>
              <a:off x="4499345" y="31302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C33B4829-767E-CC46-841A-C59701274878}"/>
                </a:ext>
              </a:extLst>
            </p:cNvPr>
            <p:cNvSpPr/>
            <p:nvPr/>
          </p:nvSpPr>
          <p:spPr>
            <a:xfrm>
              <a:off x="4858673" y="31302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Rectangle 127">
              <a:extLst>
                <a:ext uri="{FF2B5EF4-FFF2-40B4-BE49-F238E27FC236}">
                  <a16:creationId xmlns:a16="http://schemas.microsoft.com/office/drawing/2014/main" id="{4FF74D98-0B9E-B447-95A6-F7E4B08A282C}"/>
                </a:ext>
              </a:extLst>
            </p:cNvPr>
            <p:cNvSpPr/>
            <p:nvPr/>
          </p:nvSpPr>
          <p:spPr>
            <a:xfrm>
              <a:off x="5218001" y="31302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9" name="Rectangle 128">
              <a:extLst>
                <a:ext uri="{FF2B5EF4-FFF2-40B4-BE49-F238E27FC236}">
                  <a16:creationId xmlns:a16="http://schemas.microsoft.com/office/drawing/2014/main" id="{936DAFF4-957A-5B45-B8B7-8D31D4136A21}"/>
                </a:ext>
              </a:extLst>
            </p:cNvPr>
            <p:cNvSpPr/>
            <p:nvPr/>
          </p:nvSpPr>
          <p:spPr>
            <a:xfrm>
              <a:off x="4289620" y="33063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Rectangle 129">
              <a:extLst>
                <a:ext uri="{FF2B5EF4-FFF2-40B4-BE49-F238E27FC236}">
                  <a16:creationId xmlns:a16="http://schemas.microsoft.com/office/drawing/2014/main" id="{D2980796-4C2F-414B-816E-081F907A10F6}"/>
                </a:ext>
              </a:extLst>
            </p:cNvPr>
            <p:cNvSpPr/>
            <p:nvPr/>
          </p:nvSpPr>
          <p:spPr>
            <a:xfrm>
              <a:off x="4499345" y="33063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Rectangle 130">
              <a:extLst>
                <a:ext uri="{FF2B5EF4-FFF2-40B4-BE49-F238E27FC236}">
                  <a16:creationId xmlns:a16="http://schemas.microsoft.com/office/drawing/2014/main" id="{A887C44D-FFC2-384B-83BF-BEB08C155264}"/>
                </a:ext>
              </a:extLst>
            </p:cNvPr>
            <p:cNvSpPr/>
            <p:nvPr/>
          </p:nvSpPr>
          <p:spPr>
            <a:xfrm>
              <a:off x="4858673" y="33063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2" name="Rectangle 131">
              <a:extLst>
                <a:ext uri="{FF2B5EF4-FFF2-40B4-BE49-F238E27FC236}">
                  <a16:creationId xmlns:a16="http://schemas.microsoft.com/office/drawing/2014/main" id="{E1A5196E-7185-724A-983F-D13E80FEF654}"/>
                </a:ext>
              </a:extLst>
            </p:cNvPr>
            <p:cNvSpPr/>
            <p:nvPr/>
          </p:nvSpPr>
          <p:spPr>
            <a:xfrm>
              <a:off x="5218001" y="33063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Rectangle 132">
              <a:extLst>
                <a:ext uri="{FF2B5EF4-FFF2-40B4-BE49-F238E27FC236}">
                  <a16:creationId xmlns:a16="http://schemas.microsoft.com/office/drawing/2014/main" id="{721EE2A8-FA3E-FE45-9AFE-3FAF44806885}"/>
                </a:ext>
              </a:extLst>
            </p:cNvPr>
            <p:cNvSpPr/>
            <p:nvPr/>
          </p:nvSpPr>
          <p:spPr>
            <a:xfrm>
              <a:off x="4442020" y="27541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Rectangle 133">
              <a:extLst>
                <a:ext uri="{FF2B5EF4-FFF2-40B4-BE49-F238E27FC236}">
                  <a16:creationId xmlns:a16="http://schemas.microsoft.com/office/drawing/2014/main" id="{84A7F9AF-2BA4-DA46-B255-8263E7DC1415}"/>
                </a:ext>
              </a:extLst>
            </p:cNvPr>
            <p:cNvSpPr/>
            <p:nvPr/>
          </p:nvSpPr>
          <p:spPr>
            <a:xfrm>
              <a:off x="4651745" y="27541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Rectangle 134">
              <a:extLst>
                <a:ext uri="{FF2B5EF4-FFF2-40B4-BE49-F238E27FC236}">
                  <a16:creationId xmlns:a16="http://schemas.microsoft.com/office/drawing/2014/main" id="{C834DDEE-C429-1F4E-BA53-A9762690A852}"/>
                </a:ext>
              </a:extLst>
            </p:cNvPr>
            <p:cNvSpPr/>
            <p:nvPr/>
          </p:nvSpPr>
          <p:spPr>
            <a:xfrm>
              <a:off x="5011073" y="27541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Rectangle 135">
              <a:extLst>
                <a:ext uri="{FF2B5EF4-FFF2-40B4-BE49-F238E27FC236}">
                  <a16:creationId xmlns:a16="http://schemas.microsoft.com/office/drawing/2014/main" id="{F2A5FBBE-49F2-6E41-A6FA-5BF57BDC811B}"/>
                </a:ext>
              </a:extLst>
            </p:cNvPr>
            <p:cNvSpPr/>
            <p:nvPr/>
          </p:nvSpPr>
          <p:spPr>
            <a:xfrm>
              <a:off x="5370401" y="27541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7" name="Rectangle 136">
              <a:extLst>
                <a:ext uri="{FF2B5EF4-FFF2-40B4-BE49-F238E27FC236}">
                  <a16:creationId xmlns:a16="http://schemas.microsoft.com/office/drawing/2014/main" id="{AB7977CF-D25A-0249-8C4F-1F5C1074B4DA}"/>
                </a:ext>
              </a:extLst>
            </p:cNvPr>
            <p:cNvSpPr/>
            <p:nvPr/>
          </p:nvSpPr>
          <p:spPr>
            <a:xfrm>
              <a:off x="4442020" y="2930283"/>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8" name="Rectangle 137">
              <a:extLst>
                <a:ext uri="{FF2B5EF4-FFF2-40B4-BE49-F238E27FC236}">
                  <a16:creationId xmlns:a16="http://schemas.microsoft.com/office/drawing/2014/main" id="{1DCC281C-206A-1C42-9653-43442F95173C}"/>
                </a:ext>
              </a:extLst>
            </p:cNvPr>
            <p:cNvSpPr/>
            <p:nvPr/>
          </p:nvSpPr>
          <p:spPr>
            <a:xfrm>
              <a:off x="4651745" y="29302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9" name="Rectangle 138">
              <a:extLst>
                <a:ext uri="{FF2B5EF4-FFF2-40B4-BE49-F238E27FC236}">
                  <a16:creationId xmlns:a16="http://schemas.microsoft.com/office/drawing/2014/main" id="{FA8DB686-5998-1347-B9D1-24913AB66085}"/>
                </a:ext>
              </a:extLst>
            </p:cNvPr>
            <p:cNvSpPr/>
            <p:nvPr/>
          </p:nvSpPr>
          <p:spPr>
            <a:xfrm>
              <a:off x="5011073" y="29302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Rectangle 139">
              <a:extLst>
                <a:ext uri="{FF2B5EF4-FFF2-40B4-BE49-F238E27FC236}">
                  <a16:creationId xmlns:a16="http://schemas.microsoft.com/office/drawing/2014/main" id="{52477002-3CA5-0C4A-A69F-FC27F12C0F32}"/>
                </a:ext>
              </a:extLst>
            </p:cNvPr>
            <p:cNvSpPr/>
            <p:nvPr/>
          </p:nvSpPr>
          <p:spPr>
            <a:xfrm>
              <a:off x="5370401" y="29302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Rectangle 140">
              <a:extLst>
                <a:ext uri="{FF2B5EF4-FFF2-40B4-BE49-F238E27FC236}">
                  <a16:creationId xmlns:a16="http://schemas.microsoft.com/office/drawing/2014/main" id="{E71E42E4-EA17-8544-BA6F-98DC7D25C484}"/>
                </a:ext>
              </a:extLst>
            </p:cNvPr>
            <p:cNvSpPr/>
            <p:nvPr/>
          </p:nvSpPr>
          <p:spPr>
            <a:xfrm>
              <a:off x="4442020" y="3106448"/>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Rectangle 141">
              <a:extLst>
                <a:ext uri="{FF2B5EF4-FFF2-40B4-BE49-F238E27FC236}">
                  <a16:creationId xmlns:a16="http://schemas.microsoft.com/office/drawing/2014/main" id="{E3C6B61F-3267-144B-8B8B-0330940C7B3A}"/>
                </a:ext>
              </a:extLst>
            </p:cNvPr>
            <p:cNvSpPr/>
            <p:nvPr/>
          </p:nvSpPr>
          <p:spPr>
            <a:xfrm>
              <a:off x="4651745" y="31064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Rectangle 142">
              <a:extLst>
                <a:ext uri="{FF2B5EF4-FFF2-40B4-BE49-F238E27FC236}">
                  <a16:creationId xmlns:a16="http://schemas.microsoft.com/office/drawing/2014/main" id="{79B9D27D-654E-9345-BFDB-F279B43171E6}"/>
                </a:ext>
              </a:extLst>
            </p:cNvPr>
            <p:cNvSpPr/>
            <p:nvPr/>
          </p:nvSpPr>
          <p:spPr>
            <a:xfrm>
              <a:off x="5011073" y="31064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Rectangle 143">
              <a:extLst>
                <a:ext uri="{FF2B5EF4-FFF2-40B4-BE49-F238E27FC236}">
                  <a16:creationId xmlns:a16="http://schemas.microsoft.com/office/drawing/2014/main" id="{57B09164-A6D4-DE4F-B6E0-4B3B182E83E6}"/>
                </a:ext>
              </a:extLst>
            </p:cNvPr>
            <p:cNvSpPr/>
            <p:nvPr/>
          </p:nvSpPr>
          <p:spPr>
            <a:xfrm>
              <a:off x="5370401" y="31064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5" name="Rectangle 144">
              <a:extLst>
                <a:ext uri="{FF2B5EF4-FFF2-40B4-BE49-F238E27FC236}">
                  <a16:creationId xmlns:a16="http://schemas.microsoft.com/office/drawing/2014/main" id="{50AAB409-A231-B344-89A5-BC22A08F4E5D}"/>
                </a:ext>
              </a:extLst>
            </p:cNvPr>
            <p:cNvSpPr/>
            <p:nvPr/>
          </p:nvSpPr>
          <p:spPr>
            <a:xfrm>
              <a:off x="4442020" y="3282607"/>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6" name="Rectangle 145">
              <a:extLst>
                <a:ext uri="{FF2B5EF4-FFF2-40B4-BE49-F238E27FC236}">
                  <a16:creationId xmlns:a16="http://schemas.microsoft.com/office/drawing/2014/main" id="{DC64A051-2E1C-D24E-A926-7F6CFAB82A42}"/>
                </a:ext>
              </a:extLst>
            </p:cNvPr>
            <p:cNvSpPr/>
            <p:nvPr/>
          </p:nvSpPr>
          <p:spPr>
            <a:xfrm>
              <a:off x="4651745" y="32826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7" name="Rectangle 146">
              <a:extLst>
                <a:ext uri="{FF2B5EF4-FFF2-40B4-BE49-F238E27FC236}">
                  <a16:creationId xmlns:a16="http://schemas.microsoft.com/office/drawing/2014/main" id="{D016E615-339E-344B-8E16-39978250CC74}"/>
                </a:ext>
              </a:extLst>
            </p:cNvPr>
            <p:cNvSpPr/>
            <p:nvPr/>
          </p:nvSpPr>
          <p:spPr>
            <a:xfrm>
              <a:off x="5011073" y="32826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8" name="Rectangle 147">
              <a:extLst>
                <a:ext uri="{FF2B5EF4-FFF2-40B4-BE49-F238E27FC236}">
                  <a16:creationId xmlns:a16="http://schemas.microsoft.com/office/drawing/2014/main" id="{5AA2512A-D531-5048-948E-B343384A84E0}"/>
                </a:ext>
              </a:extLst>
            </p:cNvPr>
            <p:cNvSpPr/>
            <p:nvPr/>
          </p:nvSpPr>
          <p:spPr>
            <a:xfrm>
              <a:off x="5370401" y="32826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Rectangle 148">
              <a:extLst>
                <a:ext uri="{FF2B5EF4-FFF2-40B4-BE49-F238E27FC236}">
                  <a16:creationId xmlns:a16="http://schemas.microsoft.com/office/drawing/2014/main" id="{7BFE0B49-5175-1643-B20A-A2F81DD24087}"/>
                </a:ext>
              </a:extLst>
            </p:cNvPr>
            <p:cNvSpPr/>
            <p:nvPr/>
          </p:nvSpPr>
          <p:spPr>
            <a:xfrm>
              <a:off x="4442020" y="3458766"/>
              <a:ext cx="209725"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Rectangle 149">
              <a:extLst>
                <a:ext uri="{FF2B5EF4-FFF2-40B4-BE49-F238E27FC236}">
                  <a16:creationId xmlns:a16="http://schemas.microsoft.com/office/drawing/2014/main" id="{6D163B17-BB1F-FE4C-9ED1-3760259AAEFA}"/>
                </a:ext>
              </a:extLst>
            </p:cNvPr>
            <p:cNvSpPr/>
            <p:nvPr/>
          </p:nvSpPr>
          <p:spPr>
            <a:xfrm>
              <a:off x="4651745" y="34587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Rectangle 150">
              <a:extLst>
                <a:ext uri="{FF2B5EF4-FFF2-40B4-BE49-F238E27FC236}">
                  <a16:creationId xmlns:a16="http://schemas.microsoft.com/office/drawing/2014/main" id="{73533B4D-DE4C-6B4F-8107-68EBB6D94730}"/>
                </a:ext>
              </a:extLst>
            </p:cNvPr>
            <p:cNvSpPr/>
            <p:nvPr/>
          </p:nvSpPr>
          <p:spPr>
            <a:xfrm>
              <a:off x="5011073" y="34587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Rectangle 151">
              <a:extLst>
                <a:ext uri="{FF2B5EF4-FFF2-40B4-BE49-F238E27FC236}">
                  <a16:creationId xmlns:a16="http://schemas.microsoft.com/office/drawing/2014/main" id="{869B4248-3278-184F-89E3-0AA368CC0E71}"/>
                </a:ext>
              </a:extLst>
            </p:cNvPr>
            <p:cNvSpPr/>
            <p:nvPr/>
          </p:nvSpPr>
          <p:spPr>
            <a:xfrm>
              <a:off x="5370401" y="34587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3" name="Rectangle 152">
              <a:extLst>
                <a:ext uri="{FF2B5EF4-FFF2-40B4-BE49-F238E27FC236}">
                  <a16:creationId xmlns:a16="http://schemas.microsoft.com/office/drawing/2014/main" id="{6E0751EC-A6E7-A447-99EF-FEAD80409739}"/>
                </a:ext>
              </a:extLst>
            </p:cNvPr>
            <p:cNvSpPr/>
            <p:nvPr/>
          </p:nvSpPr>
          <p:spPr>
            <a:xfrm>
              <a:off x="4594420" y="2906514"/>
              <a:ext cx="209725" cy="176169"/>
            </a:xfrm>
            <a:prstGeom prst="rect">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Rectangle 153">
              <a:extLst>
                <a:ext uri="{FF2B5EF4-FFF2-40B4-BE49-F238E27FC236}">
                  <a16:creationId xmlns:a16="http://schemas.microsoft.com/office/drawing/2014/main" id="{E9D1925E-9291-3E49-8439-0D01E9F12223}"/>
                </a:ext>
              </a:extLst>
            </p:cNvPr>
            <p:cNvSpPr/>
            <p:nvPr/>
          </p:nvSpPr>
          <p:spPr>
            <a:xfrm>
              <a:off x="4804145" y="290651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Rectangle 154">
              <a:extLst>
                <a:ext uri="{FF2B5EF4-FFF2-40B4-BE49-F238E27FC236}">
                  <a16:creationId xmlns:a16="http://schemas.microsoft.com/office/drawing/2014/main" id="{30359934-1140-8A40-A8C9-8E1C28D77FC0}"/>
                </a:ext>
              </a:extLst>
            </p:cNvPr>
            <p:cNvSpPr/>
            <p:nvPr/>
          </p:nvSpPr>
          <p:spPr>
            <a:xfrm>
              <a:off x="5163473" y="290651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6" name="Rectangle 155">
              <a:extLst>
                <a:ext uri="{FF2B5EF4-FFF2-40B4-BE49-F238E27FC236}">
                  <a16:creationId xmlns:a16="http://schemas.microsoft.com/office/drawing/2014/main" id="{DBE827D9-5ABC-C84A-9948-CAE67C6223F8}"/>
                </a:ext>
              </a:extLst>
            </p:cNvPr>
            <p:cNvSpPr/>
            <p:nvPr/>
          </p:nvSpPr>
          <p:spPr>
            <a:xfrm>
              <a:off x="5522801" y="2906510"/>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3DC75011-39A9-0747-8EEF-32D06E2EAA8A}"/>
                </a:ext>
              </a:extLst>
            </p:cNvPr>
            <p:cNvSpPr/>
            <p:nvPr/>
          </p:nvSpPr>
          <p:spPr>
            <a:xfrm>
              <a:off x="4594420" y="3082683"/>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Rectangle 157">
              <a:extLst>
                <a:ext uri="{FF2B5EF4-FFF2-40B4-BE49-F238E27FC236}">
                  <a16:creationId xmlns:a16="http://schemas.microsoft.com/office/drawing/2014/main" id="{2805C98B-5BFC-3840-B582-6A0B09D38789}"/>
                </a:ext>
              </a:extLst>
            </p:cNvPr>
            <p:cNvSpPr/>
            <p:nvPr/>
          </p:nvSpPr>
          <p:spPr>
            <a:xfrm>
              <a:off x="4804145" y="308268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Rectangle 158">
              <a:extLst>
                <a:ext uri="{FF2B5EF4-FFF2-40B4-BE49-F238E27FC236}">
                  <a16:creationId xmlns:a16="http://schemas.microsoft.com/office/drawing/2014/main" id="{D0A5A52E-1300-A44B-AC53-6974825156CB}"/>
                </a:ext>
              </a:extLst>
            </p:cNvPr>
            <p:cNvSpPr/>
            <p:nvPr/>
          </p:nvSpPr>
          <p:spPr>
            <a:xfrm>
              <a:off x="5163473" y="3082681"/>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Rectangle 159">
              <a:extLst>
                <a:ext uri="{FF2B5EF4-FFF2-40B4-BE49-F238E27FC236}">
                  <a16:creationId xmlns:a16="http://schemas.microsoft.com/office/drawing/2014/main" id="{5CB469A1-A4C2-F246-B303-813E353BB533}"/>
                </a:ext>
              </a:extLst>
            </p:cNvPr>
            <p:cNvSpPr/>
            <p:nvPr/>
          </p:nvSpPr>
          <p:spPr>
            <a:xfrm>
              <a:off x="5522801" y="3082679"/>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1" name="Rectangle 160">
              <a:extLst>
                <a:ext uri="{FF2B5EF4-FFF2-40B4-BE49-F238E27FC236}">
                  <a16:creationId xmlns:a16="http://schemas.microsoft.com/office/drawing/2014/main" id="{2E244172-D057-B941-B8E7-E7A88B70B4D2}"/>
                </a:ext>
              </a:extLst>
            </p:cNvPr>
            <p:cNvSpPr/>
            <p:nvPr/>
          </p:nvSpPr>
          <p:spPr>
            <a:xfrm>
              <a:off x="4594420" y="3258848"/>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7C270745-8C73-0746-8971-4AF504B7019F}"/>
                </a:ext>
              </a:extLst>
            </p:cNvPr>
            <p:cNvSpPr/>
            <p:nvPr/>
          </p:nvSpPr>
          <p:spPr>
            <a:xfrm>
              <a:off x="4804145" y="3258848"/>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06BCF51D-67B1-A347-B542-FD6FB02215A0}"/>
                </a:ext>
              </a:extLst>
            </p:cNvPr>
            <p:cNvSpPr/>
            <p:nvPr/>
          </p:nvSpPr>
          <p:spPr>
            <a:xfrm>
              <a:off x="5163473" y="325884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4" name="Rectangle 163">
              <a:extLst>
                <a:ext uri="{FF2B5EF4-FFF2-40B4-BE49-F238E27FC236}">
                  <a16:creationId xmlns:a16="http://schemas.microsoft.com/office/drawing/2014/main" id="{087CE3F0-07E6-A849-87AA-63BF28801962}"/>
                </a:ext>
              </a:extLst>
            </p:cNvPr>
            <p:cNvSpPr/>
            <p:nvPr/>
          </p:nvSpPr>
          <p:spPr>
            <a:xfrm>
              <a:off x="5522801" y="325884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5" name="Rectangle 164">
              <a:extLst>
                <a:ext uri="{FF2B5EF4-FFF2-40B4-BE49-F238E27FC236}">
                  <a16:creationId xmlns:a16="http://schemas.microsoft.com/office/drawing/2014/main" id="{E500197A-944F-D74D-8E02-798D9B8A1A32}"/>
                </a:ext>
              </a:extLst>
            </p:cNvPr>
            <p:cNvSpPr/>
            <p:nvPr/>
          </p:nvSpPr>
          <p:spPr>
            <a:xfrm>
              <a:off x="4594420" y="3435007"/>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A7405B60-4A29-0A4D-91F4-655E4DFCF345}"/>
                </a:ext>
              </a:extLst>
            </p:cNvPr>
            <p:cNvSpPr/>
            <p:nvPr/>
          </p:nvSpPr>
          <p:spPr>
            <a:xfrm>
              <a:off x="4804145" y="3435007"/>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Rectangle 166">
              <a:extLst>
                <a:ext uri="{FF2B5EF4-FFF2-40B4-BE49-F238E27FC236}">
                  <a16:creationId xmlns:a16="http://schemas.microsoft.com/office/drawing/2014/main" id="{CFAA4F28-9CE9-0B41-A7B6-96F82E9BA6EC}"/>
                </a:ext>
              </a:extLst>
            </p:cNvPr>
            <p:cNvSpPr/>
            <p:nvPr/>
          </p:nvSpPr>
          <p:spPr>
            <a:xfrm>
              <a:off x="5163473" y="3435005"/>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BDF2E21C-D995-5549-8D42-7CA6F3B5E3EC}"/>
                </a:ext>
              </a:extLst>
            </p:cNvPr>
            <p:cNvSpPr/>
            <p:nvPr/>
          </p:nvSpPr>
          <p:spPr>
            <a:xfrm>
              <a:off x="5522801" y="3435003"/>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9" name="Rectangle 168">
              <a:extLst>
                <a:ext uri="{FF2B5EF4-FFF2-40B4-BE49-F238E27FC236}">
                  <a16:creationId xmlns:a16="http://schemas.microsoft.com/office/drawing/2014/main" id="{785CFE8B-16E7-934D-96C2-47D4B3DF383D}"/>
                </a:ext>
              </a:extLst>
            </p:cNvPr>
            <p:cNvSpPr/>
            <p:nvPr/>
          </p:nvSpPr>
          <p:spPr>
            <a:xfrm>
              <a:off x="4594420" y="3611166"/>
              <a:ext cx="209725" cy="176169"/>
            </a:xfrm>
            <a:prstGeom prst="rect">
              <a:avLst/>
            </a:prstGeom>
            <a:solidFill>
              <a:schemeClr val="accent4">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0" name="Rectangle 169">
              <a:extLst>
                <a:ext uri="{FF2B5EF4-FFF2-40B4-BE49-F238E27FC236}">
                  <a16:creationId xmlns:a16="http://schemas.microsoft.com/office/drawing/2014/main" id="{0ED70F50-3F4D-3945-B1A4-281F695672BF}"/>
                </a:ext>
              </a:extLst>
            </p:cNvPr>
            <p:cNvSpPr/>
            <p:nvPr/>
          </p:nvSpPr>
          <p:spPr>
            <a:xfrm>
              <a:off x="4804145" y="3611166"/>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Rectangle 170">
              <a:extLst>
                <a:ext uri="{FF2B5EF4-FFF2-40B4-BE49-F238E27FC236}">
                  <a16:creationId xmlns:a16="http://schemas.microsoft.com/office/drawing/2014/main" id="{89C6D539-89DC-8047-83D9-1C63B10A9A1E}"/>
                </a:ext>
              </a:extLst>
            </p:cNvPr>
            <p:cNvSpPr/>
            <p:nvPr/>
          </p:nvSpPr>
          <p:spPr>
            <a:xfrm>
              <a:off x="5163473" y="3611164"/>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2" name="Rectangle 171">
              <a:extLst>
                <a:ext uri="{FF2B5EF4-FFF2-40B4-BE49-F238E27FC236}">
                  <a16:creationId xmlns:a16="http://schemas.microsoft.com/office/drawing/2014/main" id="{14D4D384-1412-3745-BBB1-5A9CA9FE5528}"/>
                </a:ext>
              </a:extLst>
            </p:cNvPr>
            <p:cNvSpPr/>
            <p:nvPr/>
          </p:nvSpPr>
          <p:spPr>
            <a:xfrm>
              <a:off x="5522801" y="3611162"/>
              <a:ext cx="359328" cy="176169"/>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4" name="Rectangle 203">
              <a:extLst>
                <a:ext uri="{FF2B5EF4-FFF2-40B4-BE49-F238E27FC236}">
                  <a16:creationId xmlns:a16="http://schemas.microsoft.com/office/drawing/2014/main" id="{DF6E36A8-6582-8747-BB44-EF1A66E23C68}"/>
                </a:ext>
              </a:extLst>
            </p:cNvPr>
            <p:cNvSpPr/>
            <p:nvPr/>
          </p:nvSpPr>
          <p:spPr>
            <a:xfrm>
              <a:off x="4544504" y="3065619"/>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S1</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Rectangle 204">
              <a:extLst>
                <a:ext uri="{FF2B5EF4-FFF2-40B4-BE49-F238E27FC236}">
                  <a16:creationId xmlns:a16="http://schemas.microsoft.com/office/drawing/2014/main" id="{00B2DAE8-CBDF-C344-A5D5-32290481D4A6}"/>
                </a:ext>
              </a:extLst>
            </p:cNvPr>
            <p:cNvSpPr/>
            <p:nvPr/>
          </p:nvSpPr>
          <p:spPr>
            <a:xfrm>
              <a:off x="4545841" y="3240237"/>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S2</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Rectangle 205">
              <a:extLst>
                <a:ext uri="{FF2B5EF4-FFF2-40B4-BE49-F238E27FC236}">
                  <a16:creationId xmlns:a16="http://schemas.microsoft.com/office/drawing/2014/main" id="{A110B1DD-D7D9-8B48-9C15-044DD56AD9CA}"/>
                </a:ext>
              </a:extLst>
            </p:cNvPr>
            <p:cNvSpPr/>
            <p:nvPr/>
          </p:nvSpPr>
          <p:spPr>
            <a:xfrm>
              <a:off x="4549671" y="3413952"/>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S3</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Rectangle 206">
              <a:extLst>
                <a:ext uri="{FF2B5EF4-FFF2-40B4-BE49-F238E27FC236}">
                  <a16:creationId xmlns:a16="http://schemas.microsoft.com/office/drawing/2014/main" id="{5353740A-DEFC-704F-83EA-45ABFE836C34}"/>
                </a:ext>
              </a:extLst>
            </p:cNvPr>
            <p:cNvSpPr/>
            <p:nvPr/>
          </p:nvSpPr>
          <p:spPr>
            <a:xfrm>
              <a:off x="4549671" y="3591338"/>
              <a:ext cx="295274" cy="230832"/>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900" b="1" i="1" u="none" strike="noStrike" kern="1200" cap="none" spc="0" normalizeH="0" baseline="0" noProof="0" dirty="0">
                  <a:ln>
                    <a:noFill/>
                  </a:ln>
                  <a:solidFill>
                    <a:prstClr val="black"/>
                  </a:solidFill>
                  <a:effectLst/>
                  <a:uLnTx/>
                  <a:uFillTx/>
                  <a:latin typeface="Calibri" panose="020F0502020204030204"/>
                  <a:ea typeface="+mn-ea"/>
                  <a:cs typeface="+mn-cs"/>
                </a:rPr>
                <a:t>S4</a:t>
              </a:r>
              <a:endParaRPr kumimoji="0" lang="en-CH" sz="9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08" name="TextBox 207">
            <a:extLst>
              <a:ext uri="{FF2B5EF4-FFF2-40B4-BE49-F238E27FC236}">
                <a16:creationId xmlns:a16="http://schemas.microsoft.com/office/drawing/2014/main" id="{8C887EF2-64B3-5C4F-B587-5D0337A2B97A}"/>
              </a:ext>
            </a:extLst>
          </p:cNvPr>
          <p:cNvSpPr txBox="1"/>
          <p:nvPr/>
        </p:nvSpPr>
        <p:spPr>
          <a:xfrm>
            <a:off x="3714030" y="5490076"/>
            <a:ext cx="1317540" cy="30777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panose="020F0502020204030204"/>
                <a:ea typeface="+mn-ea"/>
                <a:cs typeface="+mn-cs"/>
              </a:rPr>
              <a:t>Set filled bit</a:t>
            </a:r>
            <a:endParaRPr kumimoji="0" lang="en-CH"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09" name="Elbow Connector 208">
            <a:extLst>
              <a:ext uri="{FF2B5EF4-FFF2-40B4-BE49-F238E27FC236}">
                <a16:creationId xmlns:a16="http://schemas.microsoft.com/office/drawing/2014/main" id="{DF0815CD-63AD-4245-9714-D351E1229B14}"/>
              </a:ext>
            </a:extLst>
          </p:cNvPr>
          <p:cNvCxnSpPr>
            <a:cxnSpLocks/>
          </p:cNvCxnSpPr>
          <p:nvPr/>
        </p:nvCxnSpPr>
        <p:spPr>
          <a:xfrm flipH="1">
            <a:off x="5527641" y="3563338"/>
            <a:ext cx="468480" cy="1525255"/>
          </a:xfrm>
          <a:prstGeom prst="bentConnector4">
            <a:avLst>
              <a:gd name="adj1" fmla="val -151871"/>
              <a:gd name="adj2" fmla="val 100039"/>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11" name="Group 210">
            <a:extLst>
              <a:ext uri="{FF2B5EF4-FFF2-40B4-BE49-F238E27FC236}">
                <a16:creationId xmlns:a16="http://schemas.microsoft.com/office/drawing/2014/main" id="{BE5C845F-5541-584A-8AC5-5CFCF1682CD8}"/>
              </a:ext>
            </a:extLst>
          </p:cNvPr>
          <p:cNvGrpSpPr/>
          <p:nvPr/>
        </p:nvGrpSpPr>
        <p:grpSpPr>
          <a:xfrm>
            <a:off x="4852151" y="3225743"/>
            <a:ext cx="965556" cy="246221"/>
            <a:chOff x="-1482231" y="2981228"/>
            <a:chExt cx="965556" cy="246221"/>
          </a:xfrm>
        </p:grpSpPr>
        <p:sp>
          <p:nvSpPr>
            <p:cNvPr id="181" name="Rectangle 180">
              <a:extLst>
                <a:ext uri="{FF2B5EF4-FFF2-40B4-BE49-F238E27FC236}">
                  <a16:creationId xmlns:a16="http://schemas.microsoft.com/office/drawing/2014/main" id="{F696243C-A446-D24F-8E95-6F5853E28F7B}"/>
                </a:ext>
              </a:extLst>
            </p:cNvPr>
            <p:cNvSpPr/>
            <p:nvPr/>
          </p:nvSpPr>
          <p:spPr>
            <a:xfrm>
              <a:off x="-1482231" y="3046340"/>
              <a:ext cx="243526" cy="119395"/>
            </a:xfrm>
            <a:prstGeom prst="rect">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Rectangle 181">
              <a:extLst>
                <a:ext uri="{FF2B5EF4-FFF2-40B4-BE49-F238E27FC236}">
                  <a16:creationId xmlns:a16="http://schemas.microsoft.com/office/drawing/2014/main" id="{EE62E3F3-73B0-5C40-99F7-20A5CB2C1166}"/>
                </a:ext>
              </a:extLst>
            </p:cNvPr>
            <p:cNvSpPr/>
            <p:nvPr/>
          </p:nvSpPr>
          <p:spPr>
            <a:xfrm>
              <a:off x="-1122902" y="3047091"/>
              <a:ext cx="243526" cy="119395"/>
            </a:xfrm>
            <a:prstGeom prst="rect">
              <a:avLst/>
            </a:prstGeom>
            <a:solidFill>
              <a:srgbClr val="0070C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Rectangle 182">
              <a:extLst>
                <a:ext uri="{FF2B5EF4-FFF2-40B4-BE49-F238E27FC236}">
                  <a16:creationId xmlns:a16="http://schemas.microsoft.com/office/drawing/2014/main" id="{C0BF88CC-D73B-8145-8BB1-9D8D1FFA9467}"/>
                </a:ext>
              </a:extLst>
            </p:cNvPr>
            <p:cNvSpPr/>
            <p:nvPr/>
          </p:nvSpPr>
          <p:spPr>
            <a:xfrm>
              <a:off x="-760201" y="3047091"/>
              <a:ext cx="243526" cy="119395"/>
            </a:xfrm>
            <a:prstGeom prst="rect">
              <a:avLst/>
            </a:prstGeom>
            <a:solidFill>
              <a:schemeClr val="tx2">
                <a:lumMod val="20000"/>
                <a:lumOff val="8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3" name="Rectangle 202">
              <a:extLst>
                <a:ext uri="{FF2B5EF4-FFF2-40B4-BE49-F238E27FC236}">
                  <a16:creationId xmlns:a16="http://schemas.microsoft.com/office/drawing/2014/main" id="{1A133D55-F6E3-8043-9FAD-85C7DFD57450}"/>
                </a:ext>
              </a:extLst>
            </p:cNvPr>
            <p:cNvSpPr/>
            <p:nvPr/>
          </p:nvSpPr>
          <p:spPr>
            <a:xfrm>
              <a:off x="-1206336" y="2981228"/>
              <a:ext cx="415498" cy="246221"/>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CH" sz="1000" b="0" i="1" u="none" strike="noStrike" kern="1200" cap="none" spc="0" normalizeH="0" baseline="0" noProof="0" dirty="0">
                  <a:ln>
                    <a:noFill/>
                  </a:ln>
                  <a:solidFill>
                    <a:prstClr val="white"/>
                  </a:solidFill>
                  <a:effectLst/>
                  <a:uLnTx/>
                  <a:uFillTx/>
                  <a:latin typeface="Calibri" panose="020F0502020204030204"/>
                  <a:ea typeface="+mn-ea"/>
                  <a:cs typeface="+mn-cs"/>
                </a:rPr>
                <a:t>Max</a:t>
              </a:r>
            </a:p>
          </p:txBody>
        </p:sp>
      </p:grpSp>
    </p:spTree>
    <p:extLst>
      <p:ext uri="{BB962C8B-B14F-4D97-AF65-F5344CB8AC3E}">
        <p14:creationId xmlns:p14="http://schemas.microsoft.com/office/powerpoint/2010/main" val="3114106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1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7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7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75"/>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7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8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9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20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9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99"/>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20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9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90"/>
                                        </p:tgtEl>
                                        <p:attrNameLst>
                                          <p:attrName>style.visibility</p:attrName>
                                        </p:attrNameLst>
                                      </p:cBhvr>
                                      <p:to>
                                        <p:strVal val="visible"/>
                                      </p:to>
                                    </p:set>
                                  </p:childTnLst>
                                </p:cTn>
                              </p:par>
                              <p:par>
                                <p:cTn id="59" presetID="10" presetClass="entr" presetSubtype="0" fill="hold" nodeType="withEffect">
                                  <p:stCondLst>
                                    <p:cond delay="200"/>
                                  </p:stCondLst>
                                  <p:childTnLst>
                                    <p:set>
                                      <p:cBhvr>
                                        <p:cTn id="60" dur="1" fill="hold">
                                          <p:stCondLst>
                                            <p:cond delay="0"/>
                                          </p:stCondLst>
                                        </p:cTn>
                                        <p:tgtEl>
                                          <p:spTgt spid="211"/>
                                        </p:tgtEl>
                                        <p:attrNameLst>
                                          <p:attrName>style.visibility</p:attrName>
                                        </p:attrNameLst>
                                      </p:cBhvr>
                                      <p:to>
                                        <p:strVal val="visible"/>
                                      </p:to>
                                    </p:set>
                                    <p:animEffect transition="in" filter="fade">
                                      <p:cBhvr>
                                        <p:cTn id="61" dur="300"/>
                                        <p:tgtEl>
                                          <p:spTgt spid="211"/>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197"/>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195"/>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194"/>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193"/>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nodeType="clickEffect">
                                  <p:stCondLst>
                                    <p:cond delay="0"/>
                                  </p:stCondLst>
                                  <p:childTnLst>
                                    <p:set>
                                      <p:cBhvr>
                                        <p:cTn id="75" dur="1" fill="hold">
                                          <p:stCondLst>
                                            <p:cond delay="0"/>
                                          </p:stCondLst>
                                        </p:cTn>
                                        <p:tgtEl>
                                          <p:spTgt spid="209"/>
                                        </p:tgtEl>
                                        <p:attrNameLst>
                                          <p:attrName>style.visibility</p:attrName>
                                        </p:attrNameLst>
                                      </p:cBhvr>
                                      <p:to>
                                        <p:strVal val="visible"/>
                                      </p:to>
                                    </p:set>
                                  </p:childTnLst>
                                </p:cTn>
                              </p:par>
                              <p:par>
                                <p:cTn id="76" presetID="1" presetClass="entr" presetSubtype="0" fill="hold" grpId="0" nodeType="withEffect">
                                  <p:stCondLst>
                                    <p:cond delay="0"/>
                                  </p:stCondLst>
                                  <p:childTnLst>
                                    <p:set>
                                      <p:cBhvr>
                                        <p:cTn id="77" dur="1" fill="hold">
                                          <p:stCondLst>
                                            <p:cond delay="0"/>
                                          </p:stCondLst>
                                        </p:cTn>
                                        <p:tgtEl>
                                          <p:spTgt spid="184"/>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185"/>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nodeType="clickEffect">
                                  <p:stCondLst>
                                    <p:cond delay="0"/>
                                  </p:stCondLst>
                                  <p:childTnLst>
                                    <p:set>
                                      <p:cBhvr>
                                        <p:cTn id="83" dur="1" fill="hold">
                                          <p:stCondLst>
                                            <p:cond delay="0"/>
                                          </p:stCondLst>
                                        </p:cTn>
                                        <p:tgtEl>
                                          <p:spTgt spid="186"/>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196"/>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187"/>
                                        </p:tgtEl>
                                        <p:attrNameLst>
                                          <p:attrName>style.visibility</p:attrName>
                                        </p:attrNameLst>
                                      </p:cBhvr>
                                      <p:to>
                                        <p:strVal val="visible"/>
                                      </p:to>
                                    </p:set>
                                  </p:childTnLst>
                                </p:cTn>
                              </p:par>
                            </p:childTnLst>
                          </p:cTn>
                        </p:par>
                      </p:childTnLst>
                    </p:cTn>
                  </p:par>
                  <p:par>
                    <p:cTn id="88" fill="hold">
                      <p:stCondLst>
                        <p:cond delay="indefinite"/>
                      </p:stCondLst>
                      <p:childTnLst>
                        <p:par>
                          <p:cTn id="89" fill="hold">
                            <p:stCondLst>
                              <p:cond delay="0"/>
                            </p:stCondLst>
                            <p:childTnLst>
                              <p:par>
                                <p:cTn id="90" presetID="1" presetClass="entr" presetSubtype="0" fill="hold" grpId="0" nodeType="clickEffect">
                                  <p:stCondLst>
                                    <p:cond delay="0"/>
                                  </p:stCondLst>
                                  <p:childTnLst>
                                    <p:set>
                                      <p:cBhvr>
                                        <p:cTn id="91" dur="1" fill="hold">
                                          <p:stCondLst>
                                            <p:cond delay="0"/>
                                          </p:stCondLst>
                                        </p:cTn>
                                        <p:tgtEl>
                                          <p:spTgt spid="202"/>
                                        </p:tgtEl>
                                        <p:attrNameLst>
                                          <p:attrName>style.visibility</p:attrName>
                                        </p:attrNameLst>
                                      </p:cBhvr>
                                      <p:to>
                                        <p:strVal val="visible"/>
                                      </p:to>
                                    </p:set>
                                  </p:childTnLst>
                                </p:cTn>
                              </p:par>
                              <p:par>
                                <p:cTn id="92" presetID="1" presetClass="entr" presetSubtype="0" fill="hold" nodeType="withEffect">
                                  <p:stCondLst>
                                    <p:cond delay="0"/>
                                  </p:stCondLst>
                                  <p:childTnLst>
                                    <p:set>
                                      <p:cBhvr>
                                        <p:cTn id="93" dur="1" fill="hold">
                                          <p:stCondLst>
                                            <p:cond delay="0"/>
                                          </p:stCondLst>
                                        </p:cTn>
                                        <p:tgtEl>
                                          <p:spTgt spid="189"/>
                                        </p:tgtEl>
                                        <p:attrNameLst>
                                          <p:attrName>style.visibility</p:attrName>
                                        </p:attrNameLst>
                                      </p:cBhvr>
                                      <p:to>
                                        <p:strVal val="visible"/>
                                      </p:to>
                                    </p:set>
                                  </p:childTnLst>
                                </p:cTn>
                              </p:par>
                              <p:par>
                                <p:cTn id="94" presetID="1" presetClass="entr" presetSubtype="0" fill="hold" grpId="0" nodeType="withEffect">
                                  <p:stCondLst>
                                    <p:cond delay="0"/>
                                  </p:stCondLst>
                                  <p:childTnLst>
                                    <p:set>
                                      <p:cBhvr>
                                        <p:cTn id="95" dur="1" fill="hold">
                                          <p:stCondLst>
                                            <p:cond delay="0"/>
                                          </p:stCondLst>
                                        </p:cTn>
                                        <p:tgtEl>
                                          <p:spTgt spid="208"/>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1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animBg="1"/>
      <p:bldP spid="110" grpId="0" animBg="1"/>
      <p:bldP spid="112" grpId="0" animBg="1"/>
      <p:bldP spid="173" grpId="0"/>
      <p:bldP spid="175" grpId="0"/>
      <p:bldP spid="176" grpId="0" animBg="1"/>
      <p:bldP spid="177" grpId="0"/>
      <p:bldP spid="179" grpId="0" animBg="1"/>
      <p:bldP spid="180" grpId="0" animBg="1"/>
      <p:bldP spid="184" grpId="0" animBg="1"/>
      <p:bldP spid="185" grpId="0"/>
      <p:bldP spid="187" grpId="0" animBg="1"/>
      <p:bldP spid="188" grpId="0" animBg="1"/>
      <p:bldP spid="190" grpId="0"/>
      <p:bldP spid="191" grpId="0"/>
      <p:bldP spid="192" grpId="0"/>
      <p:bldP spid="193" grpId="0" animBg="1"/>
      <p:bldP spid="195" grpId="0"/>
      <p:bldP spid="196" grpId="0"/>
      <p:bldP spid="197" grpId="0" animBg="1"/>
      <p:bldP spid="198" grpId="0" animBg="1"/>
      <p:bldP spid="202" grpId="0" animBg="1"/>
      <p:bldP spid="208"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C4BC26D8-06D7-3D42-8BD9-27A2266EE1ED}"/>
              </a:ext>
            </a:extLst>
          </p:cNvPr>
          <p:cNvSpPr>
            <a:spLocks noGrp="1"/>
          </p:cNvSpPr>
          <p:nvPr>
            <p:ph type="title"/>
          </p:nvPr>
        </p:nvSpPr>
        <p:spPr/>
        <p:txBody>
          <a:bodyPr/>
          <a:lstStyle/>
          <a:p>
            <a:r>
              <a:rPr lang="en-US" dirty="0"/>
              <a:t>Evaluation Methodology</a:t>
            </a:r>
          </a:p>
        </p:txBody>
      </p:sp>
      <p:sp>
        <p:nvSpPr>
          <p:cNvPr id="5" name="Content Placeholder 4">
            <a:extLst>
              <a:ext uri="{FF2B5EF4-FFF2-40B4-BE49-F238E27FC236}">
                <a16:creationId xmlns:a16="http://schemas.microsoft.com/office/drawing/2014/main" id="{EBED96BD-B5B0-524D-AF57-C1B3FE166193}"/>
              </a:ext>
            </a:extLst>
          </p:cNvPr>
          <p:cNvSpPr>
            <a:spLocks noGrp="1"/>
          </p:cNvSpPr>
          <p:nvPr>
            <p:ph idx="1"/>
          </p:nvPr>
        </p:nvSpPr>
        <p:spPr>
          <a:xfrm>
            <a:off x="169011" y="936172"/>
            <a:ext cx="8894602" cy="5583898"/>
          </a:xfrm>
        </p:spPr>
        <p:txBody>
          <a:bodyPr>
            <a:normAutofit lnSpcReduction="10000"/>
          </a:bodyPr>
          <a:lstStyle/>
          <a:p>
            <a:r>
              <a:rPr lang="en-US" b="1" dirty="0" err="1">
                <a:solidFill>
                  <a:srgbClr val="C00000"/>
                </a:solidFill>
                <a:latin typeface="Calibri" panose="020F0502020204030204" pitchFamily="34" charset="0"/>
                <a:cs typeface="Calibri" panose="020F0502020204030204" pitchFamily="34" charset="0"/>
              </a:rPr>
              <a:t>Champsim</a:t>
            </a:r>
            <a:r>
              <a:rPr lang="en-US" b="1" dirty="0">
                <a:solidFill>
                  <a:srgbClr val="C00000"/>
                </a:solidFill>
                <a:latin typeface="Calibri" panose="020F0502020204030204" pitchFamily="34" charset="0"/>
                <a:cs typeface="Calibri" panose="020F0502020204030204" pitchFamily="34" charset="0"/>
              </a:rPr>
              <a:t> </a:t>
            </a:r>
            <a:r>
              <a:rPr lang="en-US" sz="1800" b="1" dirty="0">
                <a:solidFill>
                  <a:schemeClr val="bg2">
                    <a:lumMod val="75000"/>
                  </a:schemeClr>
                </a:solidFill>
                <a:latin typeface="Calibri" panose="020F0502020204030204" pitchFamily="34" charset="0"/>
                <a:cs typeface="Calibri" panose="020F0502020204030204" pitchFamily="34" charset="0"/>
              </a:rPr>
              <a:t>[3]</a:t>
            </a:r>
            <a:r>
              <a:rPr lang="en-US" dirty="0">
                <a:latin typeface="Calibri" panose="020F0502020204030204" pitchFamily="34" charset="0"/>
                <a:cs typeface="Calibri" panose="020F0502020204030204" pitchFamily="34" charset="0"/>
              </a:rPr>
              <a:t> trace-driven simulator</a:t>
            </a:r>
          </a:p>
          <a:p>
            <a:endParaRPr lang="en-US" sz="1000" dirty="0">
              <a:latin typeface="Calibri" panose="020F0502020204030204" pitchFamily="34" charset="0"/>
              <a:cs typeface="Calibri" panose="020F0502020204030204" pitchFamily="34" charset="0"/>
            </a:endParaRPr>
          </a:p>
          <a:p>
            <a:r>
              <a:rPr lang="en-US" b="1" dirty="0">
                <a:solidFill>
                  <a:srgbClr val="C00000"/>
                </a:solidFill>
                <a:latin typeface="Calibri" panose="020F0502020204030204" pitchFamily="34" charset="0"/>
                <a:cs typeface="Calibri" panose="020F0502020204030204" pitchFamily="34" charset="0"/>
              </a:rPr>
              <a:t>150</a:t>
            </a:r>
            <a:r>
              <a:rPr lang="en-US" dirty="0">
                <a:latin typeface="Calibri" panose="020F0502020204030204" pitchFamily="34" charset="0"/>
                <a:cs typeface="Calibri" panose="020F0502020204030204" pitchFamily="34" charset="0"/>
              </a:rPr>
              <a:t> single-core memory-intensive workload traces</a:t>
            </a:r>
          </a:p>
          <a:p>
            <a:pPr lvl="1"/>
            <a:r>
              <a:rPr lang="en-US" dirty="0">
                <a:latin typeface="Calibri" panose="020F0502020204030204" pitchFamily="34" charset="0"/>
                <a:cs typeface="Calibri" panose="020F0502020204030204" pitchFamily="34" charset="0"/>
              </a:rPr>
              <a:t>SPEC CPU2006 and CPU2017</a:t>
            </a:r>
          </a:p>
          <a:p>
            <a:pPr lvl="1"/>
            <a:r>
              <a:rPr lang="en-US" dirty="0">
                <a:latin typeface="Calibri" panose="020F0502020204030204" pitchFamily="34" charset="0"/>
                <a:cs typeface="Calibri" panose="020F0502020204030204" pitchFamily="34" charset="0"/>
              </a:rPr>
              <a:t>PARSEC 2.1</a:t>
            </a:r>
          </a:p>
          <a:p>
            <a:pPr lvl="1"/>
            <a:r>
              <a:rPr lang="en-US" dirty="0" err="1">
                <a:latin typeface="Calibri" panose="020F0502020204030204" pitchFamily="34" charset="0"/>
                <a:cs typeface="Calibri" panose="020F0502020204030204" pitchFamily="34" charset="0"/>
              </a:rPr>
              <a:t>Ligra</a:t>
            </a:r>
            <a:endParaRPr lang="en-US" dirty="0">
              <a:latin typeface="Calibri" panose="020F0502020204030204" pitchFamily="34" charset="0"/>
              <a:cs typeface="Calibri" panose="020F0502020204030204" pitchFamily="34" charset="0"/>
            </a:endParaRPr>
          </a:p>
          <a:p>
            <a:pPr lvl="1"/>
            <a:r>
              <a:rPr lang="en-US" dirty="0" err="1">
                <a:latin typeface="Calibri" panose="020F0502020204030204" pitchFamily="34" charset="0"/>
                <a:cs typeface="Calibri" panose="020F0502020204030204" pitchFamily="34" charset="0"/>
              </a:rPr>
              <a:t>Cloudsuite</a:t>
            </a:r>
            <a:endParaRPr lang="en-US" dirty="0">
              <a:latin typeface="Calibri" panose="020F0502020204030204" pitchFamily="34" charset="0"/>
              <a:cs typeface="Calibri" panose="020F0502020204030204" pitchFamily="34" charset="0"/>
            </a:endParaRPr>
          </a:p>
          <a:p>
            <a:r>
              <a:rPr lang="en-US" dirty="0">
                <a:latin typeface="Calibri" panose="020F0502020204030204" pitchFamily="34" charset="0"/>
                <a:cs typeface="Calibri" panose="020F0502020204030204" pitchFamily="34" charset="0"/>
              </a:rPr>
              <a:t>Homogeneous and heterogeneous multi-core mixes</a:t>
            </a:r>
          </a:p>
          <a:p>
            <a:pPr lvl="1"/>
            <a:endParaRPr lang="en-US" sz="1000" dirty="0">
              <a:latin typeface="Calibri" panose="020F0502020204030204" pitchFamily="34" charset="0"/>
              <a:cs typeface="Calibri" panose="020F0502020204030204" pitchFamily="34" charset="0"/>
            </a:endParaRPr>
          </a:p>
          <a:p>
            <a:r>
              <a:rPr lang="en-US" b="1" dirty="0">
                <a:solidFill>
                  <a:srgbClr val="C00000"/>
                </a:solidFill>
                <a:latin typeface="Calibri" panose="020F0502020204030204" pitchFamily="34" charset="0"/>
                <a:cs typeface="Calibri" panose="020F0502020204030204" pitchFamily="34" charset="0"/>
              </a:rPr>
              <a:t>Five</a:t>
            </a:r>
            <a:r>
              <a:rPr lang="en-US" dirty="0">
                <a:latin typeface="Calibri" panose="020F0502020204030204" pitchFamily="34" charset="0"/>
                <a:cs typeface="Calibri" panose="020F0502020204030204" pitchFamily="34" charset="0"/>
              </a:rPr>
              <a:t> state-of-the-art prefetchers</a:t>
            </a:r>
          </a:p>
          <a:p>
            <a:pPr lvl="1"/>
            <a:r>
              <a:rPr lang="en-US" dirty="0">
                <a:latin typeface="Calibri" panose="020F0502020204030204" pitchFamily="34" charset="0"/>
                <a:cs typeface="Calibri" panose="020F0502020204030204" pitchFamily="34" charset="0"/>
              </a:rPr>
              <a:t>SPP </a:t>
            </a:r>
            <a:r>
              <a:rPr lang="en-US" sz="1800" b="1" dirty="0">
                <a:solidFill>
                  <a:schemeClr val="bg2">
                    <a:lumMod val="75000"/>
                  </a:schemeClr>
                </a:solidFill>
                <a:latin typeface="Calibri" panose="020F0502020204030204" pitchFamily="34" charset="0"/>
                <a:cs typeface="Calibri" panose="020F0502020204030204" pitchFamily="34" charset="0"/>
              </a:rPr>
              <a:t>[Kim+, MICRO’16]</a:t>
            </a:r>
            <a:endParaRPr lang="en-US" b="1" dirty="0">
              <a:solidFill>
                <a:schemeClr val="bg2">
                  <a:lumMod val="75000"/>
                </a:schemeClr>
              </a:solidFill>
              <a:latin typeface="Calibri" panose="020F0502020204030204" pitchFamily="34" charset="0"/>
              <a:cs typeface="Calibri" panose="020F0502020204030204" pitchFamily="34" charset="0"/>
            </a:endParaRPr>
          </a:p>
          <a:p>
            <a:pPr lvl="1"/>
            <a:r>
              <a:rPr lang="en-US" dirty="0">
                <a:latin typeface="Calibri" panose="020F0502020204030204" pitchFamily="34" charset="0"/>
                <a:cs typeface="Calibri" panose="020F0502020204030204" pitchFamily="34" charset="0"/>
              </a:rPr>
              <a:t>Bingo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Bakhshalipour</a:t>
            </a:r>
            <a:r>
              <a:rPr lang="en-US" sz="1800" b="1" dirty="0">
                <a:solidFill>
                  <a:schemeClr val="bg2">
                    <a:lumMod val="75000"/>
                  </a:schemeClr>
                </a:solidFill>
                <a:latin typeface="Calibri" panose="020F0502020204030204" pitchFamily="34" charset="0"/>
                <a:cs typeface="Calibri" panose="020F0502020204030204" pitchFamily="34" charset="0"/>
              </a:rPr>
              <a:t>+, HPCA’19]</a:t>
            </a:r>
          </a:p>
          <a:p>
            <a:pPr lvl="1"/>
            <a:r>
              <a:rPr lang="en-US" dirty="0">
                <a:latin typeface="Calibri" panose="020F0502020204030204" pitchFamily="34" charset="0"/>
                <a:cs typeface="Calibri" panose="020F0502020204030204" pitchFamily="34" charset="0"/>
              </a:rPr>
              <a:t>MLOP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Shakerinava</a:t>
            </a:r>
            <a:r>
              <a:rPr lang="en-US" sz="1800" b="1" dirty="0">
                <a:solidFill>
                  <a:schemeClr val="bg2">
                    <a:lumMod val="75000"/>
                  </a:schemeClr>
                </a:solidFill>
                <a:latin typeface="Calibri" panose="020F0502020204030204" pitchFamily="34" charset="0"/>
                <a:cs typeface="Calibri" panose="020F0502020204030204" pitchFamily="34" charset="0"/>
              </a:rPr>
              <a:t>+, 3</a:t>
            </a:r>
            <a:r>
              <a:rPr lang="en-US" sz="1800" b="1" baseline="30000" dirty="0">
                <a:solidFill>
                  <a:schemeClr val="bg2">
                    <a:lumMod val="75000"/>
                  </a:schemeClr>
                </a:solidFill>
                <a:latin typeface="Calibri" panose="020F0502020204030204" pitchFamily="34" charset="0"/>
                <a:cs typeface="Calibri" panose="020F0502020204030204" pitchFamily="34" charset="0"/>
              </a:rPr>
              <a:t>rd</a:t>
            </a:r>
            <a:r>
              <a:rPr lang="en-US" sz="1800" b="1" dirty="0">
                <a:solidFill>
                  <a:schemeClr val="bg2">
                    <a:lumMod val="75000"/>
                  </a:schemeClr>
                </a:solidFill>
                <a:latin typeface="Calibri" panose="020F0502020204030204" pitchFamily="34" charset="0"/>
                <a:cs typeface="Calibri" panose="020F0502020204030204" pitchFamily="34" charset="0"/>
              </a:rPr>
              <a:t> Prefetching Championship, 2019 ]</a:t>
            </a:r>
          </a:p>
          <a:p>
            <a:pPr lvl="1"/>
            <a:r>
              <a:rPr lang="en-US" dirty="0" err="1">
                <a:latin typeface="Calibri" panose="020F0502020204030204" pitchFamily="34" charset="0"/>
                <a:cs typeface="Calibri" panose="020F0502020204030204" pitchFamily="34" charset="0"/>
              </a:rPr>
              <a:t>SPP+DSPatch</a:t>
            </a:r>
            <a:r>
              <a:rPr lang="en-US" dirty="0">
                <a:latin typeface="Calibri" panose="020F0502020204030204" pitchFamily="34" charset="0"/>
                <a:cs typeface="Calibri" panose="020F0502020204030204" pitchFamily="34" charset="0"/>
              </a:rPr>
              <a:t> </a:t>
            </a:r>
            <a:r>
              <a:rPr lang="en-US" sz="1800" b="1" dirty="0">
                <a:solidFill>
                  <a:schemeClr val="bg2">
                    <a:lumMod val="75000"/>
                  </a:schemeClr>
                </a:solidFill>
                <a:latin typeface="Calibri" panose="020F0502020204030204" pitchFamily="34" charset="0"/>
                <a:cs typeface="Calibri" panose="020F0502020204030204" pitchFamily="34" charset="0"/>
              </a:rPr>
              <a:t>[</a:t>
            </a:r>
            <a:r>
              <a:rPr lang="en-US" sz="1800" b="1" dirty="0" err="1">
                <a:solidFill>
                  <a:schemeClr val="bg2">
                    <a:lumMod val="75000"/>
                  </a:schemeClr>
                </a:solidFill>
                <a:latin typeface="Calibri" panose="020F0502020204030204" pitchFamily="34" charset="0"/>
                <a:cs typeface="Calibri" panose="020F0502020204030204" pitchFamily="34" charset="0"/>
              </a:rPr>
              <a:t>Bera</a:t>
            </a:r>
            <a:r>
              <a:rPr lang="en-US" sz="1800" b="1" dirty="0">
                <a:solidFill>
                  <a:schemeClr val="bg2">
                    <a:lumMod val="75000"/>
                  </a:schemeClr>
                </a:solidFill>
                <a:latin typeface="Calibri" panose="020F0502020204030204" pitchFamily="34" charset="0"/>
                <a:cs typeface="Calibri" panose="020F0502020204030204" pitchFamily="34" charset="0"/>
              </a:rPr>
              <a:t>+, MICRO’19]</a:t>
            </a:r>
          </a:p>
          <a:p>
            <a:pPr lvl="1"/>
            <a:r>
              <a:rPr lang="en-US" dirty="0">
                <a:latin typeface="Calibri" panose="020F0502020204030204" pitchFamily="34" charset="0"/>
                <a:cs typeface="Calibri" panose="020F0502020204030204" pitchFamily="34" charset="0"/>
              </a:rPr>
              <a:t>SPP+PPF </a:t>
            </a:r>
            <a:r>
              <a:rPr lang="en-US" sz="1800" b="1" dirty="0">
                <a:solidFill>
                  <a:schemeClr val="bg2">
                    <a:lumMod val="75000"/>
                  </a:schemeClr>
                </a:solidFill>
                <a:latin typeface="Calibri" panose="020F0502020204030204" pitchFamily="34" charset="0"/>
                <a:cs typeface="Calibri" panose="020F0502020204030204" pitchFamily="34" charset="0"/>
              </a:rPr>
              <a:t>[Bhatia+, ISCA’20]</a:t>
            </a:r>
          </a:p>
        </p:txBody>
      </p:sp>
      <p:sp>
        <p:nvSpPr>
          <p:cNvPr id="2" name="TextBox 1">
            <a:extLst>
              <a:ext uri="{FF2B5EF4-FFF2-40B4-BE49-F238E27FC236}">
                <a16:creationId xmlns:a16="http://schemas.microsoft.com/office/drawing/2014/main" id="{870820FF-CC99-994C-9E2F-D95E9DD48D9E}"/>
              </a:ext>
            </a:extLst>
          </p:cNvPr>
          <p:cNvSpPr txBox="1"/>
          <p:nvPr/>
        </p:nvSpPr>
        <p:spPr>
          <a:xfrm>
            <a:off x="5623757" y="6398822"/>
            <a:ext cx="3031343"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rPr>
              <a:t>[3] </a:t>
            </a: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hlinkClick r:id="rId2">
                  <a:extLst>
                    <a:ext uri="{A12FA001-AC4F-418D-AE19-62706E023703}">
                      <ahyp:hlinkClr xmlns:ahyp="http://schemas.microsoft.com/office/drawing/2018/hyperlinkcolor" val="tx"/>
                    </a:ext>
                  </a:extLst>
                </a:hlinkClick>
              </a:rPr>
              <a:t>https://github.com/ChampSim/ChampSim</a:t>
            </a:r>
            <a:endPar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6585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5">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9" end="9"/>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
                                            <p:txEl>
                                              <p:pRg st="10" end="10"/>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
                                            <p:txEl>
                                              <p:pRg st="11" end="11"/>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
                                            <p:txEl>
                                              <p:pRg st="12" end="12"/>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5">
                                            <p:txEl>
                                              <p:pRg st="13" end="13"/>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
                                            <p:txEl>
                                              <p:pRg st="14" end="1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78649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Calibri" panose="020F0502020204030204" pitchFamily="34" charset="0"/>
                <a:ea typeface="+mn-ea"/>
                <a:cs typeface="Calibri" panose="020F0502020204030204" pitchFamily="34" charset="0"/>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8229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Calibri" panose="020F0502020204030204" pitchFamily="34" charset="0"/>
                <a:ea typeface="+mn-ea"/>
                <a:cs typeface="Calibri" panose="020F0502020204030204" pitchFamily="34" charset="0"/>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57900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Calibri" panose="020F0502020204030204" pitchFamily="34" charset="0"/>
                <a:ea typeface="+mn-ea"/>
                <a:cs typeface="Calibri" panose="020F0502020204030204" pitchFamily="34" charset="0"/>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99790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Pythia</a:t>
            </a:r>
            <a:endParaRPr kumimoji="0" lang="en-US" sz="20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endParaRP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50526" cy="43088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24575" y="3189861"/>
            <a:ext cx="750526" cy="43088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7.7%</a:t>
            </a:r>
          </a:p>
        </p:txBody>
      </p:sp>
    </p:spTree>
    <p:extLst>
      <p:ext uri="{BB962C8B-B14F-4D97-AF65-F5344CB8AC3E}">
        <p14:creationId xmlns:p14="http://schemas.microsoft.com/office/powerpoint/2010/main" val="811571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1">
                                            <p:graphicEl>
                                              <a:chart seriesIdx="-3" categoryIdx="-3" bldStep="gridLegend"/>
                                            </p:graphicEl>
                                          </p:spTgt>
                                        </p:tgtEl>
                                        <p:attrNameLst>
                                          <p:attrName>style.visibility</p:attrName>
                                        </p:attrNameLst>
                                      </p:cBhvr>
                                      <p:to>
                                        <p:strVal val="visible"/>
                                      </p:to>
                                    </p:set>
                                    <p:animEffect transition="in" filter="wipe(left)">
                                      <p:cBhvr>
                                        <p:cTn id="7" dur="500"/>
                                        <p:tgtEl>
                                          <p:spTgt spid="21">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1">
                                            <p:graphicEl>
                                              <a:chart seriesIdx="0" categoryIdx="-4" bldStep="series"/>
                                            </p:graphicEl>
                                          </p:spTgt>
                                        </p:tgtEl>
                                        <p:attrNameLst>
                                          <p:attrName>style.visibility</p:attrName>
                                        </p:attrNameLst>
                                      </p:cBhvr>
                                      <p:to>
                                        <p:strVal val="visible"/>
                                      </p:to>
                                    </p:set>
                                    <p:animEffect transition="in" filter="wipe(left)">
                                      <p:cBhvr>
                                        <p:cTn id="12" dur="500"/>
                                        <p:tgtEl>
                                          <p:spTgt spid="21">
                                            <p:graphicEl>
                                              <a:chart seriesIdx="0" categoryIdx="-4" bldStep="series"/>
                                            </p:graphicEl>
                                          </p:spTgt>
                                        </p:tgtEl>
                                      </p:cBhvr>
                                    </p:animEffect>
                                  </p:childTnLst>
                                </p:cTn>
                              </p:par>
                              <p:par>
                                <p:cTn id="13" presetID="1" presetClass="entr" presetSubtype="0" fill="hold" grpId="0" nodeType="withEffect">
                                  <p:stCondLst>
                                    <p:cond delay="500"/>
                                  </p:stCondLst>
                                  <p:childTnLst>
                                    <p:set>
                                      <p:cBhvr>
                                        <p:cTn id="14" dur="1" fill="hold">
                                          <p:stCondLst>
                                            <p:cond delay="0"/>
                                          </p:stCondLst>
                                        </p:cTn>
                                        <p:tgtEl>
                                          <p:spTgt spid="24"/>
                                        </p:tgtEl>
                                        <p:attrNameLst>
                                          <p:attrName>style.visibility</p:attrName>
                                        </p:attrNameLst>
                                      </p:cBhvr>
                                      <p:to>
                                        <p:strVal val="visible"/>
                                      </p:to>
                                    </p:set>
                                  </p:childTnLst>
                                </p:cTn>
                              </p:par>
                              <p:par>
                                <p:cTn id="15" presetID="22" presetClass="entr" presetSubtype="8" fill="hold" grpId="0" nodeType="withEffect">
                                  <p:stCondLst>
                                    <p:cond delay="500"/>
                                  </p:stCondLst>
                                  <p:childTnLst>
                                    <p:set>
                                      <p:cBhvr>
                                        <p:cTn id="16" dur="1" fill="hold">
                                          <p:stCondLst>
                                            <p:cond delay="0"/>
                                          </p:stCondLst>
                                        </p:cTn>
                                        <p:tgtEl>
                                          <p:spTgt spid="21">
                                            <p:graphicEl>
                                              <a:chart seriesIdx="1" categoryIdx="-4" bldStep="series"/>
                                            </p:graphicEl>
                                          </p:spTgt>
                                        </p:tgtEl>
                                        <p:attrNameLst>
                                          <p:attrName>style.visibility</p:attrName>
                                        </p:attrNameLst>
                                      </p:cBhvr>
                                      <p:to>
                                        <p:strVal val="visible"/>
                                      </p:to>
                                    </p:set>
                                    <p:animEffect transition="in" filter="wipe(left)">
                                      <p:cBhvr>
                                        <p:cTn id="17" dur="500"/>
                                        <p:tgtEl>
                                          <p:spTgt spid="21">
                                            <p:graphicEl>
                                              <a:chart seriesIdx="1" categoryIdx="-4" bldStep="series"/>
                                            </p:graphicEl>
                                          </p:spTgt>
                                        </p:tgtEl>
                                      </p:cBhvr>
                                    </p:animEffect>
                                  </p:childTnLst>
                                </p:cTn>
                              </p:par>
                              <p:par>
                                <p:cTn id="18" presetID="1" presetClass="entr" presetSubtype="0" fill="hold" grpId="0" nodeType="withEffect">
                                  <p:stCondLst>
                                    <p:cond delay="1000"/>
                                  </p:stCondLst>
                                  <p:childTnLst>
                                    <p:set>
                                      <p:cBhvr>
                                        <p:cTn id="19" dur="1" fill="hold">
                                          <p:stCondLst>
                                            <p:cond delay="0"/>
                                          </p:stCondLst>
                                        </p:cTn>
                                        <p:tgtEl>
                                          <p:spTgt spid="22"/>
                                        </p:tgtEl>
                                        <p:attrNameLst>
                                          <p:attrName>style.visibility</p:attrName>
                                        </p:attrNameLst>
                                      </p:cBhvr>
                                      <p:to>
                                        <p:strVal val="visible"/>
                                      </p:to>
                                    </p:set>
                                  </p:childTnLst>
                                </p:cTn>
                              </p:par>
                              <p:par>
                                <p:cTn id="20" presetID="22" presetClass="entr" presetSubtype="8" fill="hold" grpId="0" nodeType="withEffect">
                                  <p:stCondLst>
                                    <p:cond delay="1000"/>
                                  </p:stCondLst>
                                  <p:childTnLst>
                                    <p:set>
                                      <p:cBhvr>
                                        <p:cTn id="21" dur="1" fill="hold">
                                          <p:stCondLst>
                                            <p:cond delay="0"/>
                                          </p:stCondLst>
                                        </p:cTn>
                                        <p:tgtEl>
                                          <p:spTgt spid="21">
                                            <p:graphicEl>
                                              <a:chart seriesIdx="2" categoryIdx="-4" bldStep="series"/>
                                            </p:graphicEl>
                                          </p:spTgt>
                                        </p:tgtEl>
                                        <p:attrNameLst>
                                          <p:attrName>style.visibility</p:attrName>
                                        </p:attrNameLst>
                                      </p:cBhvr>
                                      <p:to>
                                        <p:strVal val="visible"/>
                                      </p:to>
                                    </p:set>
                                    <p:animEffect transition="in" filter="wipe(left)">
                                      <p:cBhvr>
                                        <p:cTn id="22" dur="500"/>
                                        <p:tgtEl>
                                          <p:spTgt spid="21">
                                            <p:graphicEl>
                                              <a:chart seriesIdx="2" categoryIdx="-4" bldStep="series"/>
                                            </p:graphicEl>
                                          </p:spTgt>
                                        </p:tgtEl>
                                      </p:cBhvr>
                                    </p:animEffect>
                                  </p:childTnLst>
                                </p:cTn>
                              </p:par>
                              <p:par>
                                <p:cTn id="23" presetID="1" presetClass="entr" presetSubtype="0" fill="hold" grpId="0" nodeType="withEffect">
                                  <p:stCondLst>
                                    <p:cond delay="1500"/>
                                  </p:stCondLst>
                                  <p:childTnLst>
                                    <p:set>
                                      <p:cBhvr>
                                        <p:cTn id="24" dur="1" fill="hold">
                                          <p:stCondLst>
                                            <p:cond delay="0"/>
                                          </p:stCondLst>
                                        </p:cTn>
                                        <p:tgtEl>
                                          <p:spTgt spid="2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21">
                                            <p:graphicEl>
                                              <a:chart seriesIdx="3" categoryIdx="-4" bldStep="series"/>
                                            </p:graphicEl>
                                          </p:spTgt>
                                        </p:tgtEl>
                                        <p:attrNameLst>
                                          <p:attrName>style.visibility</p:attrName>
                                        </p:attrNameLst>
                                      </p:cBhvr>
                                      <p:to>
                                        <p:strVal val="visible"/>
                                      </p:to>
                                    </p:set>
                                    <p:animEffect transition="in" filter="wipe(left)">
                                      <p:cBhvr>
                                        <p:cTn id="29" dur="500"/>
                                        <p:tgtEl>
                                          <p:spTgt spid="21">
                                            <p:graphicEl>
                                              <a:chart seriesIdx="3" categoryIdx="-4" bldStep="series"/>
                                            </p:graphicEl>
                                          </p:spTgt>
                                        </p:tgtEl>
                                      </p:cBhvr>
                                    </p:animEffect>
                                  </p:childTnLst>
                                </p:cTn>
                              </p:par>
                              <p:par>
                                <p:cTn id="30" presetID="1" presetClass="entr" presetSubtype="0" fill="hold" grpId="0" nodeType="withEffect">
                                  <p:stCondLst>
                                    <p:cond delay="500"/>
                                  </p:stCondLst>
                                  <p:childTnLst>
                                    <p:set>
                                      <p:cBhvr>
                                        <p:cTn id="31" dur="1" fill="hold">
                                          <p:stCondLst>
                                            <p:cond delay="0"/>
                                          </p:stCondLst>
                                        </p:cTn>
                                        <p:tgtEl>
                                          <p:spTgt spid="25"/>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33"/>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5"/>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38"/>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1" grpId="0" uiExpand="1">
        <p:bldSub>
          <a:bldChart bld="series"/>
        </p:bldSub>
      </p:bldGraphic>
      <p:bldP spid="22" grpId="0"/>
      <p:bldP spid="23" grpId="0"/>
      <p:bldP spid="24" grpId="0"/>
      <p:bldP spid="25" grpId="0"/>
      <p:bldP spid="35" grpId="0"/>
      <p:bldP spid="38"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ontent Placeholder 5">
            <a:extLst>
              <a:ext uri="{FF2B5EF4-FFF2-40B4-BE49-F238E27FC236}">
                <a16:creationId xmlns:a16="http://schemas.microsoft.com/office/drawing/2014/main" id="{C8FB2B37-63B1-3840-A052-A998E2D143FE}"/>
              </a:ext>
            </a:extLst>
          </p:cNvPr>
          <p:cNvGraphicFramePr>
            <a:graphicFrameLocks/>
          </p:cNvGraphicFramePr>
          <p:nvPr/>
        </p:nvGraphicFramePr>
        <p:xfrm>
          <a:off x="510181" y="960479"/>
          <a:ext cx="7942055" cy="5440321"/>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BB33B866-8551-7643-9289-120D0A85D6FC}"/>
              </a:ext>
            </a:extLst>
          </p:cNvPr>
          <p:cNvSpPr>
            <a:spLocks noGrp="1"/>
          </p:cNvSpPr>
          <p:nvPr>
            <p:ph type="title"/>
          </p:nvPr>
        </p:nvSpPr>
        <p:spPr/>
        <p:txBody>
          <a:bodyPr/>
          <a:lstStyle/>
          <a:p>
            <a:r>
              <a:rPr lang="en-US" sz="3800" dirty="0"/>
              <a:t>Performance with Varying Core Count</a:t>
            </a:r>
          </a:p>
        </p:txBody>
      </p:sp>
      <p:sp>
        <p:nvSpPr>
          <p:cNvPr id="22" name="TextBox 21">
            <a:extLst>
              <a:ext uri="{FF2B5EF4-FFF2-40B4-BE49-F238E27FC236}">
                <a16:creationId xmlns:a16="http://schemas.microsoft.com/office/drawing/2014/main" id="{AE7AB2C0-F26E-BC42-8113-1C7DF5CA59FE}"/>
              </a:ext>
            </a:extLst>
          </p:cNvPr>
          <p:cNvSpPr txBox="1"/>
          <p:nvPr/>
        </p:nvSpPr>
        <p:spPr>
          <a:xfrm>
            <a:off x="7836423" y="4134678"/>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23" name="TextBox 22">
            <a:extLst>
              <a:ext uri="{FF2B5EF4-FFF2-40B4-BE49-F238E27FC236}">
                <a16:creationId xmlns:a16="http://schemas.microsoft.com/office/drawing/2014/main" id="{A4738DB8-88F4-A547-80E8-05C09F8B5A93}"/>
              </a:ext>
            </a:extLst>
          </p:cNvPr>
          <p:cNvSpPr txBox="1"/>
          <p:nvPr/>
        </p:nvSpPr>
        <p:spPr>
          <a:xfrm>
            <a:off x="7836423" y="3839495"/>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24" name="TextBox 23">
            <a:extLst>
              <a:ext uri="{FF2B5EF4-FFF2-40B4-BE49-F238E27FC236}">
                <a16:creationId xmlns:a16="http://schemas.microsoft.com/office/drawing/2014/main" id="{47312256-2DE4-FD4C-BA5C-DAA59788AD54}"/>
              </a:ext>
            </a:extLst>
          </p:cNvPr>
          <p:cNvSpPr txBox="1"/>
          <p:nvPr/>
        </p:nvSpPr>
        <p:spPr>
          <a:xfrm>
            <a:off x="7836423" y="3563047"/>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25" name="TextBox 24">
            <a:extLst>
              <a:ext uri="{FF2B5EF4-FFF2-40B4-BE49-F238E27FC236}">
                <a16:creationId xmlns:a16="http://schemas.microsoft.com/office/drawing/2014/main" id="{B0749C44-98C1-BD4B-A2FB-459F4206E6D6}"/>
              </a:ext>
            </a:extLst>
          </p:cNvPr>
          <p:cNvSpPr txBox="1"/>
          <p:nvPr/>
        </p:nvSpPr>
        <p:spPr>
          <a:xfrm>
            <a:off x="7835125" y="254019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endParaRPr kumimoji="0" lang="en-US" sz="20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endParaRPr>
          </a:p>
        </p:txBody>
      </p:sp>
      <p:cxnSp>
        <p:nvCxnSpPr>
          <p:cNvPr id="33" name="Straight Arrow Connector 32">
            <a:extLst>
              <a:ext uri="{FF2B5EF4-FFF2-40B4-BE49-F238E27FC236}">
                <a16:creationId xmlns:a16="http://schemas.microsoft.com/office/drawing/2014/main" id="{BE790E4C-4B06-2740-8B8D-6FFA51A0B61F}"/>
              </a:ext>
            </a:extLst>
          </p:cNvPr>
          <p:cNvCxnSpPr>
            <a:cxnSpLocks/>
          </p:cNvCxnSpPr>
          <p:nvPr/>
        </p:nvCxnSpPr>
        <p:spPr>
          <a:xfrm>
            <a:off x="2965837" y="3206364"/>
            <a:ext cx="0" cy="633131"/>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1D291E7F-2016-6A4A-BAF2-ACA54EBC87A4}"/>
              </a:ext>
            </a:extLst>
          </p:cNvPr>
          <p:cNvSpPr txBox="1"/>
          <p:nvPr/>
        </p:nvSpPr>
        <p:spPr>
          <a:xfrm>
            <a:off x="2994809" y="3280529"/>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3.4%</a:t>
            </a:r>
          </a:p>
        </p:txBody>
      </p:sp>
      <p:cxnSp>
        <p:nvCxnSpPr>
          <p:cNvPr id="36" name="Straight Arrow Connector 35">
            <a:extLst>
              <a:ext uri="{FF2B5EF4-FFF2-40B4-BE49-F238E27FC236}">
                <a16:creationId xmlns:a16="http://schemas.microsoft.com/office/drawing/2014/main" id="{F7D8D3D2-0C0B-8449-B3DA-4AADD62928F5}"/>
              </a:ext>
            </a:extLst>
          </p:cNvPr>
          <p:cNvCxnSpPr>
            <a:cxnSpLocks/>
          </p:cNvCxnSpPr>
          <p:nvPr/>
        </p:nvCxnSpPr>
        <p:spPr>
          <a:xfrm>
            <a:off x="7714091" y="2847453"/>
            <a:ext cx="0" cy="1115704"/>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04A9D6B6-834A-504D-8FBB-2AB89500C826}"/>
              </a:ext>
            </a:extLst>
          </p:cNvPr>
          <p:cNvSpPr txBox="1"/>
          <p:nvPr/>
        </p:nvSpPr>
        <p:spPr>
          <a:xfrm>
            <a:off x="6961748" y="3129785"/>
            <a:ext cx="74571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7.7%</a:t>
            </a:r>
          </a:p>
        </p:txBody>
      </p:sp>
      <p:sp>
        <p:nvSpPr>
          <p:cNvPr id="12" name="Rectangle 11">
            <a:extLst>
              <a:ext uri="{FF2B5EF4-FFF2-40B4-BE49-F238E27FC236}">
                <a16:creationId xmlns:a16="http://schemas.microsoft.com/office/drawing/2014/main" id="{D782EF0A-FF3F-2447-94E7-065DCDE4778E}"/>
              </a:ext>
            </a:extLst>
          </p:cNvPr>
          <p:cNvSpPr/>
          <p:nvPr/>
        </p:nvSpPr>
        <p:spPr>
          <a:xfrm>
            <a:off x="169011" y="874643"/>
            <a:ext cx="8736450" cy="5542060"/>
          </a:xfrm>
          <a:prstGeom prst="rect">
            <a:avLst/>
          </a:prstGeom>
          <a:solidFill>
            <a:srgbClr val="FFFFFF">
              <a:alpha val="8039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2ED78F5B-5AD3-3444-AB2D-EFA84E5C42D3}"/>
              </a:ext>
            </a:extLst>
          </p:cNvPr>
          <p:cNvSpPr/>
          <p:nvPr/>
        </p:nvSpPr>
        <p:spPr>
          <a:xfrm>
            <a:off x="80387" y="2046456"/>
            <a:ext cx="8983226" cy="1310280"/>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1. Pythia consistently provides the highest performance in </a:t>
            </a:r>
            <a:r>
              <a:rPr kumimoji="0" lang="en-US" sz="36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all core configurations</a:t>
            </a:r>
          </a:p>
        </p:txBody>
      </p:sp>
      <p:sp>
        <p:nvSpPr>
          <p:cNvPr id="14" name="Rectangle 13">
            <a:extLst>
              <a:ext uri="{FF2B5EF4-FFF2-40B4-BE49-F238E27FC236}">
                <a16:creationId xmlns:a16="http://schemas.microsoft.com/office/drawing/2014/main" id="{8E5B46C1-FC04-B54B-819D-490FB17FC6C3}"/>
              </a:ext>
            </a:extLst>
          </p:cNvPr>
          <p:cNvSpPr/>
          <p:nvPr/>
        </p:nvSpPr>
        <p:spPr>
          <a:xfrm>
            <a:off x="80387" y="3802856"/>
            <a:ext cx="8983226" cy="1017745"/>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2. Pythia’s gain </a:t>
            </a:r>
            <a:r>
              <a:rPr kumimoji="0" lang="en-US" sz="36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increases with core count</a:t>
            </a:r>
          </a:p>
        </p:txBody>
      </p:sp>
    </p:spTree>
    <p:extLst>
      <p:ext uri="{BB962C8B-B14F-4D97-AF65-F5344CB8AC3E}">
        <p14:creationId xmlns:p14="http://schemas.microsoft.com/office/powerpoint/2010/main" val="2284287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F189DF5-26C1-604A-8FFF-039744C89528}"/>
              </a:ext>
            </a:extLst>
          </p:cNvPr>
          <p:cNvSpPr/>
          <p:nvPr/>
        </p:nvSpPr>
        <p:spPr>
          <a:xfrm>
            <a:off x="5931673" y="1137037"/>
            <a:ext cx="357809" cy="707666"/>
          </a:xfrm>
          <a:prstGeom prst="rect">
            <a:avLst/>
          </a:prstGeom>
          <a:solidFill>
            <a:schemeClr val="accent2">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852EC56-9A0D-8C4C-A03A-886B1B37B6EA}"/>
              </a:ext>
            </a:extLst>
          </p:cNvPr>
          <p:cNvSpPr/>
          <p:nvPr/>
        </p:nvSpPr>
        <p:spPr>
          <a:xfrm>
            <a:off x="4310932" y="1490870"/>
            <a:ext cx="357809" cy="1498820"/>
          </a:xfrm>
          <a:prstGeom prst="rect">
            <a:avLst/>
          </a:prstGeom>
          <a:solidFill>
            <a:schemeClr val="accent6">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D47">
                  <a:lumMod val="20000"/>
                  <a:lumOff val="80000"/>
                </a:srgb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5A26AB28-E6FB-B342-8F73-C33E646B9012}"/>
              </a:ext>
            </a:extLst>
          </p:cNvPr>
          <p:cNvSpPr/>
          <p:nvPr/>
        </p:nvSpPr>
        <p:spPr>
          <a:xfrm>
            <a:off x="3493273" y="2009030"/>
            <a:ext cx="357809" cy="1966622"/>
          </a:xfrm>
          <a:prstGeom prst="rect">
            <a:avLst/>
          </a:prstGeom>
          <a:solidFill>
            <a:srgbClr val="B1F5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14BDBDB5-78F5-5B45-AF03-EE2E263CDFAB}"/>
              </a:ext>
            </a:extLst>
          </p:cNvPr>
          <p:cNvSpPr/>
          <p:nvPr/>
        </p:nvSpPr>
        <p:spPr>
          <a:xfrm>
            <a:off x="2675614" y="3090408"/>
            <a:ext cx="357809" cy="2030232"/>
          </a:xfrm>
          <a:prstGeom prst="rect">
            <a:avLst/>
          </a:prstGeom>
          <a:solidFill>
            <a:srgbClr val="E8C9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6" name="Content Placeholder 5">
            <a:extLst>
              <a:ext uri="{FF2B5EF4-FFF2-40B4-BE49-F238E27FC236}">
                <a16:creationId xmlns:a16="http://schemas.microsoft.com/office/drawing/2014/main" id="{CA066560-B431-AD4A-A271-21C20C27697E}"/>
              </a:ext>
            </a:extLst>
          </p:cNvPr>
          <p:cNvGraphicFramePr>
            <a:graphicFrameLocks noGrp="1"/>
          </p:cNvGraphicFramePr>
          <p:nvPr>
            <p:ph idx="1"/>
          </p:nvPr>
        </p:nvGraphicFramePr>
        <p:xfrm>
          <a:off x="644704" y="842838"/>
          <a:ext cx="7854591" cy="5720247"/>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EE45BEF4-7A68-EB48-BDF4-73C667B49DE6}"/>
              </a:ext>
            </a:extLst>
          </p:cNvPr>
          <p:cNvSpPr>
            <a:spLocks noGrp="1"/>
          </p:cNvSpPr>
          <p:nvPr>
            <p:ph type="title"/>
          </p:nvPr>
        </p:nvSpPr>
        <p:spPr/>
        <p:txBody>
          <a:bodyPr/>
          <a:lstStyle/>
          <a:p>
            <a:r>
              <a:rPr lang="en-US" sz="3200" dirty="0"/>
              <a:t>Performance with Varying DRAM Bandwidth</a:t>
            </a:r>
          </a:p>
        </p:txBody>
      </p:sp>
      <p:sp>
        <p:nvSpPr>
          <p:cNvPr id="11" name="TextBox 10">
            <a:extLst>
              <a:ext uri="{FF2B5EF4-FFF2-40B4-BE49-F238E27FC236}">
                <a16:creationId xmlns:a16="http://schemas.microsoft.com/office/drawing/2014/main" id="{4CA0334B-FBF7-374C-88CD-C4F7447B6B7A}"/>
              </a:ext>
            </a:extLst>
          </p:cNvPr>
          <p:cNvSpPr txBox="1"/>
          <p:nvPr/>
        </p:nvSpPr>
        <p:spPr>
          <a:xfrm>
            <a:off x="4668741" y="2589580"/>
            <a:ext cx="205806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~Intel Xeon 6258R</a:t>
            </a:r>
          </a:p>
        </p:txBody>
      </p:sp>
      <p:sp>
        <p:nvSpPr>
          <p:cNvPr id="12" name="TextBox 11">
            <a:extLst>
              <a:ext uri="{FF2B5EF4-FFF2-40B4-BE49-F238E27FC236}">
                <a16:creationId xmlns:a16="http://schemas.microsoft.com/office/drawing/2014/main" id="{39B37F5F-6EA5-8E49-AC90-05356E13800C}"/>
              </a:ext>
            </a:extLst>
          </p:cNvPr>
          <p:cNvSpPr txBox="1"/>
          <p:nvPr/>
        </p:nvSpPr>
        <p:spPr>
          <a:xfrm>
            <a:off x="3920554" y="3591445"/>
            <a:ext cx="27646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~AMD EPYC Rome 7702P</a:t>
            </a:r>
          </a:p>
        </p:txBody>
      </p:sp>
      <p:sp>
        <p:nvSpPr>
          <p:cNvPr id="13" name="TextBox 12">
            <a:extLst>
              <a:ext uri="{FF2B5EF4-FFF2-40B4-BE49-F238E27FC236}">
                <a16:creationId xmlns:a16="http://schemas.microsoft.com/office/drawing/2014/main" id="{6B216214-9C94-2C44-BF1C-D6C6C189A227}"/>
              </a:ext>
            </a:extLst>
          </p:cNvPr>
          <p:cNvSpPr txBox="1"/>
          <p:nvPr/>
        </p:nvSpPr>
        <p:spPr>
          <a:xfrm>
            <a:off x="3089060" y="4658706"/>
            <a:ext cx="2933816"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~AMD </a:t>
            </a:r>
            <a:r>
              <a:rPr kumimoji="0" lang="en-US" sz="2000" b="0" i="1" u="none" strike="noStrike" kern="1200" cap="none" spc="0" normalizeH="0" baseline="0" noProof="0" dirty="0" err="1">
                <a:ln>
                  <a:noFill/>
                </a:ln>
                <a:solidFill>
                  <a:srgbClr val="E7E6E6">
                    <a:lumMod val="50000"/>
                  </a:srgbClr>
                </a:solidFill>
                <a:effectLst/>
                <a:uLnTx/>
                <a:uFillTx/>
                <a:latin typeface="Calibri" panose="020F0502020204030204" pitchFamily="34" charset="0"/>
                <a:ea typeface="+mn-ea"/>
                <a:cs typeface="Calibri" panose="020F0502020204030204" pitchFamily="34" charset="0"/>
              </a:rPr>
              <a:t>Threadripper</a:t>
            </a: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 3990x</a:t>
            </a:r>
          </a:p>
        </p:txBody>
      </p:sp>
      <p:sp>
        <p:nvSpPr>
          <p:cNvPr id="14" name="TextBox 13">
            <a:extLst>
              <a:ext uri="{FF2B5EF4-FFF2-40B4-BE49-F238E27FC236}">
                <a16:creationId xmlns:a16="http://schemas.microsoft.com/office/drawing/2014/main" id="{5EE9F10A-8B23-7941-84EF-002FE5597F59}"/>
              </a:ext>
            </a:extLst>
          </p:cNvPr>
          <p:cNvSpPr txBox="1"/>
          <p:nvPr/>
        </p:nvSpPr>
        <p:spPr>
          <a:xfrm>
            <a:off x="7810198" y="1839385"/>
            <a:ext cx="57900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Calibri" panose="020F0502020204030204"/>
                <a:ea typeface="+mn-ea"/>
                <a:cs typeface="+mn-cs"/>
              </a:rPr>
              <a:t>SPP</a:t>
            </a:r>
          </a:p>
        </p:txBody>
      </p:sp>
      <p:sp>
        <p:nvSpPr>
          <p:cNvPr id="15" name="TextBox 14">
            <a:extLst>
              <a:ext uri="{FF2B5EF4-FFF2-40B4-BE49-F238E27FC236}">
                <a16:creationId xmlns:a16="http://schemas.microsoft.com/office/drawing/2014/main" id="{5F10B72E-015E-B849-8200-7EB07ABE0EB7}"/>
              </a:ext>
            </a:extLst>
          </p:cNvPr>
          <p:cNvSpPr txBox="1"/>
          <p:nvPr/>
        </p:nvSpPr>
        <p:spPr>
          <a:xfrm>
            <a:off x="7795398" y="1334855"/>
            <a:ext cx="78649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Calibri" panose="020F0502020204030204" pitchFamily="34" charset="0"/>
                <a:ea typeface="+mn-ea"/>
                <a:cs typeface="Calibri" panose="020F0502020204030204" pitchFamily="34" charset="0"/>
              </a:rPr>
              <a:t>Bingo</a:t>
            </a:r>
          </a:p>
        </p:txBody>
      </p:sp>
      <p:sp>
        <p:nvSpPr>
          <p:cNvPr id="16" name="TextBox 15">
            <a:extLst>
              <a:ext uri="{FF2B5EF4-FFF2-40B4-BE49-F238E27FC236}">
                <a16:creationId xmlns:a16="http://schemas.microsoft.com/office/drawing/2014/main" id="{002A643B-926E-D444-BB4B-6BB5C7D77F06}"/>
              </a:ext>
            </a:extLst>
          </p:cNvPr>
          <p:cNvSpPr txBox="1"/>
          <p:nvPr/>
        </p:nvSpPr>
        <p:spPr>
          <a:xfrm>
            <a:off x="7805366" y="1586301"/>
            <a:ext cx="8229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Calibri" panose="020F0502020204030204" pitchFamily="34" charset="0"/>
                <a:ea typeface="+mn-ea"/>
                <a:cs typeface="Calibri" panose="020F0502020204030204" pitchFamily="34" charset="0"/>
              </a:rPr>
              <a:t>MLOP</a:t>
            </a:r>
          </a:p>
        </p:txBody>
      </p:sp>
      <p:sp>
        <p:nvSpPr>
          <p:cNvPr id="17" name="TextBox 16">
            <a:extLst>
              <a:ext uri="{FF2B5EF4-FFF2-40B4-BE49-F238E27FC236}">
                <a16:creationId xmlns:a16="http://schemas.microsoft.com/office/drawing/2014/main" id="{A2AEDD91-0C32-574E-A186-5BE3E67D1250}"/>
              </a:ext>
            </a:extLst>
          </p:cNvPr>
          <p:cNvSpPr txBox="1"/>
          <p:nvPr/>
        </p:nvSpPr>
        <p:spPr>
          <a:xfrm>
            <a:off x="7795398" y="1029205"/>
            <a:ext cx="99790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Calibri" panose="020F0502020204030204" pitchFamily="34" charset="0"/>
                <a:ea typeface="+mn-ea"/>
                <a:cs typeface="Calibri" panose="020F0502020204030204" pitchFamily="34" charset="0"/>
              </a:rPr>
              <a:t>Pythia</a:t>
            </a:r>
          </a:p>
        </p:txBody>
      </p:sp>
      <p:sp>
        <p:nvSpPr>
          <p:cNvPr id="19" name="TextBox 18">
            <a:extLst>
              <a:ext uri="{FF2B5EF4-FFF2-40B4-BE49-F238E27FC236}">
                <a16:creationId xmlns:a16="http://schemas.microsoft.com/office/drawing/2014/main" id="{9E6D2B8A-FBBA-A44F-BBFF-5961207623E6}"/>
              </a:ext>
            </a:extLst>
          </p:cNvPr>
          <p:cNvSpPr txBox="1"/>
          <p:nvPr/>
        </p:nvSpPr>
        <p:spPr>
          <a:xfrm>
            <a:off x="5638974" y="1823102"/>
            <a:ext cx="106150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E7E6E6">
                    <a:lumMod val="50000"/>
                  </a:srgbClr>
                </a:solidFill>
                <a:effectLst/>
                <a:uLnTx/>
                <a:uFillTx/>
                <a:latin typeface="Calibri" panose="020F0502020204030204"/>
                <a:ea typeface="+mn-ea"/>
                <a:cs typeface="+mn-cs"/>
              </a:rPr>
              <a:t>Baseline</a:t>
            </a:r>
          </a:p>
        </p:txBody>
      </p:sp>
      <p:cxnSp>
        <p:nvCxnSpPr>
          <p:cNvPr id="21" name="Straight Arrow Connector 20">
            <a:extLst>
              <a:ext uri="{FF2B5EF4-FFF2-40B4-BE49-F238E27FC236}">
                <a16:creationId xmlns:a16="http://schemas.microsoft.com/office/drawing/2014/main" id="{118F8850-7242-1847-8B96-B32BE4DFB84C}"/>
              </a:ext>
            </a:extLst>
          </p:cNvPr>
          <p:cNvCxnSpPr/>
          <p:nvPr/>
        </p:nvCxnSpPr>
        <p:spPr>
          <a:xfrm>
            <a:off x="7577594" y="1204640"/>
            <a:ext cx="0" cy="341906"/>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25E65D6-965B-D149-B1FC-1C4A2019F3AD}"/>
              </a:ext>
            </a:extLst>
          </p:cNvPr>
          <p:cNvSpPr txBox="1"/>
          <p:nvPr/>
        </p:nvSpPr>
        <p:spPr>
          <a:xfrm>
            <a:off x="7340291" y="820503"/>
            <a:ext cx="560866" cy="40011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3%</a:t>
            </a:r>
          </a:p>
        </p:txBody>
      </p:sp>
      <p:cxnSp>
        <p:nvCxnSpPr>
          <p:cNvPr id="23" name="Straight Arrow Connector 22">
            <a:extLst>
              <a:ext uri="{FF2B5EF4-FFF2-40B4-BE49-F238E27FC236}">
                <a16:creationId xmlns:a16="http://schemas.microsoft.com/office/drawing/2014/main" id="{2439A36C-430F-5A4A-AEF7-487C86615982}"/>
              </a:ext>
            </a:extLst>
          </p:cNvPr>
          <p:cNvCxnSpPr>
            <a:cxnSpLocks/>
          </p:cNvCxnSpPr>
          <p:nvPr/>
        </p:nvCxnSpPr>
        <p:spPr>
          <a:xfrm>
            <a:off x="2675614" y="3177889"/>
            <a:ext cx="0" cy="1665483"/>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EA070D8-8650-5B48-BCED-7C89EE12F006}"/>
              </a:ext>
            </a:extLst>
          </p:cNvPr>
          <p:cNvSpPr txBox="1"/>
          <p:nvPr/>
        </p:nvSpPr>
        <p:spPr>
          <a:xfrm>
            <a:off x="2666017" y="3825964"/>
            <a:ext cx="63190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50"/>
                </a:solidFill>
                <a:effectLst/>
                <a:uLnTx/>
                <a:uFillTx/>
                <a:latin typeface="Calibri" panose="020F0502020204030204" pitchFamily="34" charset="0"/>
                <a:ea typeface="+mn-ea"/>
                <a:cs typeface="Calibri" panose="020F0502020204030204" pitchFamily="34" charset="0"/>
              </a:rPr>
              <a:t>17%</a:t>
            </a:r>
          </a:p>
        </p:txBody>
      </p:sp>
      <p:cxnSp>
        <p:nvCxnSpPr>
          <p:cNvPr id="3" name="Straight Connector 2">
            <a:extLst>
              <a:ext uri="{FF2B5EF4-FFF2-40B4-BE49-F238E27FC236}">
                <a16:creationId xmlns:a16="http://schemas.microsoft.com/office/drawing/2014/main" id="{A958F930-B399-9349-B00B-4C36F84BFC85}"/>
              </a:ext>
            </a:extLst>
          </p:cNvPr>
          <p:cNvCxnSpPr/>
          <p:nvPr/>
        </p:nvCxnSpPr>
        <p:spPr>
          <a:xfrm>
            <a:off x="2388973" y="3311611"/>
            <a:ext cx="5708822" cy="0"/>
          </a:xfrm>
          <a:prstGeom prst="line">
            <a:avLst/>
          </a:prstGeom>
          <a:ln w="12700">
            <a:solidFill>
              <a:srgbClr val="E3030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693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
                                            <p:graphicEl>
                                              <a:chart seriesIdx="-3" categoryIdx="-3" bldStep="gridLegend"/>
                                            </p:graphicEl>
                                          </p:spTgt>
                                        </p:tgtEl>
                                        <p:attrNameLst>
                                          <p:attrName>style.visibility</p:attrName>
                                        </p:attrNameLst>
                                      </p:cBhvr>
                                      <p:to>
                                        <p:strVal val="visible"/>
                                      </p:to>
                                    </p:set>
                                    <p:animEffect transition="in" filter="wipe(left)">
                                      <p:cBhvr>
                                        <p:cTn id="7" dur="500"/>
                                        <p:tgtEl>
                                          <p:spTgt spid="6">
                                            <p:graphicEl>
                                              <a:chart seriesIdx="-3" categoryIdx="-3" bldStep="gridLegend"/>
                                            </p:graphicEl>
                                          </p:spTgt>
                                        </p:tgtEl>
                                      </p:cBhvr>
                                    </p:animEffect>
                                  </p:childTnLst>
                                </p:cTn>
                              </p:par>
                              <p:par>
                                <p:cTn id="8" presetID="22" presetClass="entr" presetSubtype="8"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grpId="0" nodeType="clickEffect">
                                  <p:stCondLst>
                                    <p:cond delay="0"/>
                                  </p:stCondLst>
                                  <p:childTnLst>
                                    <p:set>
                                      <p:cBhvr>
                                        <p:cTn id="14" dur="1" fill="hold">
                                          <p:stCondLst>
                                            <p:cond delay="0"/>
                                          </p:stCondLst>
                                        </p:cTn>
                                        <p:tgtEl>
                                          <p:spTgt spid="6">
                                            <p:graphicEl>
                                              <a:chart seriesIdx="0" categoryIdx="-4" bldStep="series"/>
                                            </p:graphicEl>
                                          </p:spTgt>
                                        </p:tgtEl>
                                        <p:attrNameLst>
                                          <p:attrName>style.visibility</p:attrName>
                                        </p:attrNameLst>
                                      </p:cBhvr>
                                      <p:to>
                                        <p:strVal val="visible"/>
                                      </p:to>
                                    </p:set>
                                    <p:animEffect transition="in" filter="wipe(right)">
                                      <p:cBhvr>
                                        <p:cTn id="15" dur="500"/>
                                        <p:tgtEl>
                                          <p:spTgt spid="6">
                                            <p:graphicEl>
                                              <a:chart seriesIdx="0" categoryIdx="-4" bldStep="series"/>
                                            </p:graphicEl>
                                          </p:spTgt>
                                        </p:tgtEl>
                                      </p:cBhvr>
                                    </p:animEffect>
                                  </p:childTnLst>
                                </p:cTn>
                              </p:par>
                              <p:par>
                                <p:cTn id="16" presetID="1" presetClass="entr" presetSubtype="0" fill="hold" grpId="0" nodeType="withEffect">
                                  <p:stCondLst>
                                    <p:cond delay="500"/>
                                  </p:stCondLst>
                                  <p:childTnLst>
                                    <p:set>
                                      <p:cBhvr>
                                        <p:cTn id="17" dur="1" fill="hold">
                                          <p:stCondLst>
                                            <p:cond delay="0"/>
                                          </p:stCondLst>
                                        </p:cTn>
                                        <p:tgtEl>
                                          <p:spTgt spid="14"/>
                                        </p:tgtEl>
                                        <p:attrNameLst>
                                          <p:attrName>style.visibility</p:attrName>
                                        </p:attrNameLst>
                                      </p:cBhvr>
                                      <p:to>
                                        <p:strVal val="visible"/>
                                      </p:to>
                                    </p:set>
                                  </p:childTnLst>
                                </p:cTn>
                              </p:par>
                              <p:par>
                                <p:cTn id="18" presetID="22" presetClass="entr" presetSubtype="2" fill="hold" grpId="0" nodeType="withEffect">
                                  <p:stCondLst>
                                    <p:cond delay="500"/>
                                  </p:stCondLst>
                                  <p:childTnLst>
                                    <p:set>
                                      <p:cBhvr>
                                        <p:cTn id="19" dur="1" fill="hold">
                                          <p:stCondLst>
                                            <p:cond delay="0"/>
                                          </p:stCondLst>
                                        </p:cTn>
                                        <p:tgtEl>
                                          <p:spTgt spid="6">
                                            <p:graphicEl>
                                              <a:chart seriesIdx="1" categoryIdx="-4" bldStep="series"/>
                                            </p:graphicEl>
                                          </p:spTgt>
                                        </p:tgtEl>
                                        <p:attrNameLst>
                                          <p:attrName>style.visibility</p:attrName>
                                        </p:attrNameLst>
                                      </p:cBhvr>
                                      <p:to>
                                        <p:strVal val="visible"/>
                                      </p:to>
                                    </p:set>
                                    <p:animEffect transition="in" filter="wipe(right)">
                                      <p:cBhvr>
                                        <p:cTn id="20" dur="500"/>
                                        <p:tgtEl>
                                          <p:spTgt spid="6">
                                            <p:graphicEl>
                                              <a:chart seriesIdx="1" categoryIdx="-4" bldStep="series"/>
                                            </p:graphicEl>
                                          </p:spTgt>
                                        </p:tgtEl>
                                      </p:cBhvr>
                                    </p:animEffect>
                                  </p:childTnLst>
                                </p:cTn>
                              </p:par>
                              <p:par>
                                <p:cTn id="21" presetID="1" presetClass="entr" presetSubtype="0" fill="hold" grpId="0" nodeType="withEffect">
                                  <p:stCondLst>
                                    <p:cond delay="1000"/>
                                  </p:stCondLst>
                                  <p:childTnLst>
                                    <p:set>
                                      <p:cBhvr>
                                        <p:cTn id="22" dur="1" fill="hold">
                                          <p:stCondLst>
                                            <p:cond delay="0"/>
                                          </p:stCondLst>
                                        </p:cTn>
                                        <p:tgtEl>
                                          <p:spTgt spid="15"/>
                                        </p:tgtEl>
                                        <p:attrNameLst>
                                          <p:attrName>style.visibility</p:attrName>
                                        </p:attrNameLst>
                                      </p:cBhvr>
                                      <p:to>
                                        <p:strVal val="visible"/>
                                      </p:to>
                                    </p:set>
                                  </p:childTnLst>
                                </p:cTn>
                              </p:par>
                              <p:par>
                                <p:cTn id="23" presetID="22" presetClass="entr" presetSubtype="2" fill="hold" grpId="0" nodeType="withEffect">
                                  <p:stCondLst>
                                    <p:cond delay="1000"/>
                                  </p:stCondLst>
                                  <p:childTnLst>
                                    <p:set>
                                      <p:cBhvr>
                                        <p:cTn id="24" dur="1" fill="hold">
                                          <p:stCondLst>
                                            <p:cond delay="0"/>
                                          </p:stCondLst>
                                        </p:cTn>
                                        <p:tgtEl>
                                          <p:spTgt spid="6">
                                            <p:graphicEl>
                                              <a:chart seriesIdx="2" categoryIdx="-4" bldStep="series"/>
                                            </p:graphicEl>
                                          </p:spTgt>
                                        </p:tgtEl>
                                        <p:attrNameLst>
                                          <p:attrName>style.visibility</p:attrName>
                                        </p:attrNameLst>
                                      </p:cBhvr>
                                      <p:to>
                                        <p:strVal val="visible"/>
                                      </p:to>
                                    </p:set>
                                    <p:animEffect transition="in" filter="wipe(right)">
                                      <p:cBhvr>
                                        <p:cTn id="25" dur="500"/>
                                        <p:tgtEl>
                                          <p:spTgt spid="6">
                                            <p:graphicEl>
                                              <a:chart seriesIdx="2" categoryIdx="-4" bldStep="series"/>
                                            </p:graphicEl>
                                          </p:spTgt>
                                        </p:tgtEl>
                                      </p:cBhvr>
                                    </p:animEffect>
                                  </p:childTnLst>
                                </p:cTn>
                              </p:par>
                              <p:par>
                                <p:cTn id="26" presetID="1" presetClass="entr" presetSubtype="0" fill="hold" grpId="0" nodeType="withEffect">
                                  <p:stCondLst>
                                    <p:cond delay="1500"/>
                                  </p:stCondLst>
                                  <p:childTnLst>
                                    <p:set>
                                      <p:cBhvr>
                                        <p:cTn id="27" dur="1" fill="hold">
                                          <p:stCondLst>
                                            <p:cond delay="0"/>
                                          </p:stCondLst>
                                        </p:cTn>
                                        <p:tgtEl>
                                          <p:spTgt spid="1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1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2"/>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13"/>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2" fill="hold" grpId="0" nodeType="clickEffect">
                                  <p:stCondLst>
                                    <p:cond delay="0"/>
                                  </p:stCondLst>
                                  <p:childTnLst>
                                    <p:set>
                                      <p:cBhvr>
                                        <p:cTn id="49" dur="1" fill="hold">
                                          <p:stCondLst>
                                            <p:cond delay="0"/>
                                          </p:stCondLst>
                                        </p:cTn>
                                        <p:tgtEl>
                                          <p:spTgt spid="6">
                                            <p:graphicEl>
                                              <a:chart seriesIdx="3" categoryIdx="-4" bldStep="series"/>
                                            </p:graphicEl>
                                          </p:spTgt>
                                        </p:tgtEl>
                                        <p:attrNameLst>
                                          <p:attrName>style.visibility</p:attrName>
                                        </p:attrNameLst>
                                      </p:cBhvr>
                                      <p:to>
                                        <p:strVal val="visible"/>
                                      </p:to>
                                    </p:set>
                                    <p:animEffect transition="in" filter="wipe(right)">
                                      <p:cBhvr>
                                        <p:cTn id="50" dur="500"/>
                                        <p:tgtEl>
                                          <p:spTgt spid="6">
                                            <p:graphicEl>
                                              <a:chart seriesIdx="3" categoryIdx="-4" bldStep="series"/>
                                            </p:graphicEl>
                                          </p:spTgt>
                                        </p:tgtEl>
                                      </p:cBhvr>
                                    </p:animEffect>
                                  </p:childTnLst>
                                </p:cTn>
                              </p:par>
                              <p:par>
                                <p:cTn id="51" presetID="1" presetClass="entr" presetSubtype="0" fill="hold" grpId="0" nodeType="withEffect">
                                  <p:stCondLst>
                                    <p:cond delay="500"/>
                                  </p:stCondLst>
                                  <p:childTnLst>
                                    <p:set>
                                      <p:cBhvr>
                                        <p:cTn id="52" dur="1" fill="hold">
                                          <p:stCondLst>
                                            <p:cond delay="0"/>
                                          </p:stCondLst>
                                        </p:cTn>
                                        <p:tgtEl>
                                          <p:spTgt spid="1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22"/>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21"/>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23"/>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Graphic spid="6" grpId="0" uiExpand="1">
        <p:bldSub>
          <a:bldChart bld="series"/>
        </p:bldSub>
      </p:bldGraphic>
      <p:bldP spid="11" grpId="0"/>
      <p:bldP spid="12" grpId="0"/>
      <p:bldP spid="13" grpId="0"/>
      <p:bldP spid="14" grpId="0"/>
      <p:bldP spid="15" grpId="0"/>
      <p:bldP spid="16" grpId="0"/>
      <p:bldP spid="17" grpId="0"/>
      <p:bldP spid="19" grpId="0"/>
      <p:bldP spid="22" grpId="0"/>
      <p:bldP spid="25"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F189DF5-26C1-604A-8FFF-039744C89528}"/>
              </a:ext>
            </a:extLst>
          </p:cNvPr>
          <p:cNvSpPr/>
          <p:nvPr/>
        </p:nvSpPr>
        <p:spPr>
          <a:xfrm>
            <a:off x="5931673" y="1137037"/>
            <a:ext cx="357809" cy="707666"/>
          </a:xfrm>
          <a:prstGeom prst="rect">
            <a:avLst/>
          </a:prstGeom>
          <a:solidFill>
            <a:schemeClr val="accent2">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E852EC56-9A0D-8C4C-A03A-886B1B37B6EA}"/>
              </a:ext>
            </a:extLst>
          </p:cNvPr>
          <p:cNvSpPr/>
          <p:nvPr/>
        </p:nvSpPr>
        <p:spPr>
          <a:xfrm>
            <a:off x="4310932" y="1490870"/>
            <a:ext cx="357809" cy="1498820"/>
          </a:xfrm>
          <a:prstGeom prst="rect">
            <a:avLst/>
          </a:prstGeom>
          <a:solidFill>
            <a:schemeClr val="accent6">
              <a:lumMod val="40000"/>
              <a:lumOff val="60000"/>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D47">
                  <a:lumMod val="20000"/>
                  <a:lumOff val="80000"/>
                </a:srgbClr>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5A26AB28-E6FB-B342-8F73-C33E646B9012}"/>
              </a:ext>
            </a:extLst>
          </p:cNvPr>
          <p:cNvSpPr/>
          <p:nvPr/>
        </p:nvSpPr>
        <p:spPr>
          <a:xfrm>
            <a:off x="3493273" y="2009030"/>
            <a:ext cx="357809" cy="1966622"/>
          </a:xfrm>
          <a:prstGeom prst="rect">
            <a:avLst/>
          </a:prstGeom>
          <a:solidFill>
            <a:srgbClr val="B1F5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14BDBDB5-78F5-5B45-AF03-EE2E263CDFAB}"/>
              </a:ext>
            </a:extLst>
          </p:cNvPr>
          <p:cNvSpPr/>
          <p:nvPr/>
        </p:nvSpPr>
        <p:spPr>
          <a:xfrm>
            <a:off x="2675614" y="3090408"/>
            <a:ext cx="357809" cy="2030232"/>
          </a:xfrm>
          <a:prstGeom prst="rect">
            <a:avLst/>
          </a:prstGeom>
          <a:solidFill>
            <a:srgbClr val="E8C9F8">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6" name="Content Placeholder 5">
            <a:extLst>
              <a:ext uri="{FF2B5EF4-FFF2-40B4-BE49-F238E27FC236}">
                <a16:creationId xmlns:a16="http://schemas.microsoft.com/office/drawing/2014/main" id="{CA066560-B431-AD4A-A271-21C20C27697E}"/>
              </a:ext>
            </a:extLst>
          </p:cNvPr>
          <p:cNvGraphicFramePr>
            <a:graphicFrameLocks noGrp="1"/>
          </p:cNvGraphicFramePr>
          <p:nvPr>
            <p:ph idx="1"/>
          </p:nvPr>
        </p:nvGraphicFramePr>
        <p:xfrm>
          <a:off x="644704" y="842838"/>
          <a:ext cx="7854591" cy="5720247"/>
        </p:xfrm>
        <a:graphic>
          <a:graphicData uri="http://schemas.openxmlformats.org/drawingml/2006/chart">
            <c:chart xmlns:c="http://schemas.openxmlformats.org/drawingml/2006/chart" xmlns:r="http://schemas.openxmlformats.org/officeDocument/2006/relationships" r:id="rId2"/>
          </a:graphicData>
        </a:graphic>
      </p:graphicFrame>
      <p:sp>
        <p:nvSpPr>
          <p:cNvPr id="4" name="Title 3">
            <a:extLst>
              <a:ext uri="{FF2B5EF4-FFF2-40B4-BE49-F238E27FC236}">
                <a16:creationId xmlns:a16="http://schemas.microsoft.com/office/drawing/2014/main" id="{EE45BEF4-7A68-EB48-BDF4-73C667B49DE6}"/>
              </a:ext>
            </a:extLst>
          </p:cNvPr>
          <p:cNvSpPr>
            <a:spLocks noGrp="1"/>
          </p:cNvSpPr>
          <p:nvPr>
            <p:ph type="title"/>
          </p:nvPr>
        </p:nvSpPr>
        <p:spPr/>
        <p:txBody>
          <a:bodyPr/>
          <a:lstStyle/>
          <a:p>
            <a:r>
              <a:rPr lang="en-US" sz="3200" dirty="0"/>
              <a:t>Performance with Varying DRAM Bandwidth</a:t>
            </a:r>
          </a:p>
        </p:txBody>
      </p:sp>
      <p:sp>
        <p:nvSpPr>
          <p:cNvPr id="11" name="TextBox 10">
            <a:extLst>
              <a:ext uri="{FF2B5EF4-FFF2-40B4-BE49-F238E27FC236}">
                <a16:creationId xmlns:a16="http://schemas.microsoft.com/office/drawing/2014/main" id="{4CA0334B-FBF7-374C-88CD-C4F7447B6B7A}"/>
              </a:ext>
            </a:extLst>
          </p:cNvPr>
          <p:cNvSpPr txBox="1"/>
          <p:nvPr/>
        </p:nvSpPr>
        <p:spPr>
          <a:xfrm>
            <a:off x="4668741" y="2589580"/>
            <a:ext cx="199285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~Intel Xeon 6258R</a:t>
            </a:r>
          </a:p>
        </p:txBody>
      </p:sp>
      <p:sp>
        <p:nvSpPr>
          <p:cNvPr id="12" name="TextBox 11">
            <a:extLst>
              <a:ext uri="{FF2B5EF4-FFF2-40B4-BE49-F238E27FC236}">
                <a16:creationId xmlns:a16="http://schemas.microsoft.com/office/drawing/2014/main" id="{39B37F5F-6EA5-8E49-AC90-05356E13800C}"/>
              </a:ext>
            </a:extLst>
          </p:cNvPr>
          <p:cNvSpPr txBox="1"/>
          <p:nvPr/>
        </p:nvSpPr>
        <p:spPr>
          <a:xfrm>
            <a:off x="3920554" y="3591445"/>
            <a:ext cx="269176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~AMD EPYC Rome 7702P</a:t>
            </a:r>
          </a:p>
        </p:txBody>
      </p:sp>
      <p:sp>
        <p:nvSpPr>
          <p:cNvPr id="13" name="TextBox 12">
            <a:extLst>
              <a:ext uri="{FF2B5EF4-FFF2-40B4-BE49-F238E27FC236}">
                <a16:creationId xmlns:a16="http://schemas.microsoft.com/office/drawing/2014/main" id="{6B216214-9C94-2C44-BF1C-D6C6C189A227}"/>
              </a:ext>
            </a:extLst>
          </p:cNvPr>
          <p:cNvSpPr txBox="1"/>
          <p:nvPr/>
        </p:nvSpPr>
        <p:spPr>
          <a:xfrm>
            <a:off x="3089060" y="4658706"/>
            <a:ext cx="279275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~AMD </a:t>
            </a:r>
            <a:r>
              <a:rPr kumimoji="0" lang="en-US" sz="1800" b="0" i="1" u="none" strike="noStrike" kern="1200" cap="none" spc="0" normalizeH="0" baseline="0" noProof="0" dirty="0" err="1">
                <a:ln>
                  <a:noFill/>
                </a:ln>
                <a:solidFill>
                  <a:srgbClr val="E7E6E6">
                    <a:lumMod val="50000"/>
                  </a:srgbClr>
                </a:solidFill>
                <a:effectLst/>
                <a:uLnTx/>
                <a:uFillTx/>
                <a:latin typeface="Lato" panose="020F0502020204030203" pitchFamily="34" charset="77"/>
                <a:ea typeface="+mn-ea"/>
                <a:cs typeface="+mn-cs"/>
              </a:rPr>
              <a:t>Threadripper</a:t>
            </a: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 3990x</a:t>
            </a:r>
          </a:p>
        </p:txBody>
      </p:sp>
      <p:sp>
        <p:nvSpPr>
          <p:cNvPr id="14" name="TextBox 13">
            <a:extLst>
              <a:ext uri="{FF2B5EF4-FFF2-40B4-BE49-F238E27FC236}">
                <a16:creationId xmlns:a16="http://schemas.microsoft.com/office/drawing/2014/main" id="{5EE9F10A-8B23-7941-84EF-002FE5597F59}"/>
              </a:ext>
            </a:extLst>
          </p:cNvPr>
          <p:cNvSpPr txBox="1"/>
          <p:nvPr/>
        </p:nvSpPr>
        <p:spPr>
          <a:xfrm>
            <a:off x="7810198" y="1839385"/>
            <a:ext cx="643125"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AD47">
                    <a:lumMod val="75000"/>
                  </a:srgbClr>
                </a:solidFill>
                <a:effectLst/>
                <a:uLnTx/>
                <a:uFillTx/>
                <a:latin typeface="Lato" panose="020F0502020204030203" pitchFamily="34" charset="77"/>
                <a:ea typeface="+mn-ea"/>
                <a:cs typeface="+mn-cs"/>
              </a:rPr>
              <a:t>SPP</a:t>
            </a:r>
          </a:p>
        </p:txBody>
      </p:sp>
      <p:sp>
        <p:nvSpPr>
          <p:cNvPr id="15" name="TextBox 14">
            <a:extLst>
              <a:ext uri="{FF2B5EF4-FFF2-40B4-BE49-F238E27FC236}">
                <a16:creationId xmlns:a16="http://schemas.microsoft.com/office/drawing/2014/main" id="{5F10B72E-015E-B849-8200-7EB07ABE0EB7}"/>
              </a:ext>
            </a:extLst>
          </p:cNvPr>
          <p:cNvSpPr txBox="1"/>
          <p:nvPr/>
        </p:nvSpPr>
        <p:spPr>
          <a:xfrm>
            <a:off x="7795398" y="1334855"/>
            <a:ext cx="8451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4472C4"/>
                </a:solidFill>
                <a:effectLst/>
                <a:uLnTx/>
                <a:uFillTx/>
                <a:latin typeface="Lato" panose="020F0502020204030203" pitchFamily="34" charset="77"/>
                <a:ea typeface="+mn-ea"/>
                <a:cs typeface="+mn-cs"/>
              </a:rPr>
              <a:t>Bingo</a:t>
            </a:r>
          </a:p>
        </p:txBody>
      </p:sp>
      <p:sp>
        <p:nvSpPr>
          <p:cNvPr id="16" name="TextBox 15">
            <a:extLst>
              <a:ext uri="{FF2B5EF4-FFF2-40B4-BE49-F238E27FC236}">
                <a16:creationId xmlns:a16="http://schemas.microsoft.com/office/drawing/2014/main" id="{002A643B-926E-D444-BB4B-6BB5C7D77F06}"/>
              </a:ext>
            </a:extLst>
          </p:cNvPr>
          <p:cNvSpPr txBox="1"/>
          <p:nvPr/>
        </p:nvSpPr>
        <p:spPr>
          <a:xfrm>
            <a:off x="7805366" y="1586301"/>
            <a:ext cx="92204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C000">
                    <a:lumMod val="75000"/>
                  </a:srgbClr>
                </a:solidFill>
                <a:effectLst/>
                <a:uLnTx/>
                <a:uFillTx/>
                <a:latin typeface="Lato" panose="020F0502020204030203" pitchFamily="34" charset="77"/>
                <a:ea typeface="+mn-ea"/>
                <a:cs typeface="+mn-cs"/>
              </a:rPr>
              <a:t>MLOP</a:t>
            </a:r>
          </a:p>
        </p:txBody>
      </p:sp>
      <p:sp>
        <p:nvSpPr>
          <p:cNvPr id="17" name="TextBox 16">
            <a:extLst>
              <a:ext uri="{FF2B5EF4-FFF2-40B4-BE49-F238E27FC236}">
                <a16:creationId xmlns:a16="http://schemas.microsoft.com/office/drawing/2014/main" id="{A2AEDD91-0C32-574E-A186-5BE3E67D1250}"/>
              </a:ext>
            </a:extLst>
          </p:cNvPr>
          <p:cNvSpPr txBox="1"/>
          <p:nvPr/>
        </p:nvSpPr>
        <p:spPr>
          <a:xfrm>
            <a:off x="7795398" y="1029205"/>
            <a:ext cx="107914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0000"/>
                </a:solidFill>
                <a:effectLst/>
                <a:uLnTx/>
                <a:uFillTx/>
                <a:latin typeface="Lato" panose="020F0502020204030203" pitchFamily="34" charset="77"/>
                <a:ea typeface="+mn-ea"/>
                <a:cs typeface="+mn-cs"/>
              </a:rPr>
              <a:t>Pythia</a:t>
            </a:r>
          </a:p>
        </p:txBody>
      </p:sp>
      <p:sp>
        <p:nvSpPr>
          <p:cNvPr id="19" name="TextBox 18">
            <a:extLst>
              <a:ext uri="{FF2B5EF4-FFF2-40B4-BE49-F238E27FC236}">
                <a16:creationId xmlns:a16="http://schemas.microsoft.com/office/drawing/2014/main" id="{9E6D2B8A-FBBA-A44F-BBFF-5961207623E6}"/>
              </a:ext>
            </a:extLst>
          </p:cNvPr>
          <p:cNvSpPr txBox="1"/>
          <p:nvPr/>
        </p:nvSpPr>
        <p:spPr>
          <a:xfrm>
            <a:off x="5638974" y="1823102"/>
            <a:ext cx="973343"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Lato" panose="020F0502020204030203" pitchFamily="34" charset="77"/>
                <a:ea typeface="+mn-ea"/>
                <a:cs typeface="+mn-cs"/>
              </a:rPr>
              <a:t>Baseline</a:t>
            </a:r>
          </a:p>
        </p:txBody>
      </p:sp>
      <p:cxnSp>
        <p:nvCxnSpPr>
          <p:cNvPr id="21" name="Straight Arrow Connector 20">
            <a:extLst>
              <a:ext uri="{FF2B5EF4-FFF2-40B4-BE49-F238E27FC236}">
                <a16:creationId xmlns:a16="http://schemas.microsoft.com/office/drawing/2014/main" id="{118F8850-7242-1847-8B96-B32BE4DFB84C}"/>
              </a:ext>
            </a:extLst>
          </p:cNvPr>
          <p:cNvCxnSpPr/>
          <p:nvPr/>
        </p:nvCxnSpPr>
        <p:spPr>
          <a:xfrm>
            <a:off x="7577594" y="1204640"/>
            <a:ext cx="0" cy="341906"/>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25E65D6-965B-D149-B1FC-1C4A2019F3AD}"/>
              </a:ext>
            </a:extLst>
          </p:cNvPr>
          <p:cNvSpPr txBox="1"/>
          <p:nvPr/>
        </p:nvSpPr>
        <p:spPr>
          <a:xfrm>
            <a:off x="7356764" y="794763"/>
            <a:ext cx="50526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3%</a:t>
            </a:r>
          </a:p>
        </p:txBody>
      </p:sp>
      <p:cxnSp>
        <p:nvCxnSpPr>
          <p:cNvPr id="23" name="Straight Arrow Connector 22">
            <a:extLst>
              <a:ext uri="{FF2B5EF4-FFF2-40B4-BE49-F238E27FC236}">
                <a16:creationId xmlns:a16="http://schemas.microsoft.com/office/drawing/2014/main" id="{2439A36C-430F-5A4A-AEF7-487C86615982}"/>
              </a:ext>
            </a:extLst>
          </p:cNvPr>
          <p:cNvCxnSpPr>
            <a:cxnSpLocks/>
          </p:cNvCxnSpPr>
          <p:nvPr/>
        </p:nvCxnSpPr>
        <p:spPr>
          <a:xfrm>
            <a:off x="2675614" y="3177889"/>
            <a:ext cx="0" cy="1665483"/>
          </a:xfrm>
          <a:prstGeom prst="straightConnector1">
            <a:avLst/>
          </a:prstGeom>
          <a:ln w="38100">
            <a:solidFill>
              <a:srgbClr val="00B05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9EA070D8-8650-5B48-BCED-7C89EE12F006}"/>
              </a:ext>
            </a:extLst>
          </p:cNvPr>
          <p:cNvSpPr txBox="1"/>
          <p:nvPr/>
        </p:nvSpPr>
        <p:spPr>
          <a:xfrm>
            <a:off x="2666017" y="3825964"/>
            <a:ext cx="63991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B050"/>
                </a:solidFill>
                <a:effectLst/>
                <a:uLnTx/>
                <a:uFillTx/>
                <a:latin typeface="Lato" panose="020F0502020204030203" pitchFamily="34" charset="77"/>
                <a:ea typeface="+mn-ea"/>
                <a:cs typeface="+mn-cs"/>
              </a:rPr>
              <a:t>17%</a:t>
            </a:r>
          </a:p>
        </p:txBody>
      </p:sp>
      <p:sp>
        <p:nvSpPr>
          <p:cNvPr id="20" name="Rectangle 19">
            <a:extLst>
              <a:ext uri="{FF2B5EF4-FFF2-40B4-BE49-F238E27FC236}">
                <a16:creationId xmlns:a16="http://schemas.microsoft.com/office/drawing/2014/main" id="{CFB99ED5-254B-834B-8CE2-64A8CD8975BF}"/>
              </a:ext>
            </a:extLst>
          </p:cNvPr>
          <p:cNvSpPr/>
          <p:nvPr/>
        </p:nvSpPr>
        <p:spPr>
          <a:xfrm>
            <a:off x="169011" y="874643"/>
            <a:ext cx="8736450" cy="5542060"/>
          </a:xfrm>
          <a:prstGeom prst="rect">
            <a:avLst/>
          </a:prstGeom>
          <a:solidFill>
            <a:srgbClr val="FFFFFF">
              <a:alpha val="80392"/>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E80A7FC1-AA75-8346-96D6-E584847A540F}"/>
              </a:ext>
            </a:extLst>
          </p:cNvPr>
          <p:cNvSpPr/>
          <p:nvPr/>
        </p:nvSpPr>
        <p:spPr>
          <a:xfrm>
            <a:off x="80388" y="2655844"/>
            <a:ext cx="8983226" cy="1558928"/>
          </a:xfrm>
          <a:prstGeom prst="rect">
            <a:avLst/>
          </a:prstGeom>
          <a:ln w="28575">
            <a:solidFill>
              <a:srgbClr val="00206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Pythia outperforms prior best prefetchers for</a:t>
            </a:r>
            <a:r>
              <a:rPr kumimoji="0" lang="en-US" sz="33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 wide range of DRAM bandwidth configurations</a:t>
            </a:r>
          </a:p>
        </p:txBody>
      </p:sp>
    </p:spTree>
    <p:extLst>
      <p:ext uri="{BB962C8B-B14F-4D97-AF65-F5344CB8AC3E}">
        <p14:creationId xmlns:p14="http://schemas.microsoft.com/office/powerpoint/2010/main" val="2860837427"/>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4F170E7-5437-B241-B8D8-8F3300D03E7C}"/>
              </a:ext>
            </a:extLst>
          </p:cNvPr>
          <p:cNvSpPr>
            <a:spLocks noGrp="1"/>
          </p:cNvSpPr>
          <p:nvPr>
            <p:ph type="title"/>
          </p:nvPr>
        </p:nvSpPr>
        <p:spPr/>
        <p:txBody>
          <a:bodyPr/>
          <a:lstStyle/>
          <a:p>
            <a:r>
              <a:rPr lang="en-US" dirty="0"/>
              <a:t>Pythia’s Overhead</a:t>
            </a:r>
          </a:p>
        </p:txBody>
      </p:sp>
      <p:sp>
        <p:nvSpPr>
          <p:cNvPr id="5" name="Content Placeholder 4">
            <a:extLst>
              <a:ext uri="{FF2B5EF4-FFF2-40B4-BE49-F238E27FC236}">
                <a16:creationId xmlns:a16="http://schemas.microsoft.com/office/drawing/2014/main" id="{63E193EB-0456-824E-AABB-C7B93318976B}"/>
              </a:ext>
            </a:extLst>
          </p:cNvPr>
          <p:cNvSpPr>
            <a:spLocks noGrp="1"/>
          </p:cNvSpPr>
          <p:nvPr>
            <p:ph idx="1"/>
          </p:nvPr>
        </p:nvSpPr>
        <p:spPr/>
        <p:txBody>
          <a:bodyPr/>
          <a:lstStyle/>
          <a:p>
            <a:r>
              <a:rPr lang="en-US" sz="3000" b="1" dirty="0">
                <a:solidFill>
                  <a:srgbClr val="000CFF"/>
                </a:solidFill>
                <a:latin typeface="+mn-lt"/>
              </a:rPr>
              <a:t>25.5 KB </a:t>
            </a:r>
            <a:r>
              <a:rPr lang="en-US" sz="3000" dirty="0">
                <a:latin typeface="+mn-lt"/>
              </a:rPr>
              <a:t>of total metadata storage </a:t>
            </a:r>
            <a:r>
              <a:rPr lang="en-US" sz="3000" b="1" dirty="0">
                <a:solidFill>
                  <a:srgbClr val="000CFF"/>
                </a:solidFill>
                <a:latin typeface="+mn-lt"/>
              </a:rPr>
              <a:t>per core</a:t>
            </a:r>
          </a:p>
          <a:p>
            <a:pPr lvl="1"/>
            <a:r>
              <a:rPr lang="en-US" sz="2600" dirty="0">
                <a:latin typeface="+mn-lt"/>
              </a:rPr>
              <a:t>Only simple tables</a:t>
            </a:r>
          </a:p>
          <a:p>
            <a:r>
              <a:rPr lang="en-US" sz="3000" dirty="0">
                <a:latin typeface="+mn-lt"/>
              </a:rPr>
              <a:t>We also model functionally-accurate Pythia with full complexity in </a:t>
            </a:r>
            <a:r>
              <a:rPr lang="en-US" sz="3000" b="1" dirty="0">
                <a:solidFill>
                  <a:schemeClr val="accent2"/>
                </a:solidFill>
                <a:latin typeface="+mn-lt"/>
              </a:rPr>
              <a:t>Chisel</a:t>
            </a:r>
            <a:r>
              <a:rPr lang="en-US" sz="3000" dirty="0">
                <a:latin typeface="+mn-lt"/>
              </a:rPr>
              <a:t> </a:t>
            </a:r>
            <a:r>
              <a:rPr lang="en-US" sz="1800" b="1" dirty="0">
                <a:solidFill>
                  <a:schemeClr val="bg2">
                    <a:lumMod val="75000"/>
                  </a:schemeClr>
                </a:solidFill>
                <a:latin typeface="+mn-lt"/>
              </a:rPr>
              <a:t>[4]</a:t>
            </a:r>
            <a:r>
              <a:rPr lang="en-US" sz="3000" dirty="0">
                <a:latin typeface="+mn-lt"/>
              </a:rPr>
              <a:t> HDL</a:t>
            </a:r>
          </a:p>
        </p:txBody>
      </p:sp>
      <p:sp>
        <p:nvSpPr>
          <p:cNvPr id="6" name="Rounded Rectangle 5">
            <a:extLst>
              <a:ext uri="{FF2B5EF4-FFF2-40B4-BE49-F238E27FC236}">
                <a16:creationId xmlns:a16="http://schemas.microsoft.com/office/drawing/2014/main" id="{B9CE33B3-3879-9E48-945B-53C67109D76C}"/>
              </a:ext>
            </a:extLst>
          </p:cNvPr>
          <p:cNvSpPr/>
          <p:nvPr/>
        </p:nvSpPr>
        <p:spPr>
          <a:xfrm>
            <a:off x="2539715" y="2980986"/>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1.03%</a:t>
            </a:r>
            <a:r>
              <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 </a:t>
            </a: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area</a:t>
            </a:r>
            <a:r>
              <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 overhead</a:t>
            </a:r>
          </a:p>
        </p:txBody>
      </p:sp>
      <p:sp>
        <p:nvSpPr>
          <p:cNvPr id="8" name="Rounded Rectangle 7">
            <a:extLst>
              <a:ext uri="{FF2B5EF4-FFF2-40B4-BE49-F238E27FC236}">
                <a16:creationId xmlns:a16="http://schemas.microsoft.com/office/drawing/2014/main" id="{1FCF103B-80E0-0B4F-96B7-2C7E8AA094DF}"/>
              </a:ext>
            </a:extLst>
          </p:cNvPr>
          <p:cNvSpPr/>
          <p:nvPr/>
        </p:nvSpPr>
        <p:spPr>
          <a:xfrm>
            <a:off x="2539714" y="5187273"/>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pitchFamily="34" charset="0"/>
                <a:ea typeface="+mn-ea"/>
                <a:cs typeface="Calibri" panose="020F0502020204030204" pitchFamily="34" charset="0"/>
              </a:rPr>
              <a:t>     Satisfies prediction latency</a:t>
            </a:r>
            <a:endParaRPr kumimoji="0" lang="en-US" sz="27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pic>
        <p:nvPicPr>
          <p:cNvPr id="15" name="Picture 14">
            <a:extLst>
              <a:ext uri="{FF2B5EF4-FFF2-40B4-BE49-F238E27FC236}">
                <a16:creationId xmlns:a16="http://schemas.microsoft.com/office/drawing/2014/main" id="{8499BC97-2BA5-584E-8758-5898A9ACB50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2778904"/>
            <a:ext cx="1014185" cy="1014185"/>
          </a:xfrm>
          <a:prstGeom prst="rect">
            <a:avLst/>
          </a:prstGeom>
          <a:effectLst>
            <a:outerShdw blurRad="50800" dist="38100" dir="2700000" algn="tl" rotWithShape="0">
              <a:prstClr val="black">
                <a:alpha val="40000"/>
              </a:prstClr>
            </a:outerShdw>
          </a:effectLst>
        </p:spPr>
      </p:pic>
      <p:sp>
        <p:nvSpPr>
          <p:cNvPr id="17" name="Rounded Rectangle 16">
            <a:extLst>
              <a:ext uri="{FF2B5EF4-FFF2-40B4-BE49-F238E27FC236}">
                <a16:creationId xmlns:a16="http://schemas.microsoft.com/office/drawing/2014/main" id="{964FBD02-CAFE-C749-90E4-555B48C2307C}"/>
              </a:ext>
            </a:extLst>
          </p:cNvPr>
          <p:cNvSpPr/>
          <p:nvPr/>
        </p:nvSpPr>
        <p:spPr>
          <a:xfrm>
            <a:off x="2539714" y="4065373"/>
            <a:ext cx="4733055" cy="650630"/>
          </a:xfrm>
          <a:prstGeom prst="round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srgbClr val="FFFF00"/>
                </a:solidFill>
                <a:effectLst/>
                <a:uLnTx/>
                <a:uFillTx/>
                <a:latin typeface="Calibri" panose="020F0502020204030204"/>
                <a:ea typeface="+mn-ea"/>
                <a:cs typeface="+mn-cs"/>
              </a:rPr>
              <a:t>0.4%</a:t>
            </a:r>
            <a:r>
              <a:rPr kumimoji="0" lang="en-US" sz="2700" b="1" i="0" u="none" strike="noStrike" kern="1200" cap="none" spc="0" normalizeH="0" baseline="0" noProof="0" dirty="0">
                <a:ln>
                  <a:noFill/>
                </a:ln>
                <a:solidFill>
                  <a:prstClr val="white"/>
                </a:solidFill>
                <a:effectLst/>
                <a:uLnTx/>
                <a:uFillTx/>
                <a:latin typeface="Calibri" panose="020F0502020204030204"/>
                <a:ea typeface="+mn-ea"/>
                <a:cs typeface="+mn-cs"/>
              </a:rPr>
              <a:t> </a:t>
            </a:r>
            <a:r>
              <a:rPr kumimoji="0" lang="en-US" sz="2700" b="1" i="0" u="none" strike="noStrike" kern="1200" cap="none" spc="0" normalizeH="0" baseline="0" noProof="0" dirty="0">
                <a:ln>
                  <a:noFill/>
                </a:ln>
                <a:solidFill>
                  <a:srgbClr val="FFFF00"/>
                </a:solidFill>
                <a:effectLst/>
                <a:uLnTx/>
                <a:uFillTx/>
                <a:latin typeface="Calibri" panose="020F0502020204030204"/>
                <a:ea typeface="+mn-ea"/>
                <a:cs typeface="+mn-cs"/>
              </a:rPr>
              <a:t>power</a:t>
            </a:r>
            <a:r>
              <a:rPr kumimoji="0" lang="en-US" sz="2700" b="1" i="0" u="none" strike="noStrike" kern="1200" cap="none" spc="0" normalizeH="0" baseline="0" noProof="0" dirty="0">
                <a:ln>
                  <a:noFill/>
                </a:ln>
                <a:solidFill>
                  <a:prstClr val="white"/>
                </a:solidFill>
                <a:effectLst/>
                <a:uLnTx/>
                <a:uFillTx/>
                <a:latin typeface="Calibri" panose="020F0502020204030204"/>
                <a:ea typeface="+mn-ea"/>
                <a:cs typeface="+mn-cs"/>
              </a:rPr>
              <a:t> overhead</a:t>
            </a:r>
          </a:p>
        </p:txBody>
      </p:sp>
      <p:pic>
        <p:nvPicPr>
          <p:cNvPr id="18" name="Picture 17">
            <a:extLst>
              <a:ext uri="{FF2B5EF4-FFF2-40B4-BE49-F238E27FC236}">
                <a16:creationId xmlns:a16="http://schemas.microsoft.com/office/drawing/2014/main" id="{1443FFCA-31F6-644E-8F1B-1AF3AA3D2D1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3874523"/>
            <a:ext cx="1014185" cy="1014185"/>
          </a:xfrm>
          <a:prstGeom prst="rect">
            <a:avLst/>
          </a:prstGeom>
          <a:effectLst>
            <a:outerShdw blurRad="50800" dist="38100" dir="2700000" algn="tl" rotWithShape="0">
              <a:prstClr val="black">
                <a:alpha val="40000"/>
              </a:prstClr>
            </a:outerShdw>
          </a:effectLst>
        </p:spPr>
      </p:pic>
      <p:pic>
        <p:nvPicPr>
          <p:cNvPr id="19" name="Picture 18">
            <a:extLst>
              <a:ext uri="{FF2B5EF4-FFF2-40B4-BE49-F238E27FC236}">
                <a16:creationId xmlns:a16="http://schemas.microsoft.com/office/drawing/2014/main" id="{E02E2A8A-176E-2A44-AE22-6D9BB69A780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32621" y="4985794"/>
            <a:ext cx="1042482" cy="1014185"/>
          </a:xfrm>
          <a:prstGeom prst="rect">
            <a:avLst/>
          </a:prstGeom>
          <a:effectLst>
            <a:outerShdw blurRad="50800" dist="38100" dir="2700000" algn="tl" rotWithShape="0">
              <a:prstClr val="black">
                <a:alpha val="40000"/>
              </a:prstClr>
            </a:outerShdw>
          </a:effectLst>
        </p:spPr>
      </p:pic>
      <p:sp>
        <p:nvSpPr>
          <p:cNvPr id="20" name="TextBox 19">
            <a:extLst>
              <a:ext uri="{FF2B5EF4-FFF2-40B4-BE49-F238E27FC236}">
                <a16:creationId xmlns:a16="http://schemas.microsoft.com/office/drawing/2014/main" id="{E2FAFE7A-26BE-B54E-9515-C4C2BB6617F5}"/>
              </a:ext>
            </a:extLst>
          </p:cNvPr>
          <p:cNvSpPr txBox="1"/>
          <p:nvPr/>
        </p:nvSpPr>
        <p:spPr>
          <a:xfrm>
            <a:off x="1707907" y="6121440"/>
            <a:ext cx="620323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7E6E6">
                    <a:lumMod val="50000"/>
                  </a:srgbClr>
                </a:solidFill>
                <a:effectLst/>
                <a:uLnTx/>
                <a:uFillTx/>
                <a:latin typeface="Calibri" panose="020F0502020204030204" pitchFamily="34" charset="0"/>
                <a:ea typeface="+mn-ea"/>
                <a:cs typeface="Calibri" panose="020F0502020204030204" pitchFamily="34" charset="0"/>
              </a:rPr>
              <a:t>of a desktop-class 4-core Skylake processor (Xeon D2132IT, 60W)</a:t>
            </a:r>
          </a:p>
        </p:txBody>
      </p:sp>
      <p:sp>
        <p:nvSpPr>
          <p:cNvPr id="21" name="TextBox 20">
            <a:extLst>
              <a:ext uri="{FF2B5EF4-FFF2-40B4-BE49-F238E27FC236}">
                <a16:creationId xmlns:a16="http://schemas.microsoft.com/office/drawing/2014/main" id="{A5C02E59-B1D8-4E46-92B4-5062CD636EE0}"/>
              </a:ext>
            </a:extLst>
          </p:cNvPr>
          <p:cNvSpPr txBox="1"/>
          <p:nvPr/>
        </p:nvSpPr>
        <p:spPr>
          <a:xfrm>
            <a:off x="6514862" y="6394960"/>
            <a:ext cx="2137958" cy="276999"/>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rPr>
              <a:t>[4] </a:t>
            </a:r>
            <a:r>
              <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hlinkClick r:id="rId4">
                  <a:extLst>
                    <a:ext uri="{A12FA001-AC4F-418D-AE19-62706E023703}">
                      <ahyp:hlinkClr xmlns:ahyp="http://schemas.microsoft.com/office/drawing/2018/hyperlinkcolor" val="tx"/>
                    </a:ext>
                  </a:extLst>
                </a:hlinkClick>
              </a:rPr>
              <a:t>https://www.chisel-lang.org</a:t>
            </a:r>
            <a:endParaRPr kumimoji="0" lang="en-US" sz="1200" b="0" i="0" u="none" strike="noStrike" kern="1200" cap="none" spc="0" normalizeH="0" baseline="0" noProof="0" dirty="0">
              <a:ln>
                <a:noFill/>
              </a:ln>
              <a:solidFill>
                <a:srgbClr val="E7E6E6">
                  <a:lumMod val="75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0695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2" end="2"/>
                                            </p:txEl>
                                          </p:spTgt>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21"/>
                                        </p:tgtEl>
                                        <p:attrNameLst>
                                          <p:attrName>style.visibility</p:attrName>
                                        </p:attrNameLst>
                                      </p:cBhvr>
                                      <p:to>
                                        <p:strVal val="visible"/>
                                      </p:to>
                                    </p:set>
                                    <p:animEffect transition="in" filter="fade">
                                      <p:cBhvr>
                                        <p:cTn id="9" dur="300"/>
                                        <p:tgtEl>
                                          <p:spTgt spid="21"/>
                                        </p:tgtEl>
                                      </p:cBhvr>
                                    </p:animEffec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300"/>
                                        <p:tgtEl>
                                          <p:spTgt spid="15"/>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3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fade">
                                      <p:cBhvr>
                                        <p:cTn id="20" dur="300"/>
                                        <p:tgtEl>
                                          <p:spTgt spid="20"/>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300"/>
                                        <p:tgtEl>
                                          <p:spTgt spid="17"/>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300"/>
                                        <p:tgtEl>
                                          <p:spTgt spid="1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3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7" grpId="0" animBg="1"/>
      <p:bldP spid="20" grpId="0"/>
      <p:bldP spid="21"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11BF3B2-EBA2-284D-B1A6-0A4796392EF5}"/>
              </a:ext>
            </a:extLst>
          </p:cNvPr>
          <p:cNvSpPr>
            <a:spLocks noGrp="1"/>
          </p:cNvSpPr>
          <p:nvPr>
            <p:ph type="title"/>
          </p:nvPr>
        </p:nvSpPr>
        <p:spPr/>
        <p:txBody>
          <a:bodyPr/>
          <a:lstStyle/>
          <a:p>
            <a:r>
              <a:rPr lang="en-US" dirty="0"/>
              <a:t>More in the Paper</a:t>
            </a:r>
          </a:p>
        </p:txBody>
      </p:sp>
      <p:sp>
        <p:nvSpPr>
          <p:cNvPr id="5" name="Content Placeholder 4">
            <a:extLst>
              <a:ext uri="{FF2B5EF4-FFF2-40B4-BE49-F238E27FC236}">
                <a16:creationId xmlns:a16="http://schemas.microsoft.com/office/drawing/2014/main" id="{3A584A94-F8C7-C549-8266-83090A961D82}"/>
              </a:ext>
            </a:extLst>
          </p:cNvPr>
          <p:cNvSpPr>
            <a:spLocks noGrp="1"/>
          </p:cNvSpPr>
          <p:nvPr>
            <p:ph idx="1"/>
          </p:nvPr>
        </p:nvSpPr>
        <p:spPr/>
        <p:txBody>
          <a:bodyPr>
            <a:normAutofit lnSpcReduction="10000"/>
          </a:bodyPr>
          <a:lstStyle/>
          <a:p>
            <a:r>
              <a:rPr lang="en-US" dirty="0"/>
              <a:t>Performance comparison with </a:t>
            </a:r>
            <a:r>
              <a:rPr lang="en-US" b="1" dirty="0">
                <a:solidFill>
                  <a:srgbClr val="C00000"/>
                </a:solidFill>
              </a:rPr>
              <a:t>unseen traces</a:t>
            </a:r>
          </a:p>
          <a:p>
            <a:pPr lvl="1"/>
            <a:r>
              <a:rPr lang="en-US" dirty="0"/>
              <a:t>Pythia provides equally high performance benefits</a:t>
            </a:r>
            <a:br>
              <a:rPr lang="en-US" dirty="0"/>
            </a:br>
            <a:endParaRPr lang="en-US" dirty="0"/>
          </a:p>
          <a:p>
            <a:r>
              <a:rPr lang="en-US" dirty="0"/>
              <a:t>Comparison against </a:t>
            </a:r>
            <a:r>
              <a:rPr lang="en-US" b="1" dirty="0">
                <a:solidFill>
                  <a:srgbClr val="000CFF"/>
                </a:solidFill>
              </a:rPr>
              <a:t>multi-level prefetchers</a:t>
            </a:r>
            <a:endParaRPr lang="en-US" b="1" dirty="0">
              <a:solidFill>
                <a:srgbClr val="C00000"/>
              </a:solidFill>
            </a:endParaRPr>
          </a:p>
          <a:p>
            <a:pPr lvl="1"/>
            <a:r>
              <a:rPr lang="en-US" dirty="0"/>
              <a:t>Pythia outperforms prior best multi-level prefetchers</a:t>
            </a:r>
          </a:p>
          <a:p>
            <a:pPr lvl="1"/>
            <a:endParaRPr lang="en-US" dirty="0"/>
          </a:p>
          <a:p>
            <a:r>
              <a:rPr lang="en-US" dirty="0"/>
              <a:t>Understanding Pythia’s learning with </a:t>
            </a:r>
            <a:r>
              <a:rPr lang="en-US" b="1" dirty="0">
                <a:solidFill>
                  <a:schemeClr val="accent2"/>
                </a:solidFill>
              </a:rPr>
              <a:t>a case study</a:t>
            </a:r>
          </a:p>
          <a:p>
            <a:pPr lvl="1"/>
            <a:r>
              <a:rPr lang="en-US" dirty="0"/>
              <a:t>We reason towards the correctness of Pythia’s decision</a:t>
            </a:r>
          </a:p>
          <a:p>
            <a:endParaRPr lang="en-US" b="1" dirty="0">
              <a:solidFill>
                <a:schemeClr val="accent6"/>
              </a:solidFill>
            </a:endParaRPr>
          </a:p>
          <a:p>
            <a:r>
              <a:rPr lang="en-US" b="1" dirty="0">
                <a:solidFill>
                  <a:schemeClr val="accent6"/>
                </a:solidFill>
              </a:rPr>
              <a:t>Performance sensitivity</a:t>
            </a:r>
            <a:r>
              <a:rPr lang="en-US" dirty="0"/>
              <a:t> towards different features and hyperparameter values</a:t>
            </a:r>
          </a:p>
          <a:p>
            <a:endParaRPr lang="en-US" dirty="0"/>
          </a:p>
          <a:p>
            <a:r>
              <a:rPr lang="en-US" dirty="0"/>
              <a:t>Detailed single-core and four-core performance</a:t>
            </a:r>
            <a:endParaRPr lang="en-US" b="1" dirty="0">
              <a:solidFill>
                <a:srgbClr val="C00000"/>
              </a:solidFill>
            </a:endParaRPr>
          </a:p>
          <a:p>
            <a:pPr>
              <a:buFont typeface="Wingdings" pitchFamily="2" charset="2"/>
              <a:buChar char="ü"/>
            </a:pPr>
            <a:endParaRPr lang="en-US" b="1" dirty="0">
              <a:solidFill>
                <a:srgbClr val="C00000"/>
              </a:solidFill>
            </a:endParaRPr>
          </a:p>
        </p:txBody>
      </p:sp>
      <p:sp>
        <p:nvSpPr>
          <p:cNvPr id="6" name="Rectangle 5">
            <a:extLst>
              <a:ext uri="{FF2B5EF4-FFF2-40B4-BE49-F238E27FC236}">
                <a16:creationId xmlns:a16="http://schemas.microsoft.com/office/drawing/2014/main" id="{E6F44A4A-BB04-3A40-AA0C-1FAF328BF33C}"/>
              </a:ext>
            </a:extLst>
          </p:cNvPr>
          <p:cNvSpPr/>
          <p:nvPr/>
        </p:nvSpPr>
        <p:spPr>
          <a:xfrm>
            <a:off x="169011" y="874643"/>
            <a:ext cx="8736450" cy="5542060"/>
          </a:xfrm>
          <a:prstGeom prst="rect">
            <a:avLst/>
          </a:prstGeom>
          <a:solidFill>
            <a:srgbClr val="FFFFFF">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1329752B-1A8B-6144-9B45-3FF3BF816CC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8539" y="2302611"/>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8" name="TextBox 7">
            <a:extLst>
              <a:ext uri="{FF2B5EF4-FFF2-40B4-BE49-F238E27FC236}">
                <a16:creationId xmlns:a16="http://schemas.microsoft.com/office/drawing/2014/main" id="{54E21BB4-2BC2-3449-A3CD-747FA23CAAD4}"/>
              </a:ext>
            </a:extLst>
          </p:cNvPr>
          <p:cNvSpPr txBox="1"/>
          <p:nvPr/>
        </p:nvSpPr>
        <p:spPr>
          <a:xfrm>
            <a:off x="2172522" y="4359529"/>
            <a:ext cx="4729428" cy="369332"/>
          </a:xfrm>
          <a:prstGeom prst="rect">
            <a:avLst/>
          </a:prstGeom>
          <a:solidFill>
            <a:schemeClr val="bg1"/>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4"/>
              </a:rPr>
              <a:t>https://arxiv.org/pdf/2109.12021.pdf</a:t>
            </a:r>
            <a:endParaRPr kumimoji="0" lang="en-US" sz="18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1328341355"/>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585BB35-9FEF-244E-92B7-E108363EA1D8}"/>
              </a:ext>
            </a:extLst>
          </p:cNvPr>
          <p:cNvSpPr>
            <a:spLocks noGrp="1"/>
          </p:cNvSpPr>
          <p:nvPr>
            <p:ph type="title"/>
          </p:nvPr>
        </p:nvSpPr>
        <p:spPr/>
        <p:txBody>
          <a:bodyPr/>
          <a:lstStyle/>
          <a:p>
            <a:r>
              <a:rPr lang="en-US" dirty="0"/>
              <a:t>Pythia is Open Source</a:t>
            </a:r>
          </a:p>
        </p:txBody>
      </p:sp>
      <p:sp>
        <p:nvSpPr>
          <p:cNvPr id="9" name="Content Placeholder 8">
            <a:extLst>
              <a:ext uri="{FF2B5EF4-FFF2-40B4-BE49-F238E27FC236}">
                <a16:creationId xmlns:a16="http://schemas.microsoft.com/office/drawing/2014/main" id="{F53749AB-BE31-7046-A890-54FC3D0BA9C8}"/>
              </a:ext>
            </a:extLst>
          </p:cNvPr>
          <p:cNvSpPr>
            <a:spLocks noGrp="1"/>
          </p:cNvSpPr>
          <p:nvPr>
            <p:ph idx="1"/>
          </p:nvPr>
        </p:nvSpPr>
        <p:spPr/>
        <p:txBody>
          <a:bodyPr/>
          <a:lstStyle/>
          <a:p>
            <a:pPr marL="0" indent="0" algn="ctr">
              <a:buNone/>
            </a:pPr>
            <a:r>
              <a:rPr lang="en-US" sz="3200" dirty="0">
                <a:latin typeface="Calibri" panose="020F0502020204030204" pitchFamily="34" charset="0"/>
                <a:cs typeface="Calibri" panose="020F0502020204030204" pitchFamily="34" charset="0"/>
                <a:hlinkClick r:id="rId2"/>
              </a:rPr>
              <a:t>https://github.com/CMU-SAFARI/Pythia</a:t>
            </a:r>
            <a:endParaRPr lang="en-US" sz="3200" dirty="0">
              <a:latin typeface="Calibri" panose="020F0502020204030204" pitchFamily="34" charset="0"/>
              <a:cs typeface="Calibri" panose="020F0502020204030204" pitchFamily="34" charset="0"/>
            </a:endParaRPr>
          </a:p>
          <a:p>
            <a:endParaRPr lang="en-US" sz="100" dirty="0">
              <a:latin typeface="Calibri" panose="020F0502020204030204" pitchFamily="34" charset="0"/>
              <a:cs typeface="Calibri" panose="020F0502020204030204" pitchFamily="34" charset="0"/>
            </a:endParaRPr>
          </a:p>
          <a:p>
            <a:r>
              <a:rPr lang="en-US" sz="3000" dirty="0">
                <a:latin typeface="Calibri" panose="020F0502020204030204" pitchFamily="34" charset="0"/>
                <a:cs typeface="Calibri" panose="020F0502020204030204" pitchFamily="34" charset="0"/>
              </a:rPr>
              <a:t>MICRO’21 </a:t>
            </a:r>
            <a:r>
              <a:rPr lang="en-US" sz="3000" b="1" dirty="0">
                <a:solidFill>
                  <a:srgbClr val="C00000"/>
                </a:solidFill>
                <a:latin typeface="Calibri" panose="020F0502020204030204" pitchFamily="34" charset="0"/>
                <a:cs typeface="Calibri" panose="020F0502020204030204" pitchFamily="34" charset="0"/>
              </a:rPr>
              <a:t>artifact evaluated</a:t>
            </a:r>
          </a:p>
          <a:p>
            <a:r>
              <a:rPr lang="en-US" sz="3000" b="1" dirty="0" err="1">
                <a:solidFill>
                  <a:srgbClr val="000CFF"/>
                </a:solidFill>
                <a:latin typeface="Calibri" panose="020F0502020204030204" pitchFamily="34" charset="0"/>
                <a:cs typeface="Calibri" panose="020F0502020204030204" pitchFamily="34" charset="0"/>
              </a:rPr>
              <a:t>Champsim</a:t>
            </a:r>
            <a:r>
              <a:rPr lang="en-US" sz="3000" b="1" dirty="0">
                <a:solidFill>
                  <a:srgbClr val="000CFF"/>
                </a:solidFill>
                <a:latin typeface="Calibri" panose="020F0502020204030204" pitchFamily="34" charset="0"/>
                <a:cs typeface="Calibri" panose="020F0502020204030204" pitchFamily="34" charset="0"/>
              </a:rPr>
              <a:t> source</a:t>
            </a:r>
            <a:r>
              <a:rPr lang="en-US" sz="3000" dirty="0">
                <a:solidFill>
                  <a:srgbClr val="000CFF"/>
                </a:solidFill>
                <a:latin typeface="Calibri" panose="020F0502020204030204" pitchFamily="34" charset="0"/>
                <a:cs typeface="Calibri" panose="020F0502020204030204" pitchFamily="34" charset="0"/>
              </a:rPr>
              <a:t> </a:t>
            </a:r>
            <a:r>
              <a:rPr lang="en-US" sz="3000" dirty="0">
                <a:latin typeface="Calibri" panose="020F0502020204030204" pitchFamily="34" charset="0"/>
                <a:cs typeface="Calibri" panose="020F0502020204030204" pitchFamily="34" charset="0"/>
              </a:rPr>
              <a:t>code + </a:t>
            </a:r>
            <a:r>
              <a:rPr lang="en-US" sz="3000" b="1" dirty="0">
                <a:solidFill>
                  <a:srgbClr val="000CFF"/>
                </a:solidFill>
                <a:latin typeface="Calibri" panose="020F0502020204030204" pitchFamily="34" charset="0"/>
                <a:cs typeface="Calibri" panose="020F0502020204030204" pitchFamily="34" charset="0"/>
              </a:rPr>
              <a:t>Chisel</a:t>
            </a:r>
            <a:r>
              <a:rPr lang="en-US" sz="3000" dirty="0">
                <a:latin typeface="Calibri" panose="020F0502020204030204" pitchFamily="34" charset="0"/>
                <a:cs typeface="Calibri" panose="020F0502020204030204" pitchFamily="34" charset="0"/>
              </a:rPr>
              <a:t> modeling code</a:t>
            </a:r>
          </a:p>
          <a:p>
            <a:r>
              <a:rPr lang="en-US" sz="3000" b="1" dirty="0">
                <a:solidFill>
                  <a:schemeClr val="accent6">
                    <a:lumMod val="75000"/>
                  </a:schemeClr>
                </a:solidFill>
                <a:latin typeface="Calibri" panose="020F0502020204030204" pitchFamily="34" charset="0"/>
                <a:cs typeface="Calibri" panose="020F0502020204030204" pitchFamily="34" charset="0"/>
              </a:rPr>
              <a:t>All traces</a:t>
            </a:r>
            <a:r>
              <a:rPr lang="en-US" sz="3000" dirty="0">
                <a:latin typeface="Calibri" panose="020F0502020204030204" pitchFamily="34" charset="0"/>
                <a:cs typeface="Calibri" panose="020F0502020204030204" pitchFamily="34" charset="0"/>
              </a:rPr>
              <a:t> used for evaluation</a:t>
            </a:r>
          </a:p>
        </p:txBody>
      </p:sp>
      <p:pic>
        <p:nvPicPr>
          <p:cNvPr id="13" name="Picture 12">
            <a:extLst>
              <a:ext uri="{FF2B5EF4-FFF2-40B4-BE49-F238E27FC236}">
                <a16:creationId xmlns:a16="http://schemas.microsoft.com/office/drawing/2014/main" id="{0CF51876-2774-604C-B12B-CB9D757B3020}"/>
              </a:ext>
            </a:extLst>
          </p:cNvPr>
          <p:cNvPicPr>
            <a:picLocks noChangeAspect="1"/>
          </p:cNvPicPr>
          <p:nvPr/>
        </p:nvPicPr>
        <p:blipFill>
          <a:blip r:embed="rId3"/>
          <a:stretch>
            <a:fillRect/>
          </a:stretch>
        </p:blipFill>
        <p:spPr>
          <a:xfrm>
            <a:off x="6351586" y="43365"/>
            <a:ext cx="759994" cy="755795"/>
          </a:xfrm>
          <a:prstGeom prst="rect">
            <a:avLst/>
          </a:prstGeom>
        </p:spPr>
      </p:pic>
      <p:pic>
        <p:nvPicPr>
          <p:cNvPr id="14" name="Picture 13">
            <a:extLst>
              <a:ext uri="{FF2B5EF4-FFF2-40B4-BE49-F238E27FC236}">
                <a16:creationId xmlns:a16="http://schemas.microsoft.com/office/drawing/2014/main" id="{1F963882-2781-184B-8124-7F3E699EEE5E}"/>
              </a:ext>
            </a:extLst>
          </p:cNvPr>
          <p:cNvPicPr>
            <a:picLocks noChangeAspect="1"/>
          </p:cNvPicPr>
          <p:nvPr/>
        </p:nvPicPr>
        <p:blipFill>
          <a:blip r:embed="rId4"/>
          <a:stretch>
            <a:fillRect/>
          </a:stretch>
        </p:blipFill>
        <p:spPr>
          <a:xfrm>
            <a:off x="7204269" y="44462"/>
            <a:ext cx="759994" cy="755795"/>
          </a:xfrm>
          <a:prstGeom prst="rect">
            <a:avLst/>
          </a:prstGeom>
        </p:spPr>
      </p:pic>
      <p:pic>
        <p:nvPicPr>
          <p:cNvPr id="15" name="Picture 14">
            <a:extLst>
              <a:ext uri="{FF2B5EF4-FFF2-40B4-BE49-F238E27FC236}">
                <a16:creationId xmlns:a16="http://schemas.microsoft.com/office/drawing/2014/main" id="{D325227A-CBE5-E542-927A-E269C88CB4C0}"/>
              </a:ext>
            </a:extLst>
          </p:cNvPr>
          <p:cNvPicPr>
            <a:picLocks noChangeAspect="1"/>
          </p:cNvPicPr>
          <p:nvPr/>
        </p:nvPicPr>
        <p:blipFill>
          <a:blip r:embed="rId5"/>
          <a:stretch>
            <a:fillRect/>
          </a:stretch>
        </p:blipFill>
        <p:spPr>
          <a:xfrm>
            <a:off x="8056952" y="44241"/>
            <a:ext cx="759994" cy="755795"/>
          </a:xfrm>
          <a:prstGeom prst="rect">
            <a:avLst/>
          </a:prstGeom>
        </p:spPr>
      </p:pic>
      <p:pic>
        <p:nvPicPr>
          <p:cNvPr id="3" name="Picture 2">
            <a:extLst>
              <a:ext uri="{FF2B5EF4-FFF2-40B4-BE49-F238E27FC236}">
                <a16:creationId xmlns:a16="http://schemas.microsoft.com/office/drawing/2014/main" id="{DBAB3A35-E534-8847-A3B1-ECB4E72F935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333096" y="3179920"/>
            <a:ext cx="6836119" cy="3634715"/>
          </a:xfrm>
          <a:prstGeom prst="rect">
            <a:avLst/>
          </a:prstGeom>
        </p:spPr>
      </p:pic>
    </p:spTree>
    <p:extLst>
      <p:ext uri="{BB962C8B-B14F-4D97-AF65-F5344CB8AC3E}">
        <p14:creationId xmlns:p14="http://schemas.microsoft.com/office/powerpoint/2010/main" val="2813338950"/>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9918E52C-4B7C-9144-BB78-21CE44F089CF}"/>
              </a:ext>
            </a:extLst>
          </p:cNvPr>
          <p:cNvSpPr txBox="1"/>
          <p:nvPr/>
        </p:nvSpPr>
        <p:spPr>
          <a:xfrm>
            <a:off x="328274" y="3869921"/>
            <a:ext cx="8487452"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sng"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Rahul </a:t>
            </a:r>
            <a:r>
              <a:rPr kumimoji="0" lang="en-US" sz="2400" b="1" i="0" u="sng"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Bera</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Konstantinos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Kanellopoulos</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Anant V. Nori,</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Taha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Shahroodi</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Sreenivas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Subramoney</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Onur</a:t>
            </a:r>
            <a:r>
              <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rPr>
              <a:t> </a:t>
            </a:r>
            <a:r>
              <a:rPr kumimoji="0" lang="en-US" sz="2400" b="1" i="0" u="none" strike="noStrike" kern="1200" cap="none" spc="0" normalizeH="0" baseline="0" noProof="0" dirty="0" err="1">
                <a:ln>
                  <a:noFill/>
                </a:ln>
                <a:solidFill>
                  <a:srgbClr val="4472C4">
                    <a:lumMod val="50000"/>
                  </a:srgbClr>
                </a:solidFill>
                <a:effectLst/>
                <a:uLnTx/>
                <a:uFillTx/>
                <a:latin typeface="Calibri" panose="020F0502020204030204" pitchFamily="34" charset="0"/>
                <a:ea typeface="+mn-ea"/>
                <a:cs typeface="Calibri" panose="020F0502020204030204" pitchFamily="34" charset="0"/>
              </a:rPr>
              <a:t>Mutlu</a:t>
            </a:r>
            <a:endParaRPr kumimoji="0" lang="en-US" sz="2400" b="1" i="0" u="none" strike="noStrike" kern="1200" cap="none" spc="0" normalizeH="0" baseline="0" noProof="0" dirty="0">
              <a:ln>
                <a:noFill/>
              </a:ln>
              <a:solidFill>
                <a:srgbClr val="4472C4">
                  <a:lumMod val="50000"/>
                </a:srgbClr>
              </a:solidFill>
              <a:effectLst/>
              <a:uLnTx/>
              <a:uFillTx/>
              <a:latin typeface="Calibri" panose="020F0502020204030204" pitchFamily="34" charset="0"/>
              <a:ea typeface="+mn-ea"/>
              <a:cs typeface="Calibri" panose="020F0502020204030204" pitchFamily="34" charset="0"/>
            </a:endParaRPr>
          </a:p>
        </p:txBody>
      </p:sp>
      <p:pic>
        <p:nvPicPr>
          <p:cNvPr id="2" name="Picture 1">
            <a:extLst>
              <a:ext uri="{FF2B5EF4-FFF2-40B4-BE49-F238E27FC236}">
                <a16:creationId xmlns:a16="http://schemas.microsoft.com/office/drawing/2014/main" id="{049149E7-0553-A74C-A55D-DEC37CBF39FE}"/>
              </a:ext>
            </a:extLst>
          </p:cNvPr>
          <p:cNvPicPr>
            <a:picLocks noChangeAspect="1"/>
          </p:cNvPicPr>
          <p:nvPr/>
        </p:nvPicPr>
        <p:blipFill>
          <a:blip r:embed="rId3"/>
          <a:stretch>
            <a:fillRect/>
          </a:stretch>
        </p:blipFill>
        <p:spPr>
          <a:xfrm>
            <a:off x="328274" y="5884914"/>
            <a:ext cx="1992923" cy="788865"/>
          </a:xfrm>
          <a:prstGeom prst="rect">
            <a:avLst/>
          </a:prstGeom>
        </p:spPr>
      </p:pic>
      <p:pic>
        <p:nvPicPr>
          <p:cNvPr id="3" name="Picture 2">
            <a:extLst>
              <a:ext uri="{FF2B5EF4-FFF2-40B4-BE49-F238E27FC236}">
                <a16:creationId xmlns:a16="http://schemas.microsoft.com/office/drawing/2014/main" id="{F4528331-2068-754C-8769-2D61FE0A3558}"/>
              </a:ext>
            </a:extLst>
          </p:cNvPr>
          <p:cNvPicPr>
            <a:picLocks noChangeAspect="1"/>
          </p:cNvPicPr>
          <p:nvPr/>
        </p:nvPicPr>
        <p:blipFill rotWithShape="1">
          <a:blip r:embed="rId4"/>
          <a:srcRect l="15553" t="31836" r="15247" b="32270"/>
          <a:stretch/>
        </p:blipFill>
        <p:spPr>
          <a:xfrm>
            <a:off x="2687934" y="5877306"/>
            <a:ext cx="2190541" cy="415402"/>
          </a:xfrm>
          <a:prstGeom prst="rect">
            <a:avLst/>
          </a:prstGeom>
        </p:spPr>
      </p:pic>
      <p:sp>
        <p:nvSpPr>
          <p:cNvPr id="4" name="Rectangle 3">
            <a:extLst>
              <a:ext uri="{FF2B5EF4-FFF2-40B4-BE49-F238E27FC236}">
                <a16:creationId xmlns:a16="http://schemas.microsoft.com/office/drawing/2014/main" id="{D6329F96-A644-1147-8C8D-3FEBAACCA52B}"/>
              </a:ext>
            </a:extLst>
          </p:cNvPr>
          <p:cNvSpPr/>
          <p:nvPr/>
        </p:nvSpPr>
        <p:spPr>
          <a:xfrm>
            <a:off x="0" y="0"/>
            <a:ext cx="9144000" cy="3516923"/>
          </a:xfrm>
          <a:prstGeom prst="rect">
            <a:avLst/>
          </a:prstGeom>
          <a:solidFill>
            <a:srgbClr val="2320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Pythia</a:t>
            </a:r>
            <a:endParaRPr kumimoji="0" lang="en-US" sz="18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a:ln>
                  <a:noFill/>
                </a:ln>
                <a:solidFill>
                  <a:prstClr val="white"/>
                </a:solidFill>
                <a:effectLst/>
                <a:uLnTx/>
                <a:uFillTx/>
                <a:latin typeface="Calibri" panose="020F0502020204030204" pitchFamily="34" charset="0"/>
                <a:ea typeface="Segoe UI Historic" panose="020B0502040204020203" pitchFamily="34" charset="0"/>
                <a:cs typeface="Calibri" panose="020F0502020204030204" pitchFamily="34" charset="0"/>
              </a:rPr>
              <a:t>A Customizable Hardware Prefetching Framework Using Online Reinforcement Learning</a:t>
            </a:r>
          </a:p>
        </p:txBody>
      </p:sp>
      <p:pic>
        <p:nvPicPr>
          <p:cNvPr id="11" name="Picture 10">
            <a:extLst>
              <a:ext uri="{FF2B5EF4-FFF2-40B4-BE49-F238E27FC236}">
                <a16:creationId xmlns:a16="http://schemas.microsoft.com/office/drawing/2014/main" id="{04634075-57FE-5941-A015-53B1298194BB}"/>
              </a:ext>
            </a:extLst>
          </p:cNvPr>
          <p:cNvPicPr>
            <a:picLocks noChangeAspect="1"/>
          </p:cNvPicPr>
          <p:nvPr/>
        </p:nvPicPr>
        <p:blipFill rotWithShape="1">
          <a:blip r:embed="rId5"/>
          <a:srcRect l="28273" t="34927" r="30772" b="35321"/>
          <a:stretch/>
        </p:blipFill>
        <p:spPr>
          <a:xfrm>
            <a:off x="5245212" y="5812732"/>
            <a:ext cx="1336458" cy="544549"/>
          </a:xfrm>
          <a:prstGeom prst="rect">
            <a:avLst/>
          </a:prstGeom>
        </p:spPr>
      </p:pic>
      <p:pic>
        <p:nvPicPr>
          <p:cNvPr id="12" name="Picture 11">
            <a:extLst>
              <a:ext uri="{FF2B5EF4-FFF2-40B4-BE49-F238E27FC236}">
                <a16:creationId xmlns:a16="http://schemas.microsoft.com/office/drawing/2014/main" id="{17108674-F00F-2B40-AD5B-7FE829C4B79E}"/>
              </a:ext>
            </a:extLst>
          </p:cNvPr>
          <p:cNvPicPr>
            <a:picLocks noChangeAspect="1"/>
          </p:cNvPicPr>
          <p:nvPr/>
        </p:nvPicPr>
        <p:blipFill>
          <a:blip r:embed="rId6"/>
          <a:stretch>
            <a:fillRect/>
          </a:stretch>
        </p:blipFill>
        <p:spPr>
          <a:xfrm>
            <a:off x="6948407" y="5601696"/>
            <a:ext cx="1767017" cy="691012"/>
          </a:xfrm>
          <a:prstGeom prst="rect">
            <a:avLst/>
          </a:prstGeom>
        </p:spPr>
      </p:pic>
      <p:pic>
        <p:nvPicPr>
          <p:cNvPr id="8" name="Picture 7">
            <a:extLst>
              <a:ext uri="{FF2B5EF4-FFF2-40B4-BE49-F238E27FC236}">
                <a16:creationId xmlns:a16="http://schemas.microsoft.com/office/drawing/2014/main" id="{FD298C08-FC93-E646-B31F-6B7F8C471F3A}"/>
              </a:ext>
            </a:extLst>
          </p:cNvPr>
          <p:cNvPicPr>
            <a:picLocks noChangeAspect="1"/>
          </p:cNvPicPr>
          <p:nvPr/>
        </p:nvPicPr>
        <p:blipFill>
          <a:blip r:embed="rId7"/>
          <a:stretch>
            <a:fillRect/>
          </a:stretch>
        </p:blipFill>
        <p:spPr>
          <a:xfrm>
            <a:off x="6127264" y="113396"/>
            <a:ext cx="908812" cy="903791"/>
          </a:xfrm>
          <a:prstGeom prst="rect">
            <a:avLst/>
          </a:prstGeom>
        </p:spPr>
      </p:pic>
      <p:pic>
        <p:nvPicPr>
          <p:cNvPr id="9" name="Picture 8">
            <a:extLst>
              <a:ext uri="{FF2B5EF4-FFF2-40B4-BE49-F238E27FC236}">
                <a16:creationId xmlns:a16="http://schemas.microsoft.com/office/drawing/2014/main" id="{F5EDFA81-19D9-314E-9BB1-888EB0FFA586}"/>
              </a:ext>
            </a:extLst>
          </p:cNvPr>
          <p:cNvPicPr>
            <a:picLocks noChangeAspect="1"/>
          </p:cNvPicPr>
          <p:nvPr/>
        </p:nvPicPr>
        <p:blipFill>
          <a:blip r:embed="rId8"/>
          <a:stretch>
            <a:fillRect/>
          </a:stretch>
        </p:blipFill>
        <p:spPr>
          <a:xfrm>
            <a:off x="7125746" y="113395"/>
            <a:ext cx="908812" cy="903791"/>
          </a:xfrm>
          <a:prstGeom prst="rect">
            <a:avLst/>
          </a:prstGeom>
        </p:spPr>
      </p:pic>
      <p:pic>
        <p:nvPicPr>
          <p:cNvPr id="10" name="Picture 9">
            <a:extLst>
              <a:ext uri="{FF2B5EF4-FFF2-40B4-BE49-F238E27FC236}">
                <a16:creationId xmlns:a16="http://schemas.microsoft.com/office/drawing/2014/main" id="{D3C7A674-47D3-FB49-A74C-491B52491BA3}"/>
              </a:ext>
            </a:extLst>
          </p:cNvPr>
          <p:cNvPicPr>
            <a:picLocks noChangeAspect="1"/>
          </p:cNvPicPr>
          <p:nvPr/>
        </p:nvPicPr>
        <p:blipFill>
          <a:blip r:embed="rId9"/>
          <a:stretch>
            <a:fillRect/>
          </a:stretch>
        </p:blipFill>
        <p:spPr>
          <a:xfrm>
            <a:off x="8124229" y="113394"/>
            <a:ext cx="908812" cy="903791"/>
          </a:xfrm>
          <a:prstGeom prst="rect">
            <a:avLst/>
          </a:prstGeom>
        </p:spPr>
      </p:pic>
      <p:sp>
        <p:nvSpPr>
          <p:cNvPr id="5" name="TextBox 4">
            <a:extLst>
              <a:ext uri="{FF2B5EF4-FFF2-40B4-BE49-F238E27FC236}">
                <a16:creationId xmlns:a16="http://schemas.microsoft.com/office/drawing/2014/main" id="{6ED748E9-D2F2-4145-9728-0B85031E8E5C}"/>
              </a:ext>
            </a:extLst>
          </p:cNvPr>
          <p:cNvSpPr txBox="1"/>
          <p:nvPr/>
        </p:nvSpPr>
        <p:spPr>
          <a:xfrm>
            <a:off x="1940510" y="5020679"/>
            <a:ext cx="5262979"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hlinkClick r:id="rId10"/>
              </a:rPr>
              <a:t>https://github.com/CMU-SAFARI/Pythia</a:t>
            </a:r>
            <a:endParaRPr kumimoji="0" lang="en-US" sz="2000" b="0" i="0" u="none" strike="noStrike" kern="1200" cap="none" spc="0" normalizeH="0" baseline="0" noProof="0" dirty="0">
              <a:ln>
                <a:noFill/>
              </a:ln>
              <a:solidFill>
                <a:prstClr val="black"/>
              </a:solidFill>
              <a:effectLst/>
              <a:uLnTx/>
              <a:uFillTx/>
              <a:latin typeface="Consolas" panose="020B0609020204030204" pitchFamily="49" charset="0"/>
              <a:ea typeface="+mn-ea"/>
              <a:cs typeface="Consolas" panose="020B0609020204030204" pitchFamily="49" charset="0"/>
            </a:endParaRPr>
          </a:p>
        </p:txBody>
      </p:sp>
    </p:spTree>
    <p:extLst>
      <p:ext uri="{BB962C8B-B14F-4D97-AF65-F5344CB8AC3E}">
        <p14:creationId xmlns:p14="http://schemas.microsoft.com/office/powerpoint/2010/main" val="566431108"/>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Title 1"/>
          <p:cNvSpPr>
            <a:spLocks noGrp="1"/>
          </p:cNvSpPr>
          <p:nvPr>
            <p:ph type="title"/>
          </p:nvPr>
        </p:nvSpPr>
        <p:spPr>
          <a:xfrm>
            <a:off x="228600" y="152400"/>
            <a:ext cx="8915400" cy="1066800"/>
          </a:xfrm>
        </p:spPr>
        <p:txBody>
          <a:bodyPr/>
          <a:lstStyle/>
          <a:p>
            <a:r>
              <a:rPr lang="en-US" sz="3800" dirty="0">
                <a:latin typeface="Garamond" charset="0"/>
              </a:rPr>
              <a:t>Self-Optimizing Memory Prefetchers</a:t>
            </a:r>
          </a:p>
        </p:txBody>
      </p:sp>
      <p:sp>
        <p:nvSpPr>
          <p:cNvPr id="215043" name="Slide Number Placeholder 3"/>
          <p:cNvSpPr>
            <a:spLocks noGrp="1"/>
          </p:cNvSpPr>
          <p:nvPr>
            <p:ph type="sldNum" sz="quarter" idx="1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1B46712-CDE9-5243-80CB-07DD7A074F2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358</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sp>
        <p:nvSpPr>
          <p:cNvPr id="4" name="Content Placeholder 3">
            <a:extLst>
              <a:ext uri="{FF2B5EF4-FFF2-40B4-BE49-F238E27FC236}">
                <a16:creationId xmlns:a16="http://schemas.microsoft.com/office/drawing/2014/main" id="{FE69F0E1-38D9-7E47-B26A-92332E195873}"/>
              </a:ext>
            </a:extLst>
          </p:cNvPr>
          <p:cNvSpPr>
            <a:spLocks noGrp="1"/>
          </p:cNvSpPr>
          <p:nvPr>
            <p:ph idx="1"/>
          </p:nvPr>
        </p:nvSpPr>
        <p:spPr/>
        <p:txBody>
          <a:bodyPr/>
          <a:lstStyle/>
          <a:p>
            <a:r>
              <a:rPr lang="en-US" dirty="0"/>
              <a:t>To appear at MICRO 2021</a:t>
            </a:r>
          </a:p>
        </p:txBody>
      </p:sp>
      <p:pic>
        <p:nvPicPr>
          <p:cNvPr id="8" name="Picture 7">
            <a:extLst>
              <a:ext uri="{FF2B5EF4-FFF2-40B4-BE49-F238E27FC236}">
                <a16:creationId xmlns:a16="http://schemas.microsoft.com/office/drawing/2014/main" id="{1701DCC2-6CD5-A04C-9F39-E488424A90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38539" y="2588427"/>
            <a:ext cx="8635117" cy="1920693"/>
          </a:xfrm>
          <a:prstGeom prst="rect">
            <a:avLst/>
          </a:prstGeom>
          <a:ln w="28575">
            <a:solidFill>
              <a:schemeClr val="tx1"/>
            </a:solidFill>
          </a:ln>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3180D2CD-D1FB-7F4E-9E0F-D796E4F17354}"/>
              </a:ext>
            </a:extLst>
          </p:cNvPr>
          <p:cNvSpPr txBox="1"/>
          <p:nvPr/>
        </p:nvSpPr>
        <p:spPr>
          <a:xfrm>
            <a:off x="2162898" y="5679460"/>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https://arxiv.org/pdf/2109.12021.pdf</a:t>
            </a:r>
            <a:r>
              <a:rPr kumimoji="0" lang="en-US" sz="18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2135474203"/>
      </p:ext>
    </p:extLst>
  </p:cSld>
  <p:clrMapOvr>
    <a:masterClrMapping/>
  </p:clrMapOvr>
  <p:transition/>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486D3-9DDB-DC4F-BC36-CB235B4D6A59}"/>
              </a:ext>
            </a:extLst>
          </p:cNvPr>
          <p:cNvSpPr>
            <a:spLocks noGrp="1"/>
          </p:cNvSpPr>
          <p:nvPr>
            <p:ph type="title"/>
          </p:nvPr>
        </p:nvSpPr>
        <p:spPr/>
        <p:txBody>
          <a:bodyPr/>
          <a:lstStyle/>
          <a:p>
            <a:r>
              <a:rPr lang="en-US" dirty="0"/>
              <a:t>An Intelligent Architecture</a:t>
            </a:r>
          </a:p>
        </p:txBody>
      </p:sp>
      <p:sp>
        <p:nvSpPr>
          <p:cNvPr id="3" name="Content Placeholder 2">
            <a:extLst>
              <a:ext uri="{FF2B5EF4-FFF2-40B4-BE49-F238E27FC236}">
                <a16:creationId xmlns:a16="http://schemas.microsoft.com/office/drawing/2014/main" id="{7714D0A1-8E4A-CD45-AC08-5180E3D45F72}"/>
              </a:ext>
            </a:extLst>
          </p:cNvPr>
          <p:cNvSpPr>
            <a:spLocks noGrp="1"/>
          </p:cNvSpPr>
          <p:nvPr>
            <p:ph idx="1"/>
          </p:nvPr>
        </p:nvSpPr>
        <p:spPr>
          <a:xfrm>
            <a:off x="228600" y="1144488"/>
            <a:ext cx="8915400" cy="4876800"/>
          </a:xfrm>
        </p:spPr>
        <p:txBody>
          <a:bodyPr/>
          <a:lstStyle/>
          <a:p>
            <a:r>
              <a:rPr lang="en-US" dirty="0"/>
              <a:t>Data-driven</a:t>
            </a:r>
          </a:p>
          <a:p>
            <a:pPr lvl="1"/>
            <a:r>
              <a:rPr lang="en-US" dirty="0"/>
              <a:t>Machine learns the “best” policies (how to do things)</a:t>
            </a:r>
          </a:p>
          <a:p>
            <a:endParaRPr lang="en-US" dirty="0"/>
          </a:p>
          <a:p>
            <a:r>
              <a:rPr lang="en-US" dirty="0"/>
              <a:t>Sophisticated, workload-driven, changing, far-sighted policies</a:t>
            </a:r>
          </a:p>
          <a:p>
            <a:endParaRPr lang="en-US" dirty="0"/>
          </a:p>
          <a:p>
            <a:r>
              <a:rPr lang="en-US" dirty="0"/>
              <a:t>Automatic data-driven policy learning</a:t>
            </a:r>
          </a:p>
          <a:p>
            <a:endParaRPr lang="en-US" dirty="0"/>
          </a:p>
          <a:p>
            <a:r>
              <a:rPr lang="en-US" dirty="0"/>
              <a:t>All controllers are intelligent data-driven agents</a:t>
            </a:r>
          </a:p>
          <a:p>
            <a:endParaRPr lang="en-US" dirty="0"/>
          </a:p>
        </p:txBody>
      </p:sp>
      <p:sp>
        <p:nvSpPr>
          <p:cNvPr id="4" name="Slide Number Placeholder 3">
            <a:extLst>
              <a:ext uri="{FF2B5EF4-FFF2-40B4-BE49-F238E27FC236}">
                <a16:creationId xmlns:a16="http://schemas.microsoft.com/office/drawing/2014/main" id="{57A18461-00AA-B94E-853A-6110CA73013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TextBox 5">
            <a:extLst>
              <a:ext uri="{FF2B5EF4-FFF2-40B4-BE49-F238E27FC236}">
                <a16:creationId xmlns:a16="http://schemas.microsoft.com/office/drawing/2014/main" id="{777CD4A3-FD8F-FD4E-99EA-F5EDB1D89C51}"/>
              </a:ext>
            </a:extLst>
          </p:cNvPr>
          <p:cNvSpPr txBox="1"/>
          <p:nvPr/>
        </p:nvSpPr>
        <p:spPr>
          <a:xfrm>
            <a:off x="1669975" y="5055245"/>
            <a:ext cx="572785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We need to rethink design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432FF"/>
                </a:solidFill>
                <a:effectLst/>
                <a:uLnTx/>
                <a:uFillTx/>
                <a:latin typeface="Tahoma"/>
                <a:ea typeface="+mn-ea"/>
                <a:cs typeface="+mn-cs"/>
              </a:rPr>
              <a:t>(of all controllers)</a:t>
            </a:r>
          </a:p>
        </p:txBody>
      </p:sp>
    </p:spTree>
    <p:extLst>
      <p:ext uri="{BB962C8B-B14F-4D97-AF65-F5344CB8AC3E}">
        <p14:creationId xmlns:p14="http://schemas.microsoft.com/office/powerpoint/2010/main" val="20646945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Data-Driven</a:t>
            </a:r>
          </a:p>
          <a:p>
            <a:pPr marL="0" indent="0" algn="ctr" eaLnBrk="1" hangingPunct="1">
              <a:buNone/>
            </a:pPr>
            <a:r>
              <a:rPr lang="en-US" sz="6000" dirty="0">
                <a:solidFill>
                  <a:srgbClr val="0432FF"/>
                </a:solidFill>
                <a:latin typeface="Tahoma" charset="0"/>
                <a:ea typeface="ＭＳ Ｐゴシック" charset="0"/>
                <a:cs typeface="ＭＳ Ｐゴシック" charset="0"/>
              </a:rPr>
              <a:t>(Self-Optimizing)</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2655182203"/>
      </p:ext>
    </p:extLst>
  </p:cSld>
  <p:clrMapOvr>
    <a:masterClrMapping/>
  </p:clrMapOvr>
  <p:transition/>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pPr algn="ctr"/>
            <a:r>
              <a:rPr lang="en-US" b="1" dirty="0"/>
              <a:t>Data-Aware Architectures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041502320"/>
      </p:ext>
    </p:extLst>
  </p:cSld>
  <p:clrMapOvr>
    <a:masterClrMapping/>
  </p:clrMapOvr>
  <p:transition/>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r>
              <a:rPr lang="en-US" dirty="0">
                <a:solidFill>
                  <a:srgbClr val="0432FF"/>
                </a:solidFill>
              </a:rPr>
              <a:t> decisions</a:t>
            </a: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4725144"/>
            <a:ext cx="6984776"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3088202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29CE99-5A9A-3B4D-B9AE-CED1929518D6}"/>
              </a:ext>
            </a:extLst>
          </p:cNvPr>
          <p:cNvSpPr>
            <a:spLocks noGrp="1"/>
          </p:cNvSpPr>
          <p:nvPr>
            <p:ph type="title"/>
          </p:nvPr>
        </p:nvSpPr>
        <p:spPr/>
        <p:txBody>
          <a:bodyPr/>
          <a:lstStyle/>
          <a:p>
            <a:r>
              <a:rPr lang="en-US" dirty="0"/>
              <a:t>Data-Aware Architectures</a:t>
            </a:r>
          </a:p>
        </p:txBody>
      </p:sp>
      <p:sp>
        <p:nvSpPr>
          <p:cNvPr id="3" name="Content Placeholder 2">
            <a:extLst>
              <a:ext uri="{FF2B5EF4-FFF2-40B4-BE49-F238E27FC236}">
                <a16:creationId xmlns:a16="http://schemas.microsoft.com/office/drawing/2014/main" id="{2A999E97-8C3D-FC48-9E08-0D96B2348D48}"/>
              </a:ext>
            </a:extLst>
          </p:cNvPr>
          <p:cNvSpPr>
            <a:spLocks noGrp="1"/>
          </p:cNvSpPr>
          <p:nvPr>
            <p:ph idx="1"/>
          </p:nvPr>
        </p:nvSpPr>
        <p:spPr/>
        <p:txBody>
          <a:bodyPr/>
          <a:lstStyle/>
          <a:p>
            <a:r>
              <a:rPr lang="en-US" dirty="0"/>
              <a:t>A data-aware architecture </a:t>
            </a:r>
            <a:r>
              <a:rPr lang="en-US" dirty="0">
                <a:solidFill>
                  <a:srgbClr val="0000FF"/>
                </a:solidFill>
              </a:rPr>
              <a:t>understands what it can do with and to each piece of data</a:t>
            </a:r>
          </a:p>
          <a:p>
            <a:endParaRPr lang="en-US" dirty="0"/>
          </a:p>
          <a:p>
            <a:r>
              <a:rPr lang="en-US" dirty="0"/>
              <a:t>It makes use of different properties of data to improve performance, efficiency and other metrics</a:t>
            </a:r>
          </a:p>
          <a:p>
            <a:pPr lvl="1"/>
            <a:r>
              <a:rPr lang="en-US" dirty="0"/>
              <a:t>Compressibility</a:t>
            </a:r>
          </a:p>
          <a:p>
            <a:pPr lvl="1"/>
            <a:r>
              <a:rPr lang="en-US" dirty="0"/>
              <a:t>Approximability</a:t>
            </a:r>
          </a:p>
          <a:p>
            <a:pPr lvl="1"/>
            <a:r>
              <a:rPr lang="en-US" dirty="0"/>
              <a:t>Locality</a:t>
            </a:r>
          </a:p>
          <a:p>
            <a:pPr lvl="1"/>
            <a:r>
              <a:rPr lang="en-US" dirty="0"/>
              <a:t>Sparsity</a:t>
            </a:r>
          </a:p>
          <a:p>
            <a:pPr lvl="1"/>
            <a:r>
              <a:rPr lang="en-US" dirty="0"/>
              <a:t>Criticality for Computation X</a:t>
            </a:r>
          </a:p>
          <a:p>
            <a:pPr lvl="1"/>
            <a:r>
              <a:rPr lang="en-US" dirty="0"/>
              <a:t>Access Semantics</a:t>
            </a:r>
          </a:p>
          <a:p>
            <a:pPr lvl="1"/>
            <a:r>
              <a:rPr lang="en-US" dirty="0"/>
              <a:t>…</a:t>
            </a:r>
          </a:p>
          <a:p>
            <a:endParaRPr lang="en-US" dirty="0"/>
          </a:p>
          <a:p>
            <a:endParaRPr lang="en-US" dirty="0"/>
          </a:p>
        </p:txBody>
      </p:sp>
      <p:sp>
        <p:nvSpPr>
          <p:cNvPr id="4" name="Slide Number Placeholder 3">
            <a:extLst>
              <a:ext uri="{FF2B5EF4-FFF2-40B4-BE49-F238E27FC236}">
                <a16:creationId xmlns:a16="http://schemas.microsoft.com/office/drawing/2014/main" id="{188C744D-F38D-264E-AC4F-A7A830C2B66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13707169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5684E8-46D7-1745-BA18-D06529D28974}"/>
              </a:ext>
            </a:extLst>
          </p:cNvPr>
          <p:cNvSpPr>
            <a:spLocks noGrp="1"/>
          </p:cNvSpPr>
          <p:nvPr>
            <p:ph type="title"/>
          </p:nvPr>
        </p:nvSpPr>
        <p:spPr/>
        <p:txBody>
          <a:bodyPr/>
          <a:lstStyle/>
          <a:p>
            <a:r>
              <a:rPr lang="en-US" dirty="0"/>
              <a:t>One Problem: Limited Expressiveness</a:t>
            </a:r>
          </a:p>
        </p:txBody>
      </p:sp>
      <p:sp>
        <p:nvSpPr>
          <p:cNvPr id="3" name="Content Placeholder 2">
            <a:extLst>
              <a:ext uri="{FF2B5EF4-FFF2-40B4-BE49-F238E27FC236}">
                <a16:creationId xmlns:a16="http://schemas.microsoft.com/office/drawing/2014/main" id="{F313CB78-6E64-104A-B227-ECFB269415FE}"/>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998A73B4-6E72-424A-8FAB-A5668B1645C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2A1BD76-0C0A-1B44-A8C0-61EA9A13B35D}"/>
              </a:ext>
            </a:extLst>
          </p:cNvPr>
          <p:cNvPicPr>
            <a:picLocks noChangeAspect="1"/>
          </p:cNvPicPr>
          <p:nvPr/>
        </p:nvPicPr>
        <p:blipFill>
          <a:blip r:embed="rId2"/>
          <a:stretch>
            <a:fillRect/>
          </a:stretch>
        </p:blipFill>
        <p:spPr>
          <a:xfrm>
            <a:off x="50800" y="1114896"/>
            <a:ext cx="9042400" cy="4978400"/>
          </a:xfrm>
          <a:prstGeom prst="rect">
            <a:avLst/>
          </a:prstGeom>
        </p:spPr>
      </p:pic>
    </p:spTree>
    <p:extLst>
      <p:ext uri="{BB962C8B-B14F-4D97-AF65-F5344CB8AC3E}">
        <p14:creationId xmlns:p14="http://schemas.microsoft.com/office/powerpoint/2010/main" val="4195671853"/>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34CB68-5CE5-1D4D-AAE5-65AE904DEBFF}"/>
              </a:ext>
            </a:extLst>
          </p:cNvPr>
          <p:cNvSpPr>
            <a:spLocks noGrp="1"/>
          </p:cNvSpPr>
          <p:nvPr>
            <p:ph type="title"/>
          </p:nvPr>
        </p:nvSpPr>
        <p:spPr/>
        <p:txBody>
          <a:bodyPr/>
          <a:lstStyle/>
          <a:p>
            <a:r>
              <a:rPr lang="en-US" dirty="0"/>
              <a:t>A Solution: More Expressive Interfaces</a:t>
            </a:r>
          </a:p>
        </p:txBody>
      </p:sp>
      <p:sp>
        <p:nvSpPr>
          <p:cNvPr id="3" name="Content Placeholder 2">
            <a:extLst>
              <a:ext uri="{FF2B5EF4-FFF2-40B4-BE49-F238E27FC236}">
                <a16:creationId xmlns:a16="http://schemas.microsoft.com/office/drawing/2014/main" id="{F5DB3EEF-AAAD-9847-820E-EB0F1C17AC9A}"/>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68108765-1E1B-D049-A72B-B6772BD3CE39}"/>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EB3FB78E-168C-4E4F-B6BE-1657460704D9}"/>
              </a:ext>
            </a:extLst>
          </p:cNvPr>
          <p:cNvPicPr>
            <a:picLocks noChangeAspect="1"/>
          </p:cNvPicPr>
          <p:nvPr/>
        </p:nvPicPr>
        <p:blipFill>
          <a:blip r:embed="rId2"/>
          <a:stretch>
            <a:fillRect/>
          </a:stretch>
        </p:blipFill>
        <p:spPr>
          <a:xfrm>
            <a:off x="25400" y="1196752"/>
            <a:ext cx="9093200" cy="5041900"/>
          </a:xfrm>
          <a:prstGeom prst="rect">
            <a:avLst/>
          </a:prstGeom>
        </p:spPr>
      </p:pic>
    </p:spTree>
    <p:extLst>
      <p:ext uri="{BB962C8B-B14F-4D97-AF65-F5344CB8AC3E}">
        <p14:creationId xmlns:p14="http://schemas.microsoft.com/office/powerpoint/2010/main" val="769136815"/>
      </p:ext>
    </p:extLst>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Abhilasha</a:t>
            </a:r>
            <a:r>
              <a:rPr lang="en-US" sz="1700" dirty="0"/>
              <a:t> Jain, </a:t>
            </a:r>
            <a:r>
              <a:rPr lang="en-US" sz="1700" dirty="0" err="1"/>
              <a:t>Diptesh</a:t>
            </a:r>
            <a:r>
              <a:rPr lang="en-US" sz="1700" dirty="0"/>
              <a:t> Majumdar, Kevin Hsieh, Gennady Pekhimenko, </a:t>
            </a:r>
            <a:r>
              <a:rPr lang="en-US" sz="1700" dirty="0" err="1"/>
              <a:t>Eiman</a:t>
            </a:r>
            <a:r>
              <a:rPr lang="en-US" sz="1700" dirty="0"/>
              <a:t> Ebrahimi, Nastaran Hajinazar,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 Case for Richer Cross-layer Abstractions: Bridging the Semantic Gap with Expressive Memory"</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E145A992-0FE5-B446-A1A6-725FE0D3A7CF}"/>
              </a:ext>
            </a:extLst>
          </p:cNvPr>
          <p:cNvPicPr>
            <a:picLocks noChangeAspect="1"/>
          </p:cNvPicPr>
          <p:nvPr/>
        </p:nvPicPr>
        <p:blipFill>
          <a:blip r:embed="rId9"/>
          <a:stretch>
            <a:fillRect/>
          </a:stretch>
        </p:blipFill>
        <p:spPr>
          <a:xfrm>
            <a:off x="88842" y="4005064"/>
            <a:ext cx="9019662" cy="2186188"/>
          </a:xfrm>
          <a:prstGeom prst="rect">
            <a:avLst/>
          </a:prstGeom>
        </p:spPr>
      </p:pic>
    </p:spTree>
    <p:extLst>
      <p:ext uri="{BB962C8B-B14F-4D97-AF65-F5344CB8AC3E}">
        <p14:creationId xmlns:p14="http://schemas.microsoft.com/office/powerpoint/2010/main" val="1665640625"/>
      </p:ext>
    </p:extLst>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8E6D52-A3A4-BB4C-95B5-D7873A3CAACD}"/>
              </a:ext>
            </a:extLst>
          </p:cNvPr>
          <p:cNvSpPr>
            <a:spLocks noGrp="1"/>
          </p:cNvSpPr>
          <p:nvPr>
            <p:ph type="title"/>
          </p:nvPr>
        </p:nvSpPr>
        <p:spPr/>
        <p:txBody>
          <a:bodyPr/>
          <a:lstStyle/>
          <a:p>
            <a:r>
              <a:rPr lang="en-US" dirty="0"/>
              <a:t>X-</a:t>
            </a:r>
            <a:r>
              <a:rPr lang="en-US" dirty="0" err="1"/>
              <a:t>MeM</a:t>
            </a:r>
            <a:r>
              <a:rPr lang="en-US" dirty="0"/>
              <a:t> Aids Many Optimizations</a:t>
            </a:r>
          </a:p>
        </p:txBody>
      </p:sp>
      <p:sp>
        <p:nvSpPr>
          <p:cNvPr id="3" name="Content Placeholder 2">
            <a:extLst>
              <a:ext uri="{FF2B5EF4-FFF2-40B4-BE49-F238E27FC236}">
                <a16:creationId xmlns:a16="http://schemas.microsoft.com/office/drawing/2014/main" id="{07CA2F28-2488-E747-BAA8-A1CAE6984962}"/>
              </a:ext>
            </a:extLst>
          </p:cNvPr>
          <p:cNvSpPr>
            <a:spLocks noGrp="1"/>
          </p:cNvSpPr>
          <p:nvPr>
            <p:ph idx="1"/>
          </p:nvPr>
        </p:nvSpPr>
        <p:spPr/>
        <p:txBody>
          <a:bodyPr/>
          <a:lstStyle/>
          <a:p>
            <a:endParaRPr lang="en-US"/>
          </a:p>
        </p:txBody>
      </p:sp>
      <p:pic>
        <p:nvPicPr>
          <p:cNvPr id="5" name="Picture 4">
            <a:extLst>
              <a:ext uri="{FF2B5EF4-FFF2-40B4-BE49-F238E27FC236}">
                <a16:creationId xmlns:a16="http://schemas.microsoft.com/office/drawing/2014/main" id="{79D2B23E-41F9-6F47-9E06-4386E4593CE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72107" y="958340"/>
            <a:ext cx="8323585" cy="5817110"/>
          </a:xfrm>
          <a:prstGeom prst="rect">
            <a:avLst/>
          </a:prstGeom>
        </p:spPr>
      </p:pic>
    </p:spTree>
    <p:extLst>
      <p:ext uri="{BB962C8B-B14F-4D97-AF65-F5344CB8AC3E}">
        <p14:creationId xmlns:p14="http://schemas.microsoft.com/office/powerpoint/2010/main" val="1053497111"/>
      </p:ext>
    </p:extLst>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92FD8-C628-064E-B654-422ABB282C2F}"/>
              </a:ext>
            </a:extLst>
          </p:cNvPr>
          <p:cNvSpPr>
            <a:spLocks noGrp="1"/>
          </p:cNvSpPr>
          <p:nvPr>
            <p:ph type="title"/>
          </p:nvPr>
        </p:nvSpPr>
        <p:spPr/>
        <p:txBody>
          <a:bodyPr/>
          <a:lstStyle/>
          <a:p>
            <a:r>
              <a:rPr lang="en-US" dirty="0"/>
              <a:t>Expressive (Memory) Interfaces for GPUs</a:t>
            </a:r>
          </a:p>
        </p:txBody>
      </p:sp>
      <p:sp>
        <p:nvSpPr>
          <p:cNvPr id="3" name="Content Placeholder 2">
            <a:extLst>
              <a:ext uri="{FF2B5EF4-FFF2-40B4-BE49-F238E27FC236}">
                <a16:creationId xmlns:a16="http://schemas.microsoft.com/office/drawing/2014/main" id="{6EB3B564-03E4-1349-929A-2E1148D45F1E}"/>
              </a:ext>
            </a:extLst>
          </p:cNvPr>
          <p:cNvSpPr>
            <a:spLocks noGrp="1"/>
          </p:cNvSpPr>
          <p:nvPr>
            <p:ph idx="1"/>
          </p:nvPr>
        </p:nvSpPr>
        <p:spPr>
          <a:xfrm>
            <a:off x="228600" y="997529"/>
            <a:ext cx="8682038" cy="5193723"/>
          </a:xfrm>
        </p:spPr>
        <p:txBody>
          <a:bodyPr/>
          <a:lstStyle/>
          <a:p>
            <a:r>
              <a:rPr lang="en-US" sz="1700" dirty="0"/>
              <a:t>Nandita Vijaykumar, </a:t>
            </a:r>
            <a:r>
              <a:rPr lang="en-US" sz="1700" dirty="0" err="1"/>
              <a:t>Eiman</a:t>
            </a:r>
            <a:r>
              <a:rPr lang="en-US" sz="1700" dirty="0"/>
              <a:t> Ebrahimi, Kevin Hsieh, Phillip B. Gibbons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"The Locality Descriptor: A Holistic Cross-Layer Abstraction to Express Data Locality in GPUs"</a:t>
            </a:r>
            <a:br>
              <a:rPr lang="en-US" sz="1700" dirty="0">
                <a:solidFill>
                  <a:srgbClr val="0432FF"/>
                </a:solidFill>
              </a:rPr>
            </a:br>
            <a:r>
              <a:rPr lang="en-US" sz="1700" i="1" dirty="0"/>
              <a:t>Proceedings of the </a:t>
            </a:r>
            <a:r>
              <a:rPr lang="en-US" sz="1700" i="1" dirty="0">
                <a:hlinkClick r:id="rId3"/>
              </a:rPr>
              <a:t>45th International Symposium on Computer Architecture</a:t>
            </a:r>
            <a:r>
              <a:rPr lang="en-US" sz="1700" i="1" dirty="0"/>
              <a:t> (</a:t>
            </a:r>
            <a:r>
              <a:rPr lang="en-US" sz="1700" b="1" i="1" dirty="0"/>
              <a:t>ISCA</a:t>
            </a:r>
            <a:r>
              <a:rPr lang="en-US" sz="1700" i="1" dirty="0"/>
              <a:t>)</a:t>
            </a:r>
            <a:r>
              <a:rPr lang="en-US" sz="1700" dirty="0"/>
              <a:t>, Los Angeles, CA, USA, June 2018. </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 [</a:t>
            </a:r>
            <a:r>
              <a:rPr lang="en-US" sz="1700" dirty="0">
                <a:hlinkClick r:id="rId6"/>
              </a:rPr>
              <a:t>Lightning Talk Slides (pptx)</a:t>
            </a:r>
            <a:r>
              <a:rPr lang="en-US" sz="1700" dirty="0"/>
              <a:t> </a:t>
            </a:r>
            <a:r>
              <a:rPr lang="en-US" sz="1700" dirty="0">
                <a:hlinkClick r:id="rId7"/>
              </a:rPr>
              <a:t>(pdf)</a:t>
            </a:r>
            <a:r>
              <a:rPr lang="en-US" sz="1700" dirty="0"/>
              <a:t>] </a:t>
            </a:r>
            <a:br>
              <a:rPr lang="en-US" sz="1700" dirty="0"/>
            </a:br>
            <a:r>
              <a:rPr lang="en-US" sz="1700" dirty="0"/>
              <a:t>[</a:t>
            </a:r>
            <a:r>
              <a:rPr lang="en-US" sz="1700" dirty="0">
                <a:hlinkClick r:id="rId8"/>
              </a:rPr>
              <a:t>Lightning Talk Video</a:t>
            </a:r>
            <a:r>
              <a:rPr lang="en-US" sz="1700" dirty="0"/>
              <a:t>] </a:t>
            </a:r>
            <a:br>
              <a:rPr lang="en-US" sz="1700" dirty="0"/>
            </a:br>
            <a:endParaRPr lang="en-US" sz="1700" dirty="0"/>
          </a:p>
          <a:p>
            <a:pPr marL="0" indent="0">
              <a:buNone/>
            </a:pPr>
            <a:br>
              <a:rPr lang="en-US" dirty="0"/>
            </a:br>
            <a:endParaRPr lang="en-US" dirty="0"/>
          </a:p>
        </p:txBody>
      </p:sp>
      <p:sp>
        <p:nvSpPr>
          <p:cNvPr id="4" name="Slide Number Placeholder 3">
            <a:extLst>
              <a:ext uri="{FF2B5EF4-FFF2-40B4-BE49-F238E27FC236}">
                <a16:creationId xmlns:a16="http://schemas.microsoft.com/office/drawing/2014/main" id="{3E3956AB-73AF-DA47-9B86-0C2E0F90E73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D7E19532-BD2E-4D40-9F98-09CE73A3DF50}"/>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3949144"/>
            <a:ext cx="9144000" cy="1928128"/>
          </a:xfrm>
          <a:prstGeom prst="rect">
            <a:avLst/>
          </a:prstGeom>
        </p:spPr>
      </p:pic>
    </p:spTree>
    <p:extLst>
      <p:ext uri="{BB962C8B-B14F-4D97-AF65-F5344CB8AC3E}">
        <p14:creationId xmlns:p14="http://schemas.microsoft.com/office/powerpoint/2010/main" val="1689521224"/>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An Example: Hybrid Memory Management</a:t>
            </a:r>
          </a:p>
        </p:txBody>
      </p:sp>
      <p:sp>
        <p:nvSpPr>
          <p:cNvPr id="3" name="Content Placeholder 2"/>
          <p:cNvSpPr>
            <a:spLocks noGrp="1"/>
          </p:cNvSpPr>
          <p:nvPr>
            <p:ph idx="1"/>
          </p:nvPr>
        </p:nvSpPr>
        <p:spPr>
          <a:xfrm>
            <a:off x="228600" y="1124744"/>
            <a:ext cx="8610600" cy="4807737"/>
          </a:xfrm>
        </p:spPr>
        <p:txBody>
          <a:bodyPr/>
          <a:lstStyle/>
          <a:p>
            <a:endParaRPr lang="en-US" dirty="0"/>
          </a:p>
          <a:p>
            <a:endParaRPr lang="en-US" dirty="0"/>
          </a:p>
          <a:p>
            <a:endParaRPr lang="en-US" dirty="0"/>
          </a:p>
          <a:p>
            <a:endParaRPr lang="en-US" dirty="0"/>
          </a:p>
          <a:p>
            <a:endParaRPr lang="en-US" dirty="0"/>
          </a:p>
          <a:p>
            <a:endParaRPr lang="en-US" dirty="0"/>
          </a:p>
          <a:p>
            <a:endParaRPr lang="en-US" dirty="0"/>
          </a:p>
          <a:p>
            <a:pPr marL="0" indent="0">
              <a:buNone/>
            </a:pPr>
            <a:endParaRPr lang="en-US" dirty="0"/>
          </a:p>
          <a:p>
            <a:endParaRPr lang="en-US" dirty="0"/>
          </a:p>
          <a:p>
            <a:pPr marL="0" indent="0">
              <a:buNone/>
            </a:pPr>
            <a:endParaRPr lang="en-US" dirty="0"/>
          </a:p>
          <a:p>
            <a:pPr marL="0" indent="0">
              <a:buNone/>
            </a:pPr>
            <a:r>
              <a:rPr lang="en-US" sz="1600" dirty="0"/>
              <a:t>Meza+, “</a:t>
            </a:r>
            <a:r>
              <a:rPr lang="en-US" sz="1600" dirty="0">
                <a:solidFill>
                  <a:srgbClr val="0000FF"/>
                </a:solidFill>
              </a:rPr>
              <a:t>Enabling Efficient and Scalable Hybrid Memories</a:t>
            </a:r>
            <a:r>
              <a:rPr lang="en-US" sz="1600" dirty="0"/>
              <a:t>,” IEEE Comp. Arch. Letters, 2012.</a:t>
            </a:r>
          </a:p>
          <a:p>
            <a:pPr marL="0" indent="0">
              <a:buNone/>
            </a:pPr>
            <a:r>
              <a:rPr lang="en-US" sz="1600" dirty="0"/>
              <a:t>Yoon+, “</a:t>
            </a:r>
            <a:r>
              <a:rPr lang="en-US" sz="1600" dirty="0">
                <a:solidFill>
                  <a:srgbClr val="0000FF"/>
                </a:solidFill>
              </a:rPr>
              <a:t>Row Buffer Locality Aware Caching Policies for Hybrid Memories</a:t>
            </a:r>
            <a:r>
              <a:rPr lang="en-US" sz="1600" dirty="0"/>
              <a:t>,” ICCD 2012 Best Paper Award.</a:t>
            </a:r>
          </a:p>
          <a:p>
            <a:pPr marL="0" indent="0">
              <a:buNone/>
            </a:pPr>
            <a:endParaRPr lang="en-US" sz="1600"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a:p>
            <a:endParaRPr lang="en-US" dirty="0"/>
          </a:p>
        </p:txBody>
      </p:sp>
      <p:sp>
        <p:nvSpPr>
          <p:cNvPr id="4" name="Rectangle 3"/>
          <p:cNvSpPr/>
          <p:nvPr/>
        </p:nvSpPr>
        <p:spPr>
          <a:xfrm>
            <a:off x="3000210" y="1052736"/>
            <a:ext cx="1512168" cy="151216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SoC</a:t>
            </a:r>
          </a:p>
        </p:txBody>
      </p:sp>
      <p:sp>
        <p:nvSpPr>
          <p:cNvPr id="5" name="Rectangle 4"/>
          <p:cNvSpPr/>
          <p:nvPr/>
        </p:nvSpPr>
        <p:spPr>
          <a:xfrm>
            <a:off x="3000210" y="2047067"/>
            <a:ext cx="792087" cy="504056"/>
          </a:xfrm>
          <a:prstGeom prst="rect">
            <a:avLst/>
          </a:prstGeom>
          <a:solidFill>
            <a:schemeClr val="accent6">
              <a:lumMod val="20000"/>
              <a:lumOff val="80000"/>
            </a:schemeClr>
          </a:solidFill>
          <a:ln>
            <a:solidFill>
              <a:schemeClr val="accent6">
                <a:lumMod val="20000"/>
                <a:lumOff val="8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DRAMCtrl</a:t>
            </a:r>
          </a:p>
        </p:txBody>
      </p:sp>
      <p:cxnSp>
        <p:nvCxnSpPr>
          <p:cNvPr id="6" name="Straight Connector 5"/>
          <p:cNvCxnSpPr/>
          <p:nvPr/>
        </p:nvCxnSpPr>
        <p:spPr>
          <a:xfrm>
            <a:off x="3440385" y="2601190"/>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 name="Straight Connector 6"/>
          <p:cNvCxnSpPr/>
          <p:nvPr/>
        </p:nvCxnSpPr>
        <p:spPr>
          <a:xfrm flipH="1">
            <a:off x="3144226" y="3140968"/>
            <a:ext cx="296159"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8" name="Rectangle 7"/>
          <p:cNvSpPr/>
          <p:nvPr/>
        </p:nvSpPr>
        <p:spPr>
          <a:xfrm>
            <a:off x="1403648" y="2744642"/>
            <a:ext cx="1740577"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6633">
                    <a:lumMod val="75000"/>
                  </a:srgbClr>
                </a:solidFill>
                <a:effectLst/>
                <a:uLnTx/>
                <a:uFillTx/>
                <a:latin typeface="Tahoma"/>
                <a:ea typeface="+mn-ea"/>
                <a:cs typeface="+mn-cs"/>
              </a:rPr>
              <a:t>Fast, </a:t>
            </a:r>
            <a:r>
              <a:rPr kumimoji="0" lang="en-US" sz="1800" b="1" i="0" u="none" strike="noStrike" kern="1200" cap="none" spc="0" normalizeH="0" baseline="0" noProof="0" dirty="0">
                <a:ln>
                  <a:noFill/>
                </a:ln>
                <a:solidFill>
                  <a:srgbClr val="006633">
                    <a:lumMod val="75000"/>
                  </a:srgbClr>
                </a:solidFill>
                <a:effectLst/>
                <a:uLnTx/>
                <a:uFillTx/>
                <a:latin typeface="Tahoma"/>
                <a:ea typeface="+mn-ea"/>
                <a:cs typeface="+mn-cs"/>
              </a:rPr>
              <a:t>durable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Small,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leaky, volatile,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high-cost</a:t>
            </a:r>
          </a:p>
        </p:txBody>
      </p:sp>
      <p:sp>
        <p:nvSpPr>
          <p:cNvPr id="9" name="Rectangle 8"/>
          <p:cNvSpPr/>
          <p:nvPr/>
        </p:nvSpPr>
        <p:spPr>
          <a:xfrm>
            <a:off x="4440369" y="2744642"/>
            <a:ext cx="4070409" cy="115583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4D26"/>
                </a:solidFill>
                <a:effectLst/>
                <a:uLnTx/>
                <a:uFillTx/>
                <a:latin typeface="Tahoma"/>
                <a:ea typeface="+mn-ea"/>
                <a:cs typeface="+mn-cs"/>
              </a:rPr>
              <a:t>Large, non-volatile, low-cost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8C0000"/>
                </a:solidFill>
                <a:effectLst/>
                <a:uLnTx/>
                <a:uFillTx/>
                <a:latin typeface="Tahoma"/>
                <a:ea typeface="+mn-ea"/>
                <a:cs typeface="+mn-cs"/>
              </a:rPr>
              <a:t>Slow, </a:t>
            </a:r>
            <a:r>
              <a:rPr kumimoji="0" lang="en-US" sz="1800" b="1" i="0" u="none" strike="noStrike" kern="1200" cap="none" spc="0" normalizeH="0" baseline="0" noProof="0" dirty="0">
                <a:ln>
                  <a:noFill/>
                </a:ln>
                <a:solidFill>
                  <a:srgbClr val="8C0000"/>
                </a:solidFill>
                <a:effectLst/>
                <a:uLnTx/>
                <a:uFillTx/>
                <a:latin typeface="Tahoma"/>
                <a:ea typeface="+mn-ea"/>
                <a:cs typeface="+mn-cs"/>
              </a:rPr>
              <a:t>wears out, </a:t>
            </a:r>
            <a:r>
              <a:rPr kumimoji="0" lang="en-US" sz="1800" b="0" i="0" u="none" strike="noStrike" kern="1200" cap="none" spc="0" normalizeH="0" baseline="0" noProof="0" dirty="0">
                <a:ln>
                  <a:noFill/>
                </a:ln>
                <a:solidFill>
                  <a:srgbClr val="8C0000"/>
                </a:solidFill>
                <a:effectLst/>
                <a:uLnTx/>
                <a:uFillTx/>
                <a:latin typeface="Tahoma"/>
                <a:ea typeface="+mn-ea"/>
                <a:cs typeface="+mn-cs"/>
              </a:rPr>
              <a:t>high active energy</a:t>
            </a:r>
          </a:p>
        </p:txBody>
      </p:sp>
      <p:cxnSp>
        <p:nvCxnSpPr>
          <p:cNvPr id="10" name="Straight Connector 9"/>
          <p:cNvCxnSpPr/>
          <p:nvPr/>
        </p:nvCxnSpPr>
        <p:spPr>
          <a:xfrm flipH="1">
            <a:off x="4113004" y="3140968"/>
            <a:ext cx="327366" cy="0"/>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3792298" y="2045549"/>
            <a:ext cx="735381" cy="504056"/>
          </a:xfrm>
          <a:prstGeom prst="rect">
            <a:avLst/>
          </a:prstGeom>
          <a:solidFill>
            <a:schemeClr val="accent6">
              <a:lumMod val="40000"/>
              <a:lumOff val="60000"/>
            </a:schemeClr>
          </a:solidFill>
          <a:ln>
            <a:solidFill>
              <a:schemeClr val="accent6">
                <a:lumMod val="40000"/>
                <a:lumOff val="60000"/>
              </a:schemeClr>
            </a:solidFill>
          </a:ln>
        </p:spPr>
        <p:style>
          <a:lnRef idx="1">
            <a:schemeClr val="accent2"/>
          </a:lnRef>
          <a:fillRef idx="3">
            <a:schemeClr val="accent2"/>
          </a:fillRef>
          <a:effectRef idx="2">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00" b="0" i="0" u="none" strike="noStrike" kern="1200" cap="none" spc="0" normalizeH="0" baseline="0" noProof="0" dirty="0">
                <a:ln>
                  <a:noFill/>
                </a:ln>
                <a:solidFill>
                  <a:srgbClr val="303030"/>
                </a:solidFill>
                <a:effectLst/>
                <a:uLnTx/>
                <a:uFillTx/>
                <a:latin typeface="Tahoma"/>
                <a:ea typeface="+mn-ea"/>
                <a:cs typeface="+mn-cs"/>
              </a:rPr>
              <a:t>PCM Ctrl</a:t>
            </a:r>
          </a:p>
        </p:txBody>
      </p:sp>
      <p:cxnSp>
        <p:nvCxnSpPr>
          <p:cNvPr id="12" name="Straight Connector 11"/>
          <p:cNvCxnSpPr/>
          <p:nvPr/>
        </p:nvCxnSpPr>
        <p:spPr>
          <a:xfrm>
            <a:off x="4113004" y="2564904"/>
            <a:ext cx="0" cy="539778"/>
          </a:xfrm>
          <a:prstGeom prst="line">
            <a:avLst/>
          </a:prstGeom>
          <a:ln w="76200" cmpd="sng">
            <a:solidFill>
              <a:schemeClr val="tx1"/>
            </a:solidFill>
          </a:ln>
        </p:spPr>
        <p:style>
          <a:lnRef idx="2">
            <a:schemeClr val="accent1"/>
          </a:lnRef>
          <a:fillRef idx="0">
            <a:schemeClr val="accent1"/>
          </a:fillRef>
          <a:effectRef idx="1">
            <a:schemeClr val="accent1"/>
          </a:effectRef>
          <a:fontRef idx="minor">
            <a:schemeClr val="tx1"/>
          </a:fontRef>
        </p:style>
      </p:cxnSp>
      <p:sp>
        <p:nvSpPr>
          <p:cNvPr id="13" name="TextBox 12"/>
          <p:cNvSpPr txBox="1"/>
          <p:nvPr/>
        </p:nvSpPr>
        <p:spPr>
          <a:xfrm>
            <a:off x="1844847" y="2353804"/>
            <a:ext cx="78293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DRAM</a:t>
            </a:r>
          </a:p>
        </p:txBody>
      </p:sp>
      <p:sp>
        <p:nvSpPr>
          <p:cNvPr id="14" name="TextBox 13"/>
          <p:cNvSpPr txBox="1"/>
          <p:nvPr/>
        </p:nvSpPr>
        <p:spPr>
          <a:xfrm>
            <a:off x="4876146" y="2364939"/>
            <a:ext cx="347132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303030"/>
                </a:solidFill>
                <a:effectLst/>
                <a:uLnTx/>
                <a:uFillTx/>
                <a:latin typeface="Tahoma"/>
                <a:ea typeface="+mn-ea"/>
                <a:cs typeface="+mn-cs"/>
              </a:rPr>
              <a:t>Phase Change Memory (or Tech. X)</a:t>
            </a:r>
          </a:p>
        </p:txBody>
      </p:sp>
      <p:sp>
        <p:nvSpPr>
          <p:cNvPr id="15" name="TextBox 14"/>
          <p:cNvSpPr txBox="1"/>
          <p:nvPr/>
        </p:nvSpPr>
        <p:spPr>
          <a:xfrm>
            <a:off x="459985" y="4365104"/>
            <a:ext cx="816120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ahoma"/>
                <a:ea typeface="+mn-ea"/>
                <a:cs typeface="+mn-cs"/>
              </a:rPr>
              <a:t>Hardware/software manage data allocation and movement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Tahoma"/>
                <a:ea typeface="+mn-ea"/>
                <a:cs typeface="+mn-cs"/>
              </a:rPr>
              <a:t>to achieve the best of multiple technologies</a:t>
            </a:r>
          </a:p>
        </p:txBody>
      </p:sp>
    </p:spTree>
    <p:extLst>
      <p:ext uri="{BB962C8B-B14F-4D97-AF65-F5344CB8AC3E}">
        <p14:creationId xmlns:p14="http://schemas.microsoft.com/office/powerpoint/2010/main" val="42000801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An Example: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15664224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 name="Chart 49"/>
          <p:cNvGraphicFramePr/>
          <p:nvPr/>
        </p:nvGraphicFramePr>
        <p:xfrm>
          <a:off x="0" y="1085850"/>
          <a:ext cx="9144000" cy="537045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p:cNvSpPr/>
          <p:nvPr/>
        </p:nvSpPr>
        <p:spPr>
          <a:xfrm>
            <a:off x="980379" y="4376031"/>
            <a:ext cx="1937964" cy="1199692"/>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47" name="Oval 46"/>
          <p:cNvSpPr/>
          <p:nvPr/>
        </p:nvSpPr>
        <p:spPr>
          <a:xfrm>
            <a:off x="6459276" y="4521805"/>
            <a:ext cx="1937964" cy="1199692"/>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 name="Title 1"/>
          <p:cNvSpPr>
            <a:spLocks noGrp="1"/>
          </p:cNvSpPr>
          <p:nvPr>
            <p:ph type="title"/>
          </p:nvPr>
        </p:nvSpPr>
        <p:spPr/>
        <p:txBody>
          <a:bodyPr>
            <a:noAutofit/>
          </a:bodyPr>
          <a:lstStyle/>
          <a:p>
            <a:r>
              <a:rPr lang="en-US" sz="4000" dirty="0"/>
              <a:t>Exploiting Memory Error Tolerance </a:t>
            </a:r>
            <a:br>
              <a:rPr lang="en-US" sz="4000" dirty="0"/>
            </a:br>
            <a:r>
              <a:rPr lang="en-US" sz="4000" dirty="0"/>
              <a:t>with Hybrid Memory Systems</a:t>
            </a:r>
          </a:p>
        </p:txBody>
      </p:sp>
      <p:sp>
        <p:nvSpPr>
          <p:cNvPr id="178" name="Rounded Rectangle 177"/>
          <p:cNvSpPr/>
          <p:nvPr/>
        </p:nvSpPr>
        <p:spPr>
          <a:xfrm>
            <a:off x="253076" y="1315568"/>
            <a:ext cx="8637848" cy="5310051"/>
          </a:xfrm>
          <a:prstGeom prst="roundRect">
            <a:avLst>
              <a:gd name="adj" fmla="val 558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a:ea typeface="+mn-ea"/>
                <a:cs typeface="+mn-cs"/>
              </a:rPr>
              <a:t>H</a:t>
            </a:r>
            <a:r>
              <a:rPr kumimoji="0" lang="en-US" sz="3600" b="0" i="0" u="none" strike="noStrike" kern="1200" cap="none" spc="0" normalizeH="0" baseline="0" noProof="0" dirty="0">
                <a:ln>
                  <a:noFill/>
                </a:ln>
                <a:solidFill>
                  <a:prstClr val="black"/>
                </a:solidFill>
                <a:effectLst/>
                <a:uLnTx/>
                <a:uFillTx/>
                <a:latin typeface="Calibri"/>
                <a:ea typeface="+mn-ea"/>
                <a:cs typeface="+mn-cs"/>
              </a:rPr>
              <a:t>eterogeneous-</a:t>
            </a:r>
            <a:r>
              <a:rPr kumimoji="0" lang="en-US" sz="3600" b="1" i="0" u="none" strike="noStrike" kern="1200" cap="none" spc="0" normalizeH="0" baseline="0" noProof="0" dirty="0">
                <a:ln>
                  <a:noFill/>
                </a:ln>
                <a:solidFill>
                  <a:prstClr val="black"/>
                </a:solidFill>
                <a:effectLst/>
                <a:uLnTx/>
                <a:uFillTx/>
                <a:latin typeface="Calibri"/>
                <a:ea typeface="+mn-ea"/>
                <a:cs typeface="+mn-cs"/>
              </a:rPr>
              <a:t>R</a:t>
            </a:r>
            <a:r>
              <a:rPr kumimoji="0" lang="en-US" sz="3600" b="0" i="0" u="none" strike="noStrike" kern="1200" cap="none" spc="0" normalizeH="0" baseline="0" noProof="0" dirty="0">
                <a:ln>
                  <a:noFill/>
                </a:ln>
                <a:solidFill>
                  <a:prstClr val="black"/>
                </a:solidFill>
                <a:effectLst/>
                <a:uLnTx/>
                <a:uFillTx/>
                <a:latin typeface="Calibri"/>
                <a:ea typeface="+mn-ea"/>
                <a:cs typeface="+mn-cs"/>
              </a:rPr>
              <a:t>eliability </a:t>
            </a:r>
            <a:r>
              <a:rPr kumimoji="0" lang="en-US" sz="3600" b="1" i="0" u="none" strike="noStrike" kern="1200" cap="none" spc="0" normalizeH="0" baseline="0" noProof="0" dirty="0">
                <a:ln>
                  <a:noFill/>
                </a:ln>
                <a:solidFill>
                  <a:prstClr val="black"/>
                </a:solidFill>
                <a:effectLst/>
                <a:uLnTx/>
                <a:uFillTx/>
                <a:latin typeface="Calibri"/>
                <a:ea typeface="+mn-ea"/>
                <a:cs typeface="+mn-cs"/>
              </a:rPr>
              <a:t>M</a:t>
            </a:r>
            <a:r>
              <a:rPr kumimoji="0" lang="en-US" sz="3600" b="0" i="0" u="none" strike="noStrike" kern="1200" cap="none" spc="0" normalizeH="0" baseline="0" noProof="0" dirty="0">
                <a:ln>
                  <a:noFill/>
                </a:ln>
                <a:solidFill>
                  <a:prstClr val="black"/>
                </a:solidFill>
                <a:effectLst/>
                <a:uLnTx/>
                <a:uFillTx/>
                <a:latin typeface="Calibri"/>
                <a:ea typeface="+mn-ea"/>
                <a:cs typeface="+mn-cs"/>
              </a:rPr>
              <a:t>emory </a:t>
            </a:r>
            <a:r>
              <a:rPr kumimoji="0" lang="en-US" sz="2400" b="1" i="0" u="none" strike="noStrike" kern="1200" cap="none" spc="0" normalizeH="0" baseline="0" noProof="0" dirty="0">
                <a:ln>
                  <a:noFill/>
                </a:ln>
                <a:solidFill>
                  <a:srgbClr val="1A5712"/>
                </a:solidFill>
                <a:effectLst/>
                <a:uLnTx/>
                <a:uFillTx/>
                <a:latin typeface="Calibri"/>
                <a:ea typeface="+mn-ea"/>
                <a:cs typeface="+mn-cs"/>
              </a:rPr>
              <a:t>[DSN 2014]</a:t>
            </a:r>
          </a:p>
        </p:txBody>
      </p:sp>
      <p:grpSp>
        <p:nvGrpSpPr>
          <p:cNvPr id="179" name="Group 178"/>
          <p:cNvGrpSpPr/>
          <p:nvPr/>
        </p:nvGrpSpPr>
        <p:grpSpPr>
          <a:xfrm>
            <a:off x="4919376" y="3377171"/>
            <a:ext cx="3294984" cy="935806"/>
            <a:chOff x="221980" y="1649582"/>
            <a:chExt cx="3011077" cy="855174"/>
          </a:xfrm>
        </p:grpSpPr>
        <p:grpSp>
          <p:nvGrpSpPr>
            <p:cNvPr id="180" name="Group 179"/>
            <p:cNvGrpSpPr/>
            <p:nvPr/>
          </p:nvGrpSpPr>
          <p:grpSpPr>
            <a:xfrm>
              <a:off x="221980" y="1649582"/>
              <a:ext cx="3011077" cy="855174"/>
              <a:chOff x="221980" y="1649582"/>
              <a:chExt cx="3011077" cy="855174"/>
            </a:xfrm>
          </p:grpSpPr>
          <p:pic>
            <p:nvPicPr>
              <p:cNvPr id="189"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190" name="Rectangle 189"/>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81" name="Rectangle 180"/>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2" name="Rectangle 181"/>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3" name="Rectangle 182"/>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4" name="Rectangle 183"/>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5" name="Rectangle 184"/>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6" name="Rectangle 185"/>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7" name="Rectangle 186"/>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88" name="Rectangle 187"/>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grpSp>
        <p:nvGrpSpPr>
          <p:cNvPr id="191" name="Group 190"/>
          <p:cNvGrpSpPr/>
          <p:nvPr/>
        </p:nvGrpSpPr>
        <p:grpSpPr>
          <a:xfrm>
            <a:off x="865026" y="3377171"/>
            <a:ext cx="3294984" cy="935806"/>
            <a:chOff x="221980" y="1649582"/>
            <a:chExt cx="3011077" cy="855174"/>
          </a:xfrm>
        </p:grpSpPr>
        <p:grpSp>
          <p:nvGrpSpPr>
            <p:cNvPr id="192" name="Group 191"/>
            <p:cNvGrpSpPr/>
            <p:nvPr/>
          </p:nvGrpSpPr>
          <p:grpSpPr>
            <a:xfrm>
              <a:off x="221980" y="1649582"/>
              <a:ext cx="3011077" cy="855174"/>
              <a:chOff x="221980" y="1649582"/>
              <a:chExt cx="3011077" cy="855174"/>
            </a:xfrm>
          </p:grpSpPr>
          <p:pic>
            <p:nvPicPr>
              <p:cNvPr id="202" name="Picture 2" descr="image:Illustration showing DIMM rank classification labels"/>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21980" y="1649582"/>
                <a:ext cx="3011077" cy="855174"/>
              </a:xfrm>
              <a:prstGeom prst="rect">
                <a:avLst/>
              </a:prstGeom>
              <a:noFill/>
              <a:extLst>
                <a:ext uri="{909E8E84-426E-40dd-AFC4-6F175D3DCCD1}">
                  <a14:hiddenFill xmlns="" xmlns:a14="http://schemas.microsoft.com/office/drawing/2010/main">
                    <a:solidFill>
                      <a:srgbClr val="FFFFFF"/>
                    </a:solidFill>
                  </a14:hiddenFill>
                </a:ext>
              </a:extLst>
            </p:spPr>
          </p:pic>
          <p:sp>
            <p:nvSpPr>
              <p:cNvPr id="203" name="Rectangle 202"/>
              <p:cNvSpPr/>
              <p:nvPr/>
            </p:nvSpPr>
            <p:spPr>
              <a:xfrm>
                <a:off x="359229" y="1719943"/>
                <a:ext cx="2743200" cy="621937"/>
              </a:xfrm>
              <a:prstGeom prst="rect">
                <a:avLst/>
              </a:prstGeom>
              <a:solidFill>
                <a:srgbClr val="99C8B8"/>
              </a:solidFill>
              <a:ln>
                <a:solidFill>
                  <a:srgbClr val="99C8B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93" name="Rectangle 192"/>
            <p:cNvSpPr/>
            <p:nvPr/>
          </p:nvSpPr>
          <p:spPr>
            <a:xfrm>
              <a:off x="39018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4" name="Rectangle 193"/>
            <p:cNvSpPr/>
            <p:nvPr/>
          </p:nvSpPr>
          <p:spPr>
            <a:xfrm>
              <a:off x="70064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5" name="Rectangle 194"/>
            <p:cNvSpPr/>
            <p:nvPr/>
          </p:nvSpPr>
          <p:spPr>
            <a:xfrm>
              <a:off x="101109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6" name="Rectangle 195"/>
            <p:cNvSpPr/>
            <p:nvPr/>
          </p:nvSpPr>
          <p:spPr>
            <a:xfrm>
              <a:off x="132155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7" name="Rectangle 196"/>
            <p:cNvSpPr/>
            <p:nvPr/>
          </p:nvSpPr>
          <p:spPr>
            <a:xfrm>
              <a:off x="194246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8" name="Rectangle 197"/>
            <p:cNvSpPr/>
            <p:nvPr/>
          </p:nvSpPr>
          <p:spPr>
            <a:xfrm>
              <a:off x="225291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9" name="Rectangle 198"/>
            <p:cNvSpPr/>
            <p:nvPr/>
          </p:nvSpPr>
          <p:spPr>
            <a:xfrm>
              <a:off x="2563374"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0" name="Rectangle 199"/>
            <p:cNvSpPr/>
            <p:nvPr/>
          </p:nvSpPr>
          <p:spPr>
            <a:xfrm>
              <a:off x="2873829" y="1815694"/>
              <a:ext cx="194541" cy="350564"/>
            </a:xfrm>
            <a:prstGeom prst="rect">
              <a:avLst/>
            </a:prstGeom>
            <a:solidFill>
              <a:srgbClr val="595959"/>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01" name="Rectangle 200"/>
            <p:cNvSpPr/>
            <p:nvPr/>
          </p:nvSpPr>
          <p:spPr>
            <a:xfrm>
              <a:off x="1632009" y="1815694"/>
              <a:ext cx="194541" cy="350564"/>
            </a:xfrm>
            <a:prstGeom prst="rect">
              <a:avLst/>
            </a:prstGeom>
            <a:solidFill>
              <a:schemeClr val="tx1">
                <a:lumMod val="65000"/>
                <a:lumOff val="35000"/>
              </a:schemeClr>
            </a:solidFill>
            <a:ln w="6350">
              <a:solidFill>
                <a:schemeClr val="tx1">
                  <a:lumMod val="85000"/>
                  <a:lumOff val="15000"/>
                </a:schemeClr>
              </a:solidFill>
            </a:ln>
            <a:effectLst>
              <a:outerShdw blurRad="25400" dist="12700" dir="2700000" algn="tl" rotWithShape="0">
                <a:prstClr val="black">
                  <a:alpha val="7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pSp>
      <p:sp>
        <p:nvSpPr>
          <p:cNvPr id="204" name="Rounded Rectangle 203"/>
          <p:cNvSpPr/>
          <p:nvPr/>
        </p:nvSpPr>
        <p:spPr>
          <a:xfrm>
            <a:off x="4881721" y="3362543"/>
            <a:ext cx="3394592" cy="949808"/>
          </a:xfrm>
          <a:prstGeom prst="roundRect">
            <a:avLst>
              <a:gd name="adj" fmla="val 9236"/>
            </a:avLst>
          </a:prstGeom>
          <a:solidFill>
            <a:srgbClr val="B5C1DF">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Low-cost memory</a:t>
            </a:r>
          </a:p>
        </p:txBody>
      </p:sp>
      <p:sp>
        <p:nvSpPr>
          <p:cNvPr id="205" name="Rounded Rectangle 204"/>
          <p:cNvSpPr/>
          <p:nvPr/>
        </p:nvSpPr>
        <p:spPr>
          <a:xfrm>
            <a:off x="827106" y="3362543"/>
            <a:ext cx="3390488" cy="949808"/>
          </a:xfrm>
          <a:prstGeom prst="roundRect">
            <a:avLst>
              <a:gd name="adj" fmla="val 10776"/>
            </a:avLst>
          </a:prstGeom>
          <a:solidFill>
            <a:srgbClr val="375DA1">
              <a:alpha val="9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libri"/>
                <a:ea typeface="+mn-ea"/>
                <a:cs typeface="+mn-cs"/>
              </a:rPr>
              <a:t>Reliable memory</a:t>
            </a:r>
          </a:p>
        </p:txBody>
      </p:sp>
      <p:sp>
        <p:nvSpPr>
          <p:cNvPr id="206" name="Rectangle 205"/>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7" name="Oval 206"/>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08" name="Rectangle 207"/>
          <p:cNvSpPr/>
          <p:nvPr/>
        </p:nvSpPr>
        <p:spPr>
          <a:xfrm>
            <a:off x="1392257" y="1633948"/>
            <a:ext cx="2230804" cy="1380974"/>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Vulnerable data</a:t>
            </a:r>
          </a:p>
        </p:txBody>
      </p:sp>
      <p:sp>
        <p:nvSpPr>
          <p:cNvPr id="209" name="Oval 208"/>
          <p:cNvSpPr/>
          <p:nvPr/>
        </p:nvSpPr>
        <p:spPr>
          <a:xfrm>
            <a:off x="5463614" y="1633948"/>
            <a:ext cx="2230804" cy="1380974"/>
          </a:xfrm>
          <a:prstGeom prst="ellips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50" normalizeH="0" baseline="0" noProof="0" dirty="0">
                <a:ln>
                  <a:noFill/>
                </a:ln>
                <a:solidFill>
                  <a:prstClr val="white"/>
                </a:solidFill>
                <a:effectLst/>
                <a:uLnTx/>
                <a:uFillTx/>
                <a:latin typeface="Calibri"/>
                <a:ea typeface="+mn-ea"/>
                <a:cs typeface="+mn-cs"/>
              </a:rPr>
              <a:t>Tolerant data</a:t>
            </a:r>
          </a:p>
        </p:txBody>
      </p:sp>
      <p:sp>
        <p:nvSpPr>
          <p:cNvPr id="212" name="TextBox 211"/>
          <p:cNvSpPr txBox="1"/>
          <p:nvPr/>
        </p:nvSpPr>
        <p:spPr>
          <a:xfrm>
            <a:off x="844757" y="4534981"/>
            <a:ext cx="333937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ECC protected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Well-tested chips</a:t>
            </a:r>
          </a:p>
        </p:txBody>
      </p:sp>
      <p:sp>
        <p:nvSpPr>
          <p:cNvPr id="213" name="TextBox 212"/>
          <p:cNvSpPr txBox="1"/>
          <p:nvPr/>
        </p:nvSpPr>
        <p:spPr>
          <a:xfrm>
            <a:off x="4932283" y="4534981"/>
            <a:ext cx="3293466" cy="1077218"/>
          </a:xfrm>
          <a:prstGeom prst="rect">
            <a:avLst/>
          </a:prstGeom>
          <a:noFill/>
        </p:spPr>
        <p:txBody>
          <a:bodyPr wrap="non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err="1">
                <a:ln>
                  <a:noFill/>
                </a:ln>
                <a:solidFill>
                  <a:prstClr val="black"/>
                </a:solidFill>
                <a:effectLst/>
                <a:uLnTx/>
                <a:uFillTx/>
                <a:latin typeface="Calibri"/>
                <a:ea typeface="+mn-ea"/>
                <a:cs typeface="+mn-cs"/>
              </a:rPr>
              <a:t>NoECC</a:t>
            </a:r>
            <a:r>
              <a:rPr kumimoji="0" lang="en-US" sz="3200" b="0" i="0" u="none" strike="noStrike" kern="1200" cap="none" spc="0" normalizeH="0" baseline="0" noProof="0" dirty="0">
                <a:ln>
                  <a:noFill/>
                </a:ln>
                <a:solidFill>
                  <a:prstClr val="black"/>
                </a:solidFill>
                <a:effectLst/>
                <a:uLnTx/>
                <a:uFillTx/>
                <a:latin typeface="Calibri"/>
                <a:ea typeface="+mn-ea"/>
                <a:cs typeface="+mn-cs"/>
              </a:rPr>
              <a:t> or Parity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Less-tested chips</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0" lang="en-US" sz="1600" b="0" i="0" u="none" strike="noStrike" kern="1200" cap="none" spc="0" normalizeH="0" baseline="0" noProof="0">
              <a:ln>
                <a:noFill/>
              </a:ln>
              <a:solidFill>
                <a:prstClr val="black"/>
              </a:solidFill>
              <a:effectLst/>
              <a:uLnTx/>
              <a:uFillTx/>
              <a:latin typeface="Calibri"/>
              <a:ea typeface="+mn-ea"/>
              <a:cs typeface="+mn-cs"/>
            </a:endParaRPr>
          </a:p>
        </p:txBody>
      </p:sp>
      <p:sp>
        <p:nvSpPr>
          <p:cNvPr id="3" name="Rectangle 2"/>
          <p:cNvSpPr/>
          <p:nvPr/>
        </p:nvSpPr>
        <p:spPr>
          <a:xfrm>
            <a:off x="-36512" y="4437112"/>
            <a:ext cx="9073008" cy="1569660"/>
          </a:xfrm>
          <a:prstGeom prst="rect">
            <a:avLst/>
          </a:prstGeom>
          <a:solidFill>
            <a:schemeClr val="bg1"/>
          </a:solidFill>
        </p:spPr>
        <p:txBody>
          <a:bodyPr wrap="square">
            <a:spAutoFit/>
          </a:bodyPr>
          <a:lstStyle/>
          <a:p>
            <a:pPr marL="457200" marR="0" lvl="1"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On Microsoft’s Web Search workload</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Reduces server hardware </a:t>
            </a:r>
            <a:r>
              <a:rPr kumimoji="0" lang="en-US" sz="3200" b="0" i="0" u="none" strike="noStrike" kern="1200" cap="none" spc="0" normalizeH="0" baseline="0" noProof="0" dirty="0">
                <a:ln>
                  <a:noFill/>
                </a:ln>
                <a:solidFill>
                  <a:srgbClr val="4A66AC"/>
                </a:solidFill>
                <a:effectLst/>
                <a:uLnTx/>
                <a:uFillTx/>
                <a:latin typeface="Calibri"/>
                <a:ea typeface="+mn-ea"/>
                <a:cs typeface="+mn-cs"/>
              </a:rPr>
              <a:t>cost </a:t>
            </a:r>
            <a:r>
              <a:rPr kumimoji="0" lang="en-US" sz="3200" b="0" i="0" u="none" strike="noStrike" kern="1200" cap="none" spc="0" normalizeH="0" baseline="0" noProof="0" dirty="0">
                <a:ln>
                  <a:noFill/>
                </a:ln>
                <a:solidFill>
                  <a:prstClr val="black"/>
                </a:solidFill>
                <a:effectLst/>
                <a:uLnTx/>
                <a:uFillTx/>
                <a:latin typeface="Calibri"/>
                <a:ea typeface="+mn-ea"/>
                <a:cs typeface="+mn-cs"/>
              </a:rPr>
              <a:t>by </a:t>
            </a:r>
            <a:r>
              <a:rPr kumimoji="0" lang="en-US" sz="3200" b="0" i="0" u="none" strike="noStrike" kern="1200" cap="none" spc="0" normalizeH="0" baseline="0" noProof="0" dirty="0">
                <a:ln>
                  <a:noFill/>
                </a:ln>
                <a:solidFill>
                  <a:srgbClr val="FF0000"/>
                </a:solidFill>
                <a:effectLst/>
                <a:uLnTx/>
                <a:uFillTx/>
                <a:latin typeface="Calibri"/>
                <a:ea typeface="+mn-ea"/>
                <a:cs typeface="+mn-cs"/>
              </a:rPr>
              <a:t>4.7 %</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Achieves single server </a:t>
            </a:r>
            <a:r>
              <a:rPr kumimoji="0" lang="en-US" sz="3200" b="0" i="0" u="none" strike="noStrike" kern="1200" cap="none" spc="0" normalizeH="0" baseline="0" noProof="0" dirty="0">
                <a:ln>
                  <a:noFill/>
                </a:ln>
                <a:solidFill>
                  <a:srgbClr val="4A66AC"/>
                </a:solidFill>
                <a:effectLst/>
                <a:uLnTx/>
                <a:uFillTx/>
                <a:latin typeface="Calibri"/>
                <a:ea typeface="+mn-ea"/>
                <a:cs typeface="+mn-cs"/>
              </a:rPr>
              <a:t>availability</a:t>
            </a:r>
            <a:r>
              <a:rPr kumimoji="0" lang="en-US" sz="3200" b="0" i="0" u="none" strike="noStrike" kern="1200" cap="none" spc="0" normalizeH="0" baseline="0" noProof="0" dirty="0">
                <a:ln>
                  <a:noFill/>
                </a:ln>
                <a:solidFill>
                  <a:prstClr val="black"/>
                </a:solidFill>
                <a:effectLst/>
                <a:uLnTx/>
                <a:uFillTx/>
                <a:latin typeface="Calibri"/>
                <a:ea typeface="+mn-ea"/>
                <a:cs typeface="+mn-cs"/>
              </a:rPr>
              <a:t> target of </a:t>
            </a:r>
            <a:r>
              <a:rPr kumimoji="0" lang="en-US" sz="3200" b="0" i="0" u="none" strike="noStrike" kern="1200" cap="none" spc="0" normalizeH="0" baseline="0" noProof="0" dirty="0">
                <a:ln>
                  <a:noFill/>
                </a:ln>
                <a:solidFill>
                  <a:srgbClr val="FF0000"/>
                </a:solidFill>
                <a:effectLst/>
                <a:uLnTx/>
                <a:uFillTx/>
                <a:latin typeface="Calibri"/>
                <a:ea typeface="+mn-ea"/>
                <a:cs typeface="+mn-cs"/>
              </a:rPr>
              <a:t>99.90 %</a:t>
            </a:r>
          </a:p>
        </p:txBody>
      </p:sp>
    </p:spTree>
    <p:extLst>
      <p:ext uri="{BB962C8B-B14F-4D97-AF65-F5344CB8AC3E}">
        <p14:creationId xmlns:p14="http://schemas.microsoft.com/office/powerpoint/2010/main" val="2668599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fade">
                                      <p:cBhvr>
                                        <p:cTn id="10" dur="500"/>
                                        <p:tgtEl>
                                          <p:spTgt spid="45"/>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1" nodeType="clickEffect">
                                  <p:stCondLst>
                                    <p:cond delay="0"/>
                                  </p:stCondLst>
                                  <p:childTnLst>
                                    <p:animMotion origin="layout" path="M 3.61111E-6 7.40741E-7 L -0.09236 -0.40671 " pathEditMode="relative" rAng="0" ptsTypes="AA">
                                      <p:cBhvr>
                                        <p:cTn id="14" dur="2000" fill="hold"/>
                                        <p:tgtEl>
                                          <p:spTgt spid="47"/>
                                        </p:tgtEl>
                                        <p:attrNameLst>
                                          <p:attrName>ppt_x</p:attrName>
                                          <p:attrName>ppt_y</p:attrName>
                                        </p:attrNameLst>
                                      </p:cBhvr>
                                      <p:rCtr x="-4618" y="-20347"/>
                                    </p:animMotion>
                                  </p:childTnLst>
                                </p:cTn>
                              </p:par>
                              <p:par>
                                <p:cTn id="15" presetID="42" presetClass="path" presetSubtype="0" accel="50000" decel="50000" fill="hold" grpId="1" nodeType="withEffect">
                                  <p:stCondLst>
                                    <p:cond delay="0"/>
                                  </p:stCondLst>
                                  <p:childTnLst>
                                    <p:animMotion origin="layout" path="M -4.44444E-6 -2.96296E-6 L 0.06094 -0.38657 " pathEditMode="relative" rAng="0" ptsTypes="AA">
                                      <p:cBhvr>
                                        <p:cTn id="16" dur="2000" fill="hold"/>
                                        <p:tgtEl>
                                          <p:spTgt spid="45"/>
                                        </p:tgtEl>
                                        <p:attrNameLst>
                                          <p:attrName>ppt_x</p:attrName>
                                          <p:attrName>ppt_y</p:attrName>
                                        </p:attrNameLst>
                                      </p:cBhvr>
                                      <p:rCtr x="3038" y="-19329"/>
                                    </p:animMotion>
                                  </p:childTnLst>
                                </p:cTn>
                              </p:par>
                              <p:par>
                                <p:cTn id="17" presetID="10" presetClass="exit" presetSubtype="0" fill="hold" grpId="2" nodeType="withEffect">
                                  <p:stCondLst>
                                    <p:cond delay="1250"/>
                                  </p:stCondLst>
                                  <p:childTnLst>
                                    <p:animEffect transition="out" filter="fade">
                                      <p:cBhvr>
                                        <p:cTn id="18" dur="500"/>
                                        <p:tgtEl>
                                          <p:spTgt spid="47"/>
                                        </p:tgtEl>
                                      </p:cBhvr>
                                    </p:animEffect>
                                    <p:set>
                                      <p:cBhvr>
                                        <p:cTn id="19" dur="1" fill="hold">
                                          <p:stCondLst>
                                            <p:cond delay="499"/>
                                          </p:stCondLst>
                                        </p:cTn>
                                        <p:tgtEl>
                                          <p:spTgt spid="47"/>
                                        </p:tgtEl>
                                        <p:attrNameLst>
                                          <p:attrName>style.visibility</p:attrName>
                                        </p:attrNameLst>
                                      </p:cBhvr>
                                      <p:to>
                                        <p:strVal val="hidden"/>
                                      </p:to>
                                    </p:set>
                                  </p:childTnLst>
                                </p:cTn>
                              </p:par>
                              <p:par>
                                <p:cTn id="20" presetID="10" presetClass="exit" presetSubtype="0" fill="hold" grpId="2" nodeType="withEffect">
                                  <p:stCondLst>
                                    <p:cond delay="1250"/>
                                  </p:stCondLst>
                                  <p:childTnLst>
                                    <p:animEffect transition="out" filter="fade">
                                      <p:cBhvr>
                                        <p:cTn id="21" dur="500"/>
                                        <p:tgtEl>
                                          <p:spTgt spid="45"/>
                                        </p:tgtEl>
                                      </p:cBhvr>
                                    </p:animEffect>
                                    <p:set>
                                      <p:cBhvr>
                                        <p:cTn id="22" dur="1" fill="hold">
                                          <p:stCondLst>
                                            <p:cond delay="499"/>
                                          </p:stCondLst>
                                        </p:cTn>
                                        <p:tgtEl>
                                          <p:spTgt spid="45"/>
                                        </p:tgtEl>
                                        <p:attrNameLst>
                                          <p:attrName>style.visibility</p:attrName>
                                        </p:attrNameLst>
                                      </p:cBhvr>
                                      <p:to>
                                        <p:strVal val="hidden"/>
                                      </p:to>
                                    </p:set>
                                  </p:childTnLst>
                                </p:cTn>
                              </p:par>
                              <p:par>
                                <p:cTn id="23" presetID="10" presetClass="exit" presetSubtype="0" fill="hold" grpId="0" nodeType="withEffect">
                                  <p:stCondLst>
                                    <p:cond delay="1500"/>
                                  </p:stCondLst>
                                  <p:childTnLst>
                                    <p:animEffect transition="out" filter="fade">
                                      <p:cBhvr>
                                        <p:cTn id="24" dur="500"/>
                                        <p:tgtEl>
                                          <p:spTgt spid="50"/>
                                        </p:tgtEl>
                                      </p:cBhvr>
                                    </p:animEffect>
                                    <p:set>
                                      <p:cBhvr>
                                        <p:cTn id="25" dur="1" fill="hold">
                                          <p:stCondLst>
                                            <p:cond delay="499"/>
                                          </p:stCondLst>
                                        </p:cTn>
                                        <p:tgtEl>
                                          <p:spTgt spid="50"/>
                                        </p:tgtEl>
                                        <p:attrNameLst>
                                          <p:attrName>style.visibility</p:attrName>
                                        </p:attrNameLst>
                                      </p:cBhvr>
                                      <p:to>
                                        <p:strVal val="hidden"/>
                                      </p:to>
                                    </p:set>
                                  </p:childTnLst>
                                </p:cTn>
                              </p:par>
                              <p:par>
                                <p:cTn id="26" presetID="10" presetClass="entr" presetSubtype="0" fill="hold" grpId="0" nodeType="withEffect">
                                  <p:stCondLst>
                                    <p:cond delay="1250"/>
                                  </p:stCondLst>
                                  <p:childTnLst>
                                    <p:set>
                                      <p:cBhvr>
                                        <p:cTn id="27" dur="1" fill="hold">
                                          <p:stCondLst>
                                            <p:cond delay="0"/>
                                          </p:stCondLst>
                                        </p:cTn>
                                        <p:tgtEl>
                                          <p:spTgt spid="207"/>
                                        </p:tgtEl>
                                        <p:attrNameLst>
                                          <p:attrName>style.visibility</p:attrName>
                                        </p:attrNameLst>
                                      </p:cBhvr>
                                      <p:to>
                                        <p:strVal val="visible"/>
                                      </p:to>
                                    </p:set>
                                    <p:animEffect transition="in" filter="fade">
                                      <p:cBhvr>
                                        <p:cTn id="28" dur="500"/>
                                        <p:tgtEl>
                                          <p:spTgt spid="207"/>
                                        </p:tgtEl>
                                      </p:cBhvr>
                                    </p:animEffect>
                                  </p:childTnLst>
                                </p:cTn>
                              </p:par>
                              <p:par>
                                <p:cTn id="29" presetID="10" presetClass="entr" presetSubtype="0" fill="hold" grpId="0" nodeType="withEffect">
                                  <p:stCondLst>
                                    <p:cond delay="1250"/>
                                  </p:stCondLst>
                                  <p:childTnLst>
                                    <p:set>
                                      <p:cBhvr>
                                        <p:cTn id="30" dur="1" fill="hold">
                                          <p:stCondLst>
                                            <p:cond delay="0"/>
                                          </p:stCondLst>
                                        </p:cTn>
                                        <p:tgtEl>
                                          <p:spTgt spid="206"/>
                                        </p:tgtEl>
                                        <p:attrNameLst>
                                          <p:attrName>style.visibility</p:attrName>
                                        </p:attrNameLst>
                                      </p:cBhvr>
                                      <p:to>
                                        <p:strVal val="visible"/>
                                      </p:to>
                                    </p:set>
                                    <p:animEffect transition="in" filter="fade">
                                      <p:cBhvr>
                                        <p:cTn id="31" dur="500"/>
                                        <p:tgtEl>
                                          <p:spTgt spid="206"/>
                                        </p:tgtEl>
                                      </p:cBhvr>
                                    </p:animEffect>
                                  </p:childTnLst>
                                </p:cTn>
                              </p:par>
                              <p:par>
                                <p:cTn id="32" presetID="10" presetClass="entr" presetSubtype="0" fill="hold" nodeType="withEffect">
                                  <p:stCondLst>
                                    <p:cond delay="1750"/>
                                  </p:stCondLst>
                                  <p:childTnLst>
                                    <p:set>
                                      <p:cBhvr>
                                        <p:cTn id="33" dur="1" fill="hold">
                                          <p:stCondLst>
                                            <p:cond delay="0"/>
                                          </p:stCondLst>
                                        </p:cTn>
                                        <p:tgtEl>
                                          <p:spTgt spid="179"/>
                                        </p:tgtEl>
                                        <p:attrNameLst>
                                          <p:attrName>style.visibility</p:attrName>
                                        </p:attrNameLst>
                                      </p:cBhvr>
                                      <p:to>
                                        <p:strVal val="visible"/>
                                      </p:to>
                                    </p:set>
                                    <p:animEffect transition="in" filter="fade">
                                      <p:cBhvr>
                                        <p:cTn id="34" dur="500"/>
                                        <p:tgtEl>
                                          <p:spTgt spid="179"/>
                                        </p:tgtEl>
                                      </p:cBhvr>
                                    </p:animEffect>
                                  </p:childTnLst>
                                </p:cTn>
                              </p:par>
                              <p:par>
                                <p:cTn id="35" presetID="10" presetClass="entr" presetSubtype="0" fill="hold" nodeType="withEffect">
                                  <p:stCondLst>
                                    <p:cond delay="1750"/>
                                  </p:stCondLst>
                                  <p:childTnLst>
                                    <p:set>
                                      <p:cBhvr>
                                        <p:cTn id="36" dur="1" fill="hold">
                                          <p:stCondLst>
                                            <p:cond delay="0"/>
                                          </p:stCondLst>
                                        </p:cTn>
                                        <p:tgtEl>
                                          <p:spTgt spid="191"/>
                                        </p:tgtEl>
                                        <p:attrNameLst>
                                          <p:attrName>style.visibility</p:attrName>
                                        </p:attrNameLst>
                                      </p:cBhvr>
                                      <p:to>
                                        <p:strVal val="visible"/>
                                      </p:to>
                                    </p:set>
                                    <p:animEffect transition="in" filter="fade">
                                      <p:cBhvr>
                                        <p:cTn id="37" dur="500"/>
                                        <p:tgtEl>
                                          <p:spTgt spid="19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04"/>
                                        </p:tgtEl>
                                        <p:attrNameLst>
                                          <p:attrName>style.visibility</p:attrName>
                                        </p:attrNameLst>
                                      </p:cBhvr>
                                      <p:to>
                                        <p:strVal val="visible"/>
                                      </p:to>
                                    </p:set>
                                    <p:animEffect transition="in" filter="fade">
                                      <p:cBhvr>
                                        <p:cTn id="42" dur="500"/>
                                        <p:tgtEl>
                                          <p:spTgt spid="20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05"/>
                                        </p:tgtEl>
                                        <p:attrNameLst>
                                          <p:attrName>style.visibility</p:attrName>
                                        </p:attrNameLst>
                                      </p:cBhvr>
                                      <p:to>
                                        <p:strVal val="visible"/>
                                      </p:to>
                                    </p:set>
                                    <p:animEffect transition="in" filter="fade">
                                      <p:cBhvr>
                                        <p:cTn id="45" dur="500"/>
                                        <p:tgtEl>
                                          <p:spTgt spid="205"/>
                                        </p:tgtEl>
                                      </p:cBhvr>
                                    </p:animEffect>
                                  </p:childTnLst>
                                </p:cTn>
                              </p:par>
                            </p:childTnLst>
                          </p:cTn>
                        </p:par>
                        <p:par>
                          <p:cTn id="46" fill="hold">
                            <p:stCondLst>
                              <p:cond delay="500"/>
                            </p:stCondLst>
                            <p:childTnLst>
                              <p:par>
                                <p:cTn id="47" presetID="1" presetClass="entr" presetSubtype="0" fill="hold" grpId="0" nodeType="afterEffect">
                                  <p:stCondLst>
                                    <p:cond delay="0"/>
                                  </p:stCondLst>
                                  <p:childTnLst>
                                    <p:set>
                                      <p:cBhvr>
                                        <p:cTn id="48" dur="1" fill="hold">
                                          <p:stCondLst>
                                            <p:cond delay="0"/>
                                          </p:stCondLst>
                                        </p:cTn>
                                        <p:tgtEl>
                                          <p:spTgt spid="20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208"/>
                                        </p:tgtEl>
                                        <p:attrNameLst>
                                          <p:attrName>style.visibility</p:attrName>
                                        </p:attrNameLst>
                                      </p:cBhvr>
                                      <p:to>
                                        <p:strVal val="visible"/>
                                      </p:to>
                                    </p:set>
                                  </p:childTnLst>
                                </p:cTn>
                              </p:par>
                              <p:par>
                                <p:cTn id="51" presetID="42" presetClass="path" presetSubtype="0" accel="50000" decel="50000" fill="hold" grpId="2" nodeType="withEffect">
                                  <p:stCondLst>
                                    <p:cond delay="0"/>
                                  </p:stCondLst>
                                  <p:childTnLst>
                                    <p:animMotion origin="layout" path="M -4.44444E-6 1.11111E-6 L -4.44444E-6 0.22106 " pathEditMode="relative" rAng="0" ptsTypes="AA">
                                      <p:cBhvr>
                                        <p:cTn id="52" dur="2000" fill="hold"/>
                                        <p:tgtEl>
                                          <p:spTgt spid="209"/>
                                        </p:tgtEl>
                                        <p:attrNameLst>
                                          <p:attrName>ppt_x</p:attrName>
                                          <p:attrName>ppt_y</p:attrName>
                                        </p:attrNameLst>
                                      </p:cBhvr>
                                      <p:rCtr x="0" y="11042"/>
                                    </p:animMotion>
                                  </p:childTnLst>
                                </p:cTn>
                              </p:par>
                              <p:par>
                                <p:cTn id="53" presetID="42" presetClass="path" presetSubtype="0" accel="50000" decel="50000" fill="hold" grpId="2" nodeType="withEffect">
                                  <p:stCondLst>
                                    <p:cond delay="0"/>
                                  </p:stCondLst>
                                  <p:childTnLst>
                                    <p:animMotion origin="layout" path="M -1.94444E-6 1.11111E-6 L -1.94444E-6 0.21898 " pathEditMode="relative" rAng="0" ptsTypes="AA">
                                      <p:cBhvr>
                                        <p:cTn id="54" dur="2000" fill="hold"/>
                                        <p:tgtEl>
                                          <p:spTgt spid="208"/>
                                        </p:tgtEl>
                                        <p:attrNameLst>
                                          <p:attrName>ppt_x</p:attrName>
                                          <p:attrName>ppt_y</p:attrName>
                                        </p:attrNameLst>
                                      </p:cBhvr>
                                      <p:rCtr x="0" y="10949"/>
                                    </p:animMotion>
                                  </p:childTnLst>
                                </p:cTn>
                              </p:par>
                              <p:par>
                                <p:cTn id="55" presetID="6" presetClass="emph" presetSubtype="0" fill="hold" grpId="1" nodeType="withEffect">
                                  <p:stCondLst>
                                    <p:cond delay="0"/>
                                  </p:stCondLst>
                                  <p:childTnLst>
                                    <p:animScale>
                                      <p:cBhvr>
                                        <p:cTn id="56" dur="2000" fill="hold"/>
                                        <p:tgtEl>
                                          <p:spTgt spid="209"/>
                                        </p:tgtEl>
                                      </p:cBhvr>
                                      <p:by x="50000" y="50000"/>
                                    </p:animScale>
                                  </p:childTnLst>
                                </p:cTn>
                              </p:par>
                              <p:par>
                                <p:cTn id="57" presetID="6" presetClass="emph" presetSubtype="0" fill="hold" grpId="1" nodeType="withEffect">
                                  <p:stCondLst>
                                    <p:cond delay="0"/>
                                  </p:stCondLst>
                                  <p:childTnLst>
                                    <p:animScale>
                                      <p:cBhvr>
                                        <p:cTn id="58" dur="2000" fill="hold"/>
                                        <p:tgtEl>
                                          <p:spTgt spid="208"/>
                                        </p:tgtEl>
                                      </p:cBhvr>
                                      <p:by x="50000" y="50000"/>
                                    </p:animScale>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grpId="0" nodeType="clickEffect">
                                  <p:stCondLst>
                                    <p:cond delay="0"/>
                                  </p:stCondLst>
                                  <p:childTnLst>
                                    <p:set>
                                      <p:cBhvr>
                                        <p:cTn id="62" dur="1" fill="hold">
                                          <p:stCondLst>
                                            <p:cond delay="0"/>
                                          </p:stCondLst>
                                        </p:cTn>
                                        <p:tgtEl>
                                          <p:spTgt spid="178"/>
                                        </p:tgtEl>
                                        <p:attrNameLst>
                                          <p:attrName>style.visibility</p:attrName>
                                        </p:attrNameLst>
                                      </p:cBhvr>
                                      <p:to>
                                        <p:strVal val="visible"/>
                                      </p:to>
                                    </p:set>
                                    <p:animEffect transition="in" filter="wipe(up)">
                                      <p:cBhvr>
                                        <p:cTn id="63" dur="500"/>
                                        <p:tgtEl>
                                          <p:spTgt spid="17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fade">
                                      <p:cBhvr>
                                        <p:cTn id="68" dur="500"/>
                                        <p:tgtEl>
                                          <p:spTgt spid="213"/>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212"/>
                                        </p:tgtEl>
                                        <p:attrNameLst>
                                          <p:attrName>style.visibility</p:attrName>
                                        </p:attrNameLst>
                                      </p:cBhvr>
                                      <p:to>
                                        <p:strVal val="visible"/>
                                      </p:to>
                                    </p:set>
                                    <p:animEffect transition="in" filter="fade">
                                      <p:cBhvr>
                                        <p:cTn id="71" dur="500"/>
                                        <p:tgtEl>
                                          <p:spTgt spid="212"/>
                                        </p:tgtEl>
                                      </p:cBhvr>
                                    </p:animEffec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0" grpId="0">
        <p:bldAsOne/>
      </p:bldGraphic>
      <p:bldP spid="45" grpId="0" animBg="1"/>
      <p:bldP spid="45" grpId="1" animBg="1"/>
      <p:bldP spid="45" grpId="2" animBg="1"/>
      <p:bldP spid="47" grpId="0" animBg="1"/>
      <p:bldP spid="47" grpId="1" animBg="1"/>
      <p:bldP spid="47" grpId="2" animBg="1"/>
      <p:bldP spid="178" grpId="0" animBg="1"/>
      <p:bldP spid="204" grpId="0" animBg="1"/>
      <p:bldP spid="205" grpId="0" animBg="1"/>
      <p:bldP spid="206" grpId="0" animBg="1"/>
      <p:bldP spid="207" grpId="0" animBg="1"/>
      <p:bldP spid="208" grpId="0" animBg="1"/>
      <p:bldP spid="208" grpId="1" animBg="1"/>
      <p:bldP spid="208" grpId="2" animBg="1"/>
      <p:bldP spid="209" grpId="0" animBg="1"/>
      <p:bldP spid="209" grpId="1" animBg="1"/>
      <p:bldP spid="209" grpId="2" animBg="1"/>
      <p:bldP spid="212" grpId="0"/>
      <p:bldP spid="213" grpId="0"/>
      <p:bldP spid="3" grpId="0" animBg="1"/>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1057905" y="4529872"/>
            <a:ext cx="7032878" cy="956782"/>
            <a:chOff x="1057905" y="4543667"/>
            <a:chExt cx="7032878" cy="956782"/>
          </a:xfrm>
        </p:grpSpPr>
        <p:sp>
          <p:nvSpPr>
            <p:cNvPr id="38" name="Down Arrow 37"/>
            <p:cNvSpPr/>
            <p:nvPr/>
          </p:nvSpPr>
          <p:spPr>
            <a:xfrm>
              <a:off x="7253465" y="4543667"/>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Down Arrow 38"/>
            <p:cNvSpPr/>
            <p:nvPr/>
          </p:nvSpPr>
          <p:spPr>
            <a:xfrm>
              <a:off x="1057905" y="4543669"/>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 name="Group 8"/>
          <p:cNvGrpSpPr/>
          <p:nvPr/>
        </p:nvGrpSpPr>
        <p:grpSpPr>
          <a:xfrm>
            <a:off x="1057905" y="2445128"/>
            <a:ext cx="7032878" cy="956782"/>
            <a:chOff x="1057905" y="2445128"/>
            <a:chExt cx="7032878" cy="956782"/>
          </a:xfrm>
        </p:grpSpPr>
        <p:sp>
          <p:nvSpPr>
            <p:cNvPr id="35" name="Down Arrow 34"/>
            <p:cNvSpPr/>
            <p:nvPr/>
          </p:nvSpPr>
          <p:spPr>
            <a:xfrm>
              <a:off x="7253465" y="2445128"/>
              <a:ext cx="837318" cy="956782"/>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Down Arrow 55"/>
            <p:cNvSpPr/>
            <p:nvPr/>
          </p:nvSpPr>
          <p:spPr>
            <a:xfrm>
              <a:off x="1057905" y="2445130"/>
              <a:ext cx="837318" cy="946630"/>
            </a:xfrm>
            <a:prstGeom prst="downArrow">
              <a:avLst/>
            </a:prstGeom>
            <a:solidFill>
              <a:schemeClr val="bg1">
                <a:lumMod val="85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4" name="Rounded Rectangle 3"/>
          <p:cNvSpPr/>
          <p:nvPr/>
        </p:nvSpPr>
        <p:spPr>
          <a:xfrm>
            <a:off x="290253" y="1306738"/>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title"/>
          </p:nvPr>
        </p:nvSpPr>
        <p:spPr/>
        <p:txBody>
          <a:bodyPr>
            <a:normAutofit/>
          </a:bodyPr>
          <a:lstStyle/>
          <a:p>
            <a:r>
              <a:rPr lang="en-US" sz="4400" dirty="0"/>
              <a:t>Heterogeneous-Reliability Memory</a:t>
            </a:r>
          </a:p>
        </p:txBody>
      </p:sp>
      <p:grpSp>
        <p:nvGrpSpPr>
          <p:cNvPr id="40" name="Group 39"/>
          <p:cNvGrpSpPr/>
          <p:nvPr/>
        </p:nvGrpSpPr>
        <p:grpSpPr>
          <a:xfrm>
            <a:off x="676479" y="1484379"/>
            <a:ext cx="7780548" cy="800460"/>
            <a:chOff x="644685" y="3285404"/>
            <a:chExt cx="7780548" cy="800460"/>
          </a:xfrm>
        </p:grpSpPr>
        <p:sp>
          <p:nvSpPr>
            <p:cNvPr id="5" name="Cloud 4"/>
            <p:cNvSpPr/>
            <p:nvPr/>
          </p:nvSpPr>
          <p:spPr>
            <a:xfrm>
              <a:off x="644685"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A</a:t>
              </a:r>
            </a:p>
          </p:txBody>
        </p:sp>
        <p:sp>
          <p:nvSpPr>
            <p:cNvPr id="6" name="Cloud 5"/>
            <p:cNvSpPr/>
            <p:nvPr/>
          </p:nvSpPr>
          <p:spPr>
            <a:xfrm>
              <a:off x="1941443"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1 data B</a:t>
              </a:r>
            </a:p>
          </p:txBody>
        </p:sp>
        <p:sp>
          <p:nvSpPr>
            <p:cNvPr id="11" name="Cloud 10"/>
            <p:cNvSpPr/>
            <p:nvPr/>
          </p:nvSpPr>
          <p:spPr>
            <a:xfrm>
              <a:off x="3238201" y="3285407"/>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A</a:t>
              </a:r>
            </a:p>
          </p:txBody>
        </p:sp>
        <p:sp>
          <p:nvSpPr>
            <p:cNvPr id="12" name="Cloud 11"/>
            <p:cNvSpPr/>
            <p:nvPr/>
          </p:nvSpPr>
          <p:spPr>
            <a:xfrm>
              <a:off x="4534959" y="3285406"/>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2 data B</a:t>
              </a:r>
            </a:p>
          </p:txBody>
        </p:sp>
        <p:sp>
          <p:nvSpPr>
            <p:cNvPr id="13" name="Cloud 12"/>
            <p:cNvSpPr/>
            <p:nvPr/>
          </p:nvSpPr>
          <p:spPr>
            <a:xfrm>
              <a:off x="5831717" y="3285405"/>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A</a:t>
              </a:r>
            </a:p>
          </p:txBody>
        </p:sp>
        <p:sp>
          <p:nvSpPr>
            <p:cNvPr id="14" name="Cloud 13"/>
            <p:cNvSpPr/>
            <p:nvPr/>
          </p:nvSpPr>
          <p:spPr>
            <a:xfrm>
              <a:off x="7128475" y="3285404"/>
              <a:ext cx="1296758" cy="800457"/>
            </a:xfrm>
            <a:prstGeom prst="cloud">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App 3 data B</a:t>
              </a:r>
            </a:p>
          </p:txBody>
        </p:sp>
      </p:grpSp>
      <p:sp>
        <p:nvSpPr>
          <p:cNvPr id="52" name="Rectangle 51"/>
          <p:cNvSpPr/>
          <p:nvPr/>
        </p:nvSpPr>
        <p:spPr>
          <a:xfrm>
            <a:off x="890513" y="4513248"/>
            <a:ext cx="7367662" cy="95410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Map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data to the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HRM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system enabled by</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SW/HW cooperative solutions</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Rounded Rectangle 43"/>
          <p:cNvSpPr/>
          <p:nvPr/>
        </p:nvSpPr>
        <p:spPr>
          <a:xfrm>
            <a:off x="1663665" y="2397925"/>
            <a:ext cx="5821358" cy="1055608"/>
          </a:xfrm>
          <a:prstGeom prst="round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Step 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Characterize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classify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application memory error tolerance</a:t>
            </a:r>
          </a:p>
        </p:txBody>
      </p:sp>
      <p:grpSp>
        <p:nvGrpSpPr>
          <p:cNvPr id="20" name="Group 18"/>
          <p:cNvGrpSpPr/>
          <p:nvPr/>
        </p:nvGrpSpPr>
        <p:grpSpPr>
          <a:xfrm>
            <a:off x="253075" y="5359622"/>
            <a:ext cx="8707801" cy="1267072"/>
            <a:chOff x="253075" y="5359622"/>
            <a:chExt cx="8707801" cy="1267072"/>
          </a:xfrm>
        </p:grpSpPr>
        <p:sp>
          <p:nvSpPr>
            <p:cNvPr id="33" name="Rounded Rectangle 21"/>
            <p:cNvSpPr/>
            <p:nvPr/>
          </p:nvSpPr>
          <p:spPr>
            <a:xfrm>
              <a:off x="253075" y="5476783"/>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8" name="Group 28"/>
            <p:cNvGrpSpPr/>
            <p:nvPr/>
          </p:nvGrpSpPr>
          <p:grpSpPr>
            <a:xfrm>
              <a:off x="676479" y="5712919"/>
              <a:ext cx="7780548" cy="710040"/>
              <a:chOff x="676479" y="5712919"/>
              <a:chExt cx="7780548" cy="710040"/>
            </a:xfrm>
          </p:grpSpPr>
          <p:sp>
            <p:nvSpPr>
              <p:cNvPr id="58" name="Rounded Rectangle 33"/>
              <p:cNvSpPr/>
              <p:nvPr/>
            </p:nvSpPr>
            <p:spPr>
              <a:xfrm>
                <a:off x="676479" y="5724440"/>
                <a:ext cx="1296758"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Reliable memory</a:t>
                </a:r>
              </a:p>
            </p:txBody>
          </p:sp>
          <p:sp>
            <p:nvSpPr>
              <p:cNvPr id="60" name="Rounded Rectangle 35"/>
              <p:cNvSpPr/>
              <p:nvPr/>
            </p:nvSpPr>
            <p:spPr>
              <a:xfrm>
                <a:off x="1973237" y="5724440"/>
                <a:ext cx="3890274"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Parity memory </a:t>
                </a:r>
                <a:b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software recovery (</a:t>
                </a: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Par+R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61" name="Rounded Rectangle 36"/>
              <p:cNvSpPr/>
              <p:nvPr/>
            </p:nvSpPr>
            <p:spPr>
              <a:xfrm>
                <a:off x="5863511" y="5712919"/>
                <a:ext cx="2593516" cy="698519"/>
              </a:xfrm>
              <a:prstGeom prst="roundRect">
                <a:avLst/>
              </a:prstGeom>
              <a:noFill/>
              <a:ln w="381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Low-cost memory</a:t>
                </a:r>
              </a:p>
            </p:txBody>
          </p:sp>
        </p:grpSp>
        <p:sp>
          <p:nvSpPr>
            <p:cNvPr id="43" name="TextBox 29"/>
            <p:cNvSpPr txBox="1"/>
            <p:nvPr/>
          </p:nvSpPr>
          <p:spPr>
            <a:xfrm>
              <a:off x="7485023" y="5359622"/>
              <a:ext cx="147585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Unreliable</a:t>
              </a:r>
            </a:p>
          </p:txBody>
        </p:sp>
        <p:sp>
          <p:nvSpPr>
            <p:cNvPr id="45" name="TextBox 30"/>
            <p:cNvSpPr txBox="1"/>
            <p:nvPr/>
          </p:nvSpPr>
          <p:spPr>
            <a:xfrm>
              <a:off x="265997" y="5372982"/>
              <a:ext cx="117474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a:t>
              </a:r>
            </a:p>
          </p:txBody>
        </p:sp>
      </p:grpSp>
      <p:grpSp>
        <p:nvGrpSpPr>
          <p:cNvPr id="29" name="Group 28"/>
          <p:cNvGrpSpPr/>
          <p:nvPr/>
        </p:nvGrpSpPr>
        <p:grpSpPr>
          <a:xfrm>
            <a:off x="220417" y="3391760"/>
            <a:ext cx="8800185" cy="1268831"/>
            <a:chOff x="220417" y="3391760"/>
            <a:chExt cx="8800185" cy="1268831"/>
          </a:xfrm>
        </p:grpSpPr>
        <p:grpSp>
          <p:nvGrpSpPr>
            <p:cNvPr id="10" name="Group 9"/>
            <p:cNvGrpSpPr/>
            <p:nvPr/>
          </p:nvGrpSpPr>
          <p:grpSpPr>
            <a:xfrm>
              <a:off x="220417" y="3391760"/>
              <a:ext cx="8800185" cy="1268831"/>
              <a:chOff x="220417" y="3391760"/>
              <a:chExt cx="8800185" cy="1268831"/>
            </a:xfrm>
          </p:grpSpPr>
          <p:sp>
            <p:nvSpPr>
              <p:cNvPr id="32" name="Rounded Rectangle 31"/>
              <p:cNvSpPr/>
              <p:nvPr/>
            </p:nvSpPr>
            <p:spPr>
              <a:xfrm>
                <a:off x="290253" y="3391760"/>
                <a:ext cx="8637848" cy="114991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TextBox 7"/>
              <p:cNvSpPr txBox="1"/>
              <p:nvPr/>
            </p:nvSpPr>
            <p:spPr>
              <a:xfrm>
                <a:off x="220417" y="4198926"/>
                <a:ext cx="153503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rPr>
                  <a:t>Vulnerable</a:t>
                </a:r>
              </a:p>
            </p:txBody>
          </p:sp>
          <p:sp>
            <p:nvSpPr>
              <p:cNvPr id="42" name="TextBox 41"/>
              <p:cNvSpPr txBox="1"/>
              <p:nvPr/>
            </p:nvSpPr>
            <p:spPr>
              <a:xfrm>
                <a:off x="7816105" y="4198926"/>
                <a:ext cx="12044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000"/>
                    </a:solidFill>
                    <a:effectLst/>
                    <a:uLnTx/>
                    <a:uFillTx/>
                    <a:latin typeface="Calibri" panose="020F0502020204030204"/>
                    <a:ea typeface="+mn-ea"/>
                    <a:cs typeface="+mn-cs"/>
                  </a:rPr>
                  <a:t>Tolerant</a:t>
                </a:r>
              </a:p>
            </p:txBody>
          </p:sp>
        </p:grpSp>
        <p:grpSp>
          <p:nvGrpSpPr>
            <p:cNvPr id="22" name="Group 21"/>
            <p:cNvGrpSpPr/>
            <p:nvPr/>
          </p:nvGrpSpPr>
          <p:grpSpPr>
            <a:xfrm>
              <a:off x="677394" y="3515307"/>
              <a:ext cx="7779633" cy="897736"/>
              <a:chOff x="677394" y="3515307"/>
              <a:chExt cx="7779633" cy="897736"/>
            </a:xfrm>
          </p:grpSpPr>
          <p:sp>
            <p:nvSpPr>
              <p:cNvPr id="15" name="Rectangle 14"/>
              <p:cNvSpPr/>
              <p:nvPr/>
            </p:nvSpPr>
            <p:spPr>
              <a:xfrm>
                <a:off x="677394" y="3515307"/>
                <a:ext cx="1296758" cy="800457"/>
              </a:xfrm>
              <a:prstGeom prst="rect">
                <a:avLst/>
              </a:prstGeom>
              <a:solidFill>
                <a:srgbClr val="375DA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A</a:t>
                </a:r>
              </a:p>
            </p:txBody>
          </p:sp>
          <p:sp>
            <p:nvSpPr>
              <p:cNvPr id="17" name="Oval 16"/>
              <p:cNvSpPr/>
              <p:nvPr/>
            </p:nvSpPr>
            <p:spPr>
              <a:xfrm>
                <a:off x="5862596"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A</a:t>
                </a:r>
              </a:p>
            </p:txBody>
          </p:sp>
          <p:sp>
            <p:nvSpPr>
              <p:cNvPr id="21" name="Oval 20"/>
              <p:cNvSpPr/>
              <p:nvPr/>
            </p:nvSpPr>
            <p:spPr>
              <a:xfrm>
                <a:off x="7160269" y="3531931"/>
                <a:ext cx="1296758" cy="800457"/>
              </a:xfrm>
              <a:prstGeom prst="ellipse">
                <a:avLst/>
              </a:prstGeom>
              <a:solidFill>
                <a:srgbClr val="4472C4"/>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2 data B</a:t>
                </a:r>
              </a:p>
            </p:txBody>
          </p:sp>
          <p:grpSp>
            <p:nvGrpSpPr>
              <p:cNvPr id="23" name="Group 22"/>
              <p:cNvGrpSpPr/>
              <p:nvPr/>
            </p:nvGrpSpPr>
            <p:grpSpPr>
              <a:xfrm>
                <a:off x="3270910" y="3515307"/>
                <a:ext cx="1296758" cy="897736"/>
                <a:chOff x="3238201" y="4595275"/>
                <a:chExt cx="1296758" cy="897736"/>
              </a:xfrm>
            </p:grpSpPr>
            <p:sp>
              <p:nvSpPr>
                <p:cNvPr id="24" name="Isosceles Triangle 23"/>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4"/>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A</a:t>
                  </a:r>
                </a:p>
              </p:txBody>
            </p:sp>
          </p:grpSp>
          <p:grpSp>
            <p:nvGrpSpPr>
              <p:cNvPr id="26" name="Group 25"/>
              <p:cNvGrpSpPr/>
              <p:nvPr/>
            </p:nvGrpSpPr>
            <p:grpSpPr>
              <a:xfrm>
                <a:off x="4566753" y="3515307"/>
                <a:ext cx="1296758" cy="897736"/>
                <a:chOff x="3238201" y="4595275"/>
                <a:chExt cx="1296758" cy="897736"/>
              </a:xfrm>
            </p:grpSpPr>
            <p:sp>
              <p:nvSpPr>
                <p:cNvPr id="27" name="Isosceles Triangle 2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Rectangle 2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3 data B</a:t>
                  </a:r>
                </a:p>
              </p:txBody>
            </p:sp>
          </p:grpSp>
          <p:grpSp>
            <p:nvGrpSpPr>
              <p:cNvPr id="46" name="Group 45"/>
              <p:cNvGrpSpPr/>
              <p:nvPr/>
            </p:nvGrpSpPr>
            <p:grpSpPr>
              <a:xfrm>
                <a:off x="1990606" y="3515307"/>
                <a:ext cx="1296758" cy="897736"/>
                <a:chOff x="3238201" y="4595275"/>
                <a:chExt cx="1296758" cy="897736"/>
              </a:xfrm>
            </p:grpSpPr>
            <p:sp>
              <p:nvSpPr>
                <p:cNvPr id="47" name="Isosceles Triangle 46"/>
                <p:cNvSpPr/>
                <p:nvPr/>
              </p:nvSpPr>
              <p:spPr>
                <a:xfrm>
                  <a:off x="3238201" y="4595275"/>
                  <a:ext cx="1296758" cy="800457"/>
                </a:xfrm>
                <a:prstGeom prst="triangle">
                  <a:avLst/>
                </a:prstGeom>
                <a:solidFill>
                  <a:srgbClr val="A7B5DB"/>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Rectangle 47"/>
                <p:cNvSpPr/>
                <p:nvPr/>
              </p:nvSpPr>
              <p:spPr>
                <a:xfrm>
                  <a:off x="3308171" y="4785125"/>
                  <a:ext cx="1156818" cy="70788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App 1 data B</a:t>
                  </a:r>
                </a:p>
              </p:txBody>
            </p:sp>
          </p:grpSp>
        </p:grpSp>
      </p:grpSp>
      <p:sp>
        <p:nvSpPr>
          <p:cNvPr id="19" name="Slide Number Placeholder 1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B4CB9A-C63F-4E87-AA38-9916D0B520C4}" type="slidenum">
              <a:rPr kumimoji="0" lang="en-US" sz="16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3457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par>
                                <p:cTn id="8" presetID="22" presetClass="entr" presetSubtype="1"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wipe(up)">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iterate type="lt">
                                    <p:tmPct val="0"/>
                                  </p:iterate>
                                  <p:childTnLst>
                                    <p:set>
                                      <p:cBhvr>
                                        <p:cTn id="14" dur="1" fill="hold">
                                          <p:stCondLst>
                                            <p:cond delay="0"/>
                                          </p:stCondLst>
                                        </p:cTn>
                                        <p:tgtEl>
                                          <p:spTgt spid="44"/>
                                        </p:tgtEl>
                                        <p:attrNameLst>
                                          <p:attrName>style.visibility</p:attrName>
                                        </p:attrNameLst>
                                      </p:cBhvr>
                                      <p:to>
                                        <p:strVal val="visible"/>
                                      </p:to>
                                    </p:set>
                                    <p:animEffect transition="in" filter="wipe(up)">
                                      <p:cBhvr>
                                        <p:cTn id="15" dur="500"/>
                                        <p:tgtEl>
                                          <p:spTgt spid="44"/>
                                        </p:tgtEl>
                                      </p:cBhvr>
                                    </p:animEffect>
                                  </p:childTnLst>
                                </p:cTn>
                              </p:par>
                              <p:par>
                                <p:cTn id="16" presetID="22" presetClass="entr" presetSubtype="1"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up)">
                                      <p:cBhvr>
                                        <p:cTn id="18" dur="500"/>
                                        <p:tgtEl>
                                          <p:spTgt spid="9"/>
                                        </p:tgtEl>
                                      </p:cBhvr>
                                    </p:animEffect>
                                  </p:childTnLst>
                                </p:cTn>
                              </p:par>
                            </p:childTnLst>
                          </p:cTn>
                        </p:par>
                        <p:par>
                          <p:cTn id="19" fill="hold">
                            <p:stCondLst>
                              <p:cond delay="500"/>
                            </p:stCondLst>
                            <p:childTnLst>
                              <p:par>
                                <p:cTn id="20" presetID="22" presetClass="entr" presetSubtype="1" fill="hold" nodeType="after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wipe(up)">
                                      <p:cBhvr>
                                        <p:cTn id="22" dur="500"/>
                                        <p:tgtEl>
                                          <p:spTgt spid="2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up)">
                                      <p:cBhvr>
                                        <p:cTn id="27" dur="500"/>
                                        <p:tgtEl>
                                          <p:spTgt spid="7"/>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wipe(up)">
                                      <p:cBhvr>
                                        <p:cTn id="30" dur="500"/>
                                        <p:tgtEl>
                                          <p:spTgt spid="52"/>
                                        </p:tgtEl>
                                      </p:cBhvr>
                                    </p:animEffect>
                                  </p:childTnLst>
                                </p:cTn>
                              </p:par>
                            </p:childTnLst>
                          </p:cTn>
                        </p:par>
                        <p:par>
                          <p:cTn id="31" fill="hold">
                            <p:stCondLst>
                              <p:cond delay="500"/>
                            </p:stCondLst>
                            <p:childTnLst>
                              <p:par>
                                <p:cTn id="32" presetID="22" presetClass="entr" presetSubtype="1" fill="hold" nodeType="after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up)">
                                      <p:cBhvr>
                                        <p:cTn id="3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2" grpId="0"/>
      <p:bldP spid="44" grpId="0"/>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More on Heterogeneous-Reliability Memory</a:t>
            </a:r>
          </a:p>
        </p:txBody>
      </p:sp>
      <p:sp>
        <p:nvSpPr>
          <p:cNvPr id="3" name="Content Placeholder 2"/>
          <p:cNvSpPr>
            <a:spLocks noGrp="1"/>
          </p:cNvSpPr>
          <p:nvPr>
            <p:ph idx="1"/>
          </p:nvPr>
        </p:nvSpPr>
        <p:spPr>
          <a:xfrm>
            <a:off x="228600" y="980728"/>
            <a:ext cx="8807896" cy="5051648"/>
          </a:xfrm>
        </p:spPr>
        <p:txBody>
          <a:bodyPr/>
          <a:lstStyle/>
          <a:p>
            <a:r>
              <a:rPr lang="en-US" sz="1800" dirty="0" err="1"/>
              <a:t>Yixin</a:t>
            </a:r>
            <a:r>
              <a:rPr lang="en-US" sz="1800" dirty="0"/>
              <a:t> </a:t>
            </a:r>
            <a:r>
              <a:rPr lang="en-US" sz="1800" dirty="0" err="1"/>
              <a:t>Luo</a:t>
            </a:r>
            <a:r>
              <a:rPr lang="en-US" sz="1800" dirty="0"/>
              <a:t>, </a:t>
            </a:r>
            <a:r>
              <a:rPr lang="en-US" sz="1800" dirty="0" err="1"/>
              <a:t>Sriram</a:t>
            </a:r>
            <a:r>
              <a:rPr lang="en-US" sz="1800" dirty="0"/>
              <a:t> </a:t>
            </a:r>
            <a:r>
              <a:rPr lang="en-US" sz="1800" dirty="0" err="1"/>
              <a:t>Govindan</a:t>
            </a:r>
            <a:r>
              <a:rPr lang="en-US" sz="1800" dirty="0"/>
              <a:t>, </a:t>
            </a:r>
            <a:r>
              <a:rPr lang="en-US" sz="1800" dirty="0" err="1"/>
              <a:t>Bikash</a:t>
            </a:r>
            <a:r>
              <a:rPr lang="en-US" sz="1800" dirty="0"/>
              <a:t> Sharma, Mark </a:t>
            </a:r>
            <a:r>
              <a:rPr lang="en-US" sz="1800" dirty="0" err="1"/>
              <a:t>Santaniello</a:t>
            </a:r>
            <a:r>
              <a:rPr lang="en-US" sz="1800" dirty="0"/>
              <a:t>, Justin Meza, </a:t>
            </a:r>
            <a:r>
              <a:rPr lang="en-US" sz="1800" dirty="0" err="1"/>
              <a:t>Aman</a:t>
            </a:r>
            <a:r>
              <a:rPr lang="en-US" sz="1800" dirty="0"/>
              <a:t> </a:t>
            </a:r>
            <a:r>
              <a:rPr lang="en-US" sz="1800" dirty="0" err="1"/>
              <a:t>Kansal</a:t>
            </a:r>
            <a:r>
              <a:rPr lang="en-US" sz="1800" dirty="0"/>
              <a:t>, </a:t>
            </a:r>
            <a:r>
              <a:rPr lang="en-US" sz="1800" dirty="0" err="1"/>
              <a:t>Jie</a:t>
            </a:r>
            <a:r>
              <a:rPr lang="en-US" sz="1800" dirty="0"/>
              <a:t> Liu, </a:t>
            </a:r>
            <a:r>
              <a:rPr lang="en-US" sz="1800" dirty="0" err="1"/>
              <a:t>Badriddine</a:t>
            </a:r>
            <a:r>
              <a:rPr lang="en-US" sz="1800" dirty="0"/>
              <a:t> </a:t>
            </a:r>
            <a:r>
              <a:rPr lang="en-US" sz="1800" dirty="0" err="1"/>
              <a:t>Khessib</a:t>
            </a:r>
            <a:r>
              <a:rPr lang="en-US" sz="1800" dirty="0"/>
              <a:t>, </a:t>
            </a:r>
            <a:r>
              <a:rPr lang="en-US" sz="1800" dirty="0" err="1"/>
              <a:t>Kushagra</a:t>
            </a:r>
            <a:r>
              <a:rPr lang="en-US" sz="1800" dirty="0"/>
              <a:t> </a:t>
            </a:r>
            <a:r>
              <a:rPr lang="en-US" sz="1800" dirty="0" err="1"/>
              <a:t>Vaid</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"Characterizing Application Memory Error Vulnerability to Optimize Data Center Cost via Heterogeneous-Reliability Memory"</a:t>
            </a:r>
            <a:r>
              <a:rPr lang="en-US" sz="1800" dirty="0">
                <a:solidFill>
                  <a:srgbClr val="0432FF"/>
                </a:solidFill>
              </a:rPr>
              <a:t> </a:t>
            </a:r>
            <a:br>
              <a:rPr lang="en-US" sz="1800" dirty="0">
                <a:solidFill>
                  <a:srgbClr val="0432FF"/>
                </a:solidFill>
              </a:rPr>
            </a:br>
            <a:r>
              <a:rPr lang="en-US" sz="1800" i="1" dirty="0"/>
              <a:t>Proceedings of the </a:t>
            </a:r>
            <a:r>
              <a:rPr lang="en-US" sz="1800" i="1" dirty="0">
                <a:hlinkClick r:id="rId3"/>
              </a:rPr>
              <a:t>44th Annual IEEE/IFIP International Conference on Dependable Systems and Networks </a:t>
            </a:r>
            <a:r>
              <a:rPr lang="en-US" sz="1800" i="1" dirty="0"/>
              <a:t>(</a:t>
            </a:r>
            <a:r>
              <a:rPr lang="en-US" sz="1800" b="1" i="1" dirty="0"/>
              <a:t>DSN</a:t>
            </a:r>
            <a:r>
              <a:rPr lang="en-US" sz="1800" i="1" dirty="0"/>
              <a:t>)</a:t>
            </a:r>
            <a:r>
              <a:rPr lang="en-US" sz="1800" dirty="0"/>
              <a:t>, Atlanta, GA, June 2014. [</a:t>
            </a:r>
            <a:r>
              <a:rPr lang="en-US" sz="1800" dirty="0">
                <a:hlinkClick r:id="rId4"/>
              </a:rPr>
              <a:t>Summary</a:t>
            </a:r>
            <a:r>
              <a:rPr lang="en-US" sz="1800" dirty="0"/>
              <a:t>] [</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Coverage on ZDNet</a:t>
            </a:r>
            <a:r>
              <a:rPr lang="en-US" sz="18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8"/>
          <a:stretch>
            <a:fillRect/>
          </a:stretch>
        </p:blipFill>
        <p:spPr>
          <a:xfrm>
            <a:off x="0" y="3861048"/>
            <a:ext cx="9144000" cy="1840302"/>
          </a:xfrm>
          <a:prstGeom prst="rect">
            <a:avLst/>
          </a:prstGeom>
        </p:spPr>
      </p:pic>
    </p:spTree>
    <p:extLst>
      <p:ext uri="{BB962C8B-B14F-4D97-AF65-F5344CB8AC3E}">
        <p14:creationId xmlns:p14="http://schemas.microsoft.com/office/powerpoint/2010/main" val="8514285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AC6CF7-8A7A-7F49-93EB-D1EB3265D4AB}"/>
              </a:ext>
            </a:extLst>
          </p:cNvPr>
          <p:cNvSpPr>
            <a:spLocks noGrp="1"/>
          </p:cNvSpPr>
          <p:nvPr>
            <p:ph type="title"/>
          </p:nvPr>
        </p:nvSpPr>
        <p:spPr/>
        <p:txBody>
          <a:bodyPr/>
          <a:lstStyle/>
          <a:p>
            <a:r>
              <a:rPr lang="en-US" dirty="0"/>
              <a:t>Another Example: EDEN for DNNs</a:t>
            </a:r>
          </a:p>
        </p:txBody>
      </p:sp>
      <p:sp>
        <p:nvSpPr>
          <p:cNvPr id="3" name="Content Placeholder 2">
            <a:extLst>
              <a:ext uri="{FF2B5EF4-FFF2-40B4-BE49-F238E27FC236}">
                <a16:creationId xmlns:a16="http://schemas.microsoft.com/office/drawing/2014/main" id="{CFEED0F3-2DF8-844D-8E32-56660BCA7F42}"/>
              </a:ext>
            </a:extLst>
          </p:cNvPr>
          <p:cNvSpPr>
            <a:spLocks noGrp="1"/>
          </p:cNvSpPr>
          <p:nvPr>
            <p:ph idx="1"/>
          </p:nvPr>
        </p:nvSpPr>
        <p:spPr/>
        <p:txBody>
          <a:bodyPr/>
          <a:lstStyle/>
          <a:p>
            <a:r>
              <a:rPr lang="en-US" dirty="0"/>
              <a:t>Deep Neural Network evaluation is very DRAM-intensive (especially for large networks)</a:t>
            </a:r>
          </a:p>
          <a:p>
            <a:endParaRPr lang="en-US" dirty="0"/>
          </a:p>
          <a:p>
            <a:pPr marL="0" indent="0">
              <a:buNone/>
            </a:pPr>
            <a:r>
              <a:rPr lang="en-US" dirty="0">
                <a:solidFill>
                  <a:srgbClr val="FF0000"/>
                </a:solidFill>
              </a:rPr>
              <a:t>1. Some data and layers in DNNs are very tolerant to errors</a:t>
            </a:r>
          </a:p>
          <a:p>
            <a:pPr marL="0" indent="0">
              <a:buNone/>
            </a:pPr>
            <a:endParaRPr lang="en-US" dirty="0"/>
          </a:p>
          <a:p>
            <a:pPr marL="0" indent="0">
              <a:buNone/>
            </a:pPr>
            <a:r>
              <a:rPr lang="en-US" dirty="0">
                <a:solidFill>
                  <a:srgbClr val="1A5712"/>
                </a:solidFill>
              </a:rPr>
              <a:t>2. Reduce DRAM latency and voltage on such data and layers</a:t>
            </a:r>
          </a:p>
          <a:p>
            <a:pPr marL="0" indent="0">
              <a:buNone/>
            </a:pPr>
            <a:endParaRPr lang="en-US" dirty="0"/>
          </a:p>
          <a:p>
            <a:pPr marL="0" indent="0">
              <a:buNone/>
            </a:pPr>
            <a:r>
              <a:rPr lang="en-US" dirty="0">
                <a:solidFill>
                  <a:srgbClr val="8C0000"/>
                </a:solidFill>
              </a:rPr>
              <a:t>3. While still achieving a user-specified DNN accuracy target by making training DRAM-error-aware</a:t>
            </a:r>
          </a:p>
          <a:p>
            <a:endParaRPr lang="en-US" dirty="0"/>
          </a:p>
          <a:p>
            <a:pPr marL="0" indent="0" algn="ctr">
              <a:buNone/>
            </a:pPr>
            <a:r>
              <a:rPr lang="en-US" b="1" dirty="0">
                <a:solidFill>
                  <a:srgbClr val="0000FF"/>
                </a:solidFill>
              </a:rPr>
              <a:t>Data-aware management of DRAM latency and voltage for Deep Neural Network Inference</a:t>
            </a:r>
          </a:p>
        </p:txBody>
      </p:sp>
      <p:sp>
        <p:nvSpPr>
          <p:cNvPr id="4" name="Slide Number Placeholder 3">
            <a:extLst>
              <a:ext uri="{FF2B5EF4-FFF2-40B4-BE49-F238E27FC236}">
                <a16:creationId xmlns:a16="http://schemas.microsoft.com/office/drawing/2014/main" id="{4B39E494-28EC-504C-A60C-18172219B2A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95AFC4-B67F-BC48-882B-8F3B14641016}"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spTree>
    <p:extLst>
      <p:ext uri="{BB962C8B-B14F-4D97-AF65-F5344CB8AC3E}">
        <p14:creationId xmlns:p14="http://schemas.microsoft.com/office/powerpoint/2010/main" val="7540001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5" name="Google Shape;625;p67"/>
          <p:cNvSpPr txBox="1">
            <a:spLocks noGrp="1"/>
          </p:cNvSpPr>
          <p:nvPr>
            <p:ph type="sldNum" idx="12"/>
          </p:nvPr>
        </p:nvSpPr>
        <p:spPr>
          <a:xfrm>
            <a:off x="8595301" y="6464399"/>
            <a:ext cx="548700" cy="393600"/>
          </a:xfrm>
          <a:prstGeom prst="rect">
            <a:avLst/>
          </a:prstGeom>
        </p:spPr>
        <p:txBody>
          <a:bodyPr spcFirstLastPara="1" wrap="square" lIns="91425" tIns="91425" rIns="91425" bIns="91425" anchor="ctr" anchorCtr="0">
            <a:noAutofit/>
          </a:body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375</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627" name="Google Shape;627;p67"/>
          <p:cNvPicPr preferRelativeResize="0"/>
          <p:nvPr/>
        </p:nvPicPr>
        <p:blipFill>
          <a:blip r:embed="rId3">
            <a:alphaModFix/>
          </a:blip>
          <a:stretch>
            <a:fillRect/>
          </a:stretch>
        </p:blipFill>
        <p:spPr>
          <a:xfrm>
            <a:off x="215206" y="1769834"/>
            <a:ext cx="8380095" cy="2647541"/>
          </a:xfrm>
          <a:prstGeom prst="rect">
            <a:avLst/>
          </a:prstGeom>
          <a:noFill/>
          <a:ln>
            <a:noFill/>
          </a:ln>
        </p:spPr>
      </p:pic>
      <p:sp>
        <p:nvSpPr>
          <p:cNvPr id="628" name="Google Shape;628;p67"/>
          <p:cNvSpPr txBox="1">
            <a:spLocks noGrp="1"/>
          </p:cNvSpPr>
          <p:nvPr>
            <p:ph type="body" idx="1"/>
          </p:nvPr>
        </p:nvSpPr>
        <p:spPr>
          <a:xfrm>
            <a:off x="150283" y="943578"/>
            <a:ext cx="8786379" cy="524951"/>
          </a:xfrm>
          <a:prstGeom prst="rect">
            <a:avLst/>
          </a:prstGeom>
        </p:spPr>
        <p:txBody>
          <a:bodyPr spcFirstLastPara="1" wrap="square" lIns="91425" tIns="91425" rIns="91425" bIns="91425" anchor="t" anchorCtr="0">
            <a:noAutofit/>
          </a:bodyPr>
          <a:lstStyle/>
          <a:p>
            <a:pPr marL="0" indent="0">
              <a:lnSpc>
                <a:spcPct val="100000"/>
              </a:lnSpc>
              <a:buNone/>
            </a:pPr>
            <a:r>
              <a:rPr lang="en" b="1" dirty="0">
                <a:solidFill>
                  <a:schemeClr val="dk1"/>
                </a:solidFill>
                <a:latin typeface="Cambria"/>
                <a:ea typeface="Cambria"/>
                <a:cs typeface="Cambria"/>
                <a:sym typeface="Cambria"/>
              </a:rPr>
              <a:t>Mapping example of ResNet-50</a:t>
            </a:r>
            <a:r>
              <a:rPr lang="en" b="1" dirty="0">
                <a:solidFill>
                  <a:srgbClr val="000000"/>
                </a:solidFill>
                <a:latin typeface="Cambria"/>
                <a:ea typeface="Cambria"/>
                <a:cs typeface="Cambria"/>
                <a:sym typeface="Cambria"/>
              </a:rPr>
              <a:t>:</a:t>
            </a:r>
            <a:endParaRPr b="1" dirty="0">
              <a:solidFill>
                <a:srgbClr val="000000"/>
              </a:solidFill>
              <a:latin typeface="Cambria"/>
              <a:ea typeface="Cambria"/>
              <a:cs typeface="Cambria"/>
              <a:sym typeface="Cambria"/>
            </a:endParaRPr>
          </a:p>
        </p:txBody>
      </p:sp>
      <p:sp>
        <p:nvSpPr>
          <p:cNvPr id="7" name="Google Shape;109;p19">
            <a:extLst>
              <a:ext uri="{FF2B5EF4-FFF2-40B4-BE49-F238E27FC236}">
                <a16:creationId xmlns:a16="http://schemas.microsoft.com/office/drawing/2014/main" id="{3BCE78A8-5D4F-D64C-81DC-F6E39F0741F1}"/>
              </a:ext>
            </a:extLst>
          </p:cNvPr>
          <p:cNvSpPr/>
          <p:nvPr/>
        </p:nvSpPr>
        <p:spPr>
          <a:xfrm>
            <a:off x="0" y="2"/>
            <a:ext cx="9144000" cy="811549"/>
          </a:xfrm>
          <a:prstGeom prst="rect">
            <a:avLst/>
          </a:prstGeom>
          <a:solidFill>
            <a:srgbClr val="D9EAD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Example DNN Data Type to DRAM Mapping</a:t>
            </a:r>
          </a:p>
        </p:txBody>
      </p:sp>
      <p:pic>
        <p:nvPicPr>
          <p:cNvPr id="10" name="Google Shape;59;p13">
            <a:extLst>
              <a:ext uri="{FF2B5EF4-FFF2-40B4-BE49-F238E27FC236}">
                <a16:creationId xmlns:a16="http://schemas.microsoft.com/office/drawing/2014/main" id="{49DC5ECD-EFDF-0944-8D3D-42A5E5B8E176}"/>
              </a:ext>
            </a:extLst>
          </p:cNvPr>
          <p:cNvPicPr preferRelativeResize="0">
            <a:picLocks noChangeAspect="1"/>
          </p:cNvPicPr>
          <p:nvPr/>
        </p:nvPicPr>
        <p:blipFill>
          <a:blip r:embed="rId4" cstate="screen">
            <a:alphaModFix/>
            <a:extLst>
              <a:ext uri="{28A0092B-C50C-407E-A947-70E740481C1C}">
                <a14:useLocalDpi xmlns:a14="http://schemas.microsoft.com/office/drawing/2010/main"/>
              </a:ext>
            </a:extLst>
          </a:blip>
          <a:stretch>
            <a:fillRect/>
          </a:stretch>
        </p:blipFill>
        <p:spPr>
          <a:xfrm>
            <a:off x="67276" y="6634352"/>
            <a:ext cx="677549" cy="130349"/>
          </a:xfrm>
          <a:prstGeom prst="rect">
            <a:avLst/>
          </a:prstGeom>
          <a:noFill/>
          <a:ln>
            <a:noFill/>
          </a:ln>
        </p:spPr>
      </p:pic>
      <p:sp>
        <p:nvSpPr>
          <p:cNvPr id="11" name="Google Shape;571;p61">
            <a:extLst>
              <a:ext uri="{FF2B5EF4-FFF2-40B4-BE49-F238E27FC236}">
                <a16:creationId xmlns:a16="http://schemas.microsoft.com/office/drawing/2014/main" id="{6FA00487-75FE-714D-A841-FD476F91319F}"/>
              </a:ext>
            </a:extLst>
          </p:cNvPr>
          <p:cNvSpPr txBox="1"/>
          <p:nvPr/>
        </p:nvSpPr>
        <p:spPr>
          <a:xfrm>
            <a:off x="215205" y="4252851"/>
            <a:ext cx="8786379" cy="1273012"/>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FF"/>
                </a:solidFill>
                <a:effectLst/>
                <a:uLnTx/>
                <a:uFillTx/>
                <a:latin typeface="Cambria"/>
                <a:ea typeface="Cambria"/>
                <a:cs typeface="Cambria"/>
                <a:sym typeface="Cambria"/>
              </a:rPr>
              <a:t>Map more error-tolerant DNN layers </a:t>
            </a:r>
          </a:p>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0" i="0" u="none" strike="noStrike" kern="0" cap="none" spc="0" normalizeH="0" baseline="0" noProof="0" dirty="0">
                <a:ln>
                  <a:noFill/>
                </a:ln>
                <a:solidFill>
                  <a:srgbClr val="FF0000"/>
                </a:solidFill>
                <a:effectLst/>
                <a:uLnTx/>
                <a:uFillTx/>
                <a:latin typeface="Cambria"/>
                <a:ea typeface="Cambria"/>
                <a:cs typeface="Cambria"/>
                <a:sym typeface="Cambria"/>
              </a:rPr>
              <a:t>to DRAM partitions </a:t>
            </a:r>
            <a:r>
              <a:rPr kumimoji="0" lang="en-US" sz="2667" b="1" i="0" u="none" strike="noStrike" kern="0" cap="none" spc="0" normalizeH="0" baseline="0" noProof="0" dirty="0">
                <a:ln>
                  <a:noFill/>
                </a:ln>
                <a:solidFill>
                  <a:srgbClr val="FF0000"/>
                </a:solidFill>
                <a:effectLst/>
                <a:uLnTx/>
                <a:uFillTx/>
                <a:latin typeface="Cambria"/>
                <a:ea typeface="Cambria"/>
                <a:cs typeface="Cambria"/>
                <a:sym typeface="Cambria"/>
              </a:rPr>
              <a:t>with lower voltage/latency</a:t>
            </a:r>
          </a:p>
        </p:txBody>
      </p:sp>
      <p:sp>
        <p:nvSpPr>
          <p:cNvPr id="4" name="Oval 3">
            <a:extLst>
              <a:ext uri="{FF2B5EF4-FFF2-40B4-BE49-F238E27FC236}">
                <a16:creationId xmlns:a16="http://schemas.microsoft.com/office/drawing/2014/main" id="{4D7AE04A-9220-494C-B1F0-9D1B2DCF30EB}"/>
              </a:ext>
            </a:extLst>
          </p:cNvPr>
          <p:cNvSpPr/>
          <p:nvPr/>
        </p:nvSpPr>
        <p:spPr>
          <a:xfrm>
            <a:off x="2169194" y="3053176"/>
            <a:ext cx="364613" cy="370325"/>
          </a:xfrm>
          <a:prstGeom prst="ellipse">
            <a:avLst/>
          </a:prstGeom>
          <a:solidFill>
            <a:srgbClr val="FFFF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Arial"/>
                <a:ea typeface="+mn-ea"/>
                <a:cs typeface="+mn-cs"/>
                <a:sym typeface="Arial"/>
              </a:rPr>
              <a:t>1</a:t>
            </a:r>
          </a:p>
        </p:txBody>
      </p:sp>
      <p:sp>
        <p:nvSpPr>
          <p:cNvPr id="13" name="Oval 12">
            <a:extLst>
              <a:ext uri="{FF2B5EF4-FFF2-40B4-BE49-F238E27FC236}">
                <a16:creationId xmlns:a16="http://schemas.microsoft.com/office/drawing/2014/main" id="{6BDBA303-B9BC-9347-A2C5-F3BD52862A08}"/>
              </a:ext>
            </a:extLst>
          </p:cNvPr>
          <p:cNvSpPr/>
          <p:nvPr/>
        </p:nvSpPr>
        <p:spPr>
          <a:xfrm>
            <a:off x="3880995" y="2601491"/>
            <a:ext cx="364613" cy="370325"/>
          </a:xfrm>
          <a:prstGeom prst="ellipse">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2</a:t>
            </a:r>
          </a:p>
        </p:txBody>
      </p:sp>
      <p:sp>
        <p:nvSpPr>
          <p:cNvPr id="14" name="Oval 13">
            <a:extLst>
              <a:ext uri="{FF2B5EF4-FFF2-40B4-BE49-F238E27FC236}">
                <a16:creationId xmlns:a16="http://schemas.microsoft.com/office/drawing/2014/main" id="{0D9A0732-D08D-0347-83AB-9542B8D45F9B}"/>
              </a:ext>
            </a:extLst>
          </p:cNvPr>
          <p:cNvSpPr/>
          <p:nvPr/>
        </p:nvSpPr>
        <p:spPr>
          <a:xfrm>
            <a:off x="5644226" y="2480074"/>
            <a:ext cx="364613" cy="370325"/>
          </a:xfrm>
          <a:prstGeom prst="ellipse">
            <a:avLst/>
          </a:prstGeom>
          <a:solidFill>
            <a:srgbClr val="00B05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3</a:t>
            </a:r>
          </a:p>
        </p:txBody>
      </p:sp>
      <p:sp>
        <p:nvSpPr>
          <p:cNvPr id="15" name="Oval 14">
            <a:extLst>
              <a:ext uri="{FF2B5EF4-FFF2-40B4-BE49-F238E27FC236}">
                <a16:creationId xmlns:a16="http://schemas.microsoft.com/office/drawing/2014/main" id="{6713410C-D9C2-AB42-B5EC-6E0D72C30270}"/>
              </a:ext>
            </a:extLst>
          </p:cNvPr>
          <p:cNvSpPr/>
          <p:nvPr/>
        </p:nvSpPr>
        <p:spPr>
          <a:xfrm>
            <a:off x="7371283" y="2280396"/>
            <a:ext cx="364613" cy="370325"/>
          </a:xfrm>
          <a:prstGeom prst="ellipse">
            <a:avLst/>
          </a:prstGeom>
          <a:solidFill>
            <a:srgbClr val="081CF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FFFFFF"/>
                </a:solidFill>
                <a:effectLst/>
                <a:uLnTx/>
                <a:uFillTx/>
                <a:latin typeface="Arial"/>
                <a:ea typeface="+mn-ea"/>
                <a:cs typeface="+mn-cs"/>
                <a:sym typeface="Arial"/>
              </a:rPr>
              <a:t>4</a:t>
            </a:r>
          </a:p>
        </p:txBody>
      </p:sp>
      <p:sp>
        <p:nvSpPr>
          <p:cNvPr id="5" name="Rectangle 4">
            <a:extLst>
              <a:ext uri="{FF2B5EF4-FFF2-40B4-BE49-F238E27FC236}">
                <a16:creationId xmlns:a16="http://schemas.microsoft.com/office/drawing/2014/main" id="{86870D0F-D82B-6C41-9C97-B5BC74049CF6}"/>
              </a:ext>
            </a:extLst>
          </p:cNvPr>
          <p:cNvSpPr/>
          <p:nvPr/>
        </p:nvSpPr>
        <p:spPr>
          <a:xfrm>
            <a:off x="1758510" y="270179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&lt;2%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2" name="Rectangle 21">
            <a:extLst>
              <a:ext uri="{FF2B5EF4-FFF2-40B4-BE49-F238E27FC236}">
                <a16:creationId xmlns:a16="http://schemas.microsoft.com/office/drawing/2014/main" id="{F474518B-A4B8-CB44-8B10-FDDD86409945}"/>
              </a:ext>
            </a:extLst>
          </p:cNvPr>
          <p:cNvSpPr/>
          <p:nvPr/>
        </p:nvSpPr>
        <p:spPr>
          <a:xfrm>
            <a:off x="3385155" y="2232177"/>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&lt;5%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3" name="Rectangle 22">
            <a:extLst>
              <a:ext uri="{FF2B5EF4-FFF2-40B4-BE49-F238E27FC236}">
                <a16:creationId xmlns:a16="http://schemas.microsoft.com/office/drawing/2014/main" id="{45CB6589-1569-0F48-9749-33E96B6F8FDD}"/>
              </a:ext>
            </a:extLst>
          </p:cNvPr>
          <p:cNvSpPr/>
          <p:nvPr/>
        </p:nvSpPr>
        <p:spPr>
          <a:xfrm>
            <a:off x="5155586" y="2148409"/>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&lt;6%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 name="Rectangle 23">
            <a:extLst>
              <a:ext uri="{FF2B5EF4-FFF2-40B4-BE49-F238E27FC236}">
                <a16:creationId xmlns:a16="http://schemas.microsoft.com/office/drawing/2014/main" id="{A2BB1C28-C771-9843-B1FF-40A448FE0B0A}"/>
              </a:ext>
            </a:extLst>
          </p:cNvPr>
          <p:cNvSpPr/>
          <p:nvPr/>
        </p:nvSpPr>
        <p:spPr>
          <a:xfrm>
            <a:off x="6875443" y="1821903"/>
            <a:ext cx="1356292" cy="379656"/>
          </a:xfrm>
          <a:prstGeom prst="rect">
            <a:avLst/>
          </a:prstGeom>
        </p:spPr>
        <p:txBody>
          <a:bodyPr wrap="square">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0000"/>
                </a:solidFill>
                <a:effectLst/>
                <a:uLnTx/>
                <a:uFillTx/>
                <a:latin typeface="Cambria"/>
                <a:ea typeface="Cambria"/>
                <a:cs typeface="Cambria"/>
                <a:sym typeface="Cambria"/>
              </a:rPr>
              <a:t>&lt;8% BER</a:t>
            </a:r>
            <a:endParaRPr kumimoji="0" lang="en-US" sz="1867"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5" name="Google Shape;571;p61">
            <a:extLst>
              <a:ext uri="{FF2B5EF4-FFF2-40B4-BE49-F238E27FC236}">
                <a16:creationId xmlns:a16="http://schemas.microsoft.com/office/drawing/2014/main" id="{2167F442-27C0-7A42-AAB9-583DC0150870}"/>
              </a:ext>
            </a:extLst>
          </p:cNvPr>
          <p:cNvSpPr txBox="1"/>
          <p:nvPr/>
        </p:nvSpPr>
        <p:spPr>
          <a:xfrm>
            <a:off x="215205" y="5636018"/>
            <a:ext cx="8786379" cy="811549"/>
          </a:xfrm>
          <a:prstGeom prst="rect">
            <a:avLst/>
          </a:prstGeom>
          <a:solidFill>
            <a:srgbClr val="D9EAD3"/>
          </a:solidFill>
          <a:ln>
            <a:noFill/>
          </a:ln>
        </p:spPr>
        <p:txBody>
          <a:bodyPr spcFirstLastPara="1" wrap="square" lIns="91425" tIns="182875" rIns="91425" bIns="91425" anchor="t" anchorCtr="0">
            <a:noAutofit/>
          </a:bodyPr>
          <a:lstStyle/>
          <a:p>
            <a:pPr marL="76198" marR="0" lvl="0" indent="0" algn="ctr" defTabSz="1219170" rtl="0" eaLnBrk="1" fontAlgn="auto" latinLnBrk="0" hangingPunct="1">
              <a:lnSpc>
                <a:spcPct val="114000"/>
              </a:lnSpc>
              <a:spcBef>
                <a:spcPts val="0"/>
              </a:spcBef>
              <a:spcAft>
                <a:spcPts val="0"/>
              </a:spcAft>
              <a:buClr>
                <a:srgbClr val="000000"/>
              </a:buClr>
              <a:buSzPts val="2400"/>
              <a:buFontTx/>
              <a:buNone/>
              <a:tabLst/>
              <a:defRPr/>
            </a:pPr>
            <a:r>
              <a:rPr kumimoji="0" lang="en-US" sz="2667" b="1" i="0" u="none" strike="noStrike" kern="0" cap="none" spc="0" normalizeH="0" baseline="0" noProof="0" dirty="0">
                <a:ln>
                  <a:noFill/>
                </a:ln>
                <a:solidFill>
                  <a:srgbClr val="000000"/>
                </a:solidFill>
                <a:effectLst/>
                <a:uLnTx/>
                <a:uFillTx/>
                <a:latin typeface="Cambria"/>
                <a:ea typeface="Cambria"/>
                <a:cs typeface="Cambria"/>
                <a:sym typeface="Cambria"/>
              </a:rPr>
              <a:t>4 DRAM partitions </a:t>
            </a:r>
            <a:r>
              <a:rPr kumimoji="0" lang="en-US" sz="2667" b="0" i="0" u="none" strike="noStrike" kern="0" cap="none" spc="0" normalizeH="0" baseline="0" noProof="0" dirty="0">
                <a:ln>
                  <a:noFill/>
                </a:ln>
                <a:solidFill>
                  <a:srgbClr val="000000"/>
                </a:solidFill>
                <a:effectLst/>
                <a:uLnTx/>
                <a:uFillTx/>
                <a:latin typeface="Cambria"/>
                <a:ea typeface="Cambria"/>
                <a:cs typeface="Cambria"/>
                <a:sym typeface="Cambria"/>
              </a:rPr>
              <a:t>with different error rates</a:t>
            </a:r>
          </a:p>
        </p:txBody>
      </p:sp>
    </p:spTree>
    <p:extLst>
      <p:ext uri="{BB962C8B-B14F-4D97-AF65-F5344CB8AC3E}">
        <p14:creationId xmlns:p14="http://schemas.microsoft.com/office/powerpoint/2010/main" val="1349535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28">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2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4" grpId="0" animBg="1"/>
      <p:bldP spid="13" grpId="0" animBg="1"/>
      <p:bldP spid="14" grpId="0" animBg="1"/>
      <p:bldP spid="15" grpId="0" animBg="1"/>
      <p:bldP spid="5" grpId="0"/>
      <p:bldP spid="22" grpId="0"/>
      <p:bldP spid="23" grpId="0"/>
      <p:bldP spid="24" grpId="0"/>
      <p:bldP spid="25" grpId="0" animBg="1"/>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600" dirty="0"/>
              <a:t>EDEN: Data-Aware Efficient DNN Inference</a:t>
            </a:r>
          </a:p>
        </p:txBody>
      </p:sp>
      <p:sp>
        <p:nvSpPr>
          <p:cNvPr id="3" name="Content Placeholder 2"/>
          <p:cNvSpPr>
            <a:spLocks noGrp="1"/>
          </p:cNvSpPr>
          <p:nvPr>
            <p:ph idx="1"/>
          </p:nvPr>
        </p:nvSpPr>
        <p:spPr>
          <a:xfrm>
            <a:off x="228600" y="980728"/>
            <a:ext cx="8807896" cy="5051648"/>
          </a:xfrm>
        </p:spPr>
        <p:txBody>
          <a:bodyPr/>
          <a:lstStyle/>
          <a:p>
            <a:r>
              <a:rPr lang="en-US" sz="2000" dirty="0"/>
              <a:t>Skanda </a:t>
            </a:r>
            <a:r>
              <a:rPr lang="en-US" sz="2000" dirty="0" err="1"/>
              <a:t>Koppula</a:t>
            </a:r>
            <a:r>
              <a:rPr lang="en-US" sz="2000" dirty="0"/>
              <a:t>, Lois </a:t>
            </a:r>
            <a:r>
              <a:rPr lang="en-US" sz="2000" dirty="0" err="1"/>
              <a:t>Orosa</a:t>
            </a:r>
            <a:r>
              <a:rPr lang="en-US" sz="2000" dirty="0"/>
              <a:t>, A. </a:t>
            </a:r>
            <a:r>
              <a:rPr lang="en-US" sz="2000" dirty="0" err="1"/>
              <a:t>Giray</a:t>
            </a:r>
            <a:r>
              <a:rPr lang="en-US" sz="2000" dirty="0"/>
              <a:t> </a:t>
            </a:r>
            <a:r>
              <a:rPr lang="en-US" sz="2000" dirty="0" err="1"/>
              <a:t>Yaglikci</a:t>
            </a:r>
            <a:r>
              <a:rPr lang="en-US" sz="2000" dirty="0"/>
              <a:t>, </a:t>
            </a:r>
            <a:r>
              <a:rPr lang="en-US" sz="2000" dirty="0" err="1"/>
              <a:t>Roknoddin</a:t>
            </a:r>
            <a:r>
              <a:rPr lang="en-US" sz="2000" dirty="0"/>
              <a:t> Azizi, Taha </a:t>
            </a:r>
            <a:r>
              <a:rPr lang="en-US" sz="2000" dirty="0" err="1"/>
              <a:t>Shahroodi</a:t>
            </a:r>
            <a:r>
              <a:rPr lang="en-US" sz="2000" dirty="0"/>
              <a:t>, Konstantinos </a:t>
            </a:r>
            <a:r>
              <a:rPr lang="en-US" sz="2000" dirty="0" err="1"/>
              <a:t>Kanellopoulos</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"EDEN: Enabling Energy-Efficient, High-Performance Deep Neural Network Inference Using Approximate DRAM"</a:t>
            </a:r>
            <a:br>
              <a:rPr lang="en-US" sz="2000" dirty="0">
                <a:solidFill>
                  <a:srgbClr val="0432FF"/>
                </a:solidFill>
              </a:rPr>
            </a:br>
            <a:r>
              <a:rPr lang="en-US" sz="2000" i="1" dirty="0"/>
              <a:t>Proceedings of the </a:t>
            </a:r>
            <a:r>
              <a:rPr lang="en-US" sz="2000" i="1" dirty="0">
                <a:hlinkClick r:id="rId3"/>
              </a:rPr>
              <a:t>52nd International Symposium on Microarchitecture</a:t>
            </a:r>
            <a:r>
              <a:rPr lang="en-US" sz="2000" i="1" dirty="0"/>
              <a:t> (</a:t>
            </a:r>
            <a:r>
              <a:rPr lang="en-US" sz="2000" b="1" i="1" dirty="0"/>
              <a:t>MICRO</a:t>
            </a:r>
            <a:r>
              <a:rPr lang="en-US" sz="2000" i="1" dirty="0"/>
              <a:t>)</a:t>
            </a:r>
            <a:r>
              <a:rPr lang="en-US" sz="2000" dirty="0"/>
              <a:t>, Columbus, OH, USA, October 2019.</a:t>
            </a:r>
            <a:br>
              <a:rPr lang="en-US" sz="2000" dirty="0"/>
            </a:br>
            <a:r>
              <a:rPr lang="en-US" sz="2000" dirty="0"/>
              <a:t>[</a:t>
            </a:r>
            <a:r>
              <a:rPr lang="en-US" sz="2000" dirty="0">
                <a:hlinkClick r:id="rId4"/>
              </a:rPr>
              <a:t>Lightning Talk Slides (pptx)</a:t>
            </a:r>
            <a:r>
              <a:rPr lang="en-US" sz="2000" dirty="0"/>
              <a:t> </a:t>
            </a:r>
            <a:r>
              <a:rPr lang="en-US" sz="2000" dirty="0">
                <a:hlinkClick r:id="rId5"/>
              </a:rPr>
              <a:t>(pdf)</a:t>
            </a:r>
            <a:r>
              <a:rPr lang="en-US" sz="2000" dirty="0"/>
              <a:t>]</a:t>
            </a:r>
            <a:br>
              <a:rPr lang="en-US" sz="2000" dirty="0"/>
            </a:br>
            <a:r>
              <a:rPr lang="en-US" sz="2000" dirty="0"/>
              <a:t>[</a:t>
            </a:r>
            <a:r>
              <a:rPr lang="en-US" sz="2000" dirty="0">
                <a:hlinkClick r:id="rId6"/>
              </a:rPr>
              <a:t>Lightning Talk Video</a:t>
            </a:r>
            <a:r>
              <a:rPr lang="en-US" sz="2000" dirty="0"/>
              <a:t> (90 seconds)]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40E42FC0-77B3-B442-82F2-B805EFEC4217}"/>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203576"/>
            <a:ext cx="9144000" cy="1828800"/>
          </a:xfrm>
          <a:prstGeom prst="rect">
            <a:avLst/>
          </a:prstGeom>
        </p:spPr>
      </p:pic>
    </p:spTree>
    <p:extLst>
      <p:ext uri="{BB962C8B-B14F-4D97-AF65-F5344CB8AC3E}">
        <p14:creationId xmlns:p14="http://schemas.microsoft.com/office/powerpoint/2010/main" val="26101888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24AB44-5A91-FE45-AC17-96506CC6861F}"/>
              </a:ext>
            </a:extLst>
          </p:cNvPr>
          <p:cNvSpPr>
            <a:spLocks noGrp="1"/>
          </p:cNvSpPr>
          <p:nvPr>
            <p:ph type="title"/>
          </p:nvPr>
        </p:nvSpPr>
        <p:spPr/>
        <p:txBody>
          <a:bodyPr/>
          <a:lstStyle/>
          <a:p>
            <a:r>
              <a:rPr lang="en-US" dirty="0"/>
              <a:t>SMASH: SW/HW Indexing Acceleration</a:t>
            </a:r>
          </a:p>
        </p:txBody>
      </p:sp>
      <p:sp>
        <p:nvSpPr>
          <p:cNvPr id="3" name="Content Placeholder 2">
            <a:extLst>
              <a:ext uri="{FF2B5EF4-FFF2-40B4-BE49-F238E27FC236}">
                <a16:creationId xmlns:a16="http://schemas.microsoft.com/office/drawing/2014/main" id="{CA49CF32-39A0-6D45-B253-C5079FCA88CD}"/>
              </a:ext>
            </a:extLst>
          </p:cNvPr>
          <p:cNvSpPr>
            <a:spLocks noGrp="1"/>
          </p:cNvSpPr>
          <p:nvPr>
            <p:ph idx="1"/>
          </p:nvPr>
        </p:nvSpPr>
        <p:spPr>
          <a:xfrm>
            <a:off x="228600" y="1047974"/>
            <a:ext cx="8610600" cy="5195664"/>
          </a:xfrm>
        </p:spPr>
        <p:txBody>
          <a:bodyPr/>
          <a:lstStyle/>
          <a:p>
            <a:r>
              <a:rPr lang="en-US" sz="1800" dirty="0"/>
              <a:t>Konstantinos </a:t>
            </a:r>
            <a:r>
              <a:rPr lang="en-US" sz="1800" dirty="0" err="1"/>
              <a:t>Kanellopoulos</a:t>
            </a:r>
            <a:r>
              <a:rPr lang="en-US" sz="1800" dirty="0"/>
              <a:t>, Nandita Vijaykumar, Christina </a:t>
            </a:r>
            <a:r>
              <a:rPr lang="en-US" sz="1800" dirty="0" err="1"/>
              <a:t>Giannoula</a:t>
            </a:r>
            <a:r>
              <a:rPr lang="en-US" sz="1800" dirty="0"/>
              <a:t>, </a:t>
            </a:r>
            <a:r>
              <a:rPr lang="en-US" sz="1800" dirty="0" err="1"/>
              <a:t>Roknoddin</a:t>
            </a:r>
            <a:r>
              <a:rPr lang="en-US" sz="1800" dirty="0"/>
              <a:t> Azizi, Skanda </a:t>
            </a:r>
            <a:r>
              <a:rPr lang="en-US" sz="1800" dirty="0" err="1"/>
              <a:t>Koppula</a:t>
            </a:r>
            <a:r>
              <a:rPr lang="en-US" sz="1800" dirty="0"/>
              <a:t>, Nika Mansouri </a:t>
            </a:r>
            <a:r>
              <a:rPr lang="en-US" sz="1800" dirty="0" err="1"/>
              <a:t>Ghiasi</a:t>
            </a:r>
            <a:r>
              <a:rPr lang="en-US" sz="1800" dirty="0"/>
              <a:t>, Taha </a:t>
            </a:r>
            <a:r>
              <a:rPr lang="en-US" sz="1800" dirty="0" err="1"/>
              <a:t>Shahroodi</a:t>
            </a:r>
            <a:r>
              <a:rPr lang="en-US" sz="1800" dirty="0"/>
              <a:t>, Juan Gomez-Luna,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"SMASH: Co-designing Software Compression and Hardware-Accelerated Indexing for Efficient Sparse Matrix Operations"</a:t>
            </a:r>
            <a:br>
              <a:rPr lang="en-US" sz="1800" dirty="0">
                <a:solidFill>
                  <a:srgbClr val="0432FF"/>
                </a:solidFill>
              </a:rPr>
            </a:br>
            <a:r>
              <a:rPr lang="en-US" sz="1800" i="1" dirty="0"/>
              <a:t>Proceedings of the </a:t>
            </a:r>
            <a:r>
              <a:rPr lang="en-US" sz="1800" i="1" dirty="0">
                <a:hlinkClick r:id="rId3"/>
              </a:rPr>
              <a:t>52nd International Symposium on Microarchitecture</a:t>
            </a:r>
            <a:r>
              <a:rPr lang="en-US" sz="1800" i="1" dirty="0"/>
              <a:t> (</a:t>
            </a:r>
            <a:r>
              <a:rPr lang="en-US" sz="1800" b="1" i="1" dirty="0"/>
              <a:t>MICRO</a:t>
            </a:r>
            <a:r>
              <a:rPr lang="en-US" sz="1800" i="1" dirty="0"/>
              <a:t>)</a:t>
            </a:r>
            <a:r>
              <a:rPr lang="en-US" sz="1800" dirty="0"/>
              <a:t>, Columbus, OH, USA, October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Poster (pptx)</a:t>
            </a:r>
            <a:r>
              <a:rPr lang="en-US" sz="1800" dirty="0"/>
              <a:t> </a:t>
            </a:r>
            <a:r>
              <a:rPr lang="en-US" sz="1800" dirty="0">
                <a:hlinkClick r:id="rId9"/>
              </a:rPr>
              <a:t>(pdf)</a:t>
            </a:r>
            <a:r>
              <a:rPr lang="en-US" sz="1800" dirty="0"/>
              <a:t>]</a:t>
            </a:r>
            <a:br>
              <a:rPr lang="en-US" sz="1800" dirty="0"/>
            </a:br>
            <a:r>
              <a:rPr lang="en-US" sz="1800" dirty="0"/>
              <a:t>[</a:t>
            </a:r>
            <a:r>
              <a:rPr lang="en-US" sz="1800" dirty="0">
                <a:hlinkClick r:id="rId10"/>
              </a:rPr>
              <a:t>Lightning Talk Video</a:t>
            </a:r>
            <a:r>
              <a:rPr lang="en-US" sz="1800" dirty="0"/>
              <a:t> (90 seconds)]</a:t>
            </a:r>
            <a:br>
              <a:rPr lang="en-US" sz="1800" dirty="0"/>
            </a:br>
            <a:r>
              <a:rPr lang="en-US" sz="1800" dirty="0"/>
              <a:t>[</a:t>
            </a:r>
            <a:r>
              <a:rPr lang="en-US" sz="1800" dirty="0">
                <a:hlinkClick r:id="rId11"/>
              </a:rPr>
              <a:t>Full Talk Lecture</a:t>
            </a:r>
            <a:r>
              <a:rPr lang="en-US" sz="1800" dirty="0"/>
              <a:t> (30 minutes)]</a:t>
            </a:r>
          </a:p>
          <a:p>
            <a:pPr marL="0" indent="0">
              <a:buNone/>
            </a:pPr>
            <a:endParaRPr lang="en-US" sz="1800" dirty="0"/>
          </a:p>
        </p:txBody>
      </p:sp>
      <p:sp>
        <p:nvSpPr>
          <p:cNvPr id="4" name="Slide Number Placeholder 3">
            <a:extLst>
              <a:ext uri="{FF2B5EF4-FFF2-40B4-BE49-F238E27FC236}">
                <a16:creationId xmlns:a16="http://schemas.microsoft.com/office/drawing/2014/main" id="{CB407FFA-CEF7-8B47-9DEF-04352233615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6D1AD02-6233-8D47-A15C-B34366589E3A}"/>
              </a:ext>
            </a:extLst>
          </p:cNvPr>
          <p:cNvPicPr>
            <a:picLocks noChangeAspect="1"/>
          </p:cNvPicPr>
          <p:nvPr/>
        </p:nvPicPr>
        <p:blipFill>
          <a:blip r:embed="rId12"/>
          <a:stretch>
            <a:fillRect/>
          </a:stretch>
        </p:blipFill>
        <p:spPr>
          <a:xfrm>
            <a:off x="495300" y="4694238"/>
            <a:ext cx="8077200" cy="2006600"/>
          </a:xfrm>
          <a:prstGeom prst="rect">
            <a:avLst/>
          </a:prstGeom>
        </p:spPr>
      </p:pic>
    </p:spTree>
    <p:extLst>
      <p:ext uri="{BB962C8B-B14F-4D97-AF65-F5344CB8AC3E}">
        <p14:creationId xmlns:p14="http://schemas.microsoft.com/office/powerpoint/2010/main" val="2394173090"/>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7F7209-9645-0B46-930C-11ED6A584BF2}"/>
              </a:ext>
            </a:extLst>
          </p:cNvPr>
          <p:cNvSpPr>
            <a:spLocks noGrp="1"/>
          </p:cNvSpPr>
          <p:nvPr>
            <p:ph type="title"/>
          </p:nvPr>
        </p:nvSpPr>
        <p:spPr/>
        <p:txBody>
          <a:bodyPr/>
          <a:lstStyle/>
          <a:p>
            <a:r>
              <a:rPr lang="en-US" dirty="0"/>
              <a:t>Data-Aware Virtual Memory Framework</a:t>
            </a:r>
          </a:p>
        </p:txBody>
      </p:sp>
      <p:sp>
        <p:nvSpPr>
          <p:cNvPr id="3" name="Content Placeholder 2">
            <a:extLst>
              <a:ext uri="{FF2B5EF4-FFF2-40B4-BE49-F238E27FC236}">
                <a16:creationId xmlns:a16="http://schemas.microsoft.com/office/drawing/2014/main" id="{A4D302F9-879E-9545-8810-B4A40431FA8A}"/>
              </a:ext>
            </a:extLst>
          </p:cNvPr>
          <p:cNvSpPr>
            <a:spLocks noGrp="1"/>
          </p:cNvSpPr>
          <p:nvPr>
            <p:ph idx="1"/>
          </p:nvPr>
        </p:nvSpPr>
        <p:spPr>
          <a:xfrm>
            <a:off x="-252536" y="980728"/>
            <a:ext cx="9396536" cy="5267672"/>
          </a:xfrm>
        </p:spPr>
        <p:txBody>
          <a:bodyPr/>
          <a:lstStyle/>
          <a:p>
            <a:r>
              <a:rPr lang="en-US" sz="1500" dirty="0"/>
              <a:t>Nastaran Hajinazar, </a:t>
            </a:r>
            <a:r>
              <a:rPr lang="en-US" sz="1500" dirty="0" err="1"/>
              <a:t>Pratyush</a:t>
            </a:r>
            <a:r>
              <a:rPr lang="en-US" sz="1500" dirty="0"/>
              <a:t> Patel, Minesh Patel, Konstantinos </a:t>
            </a:r>
            <a:r>
              <a:rPr lang="en-US" sz="1500" dirty="0" err="1"/>
              <a:t>Kanellopoulos</a:t>
            </a:r>
            <a:r>
              <a:rPr lang="en-US" sz="1500" dirty="0"/>
              <a:t>, Saugata Ghose, </a:t>
            </a:r>
            <a:r>
              <a:rPr lang="en-US" sz="1500" dirty="0" err="1"/>
              <a:t>Rachata</a:t>
            </a:r>
            <a:r>
              <a:rPr lang="en-US" sz="1500" dirty="0"/>
              <a:t> Ausavarungnirun, Geraldo Francisco de Oliveira Jr., Jonathan </a:t>
            </a:r>
            <a:r>
              <a:rPr lang="en-US" sz="1500" dirty="0" err="1"/>
              <a:t>Appavoo</a:t>
            </a:r>
            <a:r>
              <a:rPr lang="en-US" sz="1500" dirty="0"/>
              <a:t>, </a:t>
            </a:r>
            <a:r>
              <a:rPr lang="en-US" sz="1500" dirty="0" err="1"/>
              <a:t>Vivek</a:t>
            </a:r>
            <a:r>
              <a:rPr lang="en-US" sz="1500" dirty="0"/>
              <a:t> Seshadri,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"The Virtual Block Interface: A Flexible Alternative to the Conventional Virtual Memory Framework"</a:t>
            </a:r>
            <a:br>
              <a:rPr lang="en-US" sz="1500" dirty="0">
                <a:solidFill>
                  <a:srgbClr val="0432FF"/>
                </a:solidFill>
              </a:rPr>
            </a:br>
            <a:r>
              <a:rPr lang="en-US" sz="1500" i="1" dirty="0"/>
              <a:t>Proceedings of the </a:t>
            </a:r>
            <a:r>
              <a:rPr lang="en-US" sz="1500" i="1" dirty="0">
                <a:hlinkClick r:id="rId3"/>
              </a:rPr>
              <a:t>47th International Symposium on Computer Architecture</a:t>
            </a:r>
            <a:r>
              <a:rPr lang="en-US" sz="1500" i="1" dirty="0"/>
              <a:t> (</a:t>
            </a:r>
            <a:r>
              <a:rPr lang="en-US" sz="1500" b="1" i="1" dirty="0"/>
              <a:t>ISCA</a:t>
            </a:r>
            <a:r>
              <a:rPr lang="en-US" sz="1500" i="1" dirty="0"/>
              <a:t>)</a:t>
            </a:r>
            <a:r>
              <a:rPr lang="en-US" sz="1500" dirty="0"/>
              <a:t>, Virtual, June 2020.</a:t>
            </a:r>
            <a:br>
              <a:rPr lang="en-US" sz="1500" dirty="0"/>
            </a:br>
            <a:r>
              <a:rPr lang="en-US" sz="1500" dirty="0"/>
              <a:t>[</a:t>
            </a:r>
            <a:r>
              <a:rPr lang="en-US" sz="1500" dirty="0">
                <a:hlinkClick r:id="rId4"/>
              </a:rPr>
              <a:t>Slides (pptx)</a:t>
            </a:r>
            <a:r>
              <a:rPr lang="en-US" sz="1500" dirty="0"/>
              <a:t> </a:t>
            </a:r>
            <a:r>
              <a:rPr lang="en-US" sz="1500" dirty="0">
                <a:hlinkClick r:id="rId5"/>
              </a:rPr>
              <a:t>(pdf)</a:t>
            </a:r>
            <a:r>
              <a:rPr lang="en-US" sz="1500" dirty="0"/>
              <a:t>]</a:t>
            </a:r>
            <a:br>
              <a:rPr lang="en-US" sz="1500" dirty="0"/>
            </a:br>
            <a:r>
              <a:rPr lang="en-US" sz="1500" dirty="0"/>
              <a:t>[</a:t>
            </a:r>
            <a:r>
              <a:rPr lang="en-US" sz="1500" dirty="0">
                <a:hlinkClick r:id="rId6"/>
              </a:rPr>
              <a:t>Lightning Talk Slides (pptx)</a:t>
            </a:r>
            <a:r>
              <a:rPr lang="en-US" sz="1500" dirty="0"/>
              <a:t> </a:t>
            </a:r>
            <a:r>
              <a:rPr lang="en-US" sz="1500" dirty="0">
                <a:hlinkClick r:id="rId7"/>
              </a:rPr>
              <a:t>(pdf)</a:t>
            </a:r>
            <a:r>
              <a:rPr lang="en-US" sz="1500" dirty="0"/>
              <a:t>]</a:t>
            </a:r>
            <a:br>
              <a:rPr lang="en-US" sz="1500" dirty="0"/>
            </a:br>
            <a:r>
              <a:rPr lang="en-US" sz="1500" dirty="0"/>
              <a:t>[</a:t>
            </a:r>
            <a:r>
              <a:rPr lang="en-US" sz="1500" dirty="0">
                <a:hlinkClick r:id="rId8"/>
              </a:rPr>
              <a:t>ARM Research Summit Poster (pptx)</a:t>
            </a:r>
            <a:r>
              <a:rPr lang="en-US" sz="1500" dirty="0"/>
              <a:t> </a:t>
            </a:r>
            <a:r>
              <a:rPr lang="en-US" sz="1500" dirty="0">
                <a:hlinkClick r:id="rId9"/>
              </a:rPr>
              <a:t>(pdf)</a:t>
            </a:r>
            <a:r>
              <a:rPr lang="en-US" sz="1500" dirty="0"/>
              <a:t>]</a:t>
            </a:r>
            <a:br>
              <a:rPr lang="en-US" sz="1500" dirty="0"/>
            </a:br>
            <a:r>
              <a:rPr lang="en-US" sz="1500" dirty="0"/>
              <a:t>[</a:t>
            </a:r>
            <a:r>
              <a:rPr lang="en-US" sz="1500" dirty="0">
                <a:hlinkClick r:id="rId10"/>
              </a:rPr>
              <a:t>Talk Video</a:t>
            </a:r>
            <a:r>
              <a:rPr lang="en-US" sz="1500" dirty="0"/>
              <a:t> (26 minutes)]</a:t>
            </a:r>
            <a:br>
              <a:rPr lang="en-US" sz="1500" dirty="0"/>
            </a:br>
            <a:r>
              <a:rPr lang="en-US" sz="1500" dirty="0"/>
              <a:t>[</a:t>
            </a:r>
            <a:r>
              <a:rPr lang="en-US" sz="1500" dirty="0">
                <a:hlinkClick r:id="rId11"/>
              </a:rPr>
              <a:t>Lightning Talk Video</a:t>
            </a:r>
            <a:r>
              <a:rPr lang="en-US" sz="1500" dirty="0"/>
              <a:t> (3 minutes)]</a:t>
            </a:r>
            <a:br>
              <a:rPr lang="en-US" sz="1500" dirty="0"/>
            </a:br>
            <a:r>
              <a:rPr lang="en-US" sz="1500" dirty="0"/>
              <a:t>[</a:t>
            </a:r>
            <a:r>
              <a:rPr lang="en-US" sz="1500" dirty="0">
                <a:hlinkClick r:id="rId12"/>
              </a:rPr>
              <a:t>Lecture Video</a:t>
            </a:r>
            <a:r>
              <a:rPr lang="en-US" sz="1500" dirty="0"/>
              <a:t> (43 minutes)]</a:t>
            </a:r>
          </a:p>
        </p:txBody>
      </p:sp>
      <p:sp>
        <p:nvSpPr>
          <p:cNvPr id="4" name="Slide Number Placeholder 3">
            <a:extLst>
              <a:ext uri="{FF2B5EF4-FFF2-40B4-BE49-F238E27FC236}">
                <a16:creationId xmlns:a16="http://schemas.microsoft.com/office/drawing/2014/main" id="{6AD9E591-012B-1345-A778-27FE2B1F6C6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555B63ED-C98F-6C4C-93A8-8B36C7C45686}"/>
              </a:ext>
            </a:extLst>
          </p:cNvPr>
          <p:cNvPicPr>
            <a:picLocks noChangeAspect="1"/>
          </p:cNvPicPr>
          <p:nvPr/>
        </p:nvPicPr>
        <p:blipFill>
          <a:blip r:embed="rId13"/>
          <a:stretch>
            <a:fillRect/>
          </a:stretch>
        </p:blipFill>
        <p:spPr>
          <a:xfrm>
            <a:off x="46813" y="4038898"/>
            <a:ext cx="9081132" cy="2188716"/>
          </a:xfrm>
          <a:prstGeom prst="rect">
            <a:avLst/>
          </a:prstGeom>
        </p:spPr>
      </p:pic>
    </p:spTree>
    <p:extLst>
      <p:ext uri="{BB962C8B-B14F-4D97-AF65-F5344CB8AC3E}">
        <p14:creationId xmlns:p14="http://schemas.microsoft.com/office/powerpoint/2010/main" val="2019118324"/>
      </p:ext>
    </p:extLst>
  </p:cSld>
  <p:clrMapOvr>
    <a:masterClrMapping/>
  </p:clrMapOvr>
  <p:transition/>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DE50817-03A2-C34C-B4FF-641735F423A3}"/>
              </a:ext>
            </a:extLst>
          </p:cNvPr>
          <p:cNvSpPr>
            <a:spLocks noGrp="1"/>
          </p:cNvSpPr>
          <p:nvPr>
            <p:ph type="title"/>
          </p:nvPr>
        </p:nvSpPr>
        <p:spPr/>
        <p:txBody>
          <a:bodyPr/>
          <a:lstStyle/>
          <a:p>
            <a:r>
              <a:rPr lang="en-US" dirty="0"/>
              <a:t>SW/HW Climate Modeling Accelerator</a:t>
            </a:r>
          </a:p>
        </p:txBody>
      </p:sp>
      <p:sp>
        <p:nvSpPr>
          <p:cNvPr id="3" name="Content Placeholder 2">
            <a:extLst>
              <a:ext uri="{FF2B5EF4-FFF2-40B4-BE49-F238E27FC236}">
                <a16:creationId xmlns:a16="http://schemas.microsoft.com/office/drawing/2014/main" id="{FF97D5AB-D164-6C40-81B7-4D0DC0DCDB1F}"/>
              </a:ext>
            </a:extLst>
          </p:cNvPr>
          <p:cNvSpPr>
            <a:spLocks noGrp="1"/>
          </p:cNvSpPr>
          <p:nvPr>
            <p:ph idx="1"/>
          </p:nvPr>
        </p:nvSpPr>
        <p:spPr>
          <a:xfrm>
            <a:off x="228600" y="1047974"/>
            <a:ext cx="8610600" cy="5195664"/>
          </a:xfrm>
        </p:spPr>
        <p:txBody>
          <a:bodyPr/>
          <a:lstStyle/>
          <a:p>
            <a:r>
              <a:rPr lang="en-US" sz="1800" dirty="0"/>
              <a:t>Gagandeep Singh, </a:t>
            </a:r>
            <a:r>
              <a:rPr lang="en-US" sz="1800" dirty="0" err="1"/>
              <a:t>Dionysios</a:t>
            </a:r>
            <a:r>
              <a:rPr lang="en-US" sz="1800" dirty="0"/>
              <a:t> Diamantopoulos, Christoph </a:t>
            </a:r>
            <a:r>
              <a:rPr lang="en-US" sz="1800" dirty="0" err="1"/>
              <a:t>Hagleitner</a:t>
            </a:r>
            <a:r>
              <a:rPr lang="en-US" sz="1800" dirty="0"/>
              <a:t>, Juan Gómez-Luna, Sander </a:t>
            </a:r>
            <a:r>
              <a:rPr lang="en-US" sz="1800" dirty="0" err="1"/>
              <a:t>Stuijk</a:t>
            </a:r>
            <a:r>
              <a:rPr lang="en-US" sz="1800" dirty="0"/>
              <a:t>, Onur Mutlu, and Henk </a:t>
            </a:r>
            <a:r>
              <a:rPr lang="en-US" sz="1800" dirty="0" err="1"/>
              <a:t>Corporaal</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"NERO: A Near High-Bandwidth Memory Stencil Accelerator for Weather Prediction Modeling"</a:t>
            </a:r>
            <a:br>
              <a:rPr lang="en-US" sz="1800" dirty="0">
                <a:solidFill>
                  <a:srgbClr val="0432FF"/>
                </a:solidFill>
              </a:rPr>
            </a:br>
            <a:r>
              <a:rPr lang="en-US" sz="1800" i="1" dirty="0"/>
              <a:t>Proceedings of the </a:t>
            </a:r>
            <a:r>
              <a:rPr lang="en-US" sz="1800" i="1" dirty="0">
                <a:hlinkClick r:id="rId3"/>
              </a:rPr>
              <a:t>30th International Conference on Field-Programmable Logic and Applications</a:t>
            </a:r>
            <a:r>
              <a:rPr lang="en-US" sz="1800" i="1" dirty="0"/>
              <a:t> (</a:t>
            </a:r>
            <a:r>
              <a:rPr lang="en-US" sz="1800" b="1" i="1" dirty="0"/>
              <a:t>FPL</a:t>
            </a:r>
            <a:r>
              <a:rPr lang="en-US" sz="1800" i="1" dirty="0"/>
              <a:t>)</a:t>
            </a:r>
            <a:r>
              <a:rPr lang="en-US" sz="1800" dirty="0"/>
              <a:t>, Gothenburg, Sweden, September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Lightning Talk Slides (pptx)</a:t>
            </a:r>
            <a:r>
              <a:rPr lang="en-US" sz="1800" dirty="0"/>
              <a:t> </a:t>
            </a:r>
            <a:r>
              <a:rPr lang="en-US" sz="1800" dirty="0">
                <a:hlinkClick r:id="rId7"/>
              </a:rPr>
              <a:t>(pdf)</a:t>
            </a:r>
            <a:r>
              <a:rPr lang="en-US" sz="1800" dirty="0"/>
              <a:t>]</a:t>
            </a:r>
            <a:br>
              <a:rPr lang="en-US" sz="1800" dirty="0"/>
            </a:br>
            <a:r>
              <a:rPr lang="en-US" sz="1800" dirty="0"/>
              <a:t>[</a:t>
            </a:r>
            <a:r>
              <a:rPr lang="en-US" sz="1800" dirty="0">
                <a:hlinkClick r:id="rId8"/>
              </a:rPr>
              <a:t>Talk Video</a:t>
            </a:r>
            <a:r>
              <a:rPr lang="en-US" sz="1800" dirty="0"/>
              <a:t> (23 minutes)]</a:t>
            </a:r>
            <a:br>
              <a:rPr lang="en-US" sz="1800" dirty="0"/>
            </a:br>
            <a:r>
              <a:rPr lang="en-US" sz="1800" b="1" i="1" dirty="0">
                <a:solidFill>
                  <a:srgbClr val="FF0000"/>
                </a:solidFill>
              </a:rPr>
              <a:t>Nominated for the Stamatis </a:t>
            </a:r>
            <a:r>
              <a:rPr lang="en-US" sz="1800" b="1" i="1" dirty="0" err="1">
                <a:solidFill>
                  <a:srgbClr val="FF0000"/>
                </a:solidFill>
              </a:rPr>
              <a:t>Vassiliadis</a:t>
            </a:r>
            <a:r>
              <a:rPr lang="en-US" sz="1800" b="1" i="1" dirty="0">
                <a:solidFill>
                  <a:srgbClr val="FF0000"/>
                </a:solidFill>
              </a:rPr>
              <a:t> Memorial Award.</a:t>
            </a:r>
            <a:endParaRPr lang="en-US" sz="1800" dirty="0">
              <a:solidFill>
                <a:srgbClr val="FF0000"/>
              </a:solidFill>
            </a:endParaRPr>
          </a:p>
          <a:p>
            <a:pPr marL="0" indent="0">
              <a:buNone/>
            </a:pPr>
            <a:endParaRPr lang="en-US" sz="1800" dirty="0"/>
          </a:p>
        </p:txBody>
      </p:sp>
      <p:sp>
        <p:nvSpPr>
          <p:cNvPr id="4" name="Slide Number Placeholder 3">
            <a:extLst>
              <a:ext uri="{FF2B5EF4-FFF2-40B4-BE49-F238E27FC236}">
                <a16:creationId xmlns:a16="http://schemas.microsoft.com/office/drawing/2014/main" id="{B3646032-3F84-E645-B1B4-D58327053A7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C3DC074A-85EF-0B47-B149-14C939DA56F0}"/>
              </a:ext>
            </a:extLst>
          </p:cNvPr>
          <p:cNvPicPr>
            <a:picLocks noChangeAspect="1"/>
          </p:cNvPicPr>
          <p:nvPr/>
        </p:nvPicPr>
        <p:blipFill>
          <a:blip r:embed="rId9"/>
          <a:stretch>
            <a:fillRect/>
          </a:stretch>
        </p:blipFill>
        <p:spPr>
          <a:xfrm>
            <a:off x="187036" y="4503738"/>
            <a:ext cx="8686800" cy="1739900"/>
          </a:xfrm>
          <a:prstGeom prst="rect">
            <a:avLst/>
          </a:prstGeom>
        </p:spPr>
      </p:pic>
    </p:spTree>
    <p:extLst>
      <p:ext uri="{BB962C8B-B14F-4D97-AF65-F5344CB8AC3E}">
        <p14:creationId xmlns:p14="http://schemas.microsoft.com/office/powerpoint/2010/main" val="2105714198"/>
      </p:ext>
    </p:extLst>
  </p:cSld>
  <p:clrMapOvr>
    <a:masterClrMapping/>
  </p:clrMapOvr>
  <p:transition/>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BC49EE-1A88-0243-A7DE-08C788E89109}"/>
              </a:ext>
            </a:extLst>
          </p:cNvPr>
          <p:cNvSpPr>
            <a:spLocks noGrp="1"/>
          </p:cNvSpPr>
          <p:nvPr>
            <p:ph type="title"/>
          </p:nvPr>
        </p:nvSpPr>
        <p:spPr/>
        <p:txBody>
          <a:bodyPr/>
          <a:lstStyle/>
          <a:p>
            <a:r>
              <a:rPr lang="en-US" dirty="0"/>
              <a:t>HW/SW Time Series Analysis Accelerator</a:t>
            </a:r>
          </a:p>
        </p:txBody>
      </p:sp>
      <p:sp>
        <p:nvSpPr>
          <p:cNvPr id="3" name="Content Placeholder 2">
            <a:extLst>
              <a:ext uri="{FF2B5EF4-FFF2-40B4-BE49-F238E27FC236}">
                <a16:creationId xmlns:a16="http://schemas.microsoft.com/office/drawing/2014/main" id="{9A260743-ABA5-274B-A6DC-99D41985D2A1}"/>
              </a:ext>
            </a:extLst>
          </p:cNvPr>
          <p:cNvSpPr>
            <a:spLocks noGrp="1"/>
          </p:cNvSpPr>
          <p:nvPr>
            <p:ph idx="1"/>
          </p:nvPr>
        </p:nvSpPr>
        <p:spPr>
          <a:xfrm>
            <a:off x="228600" y="1052736"/>
            <a:ext cx="8610600" cy="5195664"/>
          </a:xfrm>
        </p:spPr>
        <p:txBody>
          <a:bodyPr/>
          <a:lstStyle/>
          <a:p>
            <a:r>
              <a:rPr lang="en-US" sz="1800" dirty="0"/>
              <a:t>Ivan Fernandez, Ricardo </a:t>
            </a:r>
            <a:r>
              <a:rPr lang="en-US" sz="1800" dirty="0" err="1"/>
              <a:t>Quislant</a:t>
            </a:r>
            <a:r>
              <a:rPr lang="en-US" sz="1800" dirty="0"/>
              <a:t>, Christina </a:t>
            </a:r>
            <a:r>
              <a:rPr lang="en-US" sz="1800" dirty="0" err="1"/>
              <a:t>Giannoula</a:t>
            </a:r>
            <a:r>
              <a:rPr lang="en-US" sz="1800" dirty="0"/>
              <a:t>, Mohammed </a:t>
            </a:r>
            <a:r>
              <a:rPr lang="en-US" sz="1800" dirty="0" err="1"/>
              <a:t>Alser</a:t>
            </a:r>
            <a:r>
              <a:rPr lang="en-US" sz="1800" dirty="0"/>
              <a:t>, Juan Gómez-Luna, Eladio Gutiérrez, Oscar Plata,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"NATSA: A Near-Data Processing Accelerator for Time Series Analysis"</a:t>
            </a:r>
            <a:br>
              <a:rPr lang="en-US" sz="1800" dirty="0"/>
            </a:br>
            <a:r>
              <a:rPr lang="en-US" sz="1800" i="1" dirty="0"/>
              <a:t>Proceedings of the </a:t>
            </a:r>
            <a:r>
              <a:rPr lang="en-US" sz="1800" i="1" dirty="0">
                <a:hlinkClick r:id="rId3"/>
              </a:rPr>
              <a:t>38th IEEE International Conference on Computer Design</a:t>
            </a:r>
            <a:r>
              <a:rPr lang="en-US" sz="1800" i="1" dirty="0"/>
              <a:t> (</a:t>
            </a:r>
            <a:r>
              <a:rPr lang="en-US" sz="1800" b="1" i="1" dirty="0"/>
              <a:t>ICCD</a:t>
            </a:r>
            <a:r>
              <a:rPr lang="en-US" sz="1800" i="1" dirty="0"/>
              <a:t>)</a:t>
            </a:r>
            <a:r>
              <a:rPr lang="en-US" sz="1800" dirty="0"/>
              <a:t>, Virtual, October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Talk Video</a:t>
            </a:r>
            <a:r>
              <a:rPr lang="en-US" sz="1800" dirty="0"/>
              <a:t> (10 minutes)]</a:t>
            </a:r>
            <a:br>
              <a:rPr lang="en-US" sz="1800" dirty="0"/>
            </a:br>
            <a:r>
              <a:rPr lang="en-US" sz="1800" dirty="0"/>
              <a:t>[</a:t>
            </a:r>
            <a:r>
              <a:rPr lang="en-US" sz="1800" dirty="0">
                <a:hlinkClick r:id="rId7"/>
              </a:rPr>
              <a:t>Source Code</a:t>
            </a:r>
            <a:r>
              <a:rPr lang="en-US" sz="1800" dirty="0"/>
              <a:t>]</a:t>
            </a:r>
          </a:p>
          <a:p>
            <a:pPr marL="0" indent="0">
              <a:buNone/>
            </a:pPr>
            <a:br>
              <a:rPr lang="en-US" sz="1800" dirty="0"/>
            </a:br>
            <a:br>
              <a:rPr lang="en-US" sz="1800" dirty="0"/>
            </a:br>
            <a:br>
              <a:rPr lang="en-US" sz="1800" dirty="0"/>
            </a:br>
            <a:endParaRPr lang="en-US" sz="1800" dirty="0"/>
          </a:p>
          <a:p>
            <a:pPr marL="0" indent="0">
              <a:buNone/>
            </a:pPr>
            <a:br>
              <a:rPr lang="en-US" sz="1800" dirty="0"/>
            </a:br>
            <a:br>
              <a:rPr lang="en-US" sz="1800" dirty="0"/>
            </a:br>
            <a:endParaRPr lang="en-US" sz="1800" dirty="0"/>
          </a:p>
        </p:txBody>
      </p:sp>
      <p:sp>
        <p:nvSpPr>
          <p:cNvPr id="4" name="Slide Number Placeholder 3">
            <a:extLst>
              <a:ext uri="{FF2B5EF4-FFF2-40B4-BE49-F238E27FC236}">
                <a16:creationId xmlns:a16="http://schemas.microsoft.com/office/drawing/2014/main" id="{D80A2729-1732-2046-89F9-FA4DB169A54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1FC5C2D-5A3C-4C43-8C1A-7654AE258E7B}"/>
              </a:ext>
            </a:extLst>
          </p:cNvPr>
          <p:cNvPicPr>
            <a:picLocks noChangeAspect="1"/>
          </p:cNvPicPr>
          <p:nvPr/>
        </p:nvPicPr>
        <p:blipFill>
          <a:blip r:embed="rId8"/>
          <a:stretch>
            <a:fillRect/>
          </a:stretch>
        </p:blipFill>
        <p:spPr>
          <a:xfrm>
            <a:off x="129251" y="3789040"/>
            <a:ext cx="8755925" cy="2002160"/>
          </a:xfrm>
          <a:prstGeom prst="rect">
            <a:avLst/>
          </a:prstGeom>
        </p:spPr>
      </p:pic>
    </p:spTree>
    <p:extLst>
      <p:ext uri="{BB962C8B-B14F-4D97-AF65-F5344CB8AC3E}">
        <p14:creationId xmlns:p14="http://schemas.microsoft.com/office/powerpoint/2010/main" val="1412324836"/>
      </p:ext>
    </p:extLst>
  </p:cSld>
  <p:clrMapOvr>
    <a:masterClrMapping/>
  </p:clrMapOvr>
  <p:transition/>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FPGA-based Processing Near Memory</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800" dirty="0"/>
              <a:t>Gagandeep Singh, Mohammed </a:t>
            </a:r>
            <a:r>
              <a:rPr lang="en-US" sz="1800" dirty="0" err="1"/>
              <a:t>Alser</a:t>
            </a:r>
            <a:r>
              <a:rPr lang="en-US" sz="1800" dirty="0"/>
              <a:t>, </a:t>
            </a:r>
            <a:r>
              <a:rPr lang="en-US" sz="1800" dirty="0" err="1"/>
              <a:t>Damla</a:t>
            </a:r>
            <a:r>
              <a:rPr lang="en-US" sz="1800" dirty="0"/>
              <a:t> </a:t>
            </a:r>
            <a:r>
              <a:rPr lang="en-US" sz="1800" dirty="0" err="1"/>
              <a:t>Senol</a:t>
            </a:r>
            <a:r>
              <a:rPr lang="en-US" sz="1800" dirty="0"/>
              <a:t> Cali, </a:t>
            </a:r>
            <a:r>
              <a:rPr lang="en-US" sz="1800" dirty="0" err="1"/>
              <a:t>Dionysios</a:t>
            </a:r>
            <a:r>
              <a:rPr lang="en-US" sz="1800" dirty="0"/>
              <a:t> Diamantopoulos, Juan Gómez-Luna, Henk </a:t>
            </a:r>
            <a:r>
              <a:rPr lang="en-US" sz="1800" dirty="0" err="1"/>
              <a:t>Corporaal</a:t>
            </a:r>
            <a:r>
              <a:rPr lang="en-US" sz="1800" dirty="0"/>
              <a:t>, and Onur Mutlu,</a:t>
            </a:r>
            <a:br>
              <a:rPr lang="en-US" sz="1800" dirty="0"/>
            </a:br>
            <a:r>
              <a:rPr lang="en-US" sz="1800" b="1" dirty="0">
                <a:solidFill>
                  <a:srgbClr val="0000FF"/>
                </a:solidFill>
                <a:hlinkClick r:id="rId2">
                  <a:extLst>
                    <a:ext uri="{A12FA001-AC4F-418D-AE19-62706E023703}">
                      <ahyp:hlinkClr xmlns:ahyp="http://schemas.microsoft.com/office/drawing/2018/hyperlinkcolor" val="tx"/>
                    </a:ext>
                  </a:extLst>
                </a:hlinkClick>
              </a:rPr>
              <a:t>"FPGA-based Near-Memory Acceleration of Modern Data-Intensive Applications"</a:t>
            </a:r>
            <a:br>
              <a:rPr lang="en-US" sz="1800" dirty="0">
                <a:solidFill>
                  <a:srgbClr val="0000FF"/>
                </a:solidFill>
              </a:rPr>
            </a:br>
            <a:r>
              <a:rPr lang="en-US" sz="1800" i="1" dirty="0">
                <a:hlinkClick r:id="rId3"/>
              </a:rPr>
              <a:t>IEEE Micro</a:t>
            </a:r>
            <a:r>
              <a:rPr lang="en-US" sz="1800" i="1" dirty="0"/>
              <a:t> (</a:t>
            </a:r>
            <a:r>
              <a:rPr lang="en-US" sz="1800" b="1" i="1" dirty="0"/>
              <a:t>IEEE MICRO</a:t>
            </a:r>
            <a:r>
              <a:rPr lang="en-US" sz="1800" i="1" dirty="0"/>
              <a:t>)</a:t>
            </a:r>
            <a:r>
              <a:rPr lang="en-US" sz="1800" dirty="0"/>
              <a:t>, 2021.</a:t>
            </a:r>
          </a:p>
          <a:p>
            <a:pPr marL="0" indent="0">
              <a:buNone/>
            </a:pPr>
            <a:endParaRPr lang="en-US" sz="1800" dirty="0"/>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6" name="Picture 5">
            <a:extLst>
              <a:ext uri="{FF2B5EF4-FFF2-40B4-BE49-F238E27FC236}">
                <a16:creationId xmlns:a16="http://schemas.microsoft.com/office/drawing/2014/main" id="{976632BB-F849-E647-8BF3-F204B162FC6D}"/>
              </a:ext>
            </a:extLst>
          </p:cNvPr>
          <p:cNvPicPr>
            <a:picLocks noChangeAspect="1"/>
          </p:cNvPicPr>
          <p:nvPr/>
        </p:nvPicPr>
        <p:blipFill>
          <a:blip r:embed="rId4"/>
          <a:stretch>
            <a:fillRect/>
          </a:stretch>
        </p:blipFill>
        <p:spPr>
          <a:xfrm>
            <a:off x="0" y="2836915"/>
            <a:ext cx="9144000" cy="3472405"/>
          </a:xfrm>
          <a:prstGeom prst="rect">
            <a:avLst/>
          </a:prstGeom>
        </p:spPr>
      </p:pic>
    </p:spTree>
    <p:extLst>
      <p:ext uri="{BB962C8B-B14F-4D97-AF65-F5344CB8AC3E}">
        <p14:creationId xmlns:p14="http://schemas.microsoft.com/office/powerpoint/2010/main" val="876794217"/>
      </p:ext>
    </p:extLst>
  </p:cSld>
  <p:clrMapOvr>
    <a:masterClrMapping/>
  </p:clrMapOvr>
  <p:transition/>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Accelerating Linked Data Structures</a:t>
            </a:r>
          </a:p>
        </p:txBody>
      </p:sp>
      <p:sp>
        <p:nvSpPr>
          <p:cNvPr id="3" name="Content Placeholder 2"/>
          <p:cNvSpPr>
            <a:spLocks noGrp="1"/>
          </p:cNvSpPr>
          <p:nvPr>
            <p:ph idx="1"/>
          </p:nvPr>
        </p:nvSpPr>
        <p:spPr>
          <a:xfrm>
            <a:off x="228600" y="1095375"/>
            <a:ext cx="8610600" cy="2405633"/>
          </a:xfrm>
        </p:spPr>
        <p:txBody>
          <a:bodyPr/>
          <a:lstStyle/>
          <a:p>
            <a:r>
              <a:rPr lang="en-US" sz="2000" dirty="0"/>
              <a:t>Kevin Hsieh, Samira Khan, </a:t>
            </a:r>
            <a:r>
              <a:rPr lang="en-US" sz="2000" dirty="0" err="1"/>
              <a:t>Nandita</a:t>
            </a:r>
            <a:r>
              <a:rPr lang="en-US" sz="2000" dirty="0"/>
              <a:t> </a:t>
            </a:r>
            <a:r>
              <a:rPr lang="en-US" sz="2000" dirty="0" err="1"/>
              <a:t>Vijaykumar</a:t>
            </a:r>
            <a:r>
              <a:rPr lang="en-US" sz="2000" dirty="0"/>
              <a:t>, Kevin K. Chang, Amirali Boroumand, </a:t>
            </a:r>
            <a:r>
              <a:rPr lang="en-US" sz="2000" dirty="0" err="1"/>
              <a:t>Saugata</a:t>
            </a:r>
            <a:r>
              <a:rPr lang="en-US" sz="2000" dirty="0"/>
              <a:t> </a:t>
            </a:r>
            <a:r>
              <a:rPr lang="en-US" sz="2000" dirty="0" err="1"/>
              <a:t>Ghose</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"Accelerating Pointer Chasing in 3D-Stacked Memory: Challenges, Mechanisms, Evaluation"</a:t>
            </a:r>
            <a:br>
              <a:rPr lang="en-US" sz="2000" dirty="0">
                <a:solidFill>
                  <a:srgbClr val="0432FF"/>
                </a:solidFill>
              </a:rPr>
            </a:br>
            <a:r>
              <a:rPr lang="en-US" sz="2000" i="1" dirty="0"/>
              <a:t>Proceedings of the </a:t>
            </a:r>
            <a:r>
              <a:rPr lang="en-US" sz="2000" i="1" dirty="0">
                <a:hlinkClick r:id="rId3"/>
              </a:rPr>
              <a:t>34th IEEE International Conference on Computer Design</a:t>
            </a:r>
            <a:r>
              <a:rPr lang="en-US" sz="2000" i="1" dirty="0"/>
              <a:t> (</a:t>
            </a:r>
            <a:r>
              <a:rPr lang="en-US" sz="2000" b="1" i="1" dirty="0"/>
              <a:t>ICCD</a:t>
            </a:r>
            <a:r>
              <a:rPr lang="en-US" sz="2000" i="1" dirty="0"/>
              <a:t>)</a:t>
            </a:r>
            <a:r>
              <a:rPr lang="en-US" sz="2000" dirty="0"/>
              <a:t>, Phoenix, AZ, USA, October 2016.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0" 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61048"/>
            <a:ext cx="9144000" cy="2260728"/>
          </a:xfrm>
          <a:prstGeom prst="rect">
            <a:avLst/>
          </a:prstGeom>
        </p:spPr>
      </p:pic>
    </p:spTree>
    <p:extLst>
      <p:ext uri="{BB962C8B-B14F-4D97-AF65-F5344CB8AC3E}">
        <p14:creationId xmlns:p14="http://schemas.microsoft.com/office/powerpoint/2010/main" val="834992720"/>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7D5BF0-604F-064A-8A5C-798DA6F609D3}"/>
              </a:ext>
            </a:extLst>
          </p:cNvPr>
          <p:cNvSpPr>
            <a:spLocks noGrp="1"/>
          </p:cNvSpPr>
          <p:nvPr>
            <p:ph type="title"/>
          </p:nvPr>
        </p:nvSpPr>
        <p:spPr/>
        <p:txBody>
          <a:bodyPr/>
          <a:lstStyle/>
          <a:p>
            <a:r>
              <a:rPr lang="en-US" dirty="0"/>
              <a:t>Accelerating Approximate String Matching</a:t>
            </a:r>
            <a:endParaRPr lang="en-US" sz="3000" b="1" dirty="0"/>
          </a:p>
        </p:txBody>
      </p:sp>
      <p:sp>
        <p:nvSpPr>
          <p:cNvPr id="3" name="Content Placeholder 2">
            <a:extLst>
              <a:ext uri="{FF2B5EF4-FFF2-40B4-BE49-F238E27FC236}">
                <a16:creationId xmlns:a16="http://schemas.microsoft.com/office/drawing/2014/main" id="{A132D235-9E9A-944F-9883-F07DBE9D4BB5}"/>
              </a:ext>
            </a:extLst>
          </p:cNvPr>
          <p:cNvSpPr>
            <a:spLocks noGrp="1"/>
          </p:cNvSpPr>
          <p:nvPr>
            <p:ph idx="1"/>
          </p:nvPr>
        </p:nvSpPr>
        <p:spPr>
          <a:xfrm>
            <a:off x="228600" y="980728"/>
            <a:ext cx="8610600" cy="5267672"/>
          </a:xfrm>
        </p:spPr>
        <p:txBody>
          <a:bodyPr/>
          <a:lstStyle/>
          <a:p>
            <a:r>
              <a:rPr lang="en-US" sz="1500" dirty="0"/>
              <a:t>Damla Senol Cali, Gurpreet S. Kalsi, </a:t>
            </a:r>
            <a:r>
              <a:rPr lang="en-US" sz="1500" dirty="0" err="1"/>
              <a:t>Zulal</a:t>
            </a:r>
            <a:r>
              <a:rPr lang="en-US" sz="1500" dirty="0"/>
              <a:t> </a:t>
            </a:r>
            <a:r>
              <a:rPr lang="en-US" sz="1500" dirty="0" err="1"/>
              <a:t>Bingol</a:t>
            </a:r>
            <a:r>
              <a:rPr lang="en-US" sz="1500" dirty="0"/>
              <a:t>, Can </a:t>
            </a:r>
            <a:r>
              <a:rPr lang="en-US" sz="1500" dirty="0" err="1"/>
              <a:t>Firtina</a:t>
            </a:r>
            <a:r>
              <a:rPr lang="en-US" sz="1500" dirty="0"/>
              <a:t>, Lavanya Subramanian, </a:t>
            </a:r>
            <a:r>
              <a:rPr lang="en-US" sz="1500" dirty="0" err="1"/>
              <a:t>Jeremie</a:t>
            </a:r>
            <a:r>
              <a:rPr lang="en-US" sz="1500" dirty="0"/>
              <a:t> S. Kim, </a:t>
            </a:r>
            <a:r>
              <a:rPr lang="en-US" sz="1500" dirty="0" err="1"/>
              <a:t>Rachata</a:t>
            </a:r>
            <a:r>
              <a:rPr lang="en-US" sz="1500" dirty="0"/>
              <a:t> Ausavarungnirun, Mohammed Alser, Juan Gomez-Luna, Amirali Boroumand, Anant Nori, Allison </a:t>
            </a:r>
            <a:r>
              <a:rPr lang="en-US" sz="1500" dirty="0" err="1"/>
              <a:t>Scibisz</a:t>
            </a:r>
            <a:r>
              <a:rPr lang="en-US" sz="1500" dirty="0"/>
              <a:t>, Sreenivas Subramoney, Can Alkan, Saugata Ghose,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"GenASM: A High-Performance, Low-Power Approximate String Matching Acceleration Framework for Genome Sequence Analysis"</a:t>
            </a:r>
            <a:br>
              <a:rPr lang="en-US" sz="1500" dirty="0">
                <a:solidFill>
                  <a:srgbClr val="0432FF"/>
                </a:solidFill>
              </a:rPr>
            </a:br>
            <a:r>
              <a:rPr lang="en-US" sz="1500" i="1" dirty="0"/>
              <a:t>Proceedings of the </a:t>
            </a:r>
            <a:r>
              <a:rPr lang="en-US" sz="1500" i="1" dirty="0">
                <a:hlinkClick r:id="rId3"/>
              </a:rPr>
              <a:t>53rd International Symposium on Microarchitecture</a:t>
            </a:r>
            <a:r>
              <a:rPr lang="en-US" sz="1500" i="1" dirty="0"/>
              <a:t> (</a:t>
            </a:r>
            <a:r>
              <a:rPr lang="en-US" sz="1500" b="1" i="1" dirty="0"/>
              <a:t>MICRO</a:t>
            </a:r>
            <a:r>
              <a:rPr lang="en-US" sz="1500" i="1" dirty="0"/>
              <a:t>)</a:t>
            </a:r>
            <a:r>
              <a:rPr lang="en-US" sz="1500" dirty="0"/>
              <a:t>, Virtual, October 2020.</a:t>
            </a:r>
            <a:br>
              <a:rPr lang="en-US" sz="1500" dirty="0"/>
            </a:br>
            <a:r>
              <a:rPr lang="en-US" sz="1500" dirty="0"/>
              <a:t>[</a:t>
            </a:r>
            <a:r>
              <a:rPr lang="en-US" sz="1500" dirty="0">
                <a:hlinkClick r:id="rId4"/>
              </a:rPr>
              <a:t>Lighting Talk Video</a:t>
            </a:r>
            <a:r>
              <a:rPr lang="en-US" sz="1500" dirty="0"/>
              <a:t> (1.5 minutes)]</a:t>
            </a:r>
            <a:br>
              <a:rPr lang="en-US" sz="1500" dirty="0"/>
            </a:br>
            <a:r>
              <a:rPr lang="en-US" sz="1500" dirty="0"/>
              <a:t>[</a:t>
            </a:r>
            <a:r>
              <a:rPr lang="en-US" sz="1500" dirty="0">
                <a:hlinkClick r:id="rId5"/>
              </a:rPr>
              <a:t>Lightning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Video</a:t>
            </a:r>
            <a:r>
              <a:rPr lang="en-US" sz="1500" dirty="0"/>
              <a:t> (18 minutes)]</a:t>
            </a:r>
            <a:br>
              <a:rPr lang="en-US" sz="1500" dirty="0"/>
            </a:br>
            <a:r>
              <a:rPr lang="en-US" sz="1500" dirty="0"/>
              <a:t>[</a:t>
            </a:r>
            <a:r>
              <a:rPr lang="en-US" sz="1500" dirty="0">
                <a:hlinkClick r:id="rId8"/>
              </a:rPr>
              <a:t>Slides (pptx)</a:t>
            </a:r>
            <a:r>
              <a:rPr lang="en-US" sz="1500" dirty="0"/>
              <a:t> </a:t>
            </a:r>
            <a:r>
              <a:rPr lang="en-US" sz="1500" dirty="0">
                <a:hlinkClick r:id="rId9"/>
              </a:rPr>
              <a:t>(pdf)</a:t>
            </a:r>
            <a:r>
              <a:rPr lang="en-US" sz="1500" dirty="0"/>
              <a:t>]</a:t>
            </a:r>
          </a:p>
          <a:p>
            <a:pPr marL="0" indent="0">
              <a:buNone/>
            </a:pPr>
            <a:br>
              <a:rPr lang="en-US" sz="1500" dirty="0"/>
            </a:br>
            <a:br>
              <a:rPr lang="en-US" sz="1500" dirty="0"/>
            </a:br>
            <a:endParaRPr lang="en-US" sz="1500" dirty="0"/>
          </a:p>
        </p:txBody>
      </p:sp>
      <p:sp>
        <p:nvSpPr>
          <p:cNvPr id="4" name="Slide Number Placeholder 3">
            <a:extLst>
              <a:ext uri="{FF2B5EF4-FFF2-40B4-BE49-F238E27FC236}">
                <a16:creationId xmlns:a16="http://schemas.microsoft.com/office/drawing/2014/main" id="{C0DB1DCE-E5D9-CD4A-A287-B342F108CBD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943A4793-1AF6-E942-81F7-38877A7E30AC}"/>
              </a:ext>
            </a:extLst>
          </p:cNvPr>
          <p:cNvPicPr>
            <a:picLocks noChangeAspect="1"/>
          </p:cNvPicPr>
          <p:nvPr/>
        </p:nvPicPr>
        <p:blipFill>
          <a:blip r:embed="rId10"/>
          <a:stretch>
            <a:fillRect/>
          </a:stretch>
        </p:blipFill>
        <p:spPr>
          <a:xfrm>
            <a:off x="0" y="4013776"/>
            <a:ext cx="9144000" cy="2442505"/>
          </a:xfrm>
          <a:prstGeom prst="rect">
            <a:avLst/>
          </a:prstGeom>
        </p:spPr>
      </p:pic>
    </p:spTree>
    <p:extLst>
      <p:ext uri="{BB962C8B-B14F-4D97-AF65-F5344CB8AC3E}">
        <p14:creationId xmlns:p14="http://schemas.microsoft.com/office/powerpoint/2010/main" val="777715390"/>
      </p:ext>
    </p:extLst>
  </p:cSld>
  <p:clrMapOvr>
    <a:masterClrMapping/>
  </p:clrMapOvr>
  <p:transition/>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D47028-3550-1A47-8DEF-8CD52A97E910}"/>
              </a:ext>
            </a:extLst>
          </p:cNvPr>
          <p:cNvSpPr>
            <a:spLocks noGrp="1"/>
          </p:cNvSpPr>
          <p:nvPr>
            <p:ph type="title"/>
          </p:nvPr>
        </p:nvSpPr>
        <p:spPr>
          <a:xfrm>
            <a:off x="228600" y="152400"/>
            <a:ext cx="8915400" cy="1066800"/>
          </a:xfrm>
        </p:spPr>
        <p:txBody>
          <a:bodyPr/>
          <a:lstStyle/>
          <a:p>
            <a:r>
              <a:rPr lang="en-US" dirty="0"/>
              <a:t>Accelerating Genome Analysis </a:t>
            </a:r>
            <a:r>
              <a:rPr lang="en-US" sz="2200" b="1" dirty="0">
                <a:solidFill>
                  <a:srgbClr val="006633"/>
                </a:solidFill>
              </a:rPr>
              <a:t>[IEEE MICRO 2020]</a:t>
            </a:r>
            <a:endParaRPr lang="en-US" sz="2200" dirty="0"/>
          </a:p>
        </p:txBody>
      </p:sp>
      <p:sp>
        <p:nvSpPr>
          <p:cNvPr id="3" name="Content Placeholder 2">
            <a:extLst>
              <a:ext uri="{FF2B5EF4-FFF2-40B4-BE49-F238E27FC236}">
                <a16:creationId xmlns:a16="http://schemas.microsoft.com/office/drawing/2014/main" id="{C2BB4C24-D75A-264A-8138-057AC52036A9}"/>
              </a:ext>
            </a:extLst>
          </p:cNvPr>
          <p:cNvSpPr>
            <a:spLocks noGrp="1"/>
          </p:cNvSpPr>
          <p:nvPr>
            <p:ph idx="1"/>
          </p:nvPr>
        </p:nvSpPr>
        <p:spPr>
          <a:xfrm>
            <a:off x="228600" y="980728"/>
            <a:ext cx="8807896" cy="5267672"/>
          </a:xfrm>
        </p:spPr>
        <p:txBody>
          <a:bodyPr/>
          <a:lstStyle/>
          <a:p>
            <a:r>
              <a:rPr lang="en-US" sz="1700" dirty="0"/>
              <a:t>Mohammed Alser, </a:t>
            </a:r>
            <a:r>
              <a:rPr lang="en-US" sz="1700" dirty="0" err="1"/>
              <a:t>Zulal</a:t>
            </a:r>
            <a:r>
              <a:rPr lang="en-US" sz="1700" dirty="0"/>
              <a:t> </a:t>
            </a:r>
            <a:r>
              <a:rPr lang="en-US" sz="1700" dirty="0" err="1"/>
              <a:t>Bingol</a:t>
            </a:r>
            <a:r>
              <a:rPr lang="en-US" sz="1700" dirty="0"/>
              <a:t>, Damla Senol Cali, </a:t>
            </a:r>
            <a:r>
              <a:rPr lang="en-US" sz="1700" dirty="0" err="1"/>
              <a:t>Jeremie</a:t>
            </a:r>
            <a:r>
              <a:rPr lang="en-US" sz="1700" dirty="0"/>
              <a:t> Kim, Saugata Ghose, Can Alkan, and Onur Mutlu,</a:t>
            </a:r>
            <a:br>
              <a:rPr lang="en-US" sz="1700" dirty="0"/>
            </a:br>
            <a:r>
              <a:rPr lang="en-US" sz="1700" b="1" dirty="0">
                <a:solidFill>
                  <a:srgbClr val="0432FF"/>
                </a:solidFill>
                <a:hlinkClick r:id="rId2">
                  <a:extLst>
                    <a:ext uri="{A12FA001-AC4F-418D-AE19-62706E023703}">
                      <ahyp:hlinkClr xmlns:ahyp="http://schemas.microsoft.com/office/drawing/2018/hyperlinkcolor" val="tx"/>
                    </a:ext>
                  </a:extLst>
                </a:hlinkClick>
              </a:rPr>
              <a:t>"Accelerating Genome Analysis: A Primer on an Ongoing Journey"</a:t>
            </a:r>
            <a:br>
              <a:rPr lang="en-US" sz="1700" dirty="0"/>
            </a:br>
            <a:r>
              <a:rPr lang="en-US" sz="1700" i="1" dirty="0">
                <a:hlinkClick r:id="rId3"/>
              </a:rPr>
              <a:t>IEEE Micro</a:t>
            </a:r>
            <a:r>
              <a:rPr lang="en-US" sz="1700" i="1" dirty="0"/>
              <a:t> (</a:t>
            </a:r>
            <a:r>
              <a:rPr lang="en-US" sz="1700" b="1" i="1" dirty="0"/>
              <a:t>IEEE MICRO</a:t>
            </a:r>
            <a:r>
              <a:rPr lang="en-US" sz="1700" i="1" dirty="0"/>
              <a:t>)</a:t>
            </a:r>
            <a:r>
              <a:rPr lang="en-US" sz="1700" dirty="0"/>
              <a:t>, Vol. 40, No. 5, pages 65-75, September/October 2020.</a:t>
            </a:r>
            <a:br>
              <a:rPr lang="en-US" sz="1700" dirty="0"/>
            </a:br>
            <a:r>
              <a:rPr lang="en-US" sz="1700" dirty="0"/>
              <a:t>[</a:t>
            </a:r>
            <a:r>
              <a:rPr lang="en-US" sz="1700" dirty="0">
                <a:hlinkClick r:id="rId4"/>
              </a:rPr>
              <a:t>Slides (pptx)</a:t>
            </a:r>
            <a:r>
              <a:rPr lang="en-US" sz="1700" dirty="0">
                <a:hlinkClick r:id="rId5"/>
              </a:rPr>
              <a:t>(pdf)</a:t>
            </a:r>
            <a:r>
              <a:rPr lang="en-US" sz="1700" dirty="0"/>
              <a:t>]</a:t>
            </a:r>
            <a:br>
              <a:rPr lang="en-US" sz="1700" dirty="0"/>
            </a:br>
            <a:r>
              <a:rPr lang="en-US" sz="1700" dirty="0"/>
              <a:t>[</a:t>
            </a:r>
            <a:r>
              <a:rPr lang="en-US" sz="1700" dirty="0">
                <a:hlinkClick r:id="rId6"/>
              </a:rPr>
              <a:t>Talk Video (1 hour 2 minutes)</a:t>
            </a:r>
            <a:r>
              <a:rPr lang="en-US" sz="1700" dirty="0"/>
              <a:t>]</a:t>
            </a:r>
          </a:p>
        </p:txBody>
      </p:sp>
      <p:sp>
        <p:nvSpPr>
          <p:cNvPr id="4" name="Slide Number Placeholder 3">
            <a:extLst>
              <a:ext uri="{FF2B5EF4-FFF2-40B4-BE49-F238E27FC236}">
                <a16:creationId xmlns:a16="http://schemas.microsoft.com/office/drawing/2014/main" id="{FA6A5F09-0277-D841-A893-DD691A622554}"/>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A2D8D8F9-787B-E34E-89E5-814530164E49}"/>
              </a:ext>
            </a:extLst>
          </p:cNvPr>
          <p:cNvPicPr>
            <a:picLocks noChangeAspect="1"/>
          </p:cNvPicPr>
          <p:nvPr/>
        </p:nvPicPr>
        <p:blipFill>
          <a:blip r:embed="rId7"/>
          <a:stretch>
            <a:fillRect/>
          </a:stretch>
        </p:blipFill>
        <p:spPr>
          <a:xfrm>
            <a:off x="1489298" y="2979738"/>
            <a:ext cx="6286500" cy="3721100"/>
          </a:xfrm>
          <a:prstGeom prst="rect">
            <a:avLst/>
          </a:prstGeom>
        </p:spPr>
      </p:pic>
    </p:spTree>
    <p:extLst>
      <p:ext uri="{BB962C8B-B14F-4D97-AF65-F5344CB8AC3E}">
        <p14:creationId xmlns:p14="http://schemas.microsoft.com/office/powerpoint/2010/main" val="978532278"/>
      </p:ext>
    </p:extLst>
  </p:cSld>
  <p:clrMapOvr>
    <a:masterClrMapping/>
  </p:clrMapOvr>
  <p:transition/>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1"/>
          <p:cNvSpPr>
            <a:spLocks noGrp="1"/>
          </p:cNvSpPr>
          <p:nvPr>
            <p:ph type="title"/>
          </p:nvPr>
        </p:nvSpPr>
        <p:spPr/>
        <p:txBody>
          <a:bodyPr/>
          <a:lstStyle/>
          <a:p>
            <a:pPr eaLnBrk="1" hangingPunct="1"/>
            <a:r>
              <a:rPr lang="en-US" dirty="0"/>
              <a:t>Challenge and Opportunity for Future</a:t>
            </a:r>
            <a:endParaRPr lang="en-US" dirty="0">
              <a:latin typeface="Garamond" charset="0"/>
              <a:ea typeface="ＭＳ Ｐゴシック" charset="0"/>
              <a:cs typeface="ＭＳ Ｐゴシック" charset="0"/>
            </a:endParaRPr>
          </a:p>
        </p:txBody>
      </p:sp>
      <p:sp>
        <p:nvSpPr>
          <p:cNvPr id="19459" name="Content Placeholder 2"/>
          <p:cNvSpPr>
            <a:spLocks noGrp="1"/>
          </p:cNvSpPr>
          <p:nvPr>
            <p:ph idx="1"/>
          </p:nvPr>
        </p:nvSpPr>
        <p:spPr>
          <a:xfrm>
            <a:off x="107504" y="764704"/>
            <a:ext cx="8856984" cy="4876800"/>
          </a:xfrm>
        </p:spPr>
        <p:txBody>
          <a:bodyPr/>
          <a:lstStyle/>
          <a:p>
            <a:pPr marL="0" indent="0" algn="ctr" eaLnBrk="1" hangingPunct="1">
              <a:buNone/>
            </a:pPr>
            <a:endParaRPr lang="en-US" sz="5400" dirty="0">
              <a:solidFill>
                <a:srgbClr val="0000FF"/>
              </a:solidFill>
              <a:latin typeface="Tahoma" charset="0"/>
              <a:ea typeface="ＭＳ Ｐゴシック" charset="0"/>
              <a:cs typeface="ＭＳ Ｐゴシック" charset="0"/>
            </a:endParaRPr>
          </a:p>
          <a:p>
            <a:pPr marL="0" indent="0" algn="ctr" eaLnBrk="1" hangingPunct="1">
              <a:buNone/>
            </a:pPr>
            <a:r>
              <a:rPr lang="en-US" sz="6000" b="1" dirty="0">
                <a:solidFill>
                  <a:srgbClr val="0432FF"/>
                </a:solidFill>
                <a:latin typeface="Tahoma" charset="0"/>
                <a:ea typeface="ＭＳ Ｐゴシック" charset="0"/>
                <a:cs typeface="ＭＳ Ｐゴシック" charset="0"/>
              </a:rPr>
              <a:t>Data-Aware</a:t>
            </a:r>
          </a:p>
          <a:p>
            <a:pPr marL="0" indent="0" algn="ctr" eaLnBrk="1" hangingPunct="1">
              <a:buNone/>
            </a:pPr>
            <a:r>
              <a:rPr lang="en-US" sz="6000" dirty="0">
                <a:solidFill>
                  <a:srgbClr val="0432FF"/>
                </a:solidFill>
                <a:latin typeface="Tahoma" charset="0"/>
                <a:ea typeface="ＭＳ Ｐゴシック" charset="0"/>
                <a:cs typeface="ＭＳ Ｐゴシック" charset="0"/>
              </a:rPr>
              <a:t>(Expressive)</a:t>
            </a:r>
          </a:p>
          <a:p>
            <a:pPr marL="0" indent="0" algn="ctr" eaLnBrk="1" hangingPunct="1">
              <a:buNone/>
            </a:pPr>
            <a:r>
              <a:rPr lang="en-US" sz="6000" dirty="0">
                <a:solidFill>
                  <a:srgbClr val="FF0000"/>
                </a:solidFill>
                <a:latin typeface="Tahoma" charset="0"/>
                <a:ea typeface="ＭＳ Ｐゴシック" charset="0"/>
                <a:cs typeface="ＭＳ Ｐゴシック" charset="0"/>
              </a:rPr>
              <a:t> Computing Architectures</a:t>
            </a:r>
          </a:p>
        </p:txBody>
      </p:sp>
      <p:sp>
        <p:nvSpPr>
          <p:cNvPr id="4" name="Slide Number Placeholder 3"/>
          <p:cNvSpPr>
            <a:spLocks noGrp="1"/>
          </p:cNvSpPr>
          <p:nvPr>
            <p:ph type="sldNum" sz="quarter" idx="11"/>
          </p:nvPr>
        </p:nvSpPr>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FA419BFC-0704-824A-8642-CF6757650AC5}"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endParaRPr>
          </a:p>
        </p:txBody>
      </p:sp>
    </p:spTree>
    <p:extLst>
      <p:ext uri="{BB962C8B-B14F-4D97-AF65-F5344CB8AC3E}">
        <p14:creationId xmlns:p14="http://schemas.microsoft.com/office/powerpoint/2010/main" val="109253603"/>
      </p:ext>
    </p:extLst>
  </p:cSld>
  <p:clrMapOvr>
    <a:masterClrMapping/>
  </p:clrMapOvr>
  <p:transition/>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4"/>
          <p:cNvSpPr>
            <a:spLocks noGrp="1" noChangeArrowheads="1"/>
          </p:cNvSpPr>
          <p:nvPr>
            <p:ph type="ctrTitle"/>
          </p:nvPr>
        </p:nvSpPr>
        <p:spPr>
          <a:xfrm>
            <a:off x="251520" y="1772816"/>
            <a:ext cx="8428037" cy="822325"/>
          </a:xfrm>
        </p:spPr>
        <p:txBody>
          <a:bodyPr/>
          <a:lstStyle/>
          <a:p>
            <a:pPr algn="ctr" eaLnBrk="1" hangingPunct="1"/>
            <a:r>
              <a:rPr lang="en-US" sz="5000" dirty="0">
                <a:latin typeface="Garamond" charset="0"/>
              </a:rPr>
              <a:t>Concluding Remarks</a:t>
            </a:r>
          </a:p>
        </p:txBody>
      </p:sp>
      <p:sp>
        <p:nvSpPr>
          <p:cNvPr id="135170"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434490394"/>
      </p:ext>
    </p:extLst>
  </p:cSld>
  <p:clrMapOvr>
    <a:masterClrMapping/>
  </p:clrMapOvr>
  <p:transition/>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68E84E-ADC1-5249-886C-95085282143B}"/>
              </a:ext>
            </a:extLst>
          </p:cNvPr>
          <p:cNvSpPr>
            <a:spLocks noGrp="1"/>
          </p:cNvSpPr>
          <p:nvPr>
            <p:ph type="title"/>
          </p:nvPr>
        </p:nvSpPr>
        <p:spPr/>
        <p:txBody>
          <a:bodyPr/>
          <a:lstStyle/>
          <a:p>
            <a:r>
              <a:rPr lang="en-US" dirty="0"/>
              <a:t>Recap: Corollaries: Architectures Today …</a:t>
            </a:r>
          </a:p>
        </p:txBody>
      </p:sp>
      <p:sp>
        <p:nvSpPr>
          <p:cNvPr id="3" name="Content Placeholder 2">
            <a:extLst>
              <a:ext uri="{FF2B5EF4-FFF2-40B4-BE49-F238E27FC236}">
                <a16:creationId xmlns:a16="http://schemas.microsoft.com/office/drawing/2014/main" id="{F4818612-8984-844F-B9E9-73680A050937}"/>
              </a:ext>
            </a:extLst>
          </p:cNvPr>
          <p:cNvSpPr>
            <a:spLocks noGrp="1"/>
          </p:cNvSpPr>
          <p:nvPr>
            <p:ph idx="1"/>
          </p:nvPr>
        </p:nvSpPr>
        <p:spPr>
          <a:xfrm>
            <a:off x="228600" y="1052736"/>
            <a:ext cx="8610600" cy="4876800"/>
          </a:xfrm>
        </p:spPr>
        <p:txBody>
          <a:bodyPr/>
          <a:lstStyle/>
          <a:p>
            <a:r>
              <a:rPr lang="en-US" dirty="0"/>
              <a:t>Architectures are </a:t>
            </a:r>
            <a:r>
              <a:rPr lang="en-US" dirty="0">
                <a:solidFill>
                  <a:srgbClr val="FF0000"/>
                </a:solidFill>
              </a:rPr>
              <a:t>terrible at dealing with data</a:t>
            </a:r>
          </a:p>
          <a:p>
            <a:pPr lvl="1"/>
            <a:r>
              <a:rPr lang="en-US" dirty="0"/>
              <a:t>Designed to mainly store and move data vs. to compute </a:t>
            </a:r>
          </a:p>
          <a:p>
            <a:pPr lvl="1"/>
            <a:r>
              <a:rPr lang="en-US" dirty="0"/>
              <a:t>They are </a:t>
            </a:r>
            <a:r>
              <a:rPr lang="en-US" dirty="0">
                <a:solidFill>
                  <a:srgbClr val="0432FF"/>
                </a:solidFill>
              </a:rPr>
              <a:t>processor-centric as opposed to </a:t>
            </a:r>
            <a:r>
              <a:rPr lang="en-US" b="1" dirty="0">
                <a:solidFill>
                  <a:srgbClr val="0432FF"/>
                </a:solidFill>
              </a:rPr>
              <a:t>data-centric</a:t>
            </a:r>
          </a:p>
          <a:p>
            <a:pPr lvl="1"/>
            <a:endParaRPr lang="en-US" dirty="0"/>
          </a:p>
          <a:p>
            <a:r>
              <a:rPr lang="en-US" dirty="0"/>
              <a:t>Architectures are </a:t>
            </a:r>
            <a:r>
              <a:rPr lang="en-US" dirty="0">
                <a:solidFill>
                  <a:srgbClr val="FF0000"/>
                </a:solidFill>
              </a:rPr>
              <a:t>terrible at taking advantage of vast amounts of data </a:t>
            </a:r>
            <a:r>
              <a:rPr lang="en-US" dirty="0"/>
              <a:t>(and metadata) available to them</a:t>
            </a:r>
          </a:p>
          <a:p>
            <a:pPr lvl="1"/>
            <a:r>
              <a:rPr lang="en-US" dirty="0"/>
              <a:t>Designed to make simple decisions, ignoring lots of data </a:t>
            </a:r>
          </a:p>
          <a:p>
            <a:pPr lvl="1"/>
            <a:r>
              <a:rPr lang="en-US" dirty="0"/>
              <a:t>They make </a:t>
            </a:r>
            <a:r>
              <a:rPr lang="en-US" dirty="0">
                <a:solidFill>
                  <a:srgbClr val="0432FF"/>
                </a:solidFill>
              </a:rPr>
              <a:t>human-driven decisions vs. </a:t>
            </a:r>
            <a:r>
              <a:rPr lang="en-US" b="1" dirty="0">
                <a:solidFill>
                  <a:srgbClr val="0432FF"/>
                </a:solidFill>
              </a:rPr>
              <a:t>data-driven</a:t>
            </a:r>
            <a:endParaRPr lang="en-US" dirty="0">
              <a:solidFill>
                <a:srgbClr val="0432FF"/>
              </a:solidFill>
            </a:endParaRPr>
          </a:p>
          <a:p>
            <a:pPr lvl="1"/>
            <a:endParaRPr lang="en-US" dirty="0"/>
          </a:p>
          <a:p>
            <a:r>
              <a:rPr lang="en-US" dirty="0"/>
              <a:t>Architectures are </a:t>
            </a:r>
            <a:r>
              <a:rPr lang="en-US" dirty="0">
                <a:solidFill>
                  <a:srgbClr val="FF0000"/>
                </a:solidFill>
              </a:rPr>
              <a:t>terrible at knowing and exploiting different properties of application data</a:t>
            </a:r>
          </a:p>
          <a:p>
            <a:pPr lvl="1"/>
            <a:r>
              <a:rPr lang="en-US" dirty="0"/>
              <a:t>Designed to treat all data as the same</a:t>
            </a:r>
          </a:p>
          <a:p>
            <a:pPr lvl="1"/>
            <a:r>
              <a:rPr lang="en-US" dirty="0"/>
              <a:t>They make </a:t>
            </a:r>
            <a:r>
              <a:rPr lang="en-US" dirty="0">
                <a:solidFill>
                  <a:srgbClr val="0000FF"/>
                </a:solidFill>
              </a:rPr>
              <a:t>component-aware decisions vs. </a:t>
            </a:r>
            <a:r>
              <a:rPr lang="en-US" b="1" dirty="0">
                <a:solidFill>
                  <a:srgbClr val="0000FF"/>
                </a:solidFill>
              </a:rPr>
              <a:t>data-aware</a:t>
            </a:r>
          </a:p>
        </p:txBody>
      </p:sp>
      <p:sp>
        <p:nvSpPr>
          <p:cNvPr id="4" name="Slide Number Placeholder 3">
            <a:extLst>
              <a:ext uri="{FF2B5EF4-FFF2-40B4-BE49-F238E27FC236}">
                <a16:creationId xmlns:a16="http://schemas.microsoft.com/office/drawing/2014/main" id="{13E336A3-DE7D-504A-A23C-315D49EE689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AutoShape 25">
            <a:extLst>
              <a:ext uri="{FF2B5EF4-FFF2-40B4-BE49-F238E27FC236}">
                <a16:creationId xmlns:a16="http://schemas.microsoft.com/office/drawing/2014/main" id="{A839A51C-8802-D047-8CD0-32595BF41ED0}"/>
              </a:ext>
            </a:extLst>
          </p:cNvPr>
          <p:cNvSpPr>
            <a:spLocks noChangeArrowheads="1"/>
          </p:cNvSpPr>
          <p:nvPr/>
        </p:nvSpPr>
        <p:spPr bwMode="auto">
          <a:xfrm>
            <a:off x="611560" y="4725144"/>
            <a:ext cx="6984776"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7" name="AutoShape 25">
            <a:extLst>
              <a:ext uri="{FF2B5EF4-FFF2-40B4-BE49-F238E27FC236}">
                <a16:creationId xmlns:a16="http://schemas.microsoft.com/office/drawing/2014/main" id="{DA62BB11-526D-FF4E-BEBB-0DCCB36B77C3}"/>
              </a:ext>
            </a:extLst>
          </p:cNvPr>
          <p:cNvSpPr>
            <a:spLocks noChangeArrowheads="1"/>
          </p:cNvSpPr>
          <p:nvPr/>
        </p:nvSpPr>
        <p:spPr bwMode="auto">
          <a:xfrm>
            <a:off x="611560" y="2708920"/>
            <a:ext cx="7200800" cy="792088"/>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
        <p:nvSpPr>
          <p:cNvPr id="8" name="AutoShape 25">
            <a:extLst>
              <a:ext uri="{FF2B5EF4-FFF2-40B4-BE49-F238E27FC236}">
                <a16:creationId xmlns:a16="http://schemas.microsoft.com/office/drawing/2014/main" id="{9EF3383E-99CD-264A-8462-DAA882D4CECE}"/>
              </a:ext>
            </a:extLst>
          </p:cNvPr>
          <p:cNvSpPr>
            <a:spLocks noChangeArrowheads="1"/>
          </p:cNvSpPr>
          <p:nvPr/>
        </p:nvSpPr>
        <p:spPr bwMode="auto">
          <a:xfrm>
            <a:off x="611560" y="1052736"/>
            <a:ext cx="6192688" cy="480566"/>
          </a:xfrm>
          <a:prstGeom prst="roundRect">
            <a:avLst>
              <a:gd name="adj" fmla="val 16667"/>
            </a:avLst>
          </a:prstGeom>
          <a:noFill/>
          <a:ln w="79375">
            <a:solidFill>
              <a:srgbClr val="8C0000"/>
            </a:solidFill>
            <a:round/>
            <a:headEnd/>
            <a:tailEnd/>
          </a:ln>
          <a:effectLst/>
        </p:spPr>
        <p:txBody>
          <a:bodyPr wrap="none" lIns="64008" tIns="32004" rIns="64008" bIns="32004"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Text" lastClr="000000"/>
              </a:solidFill>
              <a:effectLst/>
              <a:uLnTx/>
              <a:uFillTx/>
              <a:latin typeface="Arial" pitchFamily="-107" charset="0"/>
              <a:ea typeface="Arial" pitchFamily="-107" charset="0"/>
              <a:cs typeface="Arial" pitchFamily="-107" charset="0"/>
            </a:endParaRPr>
          </a:p>
        </p:txBody>
      </p:sp>
    </p:spTree>
    <p:extLst>
      <p:ext uri="{BB962C8B-B14F-4D97-AF65-F5344CB8AC3E}">
        <p14:creationId xmlns:p14="http://schemas.microsoft.com/office/powerpoint/2010/main" val="2467245311"/>
      </p:ext>
    </p:extLst>
  </p:cSld>
  <p:clrMapOvr>
    <a:masterClrMapping/>
  </p:clrMapOvr>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Remarks</a:t>
            </a:r>
          </a:p>
        </p:txBody>
      </p:sp>
      <p:sp>
        <p:nvSpPr>
          <p:cNvPr id="3" name="Content Placeholder 2"/>
          <p:cNvSpPr>
            <a:spLocks noGrp="1"/>
          </p:cNvSpPr>
          <p:nvPr>
            <p:ph idx="1"/>
          </p:nvPr>
        </p:nvSpPr>
        <p:spPr>
          <a:xfrm>
            <a:off x="179512" y="908720"/>
            <a:ext cx="8964488" cy="5193723"/>
          </a:xfrm>
        </p:spPr>
        <p:txBody>
          <a:bodyPr/>
          <a:lstStyle/>
          <a:p>
            <a:r>
              <a:rPr lang="en-US" dirty="0"/>
              <a:t>It is time to design </a:t>
            </a:r>
            <a:r>
              <a:rPr lang="en-US" dirty="0">
                <a:solidFill>
                  <a:srgbClr val="008000"/>
                </a:solidFill>
              </a:rPr>
              <a:t>principled system architectures </a:t>
            </a:r>
            <a:r>
              <a:rPr lang="en-US" dirty="0"/>
              <a:t>to solve the </a:t>
            </a:r>
            <a:r>
              <a:rPr lang="en-US" dirty="0">
                <a:solidFill>
                  <a:srgbClr val="008000"/>
                </a:solidFill>
              </a:rPr>
              <a:t>data handling (i.e., memory/storage) </a:t>
            </a:r>
            <a:r>
              <a:rPr lang="en-US" dirty="0">
                <a:solidFill>
                  <a:schemeClr val="accent2"/>
                </a:solidFill>
              </a:rPr>
              <a:t>problem</a:t>
            </a:r>
          </a:p>
          <a:p>
            <a:endParaRPr lang="en-US" sz="2000" dirty="0"/>
          </a:p>
          <a:p>
            <a:r>
              <a:rPr lang="en-US" dirty="0">
                <a:solidFill>
                  <a:srgbClr val="FF0000"/>
                </a:solidFill>
              </a:rPr>
              <a:t>Design complete systems to be truly balanced, high-performance, and </a:t>
            </a:r>
            <a:r>
              <a:rPr lang="en-US" b="1" dirty="0">
                <a:solidFill>
                  <a:srgbClr val="FF0000"/>
                </a:solidFill>
              </a:rPr>
              <a:t>energy-efficient</a:t>
            </a:r>
            <a:r>
              <a:rPr lang="en-US" b="1" dirty="0"/>
              <a:t> </a:t>
            </a:r>
            <a:r>
              <a:rPr lang="en-US" dirty="0">
                <a:sym typeface="Wingdings" pitchFamily="2" charset="2"/>
              </a:rPr>
              <a:t> intelligent systems</a:t>
            </a:r>
            <a:r>
              <a:rPr lang="en-US" dirty="0"/>
              <a:t> </a:t>
            </a:r>
            <a:endParaRPr lang="en-US" sz="2000" dirty="0">
              <a:solidFill>
                <a:srgbClr val="0000FF"/>
              </a:solidFill>
            </a:endParaRPr>
          </a:p>
          <a:p>
            <a:pPr lvl="1"/>
            <a:r>
              <a:rPr lang="en-US" b="1" dirty="0">
                <a:solidFill>
                  <a:srgbClr val="0000FF"/>
                </a:solidFill>
              </a:rPr>
              <a:t>Data-centric, data-driven, data-aware</a:t>
            </a:r>
          </a:p>
          <a:p>
            <a:endParaRPr lang="en-US" sz="2000" dirty="0">
              <a:solidFill>
                <a:srgbClr val="FF0000"/>
              </a:solidFill>
            </a:endParaRPr>
          </a:p>
          <a:p>
            <a:r>
              <a:rPr lang="en-US" dirty="0">
                <a:solidFill>
                  <a:srgbClr val="FF0000"/>
                </a:solidFill>
              </a:rPr>
              <a:t>Enable computation capability inside and close to memory</a:t>
            </a:r>
          </a:p>
          <a:p>
            <a:endParaRPr lang="en-US" sz="2000" dirty="0">
              <a:solidFill>
                <a:srgbClr val="0000FF"/>
              </a:solidFill>
            </a:endParaRPr>
          </a:p>
          <a:p>
            <a:r>
              <a:rPr lang="en-US" dirty="0">
                <a:solidFill>
                  <a:srgbClr val="0000FF"/>
                </a:solidFill>
              </a:rPr>
              <a:t>This </a:t>
            </a:r>
            <a:r>
              <a:rPr lang="en-US" dirty="0">
                <a:solidFill>
                  <a:srgbClr val="000000"/>
                </a:solidFill>
              </a:rPr>
              <a:t>can</a:t>
            </a:r>
          </a:p>
          <a:p>
            <a:pPr lvl="1"/>
            <a:r>
              <a:rPr lang="en-US" dirty="0"/>
              <a:t>Lead to </a:t>
            </a:r>
            <a:r>
              <a:rPr lang="en-US" b="1" dirty="0">
                <a:solidFill>
                  <a:schemeClr val="accent2">
                    <a:lumMod val="75000"/>
                  </a:schemeClr>
                </a:solidFill>
              </a:rPr>
              <a:t>orders-of-magnitude </a:t>
            </a:r>
            <a:r>
              <a:rPr lang="en-US" dirty="0"/>
              <a:t>improvements </a:t>
            </a:r>
          </a:p>
          <a:p>
            <a:pPr lvl="1"/>
            <a:r>
              <a:rPr lang="en-US" b="1" dirty="0">
                <a:solidFill>
                  <a:srgbClr val="2C6123"/>
                </a:solidFill>
              </a:rPr>
              <a:t>Enable new applications &amp; computing platforms</a:t>
            </a:r>
          </a:p>
          <a:p>
            <a:pPr lvl="1"/>
            <a:r>
              <a:rPr lang="is-IS" b="1" dirty="0">
                <a:solidFill>
                  <a:srgbClr val="2C6123"/>
                </a:solidFill>
              </a:rPr>
              <a:t>Enable better understanding of nature</a:t>
            </a:r>
          </a:p>
          <a:p>
            <a:pPr lvl="1"/>
            <a:r>
              <a:rPr lang="is-IS" b="1" dirty="0">
                <a:solidFill>
                  <a:srgbClr val="2C6123"/>
                </a:solidFill>
              </a:rPr>
              <a:t>…</a:t>
            </a:r>
            <a:endParaRPr lang="en-US" b="1" dirty="0">
              <a:solidFill>
                <a:srgbClr val="2C6123"/>
              </a:solidFill>
            </a:endParaRPr>
          </a:p>
          <a:p>
            <a:pPr lvl="1"/>
            <a:endParaRPr lang="en-US" sz="2000" dirty="0"/>
          </a:p>
          <a:p>
            <a:endParaRPr lang="en-US" dirty="0">
              <a:solidFill>
                <a:srgbClr val="0000FF"/>
              </a:solidFill>
            </a:endParaRPr>
          </a:p>
          <a:p>
            <a:endParaRPr lang="en-US" dirty="0"/>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388</a:t>
            </a:fld>
            <a:endParaRPr kumimoji="0" lang="en-US" sz="1600" b="0" i="0" u="none" strike="noStrike" kern="1200" cap="none" spc="0" normalizeH="0" baseline="0" noProof="0" dirty="0">
              <a:ln>
                <a:noFill/>
              </a:ln>
              <a:solidFill>
                <a:srgbClr val="000000"/>
              </a:solidFill>
              <a:effectLst/>
              <a:uLnTx/>
              <a:uFillTx/>
              <a:latin typeface="Garamond" charset="0"/>
              <a:ea typeface="+mn-ea"/>
            </a:endParaRPr>
          </a:p>
        </p:txBody>
      </p:sp>
    </p:spTree>
    <p:extLst>
      <p:ext uri="{BB962C8B-B14F-4D97-AF65-F5344CB8AC3E}">
        <p14:creationId xmlns:p14="http://schemas.microsoft.com/office/powerpoint/2010/main" val="23942693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5D515-2CD3-FE48-A36D-1EDBB48CF782}"/>
              </a:ext>
            </a:extLst>
          </p:cNvPr>
          <p:cNvSpPr>
            <a:spLocks noGrp="1"/>
          </p:cNvSpPr>
          <p:nvPr>
            <p:ph type="title"/>
          </p:nvPr>
        </p:nvSpPr>
        <p:spPr/>
        <p:txBody>
          <a:bodyPr/>
          <a:lstStyle/>
          <a:p>
            <a:r>
              <a:rPr lang="en-US" dirty="0"/>
              <a:t>Fundamentally Better Architectures</a:t>
            </a:r>
          </a:p>
        </p:txBody>
      </p:sp>
      <p:sp>
        <p:nvSpPr>
          <p:cNvPr id="3" name="Content Placeholder 2">
            <a:extLst>
              <a:ext uri="{FF2B5EF4-FFF2-40B4-BE49-F238E27FC236}">
                <a16:creationId xmlns:a16="http://schemas.microsoft.com/office/drawing/2014/main" id="{21E21BD7-9134-8948-A688-D1C8BE8F5B7A}"/>
              </a:ext>
            </a:extLst>
          </p:cNvPr>
          <p:cNvSpPr>
            <a:spLocks noGrp="1"/>
          </p:cNvSpPr>
          <p:nvPr>
            <p:ph idx="1"/>
          </p:nvPr>
        </p:nvSpPr>
        <p:spPr>
          <a:xfrm>
            <a:off x="228600" y="1432520"/>
            <a:ext cx="8610600" cy="4876800"/>
          </a:xfrm>
        </p:spPr>
        <p:txBody>
          <a:bodyPr/>
          <a:lstStyle/>
          <a:p>
            <a:pPr marL="0" indent="0" algn="ctr">
              <a:buNone/>
            </a:pPr>
            <a:r>
              <a:rPr lang="en-US" sz="4800" b="1" dirty="0">
                <a:solidFill>
                  <a:srgbClr val="0000FF"/>
                </a:solidFill>
              </a:rPr>
              <a:t>Data-centric</a:t>
            </a:r>
          </a:p>
          <a:p>
            <a:pPr algn="ctr"/>
            <a:endParaRPr lang="en-US" sz="4800" b="1" dirty="0">
              <a:solidFill>
                <a:srgbClr val="0000FF"/>
              </a:solidFill>
            </a:endParaRPr>
          </a:p>
          <a:p>
            <a:pPr marL="0" indent="0" algn="ctr">
              <a:buNone/>
            </a:pPr>
            <a:r>
              <a:rPr lang="en-US" sz="4800" b="1" dirty="0">
                <a:solidFill>
                  <a:srgbClr val="0000FF"/>
                </a:solidFill>
              </a:rPr>
              <a:t>Data-driven</a:t>
            </a:r>
          </a:p>
          <a:p>
            <a:pPr marL="0" indent="0" algn="ctr">
              <a:buNone/>
            </a:pPr>
            <a:endParaRPr lang="en-US" sz="4800" b="1" dirty="0">
              <a:solidFill>
                <a:srgbClr val="0000FF"/>
              </a:solidFill>
            </a:endParaRPr>
          </a:p>
          <a:p>
            <a:pPr marL="0" indent="0" algn="ctr">
              <a:buNone/>
            </a:pPr>
            <a:r>
              <a:rPr lang="en-US" sz="4800" b="1" dirty="0">
                <a:solidFill>
                  <a:srgbClr val="0000FF"/>
                </a:solidFill>
              </a:rPr>
              <a:t>Data-aware</a:t>
            </a:r>
          </a:p>
        </p:txBody>
      </p:sp>
      <p:sp>
        <p:nvSpPr>
          <p:cNvPr id="4" name="Slide Number Placeholder 3">
            <a:extLst>
              <a:ext uri="{FF2B5EF4-FFF2-40B4-BE49-F238E27FC236}">
                <a16:creationId xmlns:a16="http://schemas.microsoft.com/office/drawing/2014/main" id="{1FCD387B-E70B-6A4A-BE99-B968136C01FB}"/>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380505232"/>
      </p:ext>
    </p:extLst>
  </p:cSld>
  <p:clrMapOvr>
    <a:masterClrMapping/>
  </p:clrMapOvr>
  <p:transition/>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467543" y="116632"/>
            <a:ext cx="8328925" cy="6246694"/>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2338928969"/>
      </p:ext>
    </p:extLst>
  </p:cSld>
  <p:clrMapOvr>
    <a:masterClrMapping/>
  </p:clrMapOvr>
  <p:transition/>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Revisit the Entire Stack</a:t>
            </a:r>
          </a:p>
        </p:txBody>
      </p:sp>
      <p:sp>
        <p:nvSpPr>
          <p:cNvPr id="3" name="Content Placeholder 2"/>
          <p:cNvSpPr>
            <a:spLocks noGrp="1"/>
          </p:cNvSpPr>
          <p:nvPr>
            <p:ph idx="1"/>
          </p:nvPr>
        </p:nvSpPr>
        <p:spPr/>
        <p:txBody>
          <a:bodyPr/>
          <a:lstStyle/>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5" name="Text Box 17"/>
          <p:cNvSpPr txBox="1">
            <a:spLocks noChangeArrowheads="1"/>
          </p:cNvSpPr>
          <p:nvPr/>
        </p:nvSpPr>
        <p:spPr bwMode="auto">
          <a:xfrm>
            <a:off x="3501600" y="3906838"/>
            <a:ext cx="2041525" cy="368300"/>
          </a:xfrm>
          <a:prstGeom prst="rect">
            <a:avLst/>
          </a:prstGeom>
          <a:solidFill>
            <a:srgbClr val="00FF00"/>
          </a:solidFill>
          <a:ln w="9525">
            <a:solidFill>
              <a:schemeClr val="tx1"/>
            </a:solidFill>
            <a:miter lim="800000"/>
            <a:headEnd/>
            <a:tailEnd/>
          </a:ln>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Micro-architecture</a:t>
            </a:r>
          </a:p>
        </p:txBody>
      </p:sp>
      <p:sp>
        <p:nvSpPr>
          <p:cNvPr id="6" name="Text Box 18"/>
          <p:cNvSpPr txBox="1">
            <a:spLocks noChangeAspect="1" noChangeArrowheads="1"/>
          </p:cNvSpPr>
          <p:nvPr/>
        </p:nvSpPr>
        <p:spPr bwMode="auto">
          <a:xfrm>
            <a:off x="3501600" y="3535363"/>
            <a:ext cx="2041525" cy="366712"/>
          </a:xfrm>
          <a:prstGeom prst="rect">
            <a:avLst/>
          </a:prstGeom>
          <a:solidFill>
            <a:srgbClr val="FF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SW/HW Interface</a:t>
            </a:r>
          </a:p>
        </p:txBody>
      </p:sp>
      <p:sp>
        <p:nvSpPr>
          <p:cNvPr id="7" name="Text Box 19"/>
          <p:cNvSpPr txBox="1">
            <a:spLocks noChangeAspect="1" noChangeArrowheads="1"/>
          </p:cNvSpPr>
          <p:nvPr/>
        </p:nvSpPr>
        <p:spPr bwMode="auto">
          <a:xfrm>
            <a:off x="3498425" y="2871044"/>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Program/Language</a:t>
            </a:r>
          </a:p>
        </p:txBody>
      </p:sp>
      <p:sp>
        <p:nvSpPr>
          <p:cNvPr id="8" name="Text Box 20"/>
          <p:cNvSpPr txBox="1">
            <a:spLocks noChangeAspect="1" noChangeArrowheads="1"/>
          </p:cNvSpPr>
          <p:nvPr/>
        </p:nvSpPr>
        <p:spPr bwMode="auto">
          <a:xfrm>
            <a:off x="3498425" y="2499569"/>
            <a:ext cx="2043113" cy="368300"/>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Algorithm</a:t>
            </a:r>
          </a:p>
        </p:txBody>
      </p:sp>
      <p:sp>
        <p:nvSpPr>
          <p:cNvPr id="9" name="Text Box 21"/>
          <p:cNvSpPr txBox="1">
            <a:spLocks noChangeAspect="1" noChangeArrowheads="1"/>
          </p:cNvSpPr>
          <p:nvPr/>
        </p:nvSpPr>
        <p:spPr bwMode="auto">
          <a:xfrm>
            <a:off x="3498425" y="2132856"/>
            <a:ext cx="2043113" cy="366713"/>
          </a:xfrm>
          <a:prstGeom prst="rect">
            <a:avLst/>
          </a:prstGeom>
          <a:solidFill>
            <a:srgbClr val="00FF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Problem</a:t>
            </a:r>
          </a:p>
        </p:txBody>
      </p:sp>
      <p:sp>
        <p:nvSpPr>
          <p:cNvPr id="10" name="Text Box 22"/>
          <p:cNvSpPr txBox="1">
            <a:spLocks noChangeAspect="1" noChangeArrowheads="1"/>
          </p:cNvSpPr>
          <p:nvPr/>
        </p:nvSpPr>
        <p:spPr bwMode="auto">
          <a:xfrm>
            <a:off x="3501600" y="4279900"/>
            <a:ext cx="2039938" cy="373063"/>
          </a:xfrm>
          <a:prstGeom prst="rect">
            <a:avLst/>
          </a:prstGeom>
          <a:solidFill>
            <a:srgbClr val="00FF00"/>
          </a:solidFill>
          <a:ln w="9525">
            <a:solidFill>
              <a:schemeClr val="tx1"/>
            </a:solidFill>
            <a:miter lim="800000"/>
            <a:headEnd/>
            <a:tailEnd/>
          </a:ln>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rPr>
              <a:t>Logic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750" b="0" i="0" u="none" strike="noStrike" kern="1200" cap="none" spc="0" normalizeH="0" baseline="0" noProof="0" dirty="0">
              <a:ln>
                <a:noFill/>
              </a:ln>
              <a:solidFill>
                <a:srgbClr val="000000"/>
              </a:solidFill>
              <a:effectLst/>
              <a:uLnTx/>
              <a:uFillTx/>
              <a:latin typeface="Tahoma" pitchFamily="34" charset="0"/>
              <a:ea typeface="+mn-ea"/>
              <a:cs typeface="Arial" charset="0"/>
            </a:endParaRPr>
          </a:p>
        </p:txBody>
      </p:sp>
      <p:sp>
        <p:nvSpPr>
          <p:cNvPr id="11" name="Text Box 23"/>
          <p:cNvSpPr txBox="1">
            <a:spLocks noChangeAspect="1" noChangeArrowheads="1"/>
          </p:cNvSpPr>
          <p:nvPr/>
        </p:nvSpPr>
        <p:spPr bwMode="auto">
          <a:xfrm>
            <a:off x="3501600" y="4651375"/>
            <a:ext cx="2041525" cy="368300"/>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Devices</a:t>
            </a:r>
          </a:p>
        </p:txBody>
      </p:sp>
      <p:sp>
        <p:nvSpPr>
          <p:cNvPr id="12" name="Text Box 24"/>
          <p:cNvSpPr txBox="1">
            <a:spLocks noChangeAspect="1" noChangeArrowheads="1"/>
          </p:cNvSpPr>
          <p:nvPr/>
        </p:nvSpPr>
        <p:spPr bwMode="auto">
          <a:xfrm>
            <a:off x="3501600" y="3212976"/>
            <a:ext cx="2041525" cy="327322"/>
          </a:xfrm>
          <a:prstGeom prst="rect">
            <a:avLst/>
          </a:prstGeom>
          <a:solidFill>
            <a:srgbClr val="35F6FF"/>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Tahoma" charset="0"/>
                <a:ea typeface="ＭＳ Ｐゴシック" charset="0"/>
              </a:rPr>
              <a:t>System Software</a:t>
            </a:r>
          </a:p>
        </p:txBody>
      </p:sp>
      <p:sp>
        <p:nvSpPr>
          <p:cNvPr id="13" name="Text Box 23"/>
          <p:cNvSpPr txBox="1">
            <a:spLocks noChangeAspect="1" noChangeArrowheads="1"/>
          </p:cNvSpPr>
          <p:nvPr/>
        </p:nvSpPr>
        <p:spPr bwMode="auto">
          <a:xfrm>
            <a:off x="3503188" y="5006975"/>
            <a:ext cx="2043112" cy="366713"/>
          </a:xfrm>
          <a:prstGeom prst="rect">
            <a:avLst/>
          </a:prstGeom>
          <a:solidFill>
            <a:srgbClr val="00FF00"/>
          </a:solidFill>
          <a:ln w="9525">
            <a:solidFill>
              <a:schemeClr val="tx1"/>
            </a:solidFill>
            <a:miter lim="800000"/>
            <a:headEnd/>
            <a:tailEnd/>
          </a:ln>
        </p:spPr>
        <p:txBody>
          <a:bodyPr wrap="none"/>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Tahoma" charset="0"/>
                <a:ea typeface="ＭＳ Ｐゴシック" charset="0"/>
              </a:rPr>
              <a:t>Electrons</a:t>
            </a:r>
          </a:p>
        </p:txBody>
      </p:sp>
      <p:sp>
        <p:nvSpPr>
          <p:cNvPr id="14" name="Rounded Rectangle 13"/>
          <p:cNvSpPr>
            <a:spLocks noChangeArrowheads="1"/>
          </p:cNvSpPr>
          <p:nvPr/>
        </p:nvSpPr>
        <p:spPr bwMode="auto">
          <a:xfrm rot="5400000">
            <a:off x="3392996" y="2610036"/>
            <a:ext cx="2232248" cy="2286000"/>
          </a:xfrm>
          <a:prstGeom prst="roundRect">
            <a:avLst>
              <a:gd name="adj" fmla="val 16667"/>
            </a:avLst>
          </a:prstGeom>
          <a:noFill/>
          <a:ln w="4445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FF"/>
              </a:solidFill>
              <a:effectLst/>
              <a:uLnTx/>
              <a:uFillTx/>
              <a:latin typeface="Tahoma"/>
              <a:ea typeface="+mn-ea"/>
              <a:cs typeface="+mn-cs"/>
            </a:endParaRPr>
          </a:p>
        </p:txBody>
      </p:sp>
      <p:sp>
        <p:nvSpPr>
          <p:cNvPr id="15" name="TextBox 14">
            <a:extLst>
              <a:ext uri="{FF2B5EF4-FFF2-40B4-BE49-F238E27FC236}">
                <a16:creationId xmlns:a16="http://schemas.microsoft.com/office/drawing/2014/main" id="{B49969CC-89D8-8641-BF5A-5FB288BAD095}"/>
              </a:ext>
            </a:extLst>
          </p:cNvPr>
          <p:cNvSpPr txBox="1"/>
          <p:nvPr/>
        </p:nvSpPr>
        <p:spPr>
          <a:xfrm>
            <a:off x="2195736" y="5805264"/>
            <a:ext cx="4793300" cy="461665"/>
          </a:xfrm>
          <a:prstGeom prst="rect">
            <a:avLst/>
          </a:prstGeom>
          <a:noFill/>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We can get there step by step</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28854556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We Need to Exploit Good Principles</a:t>
            </a:r>
          </a:p>
        </p:txBody>
      </p:sp>
      <p:sp>
        <p:nvSpPr>
          <p:cNvPr id="3" name="Content Placeholder 2"/>
          <p:cNvSpPr>
            <a:spLocks noGrp="1"/>
          </p:cNvSpPr>
          <p:nvPr>
            <p:ph idx="1"/>
          </p:nvPr>
        </p:nvSpPr>
        <p:spPr>
          <a:xfrm>
            <a:off x="228600" y="1144488"/>
            <a:ext cx="8915400" cy="5020816"/>
          </a:xfrm>
        </p:spPr>
        <p:txBody>
          <a:bodyPr/>
          <a:lstStyle/>
          <a:p>
            <a:r>
              <a:rPr lang="en-US" dirty="0">
                <a:solidFill>
                  <a:srgbClr val="0000FF"/>
                </a:solidFill>
              </a:rPr>
              <a:t>Data-centric system design </a:t>
            </a:r>
          </a:p>
          <a:p>
            <a:endParaRPr lang="en-US" dirty="0">
              <a:solidFill>
                <a:srgbClr val="0000FF"/>
              </a:solidFill>
            </a:endParaRPr>
          </a:p>
          <a:p>
            <a:r>
              <a:rPr lang="en-US" dirty="0">
                <a:solidFill>
                  <a:srgbClr val="0000FF"/>
                </a:solidFill>
              </a:rPr>
              <a:t>All components intelligent</a:t>
            </a:r>
          </a:p>
          <a:p>
            <a:endParaRPr lang="en-US" dirty="0">
              <a:solidFill>
                <a:srgbClr val="0000FF"/>
              </a:solidFill>
            </a:endParaRPr>
          </a:p>
          <a:p>
            <a:r>
              <a:rPr lang="en-US" dirty="0">
                <a:solidFill>
                  <a:srgbClr val="0000FF"/>
                </a:solidFill>
              </a:rPr>
              <a:t>Better cross-layer communication, better interfaces</a:t>
            </a:r>
          </a:p>
          <a:p>
            <a:endParaRPr lang="en-US" dirty="0">
              <a:solidFill>
                <a:srgbClr val="0000FF"/>
              </a:solidFill>
            </a:endParaRPr>
          </a:p>
          <a:p>
            <a:r>
              <a:rPr lang="en-US" dirty="0">
                <a:solidFill>
                  <a:srgbClr val="0000FF"/>
                </a:solidFill>
              </a:rPr>
              <a:t>Better-than-worst-case design</a:t>
            </a:r>
          </a:p>
          <a:p>
            <a:pPr marL="0" indent="0">
              <a:buNone/>
            </a:pPr>
            <a:endParaRPr lang="en-US" dirty="0">
              <a:solidFill>
                <a:srgbClr val="0000FF"/>
              </a:solidFill>
            </a:endParaRPr>
          </a:p>
          <a:p>
            <a:r>
              <a:rPr lang="en-US" dirty="0">
                <a:solidFill>
                  <a:srgbClr val="0000FF"/>
                </a:solidFill>
              </a:rPr>
              <a:t>Heterogeneity</a:t>
            </a:r>
          </a:p>
          <a:p>
            <a:endParaRPr lang="en-US" dirty="0">
              <a:solidFill>
                <a:srgbClr val="0000FF"/>
              </a:solidFill>
            </a:endParaRPr>
          </a:p>
          <a:p>
            <a:r>
              <a:rPr lang="en-US" dirty="0">
                <a:solidFill>
                  <a:srgbClr val="0000FF"/>
                </a:solidFill>
              </a:rPr>
              <a:t>Flexibility, adaptability</a:t>
            </a:r>
          </a:p>
          <a:p>
            <a:endParaRPr lang="en-US" dirty="0">
              <a:solidFill>
                <a:srgbClr val="0000FF"/>
              </a:solidFill>
            </a:endParaRPr>
          </a:p>
          <a:p>
            <a:pPr marL="344487" lvl="1" indent="0">
              <a:buNone/>
            </a:pPr>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5" name="TextBox 4">
            <a:extLst>
              <a:ext uri="{FF2B5EF4-FFF2-40B4-BE49-F238E27FC236}">
                <a16:creationId xmlns:a16="http://schemas.microsoft.com/office/drawing/2014/main" id="{68DD497F-9008-8E4C-930D-5F97B11A3A7F}"/>
              </a:ext>
            </a:extLst>
          </p:cNvPr>
          <p:cNvSpPr txBox="1"/>
          <p:nvPr/>
        </p:nvSpPr>
        <p:spPr>
          <a:xfrm>
            <a:off x="5724128" y="5179948"/>
            <a:ext cx="3244799"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0000"/>
                </a:solidFill>
                <a:effectLst/>
                <a:uLnTx/>
                <a:uFillTx/>
                <a:latin typeface="Tahoma"/>
                <a:ea typeface="+mn-ea"/>
                <a:cs typeface="+mn-cs"/>
              </a:rPr>
              <a:t>Open minds</a:t>
            </a:r>
          </a:p>
        </p:txBody>
      </p:sp>
    </p:spTree>
    <p:extLst>
      <p:ext uri="{BB962C8B-B14F-4D97-AF65-F5344CB8AC3E}">
        <p14:creationId xmlns:p14="http://schemas.microsoft.com/office/powerpoint/2010/main" val="39862289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18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Tahoma"/>
                <a:ea typeface="+mn-ea"/>
                <a:cs typeface="+mn-cs"/>
              </a:rPr>
              <a:t>Onur Mutlu, Saugata Ghose, Juan Gomez-Luna, and </a:t>
            </a:r>
            <a:r>
              <a:rPr kumimoji="0" lang="en-US" sz="1800" b="0" i="0" u="none" strike="noStrike" kern="1200" cap="none" spc="0" normalizeH="0" baseline="0" noProof="0" dirty="0" err="1">
                <a:ln>
                  <a:noFill/>
                </a:ln>
                <a:solidFill>
                  <a:srgbClr val="000000"/>
                </a:solidFill>
                <a:effectLst/>
                <a:uLnTx/>
                <a:uFillTx/>
                <a:latin typeface="Tahoma"/>
                <a:ea typeface="+mn-ea"/>
                <a:cs typeface="+mn-cs"/>
              </a:rPr>
              <a:t>Rachata</a:t>
            </a:r>
            <a:r>
              <a:rPr kumimoji="0" lang="en-US" sz="1800" b="0" i="0" u="none" strike="noStrike" kern="1200" cap="none" spc="0" normalizeH="0" baseline="0" noProof="0" dirty="0">
                <a:ln>
                  <a:noFill/>
                </a:ln>
                <a:solidFill>
                  <a:srgbClr val="000000"/>
                </a:solidFill>
                <a:effectLst/>
                <a:uLnTx/>
                <a:uFillTx/>
                <a:latin typeface="Tahoma"/>
                <a:ea typeface="+mn-ea"/>
                <a:cs typeface="+mn-cs"/>
              </a:rPr>
              <a:t> Ausavarungnirun,</a:t>
            </a:r>
            <a:br>
              <a:rPr kumimoji="0" lang="en-US" sz="1800" b="0" i="0" u="none" strike="noStrike" kern="1200" cap="none" spc="0" normalizeH="0" baseline="0" noProof="0" dirty="0">
                <a:ln>
                  <a:noFill/>
                </a:ln>
                <a:solidFill>
                  <a:srgbClr val="000000"/>
                </a:solidFill>
                <a:effectLst/>
                <a:uLnTx/>
                <a:uFillTx/>
                <a:latin typeface="Tahoma"/>
                <a:ea typeface="+mn-ea"/>
                <a:cs typeface="+mn-cs"/>
              </a:rPr>
            </a:b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"A Modern Primer on Processing in Memory"</a:t>
            </a:r>
            <a:br>
              <a:rPr kumimoji="0" lang="en-US" sz="1800" b="0" i="0" u="none" strike="noStrike" kern="1200" cap="none" spc="0" normalizeH="0" baseline="0" noProof="0" dirty="0">
                <a:ln>
                  <a:noFill/>
                </a:ln>
                <a:solidFill>
                  <a:srgbClr val="0432FF"/>
                </a:solidFill>
                <a:effectLst/>
                <a:uLnTx/>
                <a:uFillTx/>
                <a:latin typeface="Tahoma"/>
                <a:ea typeface="+mn-ea"/>
                <a:cs typeface="+mn-cs"/>
              </a:rPr>
            </a:br>
            <a:r>
              <a:rPr kumimoji="0" lang="en-US" sz="1800" b="0" i="1" u="none" strike="noStrike" kern="1200" cap="none" spc="0" normalizeH="0" baseline="0" noProof="0" dirty="0">
                <a:ln>
                  <a:noFill/>
                </a:ln>
                <a:solidFill>
                  <a:srgbClr val="000000"/>
                </a:solidFill>
                <a:effectLst/>
                <a:uLnTx/>
                <a:uFillTx/>
                <a:latin typeface="Tahoma"/>
                <a:ea typeface="+mn-ea"/>
                <a:cs typeface="+mn-cs"/>
              </a:rPr>
              <a:t>Invited Book Chapter in </a:t>
            </a:r>
            <a:r>
              <a:rPr kumimoji="0" lang="en-US" sz="1800" b="1" i="1" u="none" strike="noStrike" kern="1200" cap="none" spc="0" normalizeH="0" baseline="0" noProof="0" dirty="0">
                <a:ln>
                  <a:noFill/>
                </a:ln>
                <a:solidFill>
                  <a:srgbClr val="000000"/>
                </a:solidFill>
                <a:effectLst/>
                <a:uLnTx/>
                <a:uFillTx/>
                <a:latin typeface="Tahoma"/>
                <a:ea typeface="+mn-ea"/>
                <a:cs typeface="+mn-cs"/>
                <a:hlinkClick r:id="rId3"/>
              </a:rPr>
              <a:t>Emerging Computing: From Devices to Systems - Looking Beyond Moore and Von Neumann</a:t>
            </a:r>
            <a:r>
              <a:rPr kumimoji="0" lang="en-US" sz="1800" b="0" i="0" u="none" strike="noStrike" kern="1200" cap="none" spc="0" normalizeH="0" baseline="0" noProof="0" dirty="0">
                <a:ln>
                  <a:noFill/>
                </a:ln>
                <a:solidFill>
                  <a:srgbClr val="000000"/>
                </a:solidFill>
                <a:effectLst/>
                <a:uLnTx/>
                <a:uFillTx/>
                <a:latin typeface="Tahoma"/>
                <a:ea typeface="+mn-ea"/>
                <a:cs typeface="+mn-cs"/>
              </a:rPr>
              <a:t>, Springer, to be published in 2021.</a:t>
            </a: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br>
              <a:rPr kumimoji="0" lang="en-US" sz="1800" b="0" i="0" u="none" strike="noStrike" kern="1200" cap="none" spc="0" normalizeH="0" baseline="0" noProof="0" dirty="0">
                <a:ln>
                  <a:noFill/>
                </a:ln>
                <a:solidFill>
                  <a:srgbClr val="000000"/>
                </a:solidFill>
                <a:effectLst/>
                <a:uLnTx/>
                <a:uFillTx/>
                <a:latin typeface="Tahoma"/>
                <a:ea typeface="+mn-ea"/>
                <a:cs typeface="+mn-cs"/>
              </a:rPr>
            </a:br>
            <a:endParaRPr kumimoji="0" lang="en-US" sz="1800" b="1" i="0" u="none" strike="noStrike" kern="0" cap="none" spc="0" normalizeH="0" baseline="0" noProof="0" dirty="0">
              <a:ln>
                <a:noFill/>
              </a:ln>
              <a:solidFill>
                <a:srgbClr val="000000"/>
              </a:solidFill>
              <a:effectLst/>
              <a:uLnTx/>
              <a:uFillTx/>
              <a:latin typeface="Tahoma"/>
              <a:ea typeface="+mn-ea"/>
              <a:cs typeface="+mn-cs"/>
            </a:endParaRP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67467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432FF"/>
                </a:solidFill>
                <a:effectLst/>
                <a:uLnTx/>
                <a:uFillTx/>
                <a:latin typeface="Tahoma"/>
                <a:ea typeface="+mn-ea"/>
                <a:cs typeface="+mn-cs"/>
                <a:hlinkClick r:id="rId4">
                  <a:extLst>
                    <a:ext uri="{A12FA001-AC4F-418D-AE19-62706E023703}">
                      <ahyp:hlinkClr xmlns:ahyp="http://schemas.microsoft.com/office/drawing/2018/hyperlinkcolor" val="tx"/>
                    </a:ext>
                  </a:extLst>
                </a:hlinkClick>
              </a:rPr>
              <a:t>https://arxiv.org/pdf/1903.03988.pdf</a:t>
            </a:r>
            <a:endParaRPr kumimoji="0" lang="en-US" sz="1800" b="1" i="0" u="none" strike="noStrike" kern="1200" cap="none" spc="0" normalizeH="0" baseline="0" noProof="0" dirty="0">
              <a:ln>
                <a:noFill/>
              </a:ln>
              <a:solidFill>
                <a:srgbClr val="0432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A5EA4CA5-FBD8-9749-9830-D77D34BE5845}"/>
              </a:ext>
            </a:extLst>
          </p:cNvPr>
          <p:cNvPicPr>
            <a:picLocks noChangeAspect="1"/>
          </p:cNvPicPr>
          <p:nvPr/>
        </p:nvPicPr>
        <p:blipFill>
          <a:blip r:embed="rId5"/>
          <a:stretch>
            <a:fillRect/>
          </a:stretch>
        </p:blipFill>
        <p:spPr>
          <a:xfrm>
            <a:off x="-14659" y="1455514"/>
            <a:ext cx="9144000" cy="2744353"/>
          </a:xfrm>
          <a:prstGeom prst="rect">
            <a:avLst/>
          </a:prstGeom>
        </p:spPr>
      </p:pic>
    </p:spTree>
    <p:extLst>
      <p:ext uri="{BB962C8B-B14F-4D97-AF65-F5344CB8AC3E}">
        <p14:creationId xmlns:p14="http://schemas.microsoft.com/office/powerpoint/2010/main" val="267628885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E2567D-A796-D347-A81C-53A42C0F54BE}"/>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1A1D145C-B1CC-0248-8402-DB3B402EA310}"/>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8D74E4B9-8C28-2246-BBD1-89AFB3653A3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32E59C2-C60B-164F-8152-5EAEA0A62FE5}"/>
              </a:ext>
            </a:extLst>
          </p:cNvPr>
          <p:cNvPicPr>
            <a:picLocks noChangeAspect="1"/>
          </p:cNvPicPr>
          <p:nvPr/>
        </p:nvPicPr>
        <p:blipFill>
          <a:blip r:embed="rId2"/>
          <a:stretch>
            <a:fillRect/>
          </a:stretch>
        </p:blipFill>
        <p:spPr>
          <a:xfrm>
            <a:off x="1835150" y="196850"/>
            <a:ext cx="5473700" cy="6464300"/>
          </a:xfrm>
          <a:prstGeom prst="rect">
            <a:avLst/>
          </a:prstGeom>
        </p:spPr>
      </p:pic>
    </p:spTree>
    <p:extLst>
      <p:ext uri="{BB962C8B-B14F-4D97-AF65-F5344CB8AC3E}">
        <p14:creationId xmlns:p14="http://schemas.microsoft.com/office/powerpoint/2010/main" val="462397364"/>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889408-568D-D849-B20B-D14F7C0146BA}"/>
              </a:ext>
            </a:extLst>
          </p:cNvPr>
          <p:cNvSpPr>
            <a:spLocks noGrp="1"/>
          </p:cNvSpPr>
          <p:nvPr>
            <p:ph type="title"/>
          </p:nvPr>
        </p:nvSpPr>
        <p:spPr/>
        <p:txBody>
          <a:bodyPr/>
          <a:lstStyle/>
          <a:p>
            <a:endParaRPr lang="en-US"/>
          </a:p>
        </p:txBody>
      </p:sp>
      <p:sp>
        <p:nvSpPr>
          <p:cNvPr id="3" name="Content Placeholder 2">
            <a:extLst>
              <a:ext uri="{FF2B5EF4-FFF2-40B4-BE49-F238E27FC236}">
                <a16:creationId xmlns:a16="http://schemas.microsoft.com/office/drawing/2014/main" id="{77809458-3406-614B-8614-09C6E86A51A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2829EE78-77DE-774E-8E3C-547D2974177E}"/>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2DF97FCE-1C93-7F47-B714-6E5EA092E7B6}"/>
              </a:ext>
            </a:extLst>
          </p:cNvPr>
          <p:cNvPicPr>
            <a:picLocks noChangeAspect="1"/>
          </p:cNvPicPr>
          <p:nvPr/>
        </p:nvPicPr>
        <p:blipFill>
          <a:blip r:embed="rId2"/>
          <a:stretch>
            <a:fillRect/>
          </a:stretch>
        </p:blipFill>
        <p:spPr>
          <a:xfrm>
            <a:off x="1955617" y="0"/>
            <a:ext cx="5232765" cy="6858000"/>
          </a:xfrm>
          <a:prstGeom prst="rect">
            <a:avLst/>
          </a:prstGeom>
        </p:spPr>
      </p:pic>
    </p:spTree>
    <p:extLst>
      <p:ext uri="{BB962C8B-B14F-4D97-AF65-F5344CB8AC3E}">
        <p14:creationId xmlns:p14="http://schemas.microsoft.com/office/powerpoint/2010/main" val="2921261746"/>
      </p:ext>
    </p:extLst>
  </p:cSld>
  <p:clrMapOvr>
    <a:masterClrMapping/>
  </p:clrMapOvr>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07896" cy="1066800"/>
          </a:xfrm>
        </p:spPr>
        <p:txBody>
          <a:bodyPr/>
          <a:lstStyle/>
          <a:p>
            <a:r>
              <a:rPr lang="en-US" dirty="0"/>
              <a:t>PIM Review and Open Problems (II)</a:t>
            </a:r>
          </a:p>
        </p:txBody>
      </p:sp>
      <p:sp>
        <p:nvSpPr>
          <p:cNvPr id="3" name="Content Placeholder 2"/>
          <p:cNvSpPr>
            <a:spLocks noGrp="1"/>
          </p:cNvSpPr>
          <p:nvPr>
            <p:ph idx="1"/>
          </p:nvPr>
        </p:nvSpPr>
        <p:spPr>
          <a:xfrm>
            <a:off x="228600" y="1052736"/>
            <a:ext cx="8915400" cy="4876800"/>
          </a:xfrm>
        </p:spPr>
        <p:txBody>
          <a:bodyPr/>
          <a:lstStyle/>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a:p>
            <a:pPr marL="0" indent="0">
              <a:buNone/>
            </a:pPr>
            <a:endParaRPr lang="en-US" sz="2000" b="1"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8" name="Content Placeholder 2">
            <a:extLst>
              <a:ext uri="{FF2B5EF4-FFF2-40B4-BE49-F238E27FC236}">
                <a16:creationId xmlns:a16="http://schemas.microsoft.com/office/drawing/2014/main" id="{3F2BD8AA-5E69-D846-BFB8-21B3FD479841}"/>
              </a:ext>
            </a:extLst>
          </p:cNvPr>
          <p:cNvSpPr txBox="1">
            <a:spLocks/>
          </p:cNvSpPr>
          <p:nvPr/>
        </p:nvSpPr>
        <p:spPr bwMode="auto">
          <a:xfrm>
            <a:off x="381000" y="1205136"/>
            <a:ext cx="89154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endParaRPr kumimoji="0" lang="en-US" sz="2000" b="1" i="0" u="none" strike="noStrike" kern="0" cap="none" spc="0" normalizeH="0" baseline="0" noProof="0" dirty="0">
              <a:ln>
                <a:noFill/>
              </a:ln>
              <a:solidFill>
                <a:srgbClr val="000000"/>
              </a:solidFill>
              <a:effectLst/>
              <a:uLnTx/>
              <a:uFillTx/>
              <a:latin typeface="Tahoma"/>
              <a:ea typeface="+mn-ea"/>
              <a:cs typeface="+mn-cs"/>
            </a:endParaRPr>
          </a:p>
          <a:p>
            <a:pPr marL="0" marR="0" lvl="0" indent="0" algn="l" defTabSz="914400" rtl="0" eaLnBrk="0" fontAlgn="base" latinLnBrk="0" hangingPunct="0">
              <a:lnSpc>
                <a:spcPct val="100000"/>
              </a:lnSpc>
              <a:spcBef>
                <a:spcPct val="20000"/>
              </a:spcBef>
              <a:spcAft>
                <a:spcPct val="0"/>
              </a:spcAft>
              <a:buClr>
                <a:srgbClr val="CC9900"/>
              </a:buClr>
              <a:buSzPct val="65000"/>
              <a:buFont typeface="Wingdings" pitchFamily="2" charset="2"/>
              <a:buNone/>
              <a:tabLst/>
              <a:defRPr/>
            </a:pPr>
            <a:r>
              <a:rPr kumimoji="0" lang="en-US" sz="1700" b="0" i="0" u="none" strike="noStrike" kern="1200" cap="none" spc="0" normalizeH="0" baseline="0" noProof="0" dirty="0">
                <a:ln>
                  <a:noFill/>
                </a:ln>
                <a:solidFill>
                  <a:srgbClr val="000000"/>
                </a:solidFill>
                <a:effectLst/>
                <a:uLnTx/>
                <a:uFillTx/>
                <a:latin typeface="Tahoma"/>
                <a:ea typeface="+mn-ea"/>
                <a:cs typeface="+mn-cs"/>
              </a:rPr>
              <a:t>Saugata Ghose, Amirali Boroumand, </a:t>
            </a:r>
            <a:r>
              <a:rPr kumimoji="0" lang="en-US" sz="1700" b="0" i="0" u="none" strike="noStrike" kern="1200" cap="none" spc="0" normalizeH="0" baseline="0" noProof="0" dirty="0" err="1">
                <a:ln>
                  <a:noFill/>
                </a:ln>
                <a:solidFill>
                  <a:srgbClr val="000000"/>
                </a:solidFill>
                <a:effectLst/>
                <a:uLnTx/>
                <a:uFillTx/>
                <a:latin typeface="Tahoma"/>
                <a:ea typeface="+mn-ea"/>
                <a:cs typeface="+mn-cs"/>
              </a:rPr>
              <a:t>Jeremie</a:t>
            </a:r>
            <a:r>
              <a:rPr kumimoji="0" lang="en-US" sz="1700" b="0" i="0" u="none" strike="noStrike" kern="1200" cap="none" spc="0" normalizeH="0" baseline="0" noProof="0" dirty="0">
                <a:ln>
                  <a:noFill/>
                </a:ln>
                <a:solidFill>
                  <a:srgbClr val="000000"/>
                </a:solidFill>
                <a:effectLst/>
                <a:uLnTx/>
                <a:uFillTx/>
                <a:latin typeface="Tahoma"/>
                <a:ea typeface="+mn-ea"/>
                <a:cs typeface="+mn-cs"/>
              </a:rPr>
              <a:t> S. Kim, Juan Gomez-Luna, and Onur Mutlu,</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"Processing-in-Memory: A Workload-Driven Perspective"</a:t>
            </a:r>
            <a:br>
              <a:rPr kumimoji="0" lang="en-US" sz="1900" b="0" i="0" u="none" strike="noStrike" kern="1200" cap="none" spc="0" normalizeH="0" baseline="0" noProof="0" dirty="0">
                <a:ln>
                  <a:noFill/>
                </a:ln>
                <a:solidFill>
                  <a:srgbClr val="0000FF"/>
                </a:solidFill>
                <a:effectLst/>
                <a:uLnTx/>
                <a:uFillTx/>
                <a:latin typeface="Tahoma"/>
                <a:ea typeface="+mn-ea"/>
                <a:cs typeface="+mn-cs"/>
              </a:rPr>
            </a:br>
            <a:r>
              <a:rPr kumimoji="0" lang="en-US" sz="1900" b="0" i="1" u="none" strike="noStrike" kern="1200" cap="none" spc="0" normalizeH="0" baseline="0" noProof="0" dirty="0">
                <a:ln>
                  <a:noFill/>
                </a:ln>
                <a:solidFill>
                  <a:srgbClr val="000000"/>
                </a:solidFill>
                <a:effectLst/>
                <a:uLnTx/>
                <a:uFillTx/>
                <a:latin typeface="Tahoma"/>
                <a:ea typeface="+mn-ea"/>
                <a:cs typeface="+mn-cs"/>
              </a:rPr>
              <a:t>Invited Article in </a:t>
            </a:r>
            <a:r>
              <a:rPr kumimoji="0" lang="en-US" sz="1900" b="0" i="1" u="none" strike="noStrike" kern="1200" cap="none" spc="0" normalizeH="0" baseline="0" noProof="0" dirty="0">
                <a:ln>
                  <a:noFill/>
                </a:ln>
                <a:solidFill>
                  <a:srgbClr val="000000"/>
                </a:solidFill>
                <a:effectLst/>
                <a:uLnTx/>
                <a:uFillTx/>
                <a:latin typeface="Tahoma"/>
                <a:ea typeface="+mn-ea"/>
                <a:cs typeface="+mn-cs"/>
                <a:hlinkClick r:id="rId3"/>
              </a:rPr>
              <a:t>IBM Journal of Research &amp; Development</a:t>
            </a:r>
            <a:r>
              <a:rPr kumimoji="0" lang="en-US" sz="1900" b="0" i="1" u="none" strike="noStrike" kern="1200" cap="none" spc="0" normalizeH="0" baseline="0" noProof="0" dirty="0">
                <a:ln>
                  <a:noFill/>
                </a:ln>
                <a:solidFill>
                  <a:srgbClr val="000000"/>
                </a:solidFill>
                <a:effectLst/>
                <a:uLnTx/>
                <a:uFillTx/>
                <a:latin typeface="Tahoma"/>
                <a:ea typeface="+mn-ea"/>
                <a:cs typeface="+mn-cs"/>
              </a:rPr>
              <a:t>, Special Issue on Hardware for Artificial Intelligence</a:t>
            </a:r>
            <a:r>
              <a:rPr kumimoji="0" lang="en-US" sz="1900" b="0" i="0" u="none" strike="noStrike" kern="1200" cap="none" spc="0" normalizeH="0" baseline="0" noProof="0" dirty="0">
                <a:ln>
                  <a:noFill/>
                </a:ln>
                <a:solidFill>
                  <a:srgbClr val="000000"/>
                </a:solidFill>
                <a:effectLst/>
                <a:uLnTx/>
                <a:uFillTx/>
                <a:latin typeface="Tahoma"/>
                <a:ea typeface="+mn-ea"/>
                <a:cs typeface="+mn-cs"/>
              </a:rPr>
              <a:t>, to appear in November 2019. </a:t>
            </a:r>
            <a:br>
              <a:rPr kumimoji="0" lang="en-US" sz="1900" b="0" i="0" u="none" strike="noStrike" kern="1200" cap="none" spc="0" normalizeH="0" baseline="0" noProof="0" dirty="0">
                <a:ln>
                  <a:noFill/>
                </a:ln>
                <a:solidFill>
                  <a:srgbClr val="000000"/>
                </a:solidFill>
                <a:effectLst/>
                <a:uLnTx/>
                <a:uFillTx/>
                <a:latin typeface="Tahoma"/>
                <a:ea typeface="+mn-ea"/>
                <a:cs typeface="+mn-cs"/>
              </a:rPr>
            </a:br>
            <a:r>
              <a:rPr kumimoji="0" lang="en-US" sz="1900" b="0" i="0" u="none" strike="noStrike" kern="1200" cap="none" spc="0" normalizeH="0" baseline="0" noProof="0" dirty="0">
                <a:ln>
                  <a:noFill/>
                </a:ln>
                <a:solidFill>
                  <a:srgbClr val="000000"/>
                </a:solidFill>
                <a:effectLst/>
                <a:uLnTx/>
                <a:uFillTx/>
                <a:latin typeface="Tahoma"/>
                <a:ea typeface="+mn-ea"/>
                <a:cs typeface="+mn-cs"/>
              </a:rPr>
              <a:t>[</a:t>
            </a:r>
            <a:r>
              <a:rPr kumimoji="0" lang="en-US" sz="1900" b="0" i="0" u="none" strike="noStrike" kern="1200" cap="none" spc="0" normalizeH="0" baseline="0" noProof="0" dirty="0">
                <a:ln>
                  <a:noFill/>
                </a:ln>
                <a:solidFill>
                  <a:srgbClr val="000000"/>
                </a:solidFill>
                <a:effectLst/>
                <a:uLnTx/>
                <a:uFillTx/>
                <a:latin typeface="Tahoma"/>
                <a:ea typeface="+mn-ea"/>
                <a:cs typeface="+mn-cs"/>
                <a:hlinkClick r:id="rId2"/>
              </a:rPr>
              <a:t>Preliminary arXiv version</a:t>
            </a:r>
            <a:r>
              <a:rPr kumimoji="0" lang="en-US" sz="1900" b="0" i="0" u="none" strike="noStrike" kern="1200" cap="none" spc="0" normalizeH="0" baseline="0" noProof="0" dirty="0">
                <a:ln>
                  <a:noFill/>
                </a:ln>
                <a:solidFill>
                  <a:srgbClr val="000000"/>
                </a:solidFill>
                <a:effectLst/>
                <a:uLnTx/>
                <a:uFillTx/>
                <a:latin typeface="Tahoma"/>
                <a:ea typeface="+mn-ea"/>
                <a:cs typeface="+mn-cs"/>
              </a:rPr>
              <a:t>]</a:t>
            </a:r>
          </a:p>
        </p:txBody>
      </p:sp>
      <p:sp>
        <p:nvSpPr>
          <p:cNvPr id="5" name="TextBox 4">
            <a:extLst>
              <a:ext uri="{FF2B5EF4-FFF2-40B4-BE49-F238E27FC236}">
                <a16:creationId xmlns:a16="http://schemas.microsoft.com/office/drawing/2014/main" id="{B44AC5CF-BFA6-5646-92DE-C9D89AA74928}"/>
              </a:ext>
            </a:extLst>
          </p:cNvPr>
          <p:cNvSpPr txBox="1"/>
          <p:nvPr/>
        </p:nvSpPr>
        <p:spPr>
          <a:xfrm>
            <a:off x="2411760" y="6453336"/>
            <a:ext cx="47420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https://arxiv.org/pdf/1907.12947.pdf</a:t>
            </a:r>
            <a:endParaRPr kumimoji="0" lang="en-US" sz="1800" b="1" i="0" u="none" strike="noStrike" kern="1200" cap="none" spc="0" normalizeH="0" baseline="0" noProof="0" dirty="0">
              <a:ln>
                <a:noFill/>
              </a:ln>
              <a:solidFill>
                <a:srgbClr val="0000FF"/>
              </a:solidFill>
              <a:effectLst/>
              <a:uLnTx/>
              <a:uFillTx/>
              <a:latin typeface="Tahoma"/>
              <a:ea typeface="+mn-ea"/>
              <a:cs typeface="+mn-cs"/>
            </a:endParaRPr>
          </a:p>
        </p:txBody>
      </p:sp>
      <p:pic>
        <p:nvPicPr>
          <p:cNvPr id="6" name="Picture 5">
            <a:extLst>
              <a:ext uri="{FF2B5EF4-FFF2-40B4-BE49-F238E27FC236}">
                <a16:creationId xmlns:a16="http://schemas.microsoft.com/office/drawing/2014/main" id="{FBED0A37-4CC1-FB45-AFBB-5CD2236B61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8612" y="2457019"/>
            <a:ext cx="9144000" cy="1055077"/>
          </a:xfrm>
          <a:prstGeom prst="rect">
            <a:avLst/>
          </a:prstGeom>
        </p:spPr>
      </p:pic>
    </p:spTree>
    <p:extLst>
      <p:ext uri="{BB962C8B-B14F-4D97-AF65-F5344CB8AC3E}">
        <p14:creationId xmlns:p14="http://schemas.microsoft.com/office/powerpoint/2010/main" val="24365343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Longer Tutorial Version of This Talk</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4" name="Slide Number Placeholder 3">
            <a:extLst>
              <a:ext uri="{FF2B5EF4-FFF2-40B4-BE49-F238E27FC236}">
                <a16:creationId xmlns:a16="http://schemas.microsoft.com/office/drawing/2014/main" id="{668D3D00-D671-7A49-9903-3A6903D905B3}"/>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Tree>
    <p:extLst>
      <p:ext uri="{BB962C8B-B14F-4D97-AF65-F5344CB8AC3E}">
        <p14:creationId xmlns:p14="http://schemas.microsoft.com/office/powerpoint/2010/main" val="2271692286"/>
      </p:ext>
    </p:extLst>
  </p:cSld>
  <p:clrMapOvr>
    <a:masterClrMapping/>
  </p:clrMapOvr>
  <p:transition/>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24C24F-E3C0-6340-9A7F-5212D7E1F8CD}"/>
              </a:ext>
            </a:extLst>
          </p:cNvPr>
          <p:cNvSpPr>
            <a:spLocks noGrp="1"/>
          </p:cNvSpPr>
          <p:nvPr>
            <p:ph type="title"/>
          </p:nvPr>
        </p:nvSpPr>
        <p:spPr/>
        <p:txBody>
          <a:bodyPr/>
          <a:lstStyle/>
          <a:p>
            <a:r>
              <a:rPr lang="en-US" dirty="0"/>
              <a:t>A Tutorial on PIM</a:t>
            </a:r>
          </a:p>
        </p:txBody>
      </p:sp>
      <p:sp>
        <p:nvSpPr>
          <p:cNvPr id="3" name="Content Placeholder 2">
            <a:extLst>
              <a:ext uri="{FF2B5EF4-FFF2-40B4-BE49-F238E27FC236}">
                <a16:creationId xmlns:a16="http://schemas.microsoft.com/office/drawing/2014/main" id="{5965F6AA-00E8-884F-968B-BE2AE34B0B3F}"/>
              </a:ext>
            </a:extLst>
          </p:cNvPr>
          <p:cNvSpPr>
            <a:spLocks noGrp="1"/>
          </p:cNvSpPr>
          <p:nvPr>
            <p:ph idx="1"/>
          </p:nvPr>
        </p:nvSpPr>
        <p:spPr/>
        <p:txBody>
          <a:bodyPr/>
          <a:lstStyle/>
          <a:p>
            <a:r>
              <a:rPr lang="en-US" dirty="0"/>
              <a:t>Onur Mutlu,</a:t>
            </a:r>
            <a:br>
              <a:rPr lang="en-US" dirty="0"/>
            </a:br>
            <a:r>
              <a:rPr lang="en-US" b="1" dirty="0">
                <a:hlinkClick r:id="rId2"/>
              </a:rPr>
              <a:t>"Memory-Centric Computing Systems"</a:t>
            </a:r>
            <a:br>
              <a:rPr lang="en-US" dirty="0"/>
            </a:br>
            <a:r>
              <a:rPr lang="en-US" dirty="0"/>
              <a:t>Invited Tutorial at </a:t>
            </a:r>
            <a:r>
              <a:rPr lang="en-US" i="1" dirty="0">
                <a:hlinkClick r:id="rId3"/>
              </a:rPr>
              <a:t>66th International Electron Devices Meeting (</a:t>
            </a:r>
            <a:r>
              <a:rPr lang="en-US" b="1" i="1" dirty="0">
                <a:hlinkClick r:id="rId3"/>
              </a:rPr>
              <a:t>IEDM</a:t>
            </a:r>
            <a:r>
              <a:rPr lang="en-US" i="1" dirty="0">
                <a:hlinkClick r:id="rId3"/>
              </a:rPr>
              <a:t>)</a:t>
            </a:r>
            <a:r>
              <a:rPr lang="en-US" dirty="0"/>
              <a:t>, Virtual, 12 December 2020.</a:t>
            </a:r>
            <a:br>
              <a:rPr lang="en-US" dirty="0"/>
            </a:br>
            <a:r>
              <a:rPr lang="en-US" dirty="0"/>
              <a:t>[</a:t>
            </a:r>
            <a:r>
              <a:rPr lang="en-US" dirty="0">
                <a:hlinkClick r:id="rId2"/>
              </a:rPr>
              <a:t>Slides (pptx)</a:t>
            </a:r>
            <a:r>
              <a:rPr lang="en-US" dirty="0"/>
              <a:t> </a:t>
            </a:r>
            <a:r>
              <a:rPr lang="en-US" dirty="0">
                <a:hlinkClick r:id="rId4"/>
              </a:rPr>
              <a:t>(pdf)</a:t>
            </a:r>
            <a:r>
              <a:rPr lang="en-US" dirty="0"/>
              <a:t>]</a:t>
            </a:r>
            <a:br>
              <a:rPr lang="en-US" dirty="0"/>
            </a:br>
            <a:r>
              <a:rPr lang="en-US" dirty="0"/>
              <a:t>[</a:t>
            </a:r>
            <a:r>
              <a:rPr lang="en-US" dirty="0">
                <a:hlinkClick r:id="rId5"/>
              </a:rPr>
              <a:t>Executive Summary Slides (pptx)</a:t>
            </a:r>
            <a:r>
              <a:rPr lang="en-US" dirty="0"/>
              <a:t> </a:t>
            </a:r>
            <a:r>
              <a:rPr lang="en-US" dirty="0">
                <a:hlinkClick r:id="rId6"/>
              </a:rPr>
              <a:t>(pdf)</a:t>
            </a:r>
            <a:r>
              <a:rPr lang="en-US" dirty="0"/>
              <a:t>]</a:t>
            </a:r>
            <a:br>
              <a:rPr lang="en-US" dirty="0"/>
            </a:br>
            <a:r>
              <a:rPr lang="en-US" dirty="0"/>
              <a:t>[</a:t>
            </a:r>
            <a:r>
              <a:rPr lang="en-US" dirty="0">
                <a:hlinkClick r:id="rId7"/>
              </a:rPr>
              <a:t>Tutorial Video</a:t>
            </a:r>
            <a:r>
              <a:rPr lang="en-US" dirty="0"/>
              <a:t> (1 hour 51 minutes)]</a:t>
            </a:r>
            <a:br>
              <a:rPr lang="en-US" dirty="0"/>
            </a:br>
            <a:r>
              <a:rPr lang="en-US" dirty="0"/>
              <a:t>[</a:t>
            </a:r>
            <a:r>
              <a:rPr lang="en-US" dirty="0">
                <a:hlinkClick r:id="rId8"/>
              </a:rPr>
              <a:t>Executive Summary Video</a:t>
            </a:r>
            <a:r>
              <a:rPr lang="en-US" dirty="0"/>
              <a:t> (2 minutes)]</a:t>
            </a:r>
            <a:br>
              <a:rPr lang="en-US" dirty="0"/>
            </a:br>
            <a:r>
              <a:rPr lang="en-US" dirty="0"/>
              <a:t>[</a:t>
            </a:r>
            <a:r>
              <a:rPr lang="en-US" dirty="0">
                <a:hlinkClick r:id="rId9"/>
              </a:rPr>
              <a:t>Abstract and Bio</a:t>
            </a:r>
            <a:r>
              <a:rPr lang="en-US" dirty="0"/>
              <a:t>]</a:t>
            </a:r>
            <a:br>
              <a:rPr lang="en-US" dirty="0"/>
            </a:br>
            <a:r>
              <a:rPr lang="en-US" dirty="0"/>
              <a:t>[</a:t>
            </a:r>
            <a:r>
              <a:rPr lang="en-US" dirty="0">
                <a:hlinkClick r:id="rId10"/>
              </a:rPr>
              <a:t>Related Keynote Paper from VLSI-DAT 2020</a:t>
            </a:r>
            <a:r>
              <a:rPr lang="en-US" dirty="0"/>
              <a:t>]</a:t>
            </a:r>
            <a:br>
              <a:rPr lang="en-US" dirty="0"/>
            </a:br>
            <a:r>
              <a:rPr lang="en-US" dirty="0"/>
              <a:t>[</a:t>
            </a:r>
            <a:r>
              <a:rPr lang="en-US" dirty="0">
                <a:hlinkClick r:id="rId11"/>
              </a:rPr>
              <a:t>Related Review Paper on Processing in Memory</a:t>
            </a:r>
            <a:r>
              <a:rPr lang="en-US" dirty="0"/>
              <a:t>]</a:t>
            </a:r>
            <a:br>
              <a:rPr lang="en-US" dirty="0"/>
            </a:br>
            <a:endParaRPr lang="en-US" dirty="0"/>
          </a:p>
          <a:p>
            <a:pPr marL="0" indent="0" algn="ctr">
              <a:buNone/>
            </a:pPr>
            <a:r>
              <a:rPr lang="en-US" dirty="0">
                <a:solidFill>
                  <a:srgbClr val="0000FF"/>
                </a:solidFill>
                <a:hlinkClick r:id="rId7">
                  <a:extLst>
                    <a:ext uri="{A12FA001-AC4F-418D-AE19-62706E023703}">
                      <ahyp:hlinkClr xmlns:ahyp="http://schemas.microsoft.com/office/drawing/2018/hyperlinkcolor" val="tx"/>
                    </a:ext>
                  </a:extLst>
                </a:hlinkClick>
              </a:rPr>
              <a:t>https://www.youtube.com/watch?v=H3sEaINPBOE</a:t>
            </a:r>
            <a:r>
              <a:rPr lang="en-US" dirty="0">
                <a:solidFill>
                  <a:srgbClr val="0000FF"/>
                </a:solidFill>
              </a:rPr>
              <a:t> </a:t>
            </a:r>
          </a:p>
        </p:txBody>
      </p:sp>
      <p:sp>
        <p:nvSpPr>
          <p:cNvPr id="5" name="Rectangle 4">
            <a:extLst>
              <a:ext uri="{FF2B5EF4-FFF2-40B4-BE49-F238E27FC236}">
                <a16:creationId xmlns:a16="http://schemas.microsoft.com/office/drawing/2014/main" id="{5DFA3366-29E6-914D-98EA-E6458972951E}"/>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1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6" name="Picture 5">
            <a:extLst>
              <a:ext uri="{FF2B5EF4-FFF2-40B4-BE49-F238E27FC236}">
                <a16:creationId xmlns:a16="http://schemas.microsoft.com/office/drawing/2014/main" id="{1F19BEF1-D7AD-6145-A699-312C82831CD5}"/>
              </a:ext>
            </a:extLst>
          </p:cNvPr>
          <p:cNvPicPr>
            <a:picLocks noChangeAspect="1"/>
          </p:cNvPicPr>
          <p:nvPr/>
        </p:nvPicPr>
        <p:blipFill>
          <a:blip r:embed="rId13"/>
          <a:stretch>
            <a:fillRect/>
          </a:stretch>
        </p:blipFill>
        <p:spPr>
          <a:xfrm>
            <a:off x="0" y="277358"/>
            <a:ext cx="9144000" cy="6303283"/>
          </a:xfrm>
          <a:prstGeom prst="rect">
            <a:avLst/>
          </a:prstGeom>
        </p:spPr>
      </p:pic>
      <p:sp>
        <p:nvSpPr>
          <p:cNvPr id="4" name="TextBox 3">
            <a:extLst>
              <a:ext uri="{FF2B5EF4-FFF2-40B4-BE49-F238E27FC236}">
                <a16:creationId xmlns:a16="http://schemas.microsoft.com/office/drawing/2014/main" id="{43AC4BB8-1225-4A40-B5B3-0820BDCBF4BD}"/>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432FF"/>
                </a:solidFill>
                <a:effectLst/>
                <a:uLnTx/>
                <a:uFillTx/>
                <a:latin typeface="Tahoma"/>
                <a:ea typeface="+mn-ea"/>
                <a:cs typeface="+mn-cs"/>
                <a:hlinkClick r:id="rId7">
                  <a:extLst>
                    <a:ext uri="{A12FA001-AC4F-418D-AE19-62706E023703}">
                      <ahyp:hlinkClr xmlns:ahyp="http://schemas.microsoft.com/office/drawing/2018/hyperlinkcolor" val="tx"/>
                    </a:ext>
                  </a:extLst>
                </a:hlinkClick>
              </a:rPr>
              <a:t>https://www.youtube.com/watch?v=H3sEaINPBOE</a:t>
            </a:r>
            <a:r>
              <a:rPr kumimoji="0" lang="en-US" sz="1400" b="0"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045345930"/>
      </p:ext>
    </p:extLst>
  </p:cSld>
  <p:clrMapOvr>
    <a:masterClrMapping/>
  </p:clrMapOvr>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2A62C6-245B-8443-B7CE-6831BC148AF4}"/>
              </a:ext>
            </a:extLst>
          </p:cNvPr>
          <p:cNvSpPr>
            <a:spLocks noGrp="1"/>
          </p:cNvSpPr>
          <p:nvPr>
            <p:ph type="title"/>
          </p:nvPr>
        </p:nvSpPr>
        <p:spPr/>
        <p:txBody>
          <a:bodyPr/>
          <a:lstStyle/>
          <a:p>
            <a:r>
              <a:rPr lang="en-US" dirty="0"/>
              <a:t>A Recent Short Talk on PIM</a:t>
            </a:r>
          </a:p>
        </p:txBody>
      </p:sp>
      <p:sp>
        <p:nvSpPr>
          <p:cNvPr id="3" name="Content Placeholder 2">
            <a:extLst>
              <a:ext uri="{FF2B5EF4-FFF2-40B4-BE49-F238E27FC236}">
                <a16:creationId xmlns:a16="http://schemas.microsoft.com/office/drawing/2014/main" id="{82638B41-1AAE-C742-AC03-70DBD908F3C6}"/>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B9B68B6C-C332-2E4B-8093-975CC24C253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sp>
        <p:nvSpPr>
          <p:cNvPr id="5" name="Rectangle 4">
            <a:extLst>
              <a:ext uri="{FF2B5EF4-FFF2-40B4-BE49-F238E27FC236}">
                <a16:creationId xmlns:a16="http://schemas.microsoft.com/office/drawing/2014/main" id="{046416A0-DF02-E245-9280-E36EB3057FFB}"/>
              </a:ext>
            </a:extLst>
          </p:cNvPr>
          <p:cNvSpPr/>
          <p:nvPr/>
        </p:nvSpPr>
        <p:spPr>
          <a:xfrm>
            <a:off x="1590700" y="6475391"/>
            <a:ext cx="5886400"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mn-ea"/>
                <a:cs typeface="+mn-cs"/>
              </a:rPr>
              <a:t> </a:t>
            </a:r>
          </a:p>
        </p:txBody>
      </p:sp>
      <p:sp>
        <p:nvSpPr>
          <p:cNvPr id="7" name="TextBox 6">
            <a:extLst>
              <a:ext uri="{FF2B5EF4-FFF2-40B4-BE49-F238E27FC236}">
                <a16:creationId xmlns:a16="http://schemas.microsoft.com/office/drawing/2014/main" id="{6F9443F3-7339-6D4C-B22D-61F89E0CD3B5}"/>
              </a:ext>
            </a:extLst>
          </p:cNvPr>
          <p:cNvSpPr txBox="1"/>
          <p:nvPr/>
        </p:nvSpPr>
        <p:spPr>
          <a:xfrm>
            <a:off x="2339752" y="6202448"/>
            <a:ext cx="42692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https://www.youtube.com/watch?v=jVYCchBGNVc</a:t>
            </a:r>
            <a:r>
              <a:rPr kumimoji="0" lang="en-US" sz="1400" b="0" i="0" u="none" strike="noStrike" kern="1200" cap="none" spc="0" normalizeH="0" baseline="0" noProof="0" dirty="0">
                <a:ln>
                  <a:noFill/>
                </a:ln>
                <a:solidFill>
                  <a:srgbClr val="0000FF"/>
                </a:solidFill>
                <a:effectLst/>
                <a:uLnTx/>
                <a:uFillTx/>
                <a:latin typeface="Tahoma"/>
                <a:ea typeface="+mn-ea"/>
                <a:cs typeface="+mn-cs"/>
              </a:rPr>
              <a:t> </a:t>
            </a:r>
          </a:p>
        </p:txBody>
      </p:sp>
      <p:pic>
        <p:nvPicPr>
          <p:cNvPr id="8" name="Picture 7">
            <a:extLst>
              <a:ext uri="{FF2B5EF4-FFF2-40B4-BE49-F238E27FC236}">
                <a16:creationId xmlns:a16="http://schemas.microsoft.com/office/drawing/2014/main" id="{14F28498-2081-B847-BCF2-175445837F4C}"/>
              </a:ext>
            </a:extLst>
          </p:cNvPr>
          <p:cNvPicPr>
            <a:picLocks noChangeAspect="1"/>
          </p:cNvPicPr>
          <p:nvPr/>
        </p:nvPicPr>
        <p:blipFill>
          <a:blip r:embed="rId4"/>
          <a:stretch>
            <a:fillRect/>
          </a:stretch>
        </p:blipFill>
        <p:spPr>
          <a:xfrm>
            <a:off x="827584" y="940468"/>
            <a:ext cx="7740352" cy="5299211"/>
          </a:xfrm>
          <a:prstGeom prst="rect">
            <a:avLst/>
          </a:prstGeom>
        </p:spPr>
      </p:pic>
    </p:spTree>
    <p:extLst>
      <p:ext uri="{BB962C8B-B14F-4D97-AF65-F5344CB8AC3E}">
        <p14:creationId xmlns:p14="http://schemas.microsoft.com/office/powerpoint/2010/main" val="180275877"/>
      </p:ext>
    </p:extLst>
  </p:cSld>
  <p:clrMapOvr>
    <a:masterClrMapping/>
  </p:clrMapOvr>
  <p:transition/>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884955"/>
            <a:ext cx="8851900" cy="5211762"/>
          </a:xfrm>
        </p:spPr>
        <p:txBody>
          <a:bodyPr/>
          <a:lstStyle/>
          <a:p>
            <a:r>
              <a:rPr lang="en-US" sz="2000" dirty="0">
                <a:solidFill>
                  <a:srgbClr val="FF0000"/>
                </a:solidFill>
              </a:rPr>
              <a:t>Computer Architecture, Fall 2020, Lecture 6</a:t>
            </a:r>
          </a:p>
          <a:p>
            <a:pPr lvl="1"/>
            <a:r>
              <a:rPr lang="en-US" sz="2000" b="1" dirty="0"/>
              <a:t>Computation in Memory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https://www.youtube.com/watch?v=oGcZAGwfEUE&amp;list=PL5Q2soXY2Zi9xidyIgBxUz7xRPS-wisBN&amp;index=12</a:t>
            </a:r>
            <a:endParaRPr lang="en-US" sz="1700" dirty="0">
              <a:solidFill>
                <a:srgbClr val="0000FF"/>
              </a:solidFill>
            </a:endParaRPr>
          </a:p>
          <a:p>
            <a:pPr lvl="1"/>
            <a:endParaRPr lang="en-US" sz="600" dirty="0">
              <a:solidFill>
                <a:srgbClr val="FF0000"/>
              </a:solidFill>
            </a:endParaRPr>
          </a:p>
          <a:p>
            <a:r>
              <a:rPr lang="en-US" sz="2000" dirty="0">
                <a:solidFill>
                  <a:srgbClr val="FF0000"/>
                </a:solidFill>
              </a:rPr>
              <a:t>Computer Architecture, Fall 2020, Lecture 7</a:t>
            </a:r>
          </a:p>
          <a:p>
            <a:pPr lvl="1"/>
            <a:r>
              <a:rPr lang="en-US" sz="2000" b="1" dirty="0"/>
              <a:t>Near-Data Processing </a:t>
            </a:r>
            <a:r>
              <a:rPr lang="en-US" sz="2000" dirty="0"/>
              <a:t>(ETH Zürich, Fall 2020)</a:t>
            </a:r>
          </a:p>
          <a:p>
            <a:pPr lvl="1"/>
            <a:r>
              <a:rPr lang="en-US" sz="1700" dirty="0">
                <a:solidFill>
                  <a:srgbClr val="0000FF"/>
                </a:solidFill>
                <a:hlinkClick r:id="rId3">
                  <a:extLst>
                    <a:ext uri="{A12FA001-AC4F-418D-AE19-62706E023703}">
                      <ahyp:hlinkClr xmlns:ahyp="http://schemas.microsoft.com/office/drawing/2018/hyperlinkcolor" val="tx"/>
                    </a:ext>
                  </a:extLst>
                </a:hlinkClick>
              </a:rPr>
              <a:t>https://www.youtube.com/watch?v=j2GIigqn1Qw&amp;list=PL5Q2soXY2Zi9xidyIgBxUz7xRPS-wisBN&amp;index=13</a:t>
            </a:r>
            <a:endParaRPr lang="en-US" sz="1700" dirty="0">
              <a:solidFill>
                <a:srgbClr val="0000FF"/>
              </a:solidFill>
            </a:endParaRPr>
          </a:p>
          <a:p>
            <a:pPr lvl="1"/>
            <a:endParaRPr lang="en-US" sz="600" dirty="0">
              <a:solidFill>
                <a:srgbClr val="0000FF"/>
              </a:solidFill>
            </a:endParaRPr>
          </a:p>
          <a:p>
            <a:r>
              <a:rPr lang="en-US" sz="2000" dirty="0">
                <a:solidFill>
                  <a:srgbClr val="FF0000"/>
                </a:solidFill>
              </a:rPr>
              <a:t>Computer Architecture, Fall 2020, Lecture 11a</a:t>
            </a:r>
          </a:p>
          <a:p>
            <a:pPr lvl="1"/>
            <a:r>
              <a:rPr lang="en-US" sz="2000" b="1" dirty="0"/>
              <a:t>Memory Controllers </a:t>
            </a:r>
            <a:r>
              <a:rPr lang="en-US" sz="2000" dirty="0"/>
              <a:t>(ETH Zürich, Fall 2020)</a:t>
            </a:r>
          </a:p>
          <a:p>
            <a:pPr lvl="1"/>
            <a:r>
              <a:rPr lang="en-US" sz="1700" dirty="0">
                <a:solidFill>
                  <a:srgbClr val="0000FF"/>
                </a:solidFill>
                <a:hlinkClick r:id="rId4">
                  <a:extLst>
                    <a:ext uri="{A12FA001-AC4F-418D-AE19-62706E023703}">
                      <ahyp:hlinkClr xmlns:ahyp="http://schemas.microsoft.com/office/drawing/2018/hyperlinkcolor" val="tx"/>
                    </a:ext>
                  </a:extLst>
                </a:hlinkClick>
              </a:rPr>
              <a:t>https://www.youtube.com/watch?v=TeG773OgiMQ&amp;list=PL5Q2soXY2Zi9xidyIgBxUz7xRPS-wisBN&amp;index=20 </a:t>
            </a:r>
          </a:p>
          <a:p>
            <a:pPr lvl="1"/>
            <a:endParaRPr lang="en-US" sz="600" dirty="0">
              <a:solidFill>
                <a:srgbClr val="0000FF"/>
              </a:solidFill>
              <a:hlinkClick r:id="rId4">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12d</a:t>
            </a:r>
          </a:p>
          <a:p>
            <a:pPr lvl="1"/>
            <a:r>
              <a:rPr lang="en-US" sz="2000" b="1" dirty="0"/>
              <a:t>Real Processing-in-DRAM with UPMEM </a:t>
            </a:r>
            <a:r>
              <a:rPr lang="en-US" sz="2000" dirty="0"/>
              <a:t>(ETH Zürich, Fall 2020)</a:t>
            </a:r>
          </a:p>
          <a:p>
            <a:pPr lvl="1"/>
            <a:r>
              <a:rPr lang="en-US" sz="1700" dirty="0">
                <a:solidFill>
                  <a:srgbClr val="0000FF"/>
                </a:solidFill>
                <a:hlinkClick r:id="rId5">
                  <a:extLst>
                    <a:ext uri="{A12FA001-AC4F-418D-AE19-62706E023703}">
                      <ahyp:hlinkClr xmlns:ahyp="http://schemas.microsoft.com/office/drawing/2018/hyperlinkcolor" val="tx"/>
                    </a:ext>
                  </a:extLst>
                </a:hlinkClick>
              </a:rPr>
              <a:t>https://www.youtube.com/watch?v=Sscy1Wrr22A&amp;list=PL5Q2soXY2Zi9xidyIgBxUz7xRPS-wisBN&amp;index=25</a:t>
            </a:r>
            <a:endParaRPr lang="en-US" sz="1700" dirty="0">
              <a:solidFill>
                <a:srgbClr val="0000FF"/>
              </a:solidFill>
            </a:endParaRP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6">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773507530"/>
      </p:ext>
    </p:extLst>
  </p:cSld>
  <p:clrMapOvr>
    <a:masterClrMapping/>
  </p:clrMapOvr>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0937A-8480-B748-AF02-B14403ACF79C}"/>
              </a:ext>
            </a:extLst>
          </p:cNvPr>
          <p:cNvSpPr>
            <a:spLocks noGrp="1"/>
          </p:cNvSpPr>
          <p:nvPr>
            <p:ph type="title"/>
          </p:nvPr>
        </p:nvSpPr>
        <p:spPr/>
        <p:txBody>
          <a:bodyPr/>
          <a:lstStyle/>
          <a:p>
            <a:r>
              <a:rPr lang="en-US" dirty="0"/>
              <a:t>Detailed Lectures on PIM (II)</a:t>
            </a:r>
          </a:p>
        </p:txBody>
      </p:sp>
      <p:sp>
        <p:nvSpPr>
          <p:cNvPr id="3" name="Content Placeholder 2">
            <a:extLst>
              <a:ext uri="{FF2B5EF4-FFF2-40B4-BE49-F238E27FC236}">
                <a16:creationId xmlns:a16="http://schemas.microsoft.com/office/drawing/2014/main" id="{0478BD05-2E95-984E-8F35-2CBFD3B723B3}"/>
              </a:ext>
            </a:extLst>
          </p:cNvPr>
          <p:cNvSpPr>
            <a:spLocks noGrp="1"/>
          </p:cNvSpPr>
          <p:nvPr>
            <p:ph idx="1"/>
          </p:nvPr>
        </p:nvSpPr>
        <p:spPr>
          <a:xfrm>
            <a:off x="228600" y="1036638"/>
            <a:ext cx="8851900" cy="5211762"/>
          </a:xfrm>
        </p:spPr>
        <p:txBody>
          <a:bodyPr/>
          <a:lstStyle/>
          <a:p>
            <a:r>
              <a:rPr lang="en-US" sz="2000" dirty="0">
                <a:solidFill>
                  <a:srgbClr val="FF0000"/>
                </a:solidFill>
              </a:rPr>
              <a:t>Computer Architecture, Fall 2020, Lecture 15</a:t>
            </a:r>
          </a:p>
          <a:p>
            <a:pPr lvl="1"/>
            <a:r>
              <a:rPr lang="en-US" sz="2000" b="1" dirty="0"/>
              <a:t>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https://www.youtube.com/watch?v=AlE1rD9G_YU&amp;list=PL5Q2soXY2Zi9xidyIgBxUz7xRPS-wisBN&amp;index=28</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Lecture 16a</a:t>
            </a:r>
          </a:p>
          <a:p>
            <a:pPr lvl="1"/>
            <a:r>
              <a:rPr lang="en-US" sz="2000" b="1" dirty="0"/>
              <a:t>Opportunities &amp; Challenges of Emerging Memory Technologies </a:t>
            </a:r>
            <a:r>
              <a:rPr lang="en-US" sz="2000" dirty="0"/>
              <a:t>(ETH Zürich, Fall 2020)</a:t>
            </a:r>
          </a:p>
          <a:p>
            <a:pPr lvl="1"/>
            <a:r>
              <a:rPr lang="en-US" sz="1700" dirty="0">
                <a:solidFill>
                  <a:srgbClr val="0000FF"/>
                </a:solidFill>
                <a:hlinkClick r:id="" action="ppaction://noaction">
                  <a:extLst>
                    <a:ext uri="{A12FA001-AC4F-418D-AE19-62706E023703}">
                      <ahyp:hlinkClr xmlns:ahyp="http://schemas.microsoft.com/office/drawing/2018/hyperlinkcolor" val="tx"/>
                    </a:ext>
                  </a:extLst>
                </a:hlinkClick>
              </a:rPr>
              <a:t>https://www.youtube.com/watch?v=pmLszWGmMGQ&amp;list=PL5Q2soXY2Zi9xidyIgBxUz7xRPS-wisBN&amp;index=29</a:t>
            </a:r>
          </a:p>
          <a:p>
            <a:pPr lvl="1"/>
            <a:endParaRPr lang="en-US" sz="1700" dirty="0">
              <a:solidFill>
                <a:srgbClr val="0000FF"/>
              </a:solidFill>
              <a:hlinkClick r:id="" action="ppaction://noaction">
                <a:extLst>
                  <a:ext uri="{A12FA001-AC4F-418D-AE19-62706E023703}">
                    <ahyp:hlinkClr xmlns:ahyp="http://schemas.microsoft.com/office/drawing/2018/hyperlinkcolor" val="tx"/>
                  </a:ext>
                </a:extLst>
              </a:hlinkClick>
            </a:endParaRPr>
          </a:p>
          <a:p>
            <a:r>
              <a:rPr lang="en-US" sz="2000" dirty="0">
                <a:solidFill>
                  <a:srgbClr val="FF0000"/>
                </a:solidFill>
              </a:rPr>
              <a:t>Computer Architecture, Fall 2020, Guest Lecture</a:t>
            </a:r>
          </a:p>
          <a:p>
            <a:pPr lvl="1"/>
            <a:r>
              <a:rPr lang="en-US" sz="2000" b="1" dirty="0"/>
              <a:t>In-Memory Computing: Memory Devices &amp; Applications </a:t>
            </a:r>
            <a:r>
              <a:rPr lang="en-US" sz="2000" dirty="0"/>
              <a:t>(ETH Zürich, Fall 2020)</a:t>
            </a:r>
          </a:p>
          <a:p>
            <a:pPr lvl="1"/>
            <a:r>
              <a:rPr lang="en-US" sz="1700" dirty="0">
                <a:solidFill>
                  <a:srgbClr val="0000FF"/>
                </a:solidFill>
                <a:hlinkClick r:id="rId2">
                  <a:extLst>
                    <a:ext uri="{A12FA001-AC4F-418D-AE19-62706E023703}">
                      <ahyp:hlinkClr xmlns:ahyp="http://schemas.microsoft.com/office/drawing/2018/hyperlinkcolor" val="tx"/>
                    </a:ext>
                  </a:extLst>
                </a:hlinkClick>
              </a:rPr>
              <a:t>https://www.youtube.com/watch?v=wNmqQHiEZNk&amp;list=PL5Q2soXY2Zi9xidyIgBxUz7xRPS-wisBN&amp;index=41</a:t>
            </a:r>
          </a:p>
          <a:p>
            <a:pPr lvl="1"/>
            <a:endParaRPr lang="en-US" sz="2000" dirty="0"/>
          </a:p>
          <a:p>
            <a:pPr lvl="1"/>
            <a:endParaRPr lang="en-US" sz="2000" dirty="0"/>
          </a:p>
        </p:txBody>
      </p:sp>
      <p:sp>
        <p:nvSpPr>
          <p:cNvPr id="4" name="Slide Number Placeholder 3">
            <a:extLst>
              <a:ext uri="{FF2B5EF4-FFF2-40B4-BE49-F238E27FC236}">
                <a16:creationId xmlns:a16="http://schemas.microsoft.com/office/drawing/2014/main" id="{0CDD3B14-C38A-CD43-A830-5A9D1992803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B9FA4FBF-90BC-A44A-80A5-E27853501F68}"/>
              </a:ext>
            </a:extLst>
          </p:cNvPr>
          <p:cNvSpPr txBox="1"/>
          <p:nvPr/>
        </p:nvSpPr>
        <p:spPr>
          <a:xfrm>
            <a:off x="1979712" y="6461778"/>
            <a:ext cx="5678157"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https://www.youtube.com/onurmutlulectures</a:t>
            </a: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493282331"/>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Funding Acknowledgments</a:t>
            </a:r>
          </a:p>
        </p:txBody>
      </p:sp>
      <p:sp>
        <p:nvSpPr>
          <p:cNvPr id="3" name="Content Placeholder 2"/>
          <p:cNvSpPr>
            <a:spLocks noGrp="1"/>
          </p:cNvSpPr>
          <p:nvPr>
            <p:ph idx="1"/>
          </p:nvPr>
        </p:nvSpPr>
        <p:spPr/>
        <p:txBody>
          <a:bodyPr/>
          <a:lstStyle/>
          <a:p>
            <a:r>
              <a:rPr lang="en-US" dirty="0"/>
              <a:t>Alibaba, AMD, ASML, </a:t>
            </a:r>
            <a:r>
              <a:rPr lang="en-US" dirty="0">
                <a:solidFill>
                  <a:srgbClr val="0432FF"/>
                </a:solidFill>
              </a:rPr>
              <a:t>Google</a:t>
            </a:r>
            <a:r>
              <a:rPr lang="en-US" dirty="0"/>
              <a:t>, Facebook, </a:t>
            </a:r>
            <a:r>
              <a:rPr lang="en-US" dirty="0">
                <a:solidFill>
                  <a:srgbClr val="0432FF"/>
                </a:solidFill>
              </a:rPr>
              <a:t>Hi-Silicon</a:t>
            </a:r>
            <a:r>
              <a:rPr lang="en-US" dirty="0"/>
              <a:t>, HP Labs, </a:t>
            </a:r>
            <a:r>
              <a:rPr lang="en-US" dirty="0">
                <a:solidFill>
                  <a:srgbClr val="0432FF"/>
                </a:solidFill>
              </a:rPr>
              <a:t>Huawei</a:t>
            </a:r>
            <a:r>
              <a:rPr lang="en-US" dirty="0"/>
              <a:t>, IBM, </a:t>
            </a:r>
            <a:r>
              <a:rPr lang="en-US" dirty="0">
                <a:solidFill>
                  <a:srgbClr val="0432FF"/>
                </a:solidFill>
              </a:rPr>
              <a:t>Intel</a:t>
            </a:r>
            <a:r>
              <a:rPr lang="en-US" dirty="0"/>
              <a:t>, </a:t>
            </a:r>
            <a:r>
              <a:rPr lang="en-US" dirty="0">
                <a:solidFill>
                  <a:srgbClr val="0432FF"/>
                </a:solidFill>
              </a:rPr>
              <a:t>Microsoft</a:t>
            </a:r>
            <a:r>
              <a:rPr lang="en-US" dirty="0"/>
              <a:t>, Nvidia, Oracle, Qualcomm, Rambus, Samsung, Seagate, </a:t>
            </a:r>
            <a:r>
              <a:rPr lang="en-US" dirty="0">
                <a:solidFill>
                  <a:srgbClr val="0432FF"/>
                </a:solidFill>
              </a:rPr>
              <a:t>VMware</a:t>
            </a:r>
          </a:p>
          <a:p>
            <a:r>
              <a:rPr lang="en-US" dirty="0"/>
              <a:t>NSF</a:t>
            </a:r>
          </a:p>
          <a:p>
            <a:r>
              <a:rPr lang="en-US" dirty="0"/>
              <a:t>NIH</a:t>
            </a:r>
          </a:p>
          <a:p>
            <a:r>
              <a:rPr lang="en-US" dirty="0"/>
              <a:t>GSRC</a:t>
            </a:r>
          </a:p>
          <a:p>
            <a:r>
              <a:rPr lang="en-US" dirty="0">
                <a:solidFill>
                  <a:srgbClr val="0432FF"/>
                </a:solidFill>
              </a:rPr>
              <a:t>SRC</a:t>
            </a:r>
          </a:p>
          <a:p>
            <a:r>
              <a:rPr lang="en-US" dirty="0" err="1"/>
              <a:t>CyLab</a:t>
            </a:r>
            <a:endParaRPr lang="en-US" dirty="0"/>
          </a:p>
          <a:p>
            <a:r>
              <a:rPr lang="en-US" dirty="0">
                <a:solidFill>
                  <a:srgbClr val="0000FF"/>
                </a:solidFill>
              </a:rPr>
              <a:t>EFCL</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484887859"/>
      </p:ext>
    </p:extLst>
  </p:cSld>
  <p:clrMapOvr>
    <a:masterClrMapping/>
  </p:clrMapOvr>
  <p:transition/>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Title 1"/>
          <p:cNvSpPr>
            <a:spLocks noGrp="1"/>
          </p:cNvSpPr>
          <p:nvPr>
            <p:ph type="title"/>
          </p:nvPr>
        </p:nvSpPr>
        <p:spPr>
          <a:xfrm>
            <a:off x="228600" y="0"/>
            <a:ext cx="8610600" cy="908719"/>
          </a:xfrm>
        </p:spPr>
        <p:txBody>
          <a:bodyPr anchor="ctr"/>
          <a:lstStyle/>
          <a:p>
            <a:r>
              <a:rPr lang="en-US" dirty="0">
                <a:latin typeface="Garamond" charset="0"/>
                <a:ea typeface="ＭＳ Ｐゴシック" charset="0"/>
                <a:cs typeface="ＭＳ Ｐゴシック" charset="0"/>
              </a:rPr>
              <a:t>Acknowledgments</a:t>
            </a:r>
          </a:p>
        </p:txBody>
      </p:sp>
      <p:sp>
        <p:nvSpPr>
          <p:cNvPr id="52" name="TextBox 51">
            <a:extLst>
              <a:ext uri="{FF2B5EF4-FFF2-40B4-BE49-F238E27FC236}">
                <a16:creationId xmlns:a16="http://schemas.microsoft.com/office/drawing/2014/main" id="{B20308FE-2DB7-BE46-A9A0-BA74A2CC6B83}"/>
              </a:ext>
            </a:extLst>
          </p:cNvPr>
          <p:cNvSpPr txBox="1"/>
          <p:nvPr/>
        </p:nvSpPr>
        <p:spPr>
          <a:xfrm>
            <a:off x="650894" y="4568785"/>
            <a:ext cx="8068234" cy="19082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rPr>
              <a:t>Think BIG, Aim HIGH!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0"/>
              <a:solidFill>
                <a:srgbClr val="CC9900"/>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2">
                  <a:extLst>
                    <a:ext uri="{A12FA001-AC4F-418D-AE19-62706E023703}">
                      <ahyp:hlinkClr xmlns:ahyp="http://schemas.microsoft.com/office/drawing/2018/hyperlinkcolor" val="tx"/>
                    </a:ext>
                  </a:extLst>
                </a:hlinkClick>
              </a:rPr>
              <a:t>https://safari.ethz.ch</a:t>
            </a:r>
            <a:endParaRPr kumimoji="0" lang="en-US" sz="3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w="22225">
                <a:solidFill>
                  <a:srgbClr val="35742A">
                    <a:lumMod val="50000"/>
                  </a:srgbClr>
                </a:solidFill>
                <a:prstDash val="solid"/>
              </a:ln>
              <a:solidFill>
                <a:srgbClr val="000000"/>
              </a:solidFill>
              <a:effectLst/>
              <a:uLnTx/>
              <a:uFillTx/>
              <a:latin typeface="Tahoma"/>
              <a:ea typeface="ＭＳ Ｐゴシック" panose="020B0600070205080204" pitchFamily="34" charset="-128"/>
              <a:cs typeface="Apple Chancery" panose="03020702040506060504" pitchFamily="66" charset="-79"/>
            </a:endParaRPr>
          </a:p>
        </p:txBody>
      </p:sp>
      <p:pic>
        <p:nvPicPr>
          <p:cNvPr id="4" name="Picture 3">
            <a:extLst>
              <a:ext uri="{FF2B5EF4-FFF2-40B4-BE49-F238E27FC236}">
                <a16:creationId xmlns:a16="http://schemas.microsoft.com/office/drawing/2014/main" id="{7AF4B6B2-EBBD-DB4E-AC7D-91CAD4D09E7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27584" y="1484784"/>
            <a:ext cx="7200000" cy="2867256"/>
          </a:xfrm>
          <a:prstGeom prst="rect">
            <a:avLst/>
          </a:prstGeom>
        </p:spPr>
      </p:pic>
    </p:spTree>
    <p:extLst>
      <p:ext uri="{BB962C8B-B14F-4D97-AF65-F5344CB8AC3E}">
        <p14:creationId xmlns:p14="http://schemas.microsoft.com/office/powerpoint/2010/main" val="22636077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Slide Number Placeholder 3"/>
          <p:cNvSpPr>
            <a:spLocks noGrp="1"/>
          </p:cNvSpPr>
          <p:nvPr>
            <p:ph type="sldNum" sz="quarter" idx="11"/>
          </p:nvPr>
        </p:nvSpPr>
        <p:spPr bwMode="auto">
          <a:xfrm>
            <a:off x="8737600" y="8324851"/>
            <a:ext cx="2844800" cy="60960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121920" tIns="60960" rIns="121920" bIns="60960" numCol="1" anchor="b" anchorCtr="0" compatLnSpc="1">
            <a:prstTxWarp prst="textNoShape">
              <a:avLst/>
            </a:prstTxWarp>
          </a:bodyPr>
          <a:lstStyle>
            <a:defPPr>
              <a:defRPr lang="en-US"/>
            </a:defPPr>
            <a:lvl1pPr marL="0" algn="r" defTabSz="1219170" rtl="0" eaLnBrk="1" latinLnBrk="0" hangingPunct="1">
              <a:defRPr sz="2133" kern="1200">
                <a:solidFill>
                  <a:schemeClr val="tx1"/>
                </a:solidFill>
                <a:latin typeface="Garamond" pitchFamily="18" charset="0"/>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a:lstStyle>
          <a:p>
            <a:pPr marL="0" marR="0" lvl="0" indent="0" algn="r" defTabSz="1219170" rtl="0" eaLnBrk="1" fontAlgn="auto" latinLnBrk="0" hangingPunct="1">
              <a:lnSpc>
                <a:spcPct val="100000"/>
              </a:lnSpc>
              <a:spcBef>
                <a:spcPts val="0"/>
              </a:spcBef>
              <a:spcAft>
                <a:spcPts val="0"/>
              </a:spcAft>
              <a:buClr>
                <a:srgbClr val="000000"/>
              </a:buClr>
              <a:buSzTx/>
              <a:buFontTx/>
              <a:buNone/>
              <a:tabLst/>
              <a:defRPr/>
            </a:pPr>
            <a:fld id="{323594FA-E141-4234-AE05-360401972BE7}" type="slidenum">
              <a:rPr kumimoji="0" lang="en-US" altLang="en-US" sz="2133" b="0" i="0" u="none" strike="noStrike" kern="1200" cap="none" spc="0" normalizeH="0" baseline="0" noProof="0">
                <a:ln>
                  <a:noFill/>
                </a:ln>
                <a:solidFill>
                  <a:prstClr val="black"/>
                </a:solidFill>
                <a:effectLst/>
                <a:uLnTx/>
                <a:uFillTx/>
                <a:latin typeface="Garamond" pitchFamily="18" charset="0"/>
                <a:ea typeface="+mn-ea"/>
                <a:cs typeface="+mn-cs"/>
                <a:sym typeface="Arial"/>
              </a:rPr>
              <a:pPr marL="0" marR="0" lvl="0" indent="0" algn="r" defTabSz="1219170" rtl="0" eaLnBrk="1" fontAlgn="auto" latinLnBrk="0" hangingPunct="1">
                <a:lnSpc>
                  <a:spcPct val="100000"/>
                </a:lnSpc>
                <a:spcBef>
                  <a:spcPts val="0"/>
                </a:spcBef>
                <a:spcAft>
                  <a:spcPts val="0"/>
                </a:spcAft>
                <a:buClr>
                  <a:srgbClr val="000000"/>
                </a:buClr>
                <a:buSzTx/>
                <a:buFontTx/>
                <a:buNone/>
                <a:tabLst/>
                <a:defRPr/>
              </a:pPr>
              <a:t>404</a:t>
            </a:fld>
            <a:endParaRPr kumimoji="0" lang="en-US" sz="1600" b="0" i="0" u="none" strike="noStrike" kern="1200" cap="none" spc="0" normalizeH="0" baseline="0" noProof="0">
              <a:ln>
                <a:noFill/>
              </a:ln>
              <a:solidFill>
                <a:srgbClr val="000000"/>
              </a:solidFill>
              <a:effectLst/>
              <a:uLnTx/>
              <a:uFillTx/>
              <a:latin typeface="Garamond" charset="0"/>
              <a:ea typeface="+mn-ea"/>
              <a:cs typeface="+mn-cs"/>
              <a:sym typeface="Arial"/>
            </a:endParaRPr>
          </a:p>
        </p:txBody>
      </p:sp>
      <p:pic>
        <p:nvPicPr>
          <p:cNvPr id="10" name="Picture 9">
            <a:extLst>
              <a:ext uri="{FF2B5EF4-FFF2-40B4-BE49-F238E27FC236}">
                <a16:creationId xmlns:a16="http://schemas.microsoft.com/office/drawing/2014/main" id="{B7135684-0FF0-F248-9E0B-F2E232609CB4}"/>
              </a:ext>
            </a:extLst>
          </p:cNvPr>
          <p:cNvPicPr>
            <a:picLocks noChangeAspect="1"/>
          </p:cNvPicPr>
          <p:nvPr/>
        </p:nvPicPr>
        <p:blipFill rotWithShape="1">
          <a:blip r:embed="rId2">
            <a:extLst>
              <a:ext uri="{BEBA8EAE-BF5A-486C-A8C5-ECC9F3942E4B}">
                <a14:imgProps xmlns:a14="http://schemas.microsoft.com/office/drawing/2010/main">
                  <a14:imgLayer r:embed="rId3">
                    <a14:imgEffect>
                      <a14:sharpenSoften amount="39000"/>
                    </a14:imgEffect>
                    <a14:imgEffect>
                      <a14:colorTemperature colorTemp="5739"/>
                    </a14:imgEffect>
                    <a14:imgEffect>
                      <a14:saturation sat="153000"/>
                    </a14:imgEffect>
                    <a14:imgEffect>
                      <a14:brightnessContrast bright="45000" contrast="26000"/>
                    </a14:imgEffect>
                  </a14:imgLayer>
                </a14:imgProps>
              </a:ext>
              <a:ext uri="{28A0092B-C50C-407E-A947-70E740481C1C}">
                <a14:useLocalDpi xmlns:a14="http://schemas.microsoft.com/office/drawing/2010/main"/>
              </a:ext>
            </a:extLst>
          </a:blip>
          <a:srcRect/>
          <a:stretch/>
        </p:blipFill>
        <p:spPr>
          <a:xfrm>
            <a:off x="0" y="1644707"/>
            <a:ext cx="9144000" cy="3981683"/>
          </a:xfrm>
          <a:prstGeom prst="rect">
            <a:avLst/>
          </a:prstGeom>
        </p:spPr>
      </p:pic>
      <p:sp>
        <p:nvSpPr>
          <p:cNvPr id="35" name="TextBox 34">
            <a:extLst>
              <a:ext uri="{FF2B5EF4-FFF2-40B4-BE49-F238E27FC236}">
                <a16:creationId xmlns:a16="http://schemas.microsoft.com/office/drawing/2014/main" id="{432295A3-5F7B-5F43-9181-1BEE72DB19A3}"/>
              </a:ext>
            </a:extLst>
          </p:cNvPr>
          <p:cNvSpPr txBox="1"/>
          <p:nvPr/>
        </p:nvSpPr>
        <p:spPr>
          <a:xfrm>
            <a:off x="827584" y="1988234"/>
            <a:ext cx="8173380" cy="307777"/>
          </a:xfrm>
          <a:prstGeom prst="rect">
            <a:avLst/>
          </a:prstGeom>
          <a:noFill/>
        </p:spPr>
        <p:txBody>
          <a:bodyPr wrap="square" rtlCol="0">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400" b="0" i="0" u="none" strike="noStrike" kern="0" cap="none" spc="0" normalizeH="0" baseline="0" noProof="0" dirty="0">
                <a:ln>
                  <a:noFill/>
                </a:ln>
                <a:solidFill>
                  <a:srgbClr val="0000FF"/>
                </a:solidFill>
                <a:effectLst/>
                <a:uLnTx/>
                <a:uFillTx/>
                <a:latin typeface="Arial"/>
                <a:ea typeface="ＭＳ Ｐゴシック" panose="020B0600070205080204" pitchFamily="34" charset="-128"/>
                <a:cs typeface="Arial"/>
                <a:sym typeface="Arial"/>
              </a:rPr>
              <a:t>40+ Researchers</a:t>
            </a:r>
          </a:p>
        </p:txBody>
      </p:sp>
      <p:sp>
        <p:nvSpPr>
          <p:cNvPr id="62" name="TextBox 61">
            <a:extLst>
              <a:ext uri="{FF2B5EF4-FFF2-40B4-BE49-F238E27FC236}">
                <a16:creationId xmlns:a16="http://schemas.microsoft.com/office/drawing/2014/main" id="{DF919E19-D41C-ED45-9955-893D0E136C12}"/>
              </a:ext>
            </a:extLst>
          </p:cNvPr>
          <p:cNvSpPr txBox="1"/>
          <p:nvPr/>
        </p:nvSpPr>
        <p:spPr>
          <a:xfrm>
            <a:off x="567029" y="5622340"/>
            <a:ext cx="8272171" cy="830997"/>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4800" b="1" i="0" u="none" strike="noStrike" kern="0" cap="none" spc="0" normalizeH="0" baseline="0" noProof="0" dirty="0">
                <a:ln w="22225">
                  <a:solidFill>
                    <a:srgbClr val="35742A">
                      <a:lumMod val="50000"/>
                    </a:srgbClr>
                  </a:solidFill>
                  <a:prstDash val="solid"/>
                </a:ln>
                <a:solidFill>
                  <a:srgbClr val="3B812F">
                    <a:lumMod val="40000"/>
                    <a:lumOff val="60000"/>
                  </a:srgbClr>
                </a:solidFill>
                <a:effectLst/>
                <a:uLnTx/>
                <a:uFillTx/>
                <a:latin typeface="Chalkduster" panose="03050602040202020205" pitchFamily="66" charset="77"/>
                <a:ea typeface="ＭＳ Ｐゴシック" panose="020B0600070205080204" pitchFamily="34" charset="-128"/>
                <a:cs typeface="Apple Chancery" panose="03020702040506060504" pitchFamily="66" charset="-79"/>
                <a:sym typeface="Arial"/>
              </a:rPr>
              <a:t>Think BIG, Aim HIGH!</a:t>
            </a:r>
          </a:p>
        </p:txBody>
      </p:sp>
      <p:sp>
        <p:nvSpPr>
          <p:cNvPr id="11" name="Rectangle 10">
            <a:extLst>
              <a:ext uri="{FF2B5EF4-FFF2-40B4-BE49-F238E27FC236}">
                <a16:creationId xmlns:a16="http://schemas.microsoft.com/office/drawing/2014/main" id="{ACDC32EF-6916-C042-B579-9A528D144145}"/>
              </a:ext>
            </a:extLst>
          </p:cNvPr>
          <p:cNvSpPr/>
          <p:nvPr/>
        </p:nvSpPr>
        <p:spPr>
          <a:xfrm>
            <a:off x="3192109" y="6375455"/>
            <a:ext cx="27597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hlinkClick r:id="rId4">
                  <a:extLst>
                    <a:ext uri="{A12FA001-AC4F-418D-AE19-62706E023703}">
                      <ahyp:hlinkClr xmlns:ahyp="http://schemas.microsoft.com/office/drawing/2018/hyperlinkcolor" val="tx"/>
                    </a:ext>
                  </a:extLst>
                </a:hlinkClick>
              </a:rPr>
              <a:t>https://safari.ethz.ch</a:t>
            </a:r>
            <a:endParaRPr kumimoji="0" lang="en-US" sz="2000" b="0" i="0" u="none" strike="noStrike" kern="1200" cap="none" spc="0" normalizeH="0" baseline="0" noProof="0" dirty="0">
              <a:ln w="0"/>
              <a:solidFill>
                <a:srgbClr val="0000FF"/>
              </a:solidFill>
              <a:effectLst>
                <a:outerShdw blurRad="38100" dist="25400" dir="5400000" algn="ctr" rotWithShape="0">
                  <a:srgbClr val="6E747A">
                    <a:alpha val="43000"/>
                  </a:srgbClr>
                </a:outerShdw>
              </a:effectLst>
              <a:uLnTx/>
              <a:uFillTx/>
              <a:latin typeface="Tahoma"/>
              <a:ea typeface="ＭＳ Ｐゴシック" panose="020B0600070205080204" pitchFamily="34" charset="-128"/>
              <a:cs typeface="Apple Chancery" panose="03020702040506060504" pitchFamily="66" charset="-79"/>
            </a:endParaRPr>
          </a:p>
        </p:txBody>
      </p:sp>
      <p:pic>
        <p:nvPicPr>
          <p:cNvPr id="63" name="Picture 62">
            <a:extLst>
              <a:ext uri="{FF2B5EF4-FFF2-40B4-BE49-F238E27FC236}">
                <a16:creationId xmlns:a16="http://schemas.microsoft.com/office/drawing/2014/main" id="{24DD5283-F5C7-B94B-B7ED-8F1609BDF9AE}"/>
              </a:ext>
            </a:extLst>
          </p:cNvPr>
          <p:cNvPicPr>
            <a:picLocks noChangeAspect="1"/>
          </p:cNvPicPr>
          <p:nvPr/>
        </p:nvPicPr>
        <p:blipFill rotWithShape="1">
          <a:blip r:embed="rId5" cstate="print">
            <a:extLst>
              <a:ext uri="{28A0092B-C50C-407E-A947-70E740481C1C}">
                <a14:useLocalDpi xmlns:a14="http://schemas.microsoft.com/office/drawing/2010/main"/>
              </a:ext>
            </a:extLst>
          </a:blip>
          <a:srcRect/>
          <a:stretch/>
        </p:blipFill>
        <p:spPr>
          <a:xfrm>
            <a:off x="7781941" y="5229201"/>
            <a:ext cx="1329363" cy="471668"/>
          </a:xfrm>
          <a:prstGeom prst="rect">
            <a:avLst/>
          </a:prstGeom>
        </p:spPr>
      </p:pic>
      <p:sp>
        <p:nvSpPr>
          <p:cNvPr id="13" name="Title 1">
            <a:extLst>
              <a:ext uri="{FF2B5EF4-FFF2-40B4-BE49-F238E27FC236}">
                <a16:creationId xmlns:a16="http://schemas.microsoft.com/office/drawing/2014/main" id="{8C808981-2A78-D64E-A0DF-A6572C6FB0AB}"/>
              </a:ext>
            </a:extLst>
          </p:cNvPr>
          <p:cNvSpPr txBox="1">
            <a:spLocks/>
          </p:cNvSpPr>
          <p:nvPr/>
        </p:nvSpPr>
        <p:spPr bwMode="auto">
          <a:xfrm>
            <a:off x="228600" y="0"/>
            <a:ext cx="8610600" cy="908719"/>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Onur </a:t>
            </a:r>
            <a:r>
              <a:rPr kumimoji="0" lang="en-US" sz="4000" b="0" i="0" u="none" strike="noStrike" kern="0" cap="none" spc="0" normalizeH="0" baseline="0" noProof="0" dirty="0" err="1">
                <a:ln>
                  <a:noFill/>
                </a:ln>
                <a:solidFill>
                  <a:srgbClr val="70AD47">
                    <a:lumMod val="50000"/>
                  </a:srgbClr>
                </a:solidFill>
                <a:effectLst/>
                <a:uLnTx/>
                <a:uFillTx/>
                <a:latin typeface="Garamond" charset="0"/>
                <a:ea typeface="ＭＳ Ｐゴシック" charset="0"/>
              </a:rPr>
              <a:t>Mutlu’s</a:t>
            </a:r>
            <a:r>
              <a:rPr kumimoji="0" lang="en-US" sz="4000" b="0" i="0" u="none" strike="noStrike" kern="0" cap="none" spc="0" normalizeH="0" baseline="0" noProof="0" dirty="0">
                <a:ln>
                  <a:noFill/>
                </a:ln>
                <a:solidFill>
                  <a:srgbClr val="70AD47">
                    <a:lumMod val="50000"/>
                  </a:srgbClr>
                </a:solidFill>
                <a:effectLst/>
                <a:uLnTx/>
                <a:uFillTx/>
                <a:latin typeface="Garamond" charset="0"/>
                <a:ea typeface="ＭＳ Ｐゴシック" charset="0"/>
              </a:rPr>
              <a:t> SAFARI Research Group</a:t>
            </a:r>
          </a:p>
        </p:txBody>
      </p:sp>
      <p:sp>
        <p:nvSpPr>
          <p:cNvPr id="12" name="Rectangle 25">
            <a:extLst>
              <a:ext uri="{FF2B5EF4-FFF2-40B4-BE49-F238E27FC236}">
                <a16:creationId xmlns:a16="http://schemas.microsoft.com/office/drawing/2014/main" id="{BC5DB1A9-C9CF-E447-9055-3E8366E5C79E}"/>
              </a:ext>
            </a:extLst>
          </p:cNvPr>
          <p:cNvSpPr>
            <a:spLocks noChangeArrowheads="1"/>
          </p:cNvSpPr>
          <p:nvPr/>
        </p:nvSpPr>
        <p:spPr bwMode="auto">
          <a:xfrm>
            <a:off x="-38101" y="824924"/>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91440" tIns="45720" rIns="91440" bIns="4572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1" u="none" strike="noStrike" kern="1200" cap="none" spc="0" normalizeH="0" baseline="0" noProof="0" dirty="0">
                <a:ln>
                  <a:noFill/>
                </a:ln>
                <a:solidFill>
                  <a:srgbClr val="0000FF"/>
                </a:solidFill>
                <a:effectLst/>
                <a:uLnTx/>
                <a:uFillTx/>
                <a:latin typeface="Arial Narrow" charset="0"/>
                <a:ea typeface="ＭＳ Ｐゴシック" charset="0"/>
                <a:cs typeface="Arial" charset="0"/>
              </a:rPr>
              <a:t>Computer architecture, HW/SW, systems, bioinformatics, security, memory</a:t>
            </a:r>
          </a:p>
        </p:txBody>
      </p:sp>
      <p:sp>
        <p:nvSpPr>
          <p:cNvPr id="2" name="TextBox 1">
            <a:extLst>
              <a:ext uri="{FF2B5EF4-FFF2-40B4-BE49-F238E27FC236}">
                <a16:creationId xmlns:a16="http://schemas.microsoft.com/office/drawing/2014/main" id="{8D0BE4A6-A2E2-5245-9CEB-9E430FB09439}"/>
              </a:ext>
            </a:extLst>
          </p:cNvPr>
          <p:cNvSpPr txBox="1"/>
          <p:nvPr/>
        </p:nvSpPr>
        <p:spPr>
          <a:xfrm>
            <a:off x="2108985" y="1271883"/>
            <a:ext cx="526035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hlinkClick r:id="rId6">
                  <a:extLst>
                    <a:ext uri="{A12FA001-AC4F-418D-AE19-62706E023703}">
                      <ahyp:hlinkClr xmlns:ahyp="http://schemas.microsoft.com/office/drawing/2018/hyperlinkcolor" val="tx"/>
                    </a:ext>
                  </a:extLst>
                </a:hlinkClick>
              </a:rPr>
              <a:t>https://safari.ethz.ch/safari-newsletter-january-2021/</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Tree>
    <p:extLst>
      <p:ext uri="{BB962C8B-B14F-4D97-AF65-F5344CB8AC3E}">
        <p14:creationId xmlns:p14="http://schemas.microsoft.com/office/powerpoint/2010/main" val="22770267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April 2020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432FF"/>
                </a:solidFill>
                <a:hlinkClick r:id="rId2">
                  <a:extLst>
                    <a:ext uri="{A12FA001-AC4F-418D-AE19-62706E023703}">
                      <ahyp:hlinkClr xmlns:ahyp="http://schemas.microsoft.com/office/drawing/2018/hyperlinkcolor" val="tx"/>
                    </a:ext>
                  </a:extLst>
                </a:hlinkClick>
              </a:rPr>
              <a:t>https://safari.ethz.ch/safari-newsletter-april-2020/</a:t>
            </a:r>
            <a:r>
              <a:rPr lang="en-US" dirty="0">
                <a:solidFill>
                  <a:srgbClr val="0432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405</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a:extLst>
              <a:ext uri="{FF2B5EF4-FFF2-40B4-BE49-F238E27FC236}">
                <a16:creationId xmlns:a16="http://schemas.microsoft.com/office/drawing/2014/main" id="{753F9A9C-2AB5-4D4F-A9B2-313B28032E1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331640" y="1694688"/>
            <a:ext cx="6047774" cy="5053619"/>
          </a:xfrm>
          <a:prstGeom prst="rect">
            <a:avLst/>
          </a:prstGeom>
        </p:spPr>
      </p:pic>
    </p:spTree>
    <p:extLst>
      <p:ext uri="{BB962C8B-B14F-4D97-AF65-F5344CB8AC3E}">
        <p14:creationId xmlns:p14="http://schemas.microsoft.com/office/powerpoint/2010/main" val="1460464887"/>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724D9-BF4B-C84C-BCD5-7809879BF7A7}"/>
              </a:ext>
            </a:extLst>
          </p:cNvPr>
          <p:cNvSpPr>
            <a:spLocks noGrp="1"/>
          </p:cNvSpPr>
          <p:nvPr>
            <p:ph type="title"/>
          </p:nvPr>
        </p:nvSpPr>
        <p:spPr/>
        <p:txBody>
          <a:bodyPr/>
          <a:lstStyle/>
          <a:p>
            <a:r>
              <a:rPr lang="en-US" dirty="0"/>
              <a:t>SAFARI Newsletter January 2021 Edition</a:t>
            </a:r>
          </a:p>
        </p:txBody>
      </p:sp>
      <p:sp>
        <p:nvSpPr>
          <p:cNvPr id="3" name="Content Placeholder 2">
            <a:extLst>
              <a:ext uri="{FF2B5EF4-FFF2-40B4-BE49-F238E27FC236}">
                <a16:creationId xmlns:a16="http://schemas.microsoft.com/office/drawing/2014/main" id="{9A956061-CFC4-E042-9823-D90AFA8BA4DA}"/>
              </a:ext>
            </a:extLst>
          </p:cNvPr>
          <p:cNvSpPr>
            <a:spLocks noGrp="1"/>
          </p:cNvSpPr>
          <p:nvPr>
            <p:ph idx="1"/>
          </p:nvPr>
        </p:nvSpPr>
        <p:spPr/>
        <p:txBody>
          <a:bodyPr/>
          <a:lstStyle/>
          <a:p>
            <a:r>
              <a:rPr lang="en-US" dirty="0">
                <a:solidFill>
                  <a:srgbClr val="0000FF"/>
                </a:solidFill>
                <a:hlinkClick r:id="rId2">
                  <a:extLst>
                    <a:ext uri="{A12FA001-AC4F-418D-AE19-62706E023703}">
                      <ahyp:hlinkClr xmlns:ahyp="http://schemas.microsoft.com/office/drawing/2018/hyperlinkcolor" val="tx"/>
                    </a:ext>
                  </a:extLst>
                </a:hlinkClick>
              </a:rPr>
              <a:t>https://safari.ethz.ch/safari-newsletter-january-2021/</a:t>
            </a:r>
            <a:r>
              <a:rPr lang="en-US" dirty="0">
                <a:solidFill>
                  <a:srgbClr val="0000FF"/>
                </a:solidFill>
              </a:rPr>
              <a:t> </a:t>
            </a:r>
          </a:p>
        </p:txBody>
      </p:sp>
      <p:sp>
        <p:nvSpPr>
          <p:cNvPr id="4" name="Slide Number Placeholder 3">
            <a:extLst>
              <a:ext uri="{FF2B5EF4-FFF2-40B4-BE49-F238E27FC236}">
                <a16:creationId xmlns:a16="http://schemas.microsoft.com/office/drawing/2014/main" id="{4CF7651E-CB74-5546-88F0-4BFB0FAD26CD}"/>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0" lang="en-US" sz="16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6" name="Picture 5">
            <a:extLst>
              <a:ext uri="{FF2B5EF4-FFF2-40B4-BE49-F238E27FC236}">
                <a16:creationId xmlns:a16="http://schemas.microsoft.com/office/drawing/2014/main" id="{904A22B3-8AF7-AF4E-A7B5-355DA91454CD}"/>
              </a:ext>
            </a:extLst>
          </p:cNvPr>
          <p:cNvPicPr>
            <a:picLocks noChangeAspect="1"/>
          </p:cNvPicPr>
          <p:nvPr/>
        </p:nvPicPr>
        <p:blipFill>
          <a:blip r:embed="rId3"/>
          <a:stretch>
            <a:fillRect/>
          </a:stretch>
        </p:blipFill>
        <p:spPr>
          <a:xfrm>
            <a:off x="1835696" y="1587726"/>
            <a:ext cx="5172394" cy="5259524"/>
          </a:xfrm>
          <a:prstGeom prst="rect">
            <a:avLst/>
          </a:prstGeom>
        </p:spPr>
      </p:pic>
    </p:spTree>
    <p:extLst>
      <p:ext uri="{BB962C8B-B14F-4D97-AF65-F5344CB8AC3E}">
        <p14:creationId xmlns:p14="http://schemas.microsoft.com/office/powerpoint/2010/main" val="3779857486"/>
      </p:ext>
    </p:extLst>
  </p:cSld>
  <p:clrMapOvr>
    <a:masterClrMapping/>
  </p:clrMapOvr>
  <p:transition/>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Referenced Papers, Talks, Artifacts</a:t>
            </a:r>
          </a:p>
        </p:txBody>
      </p:sp>
      <p:sp>
        <p:nvSpPr>
          <p:cNvPr id="3" name="Content Placeholder 2"/>
          <p:cNvSpPr>
            <a:spLocks noGrp="1"/>
          </p:cNvSpPr>
          <p:nvPr>
            <p:ph idx="1"/>
          </p:nvPr>
        </p:nvSpPr>
        <p:spPr/>
        <p:txBody>
          <a:bodyPr/>
          <a:lstStyle/>
          <a:p>
            <a:endParaRPr lang="en-US" dirty="0"/>
          </a:p>
          <a:p>
            <a:r>
              <a:rPr lang="en-US" dirty="0"/>
              <a:t>All are available at</a:t>
            </a:r>
          </a:p>
          <a:p>
            <a:pPr marL="0" indent="0">
              <a:buNone/>
            </a:pPr>
            <a:endParaRPr lang="en-US" dirty="0"/>
          </a:p>
          <a:p>
            <a:pPr marL="344487" lvl="1" indent="0">
              <a:buNone/>
            </a:pPr>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r>
              <a:rPr lang="en-US" b="1" dirty="0">
                <a:solidFill>
                  <a:srgbClr val="0432FF"/>
                </a:solidFill>
              </a:rPr>
              <a:t> </a:t>
            </a:r>
          </a:p>
          <a:p>
            <a:pPr marL="344487" lvl="1" indent="0">
              <a:buNone/>
            </a:pPr>
            <a:endParaRPr lang="en-US" dirty="0">
              <a:solidFill>
                <a:srgbClr val="0432FF"/>
              </a:solidFill>
            </a:endParaRPr>
          </a:p>
          <a:p>
            <a:pPr marL="344487" lvl="1" indent="0">
              <a:buNone/>
            </a:pPr>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pPr marL="344487" lvl="1" indent="0">
              <a:buNone/>
            </a:pPr>
            <a:endParaRPr lang="en-US" b="1" dirty="0">
              <a:solidFill>
                <a:srgbClr val="0432FF"/>
              </a:solidFill>
            </a:endParaRPr>
          </a:p>
          <a:p>
            <a:pPr marL="344487" lvl="1" indent="0">
              <a:buNone/>
            </a:pPr>
            <a:r>
              <a:rPr lang="en-US" b="1" u="sng" dirty="0">
                <a:solidFill>
                  <a:srgbClr val="0432FF"/>
                </a:solidFill>
              </a:rPr>
              <a:t>https://</a:t>
            </a:r>
            <a:r>
              <a:rPr lang="en-US" b="1" u="sng" dirty="0" err="1">
                <a:solidFill>
                  <a:srgbClr val="0432FF"/>
                </a:solidFill>
              </a:rPr>
              <a:t>github.com</a:t>
            </a:r>
            <a:r>
              <a:rPr lang="en-US" b="1" u="sng" dirty="0">
                <a:solidFill>
                  <a:srgbClr val="0432FF"/>
                </a:solidFill>
              </a:rPr>
              <a:t>/CMU-SAFARI/ </a:t>
            </a:r>
          </a:p>
          <a:p>
            <a:pPr marL="344487" lvl="1" indent="0">
              <a:buNone/>
            </a:pPr>
            <a:endParaRPr lang="en-US" b="1" dirty="0">
              <a:solidFill>
                <a:srgbClr val="0432FF"/>
              </a:solidFill>
            </a:endParaRPr>
          </a:p>
          <a:p>
            <a:pPr marL="344487" lvl="1" indent="0">
              <a:buNone/>
            </a:pPr>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F28456-B93E-5440-A8F9-7EDDF5DA4557}"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801506453"/>
      </p:ext>
    </p:extLst>
  </p:cSld>
  <p:clrMapOvr>
    <a:masterClrMapping/>
  </p:clrMapOvr>
  <p:transition/>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67544" y="3645024"/>
            <a:ext cx="8208912" cy="614362"/>
          </a:xfrm>
        </p:spPr>
        <p:txBody>
          <a:bodyPr>
            <a:noAutofit/>
          </a:bodyPr>
          <a:lstStyle/>
          <a:p>
            <a:r>
              <a:rPr lang="en-US" sz="2200" dirty="0"/>
              <a:t>Onur Mutlu</a:t>
            </a:r>
          </a:p>
          <a:p>
            <a:r>
              <a:rPr lang="en-US" sz="2200" dirty="0">
                <a:hlinkClick r:id="rId3"/>
              </a:rPr>
              <a:t>omutlu@gmail.com</a:t>
            </a:r>
            <a:r>
              <a:rPr lang="en-US" sz="2200" dirty="0"/>
              <a:t> </a:t>
            </a:r>
          </a:p>
          <a:p>
            <a:r>
              <a:rPr lang="en-US" sz="2200" dirty="0">
                <a:hlinkClick r:id="rId4"/>
              </a:rPr>
              <a:t>https://people.inf.ethz.ch/omutlu</a:t>
            </a:r>
            <a:endParaRPr lang="en-US" sz="2200" dirty="0"/>
          </a:p>
          <a:p>
            <a:r>
              <a:rPr lang="en-US" sz="2200" dirty="0"/>
              <a:t>26 October 2021</a:t>
            </a:r>
          </a:p>
          <a:p>
            <a:r>
              <a:rPr lang="en-US" sz="2200" dirty="0"/>
              <a:t>IEEE EDS Fall School</a:t>
            </a:r>
          </a:p>
          <a:p>
            <a:pPr algn="l"/>
            <a:endParaRPr lang="en-US" sz="2200" dirty="0"/>
          </a:p>
        </p:txBody>
      </p:sp>
      <p:sp>
        <p:nvSpPr>
          <p:cNvPr id="13" name="Title 1"/>
          <p:cNvSpPr>
            <a:spLocks noGrp="1"/>
          </p:cNvSpPr>
          <p:nvPr>
            <p:ph type="ctrTitle"/>
          </p:nvPr>
        </p:nvSpPr>
        <p:spPr>
          <a:xfrm>
            <a:off x="203060" y="1227584"/>
            <a:ext cx="8820472" cy="2201416"/>
          </a:xfrm>
        </p:spPr>
        <p:txBody>
          <a:bodyPr>
            <a:noAutofit/>
          </a:bodyPr>
          <a:lstStyle/>
          <a:p>
            <a:pPr algn="ctr"/>
            <a:r>
              <a:rPr lang="en-US" sz="6000" dirty="0">
                <a:solidFill>
                  <a:srgbClr val="006633"/>
                </a:solidFill>
              </a:rPr>
              <a:t>Memory-Centric</a:t>
            </a:r>
            <a:br>
              <a:rPr lang="en-US" sz="6000" dirty="0">
                <a:solidFill>
                  <a:srgbClr val="006633"/>
                </a:solidFill>
              </a:rPr>
            </a:br>
            <a:r>
              <a:rPr lang="en-US" sz="6000" dirty="0">
                <a:solidFill>
                  <a:srgbClr val="006633"/>
                </a:solidFill>
              </a:rPr>
              <a:t>Computing</a:t>
            </a:r>
            <a:endParaRPr lang="en-US" dirty="0">
              <a:solidFill>
                <a:srgbClr val="FF0000"/>
              </a:solidFill>
            </a:endParaRPr>
          </a:p>
        </p:txBody>
      </p:sp>
      <p:pic>
        <p:nvPicPr>
          <p:cNvPr id="10" name="Picture 2" descr="ETH Zurich short logo, black"/>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l="6982" t="19970" r="7940" b="18111"/>
          <a:stretch/>
        </p:blipFill>
        <p:spPr bwMode="auto">
          <a:xfrm>
            <a:off x="3261625" y="5805264"/>
            <a:ext cx="2750535" cy="783754"/>
          </a:xfrm>
          <a:prstGeom prst="rect">
            <a:avLst/>
          </a:prstGeom>
          <a:noFill/>
          <a:extLst>
            <a:ext uri="{909E8E84-426E-40dd-AFC4-6F175D3DCCD1}">
              <a14:hiddenFill xmlns:a14="http://schemas.microsoft.com/office/drawing/2010/main" xmlns="">
                <a:solidFill>
                  <a:srgbClr val="FFFFFF"/>
                </a:solidFill>
              </a14:hiddenFill>
            </a:ext>
          </a:extLst>
        </p:spPr>
      </p:pic>
      <p:pic>
        <p:nvPicPr>
          <p:cNvPr id="8" name="Picture 7" descr="Burgundy_CMU_JPG_Logo.jpg">
            <a:extLst>
              <a:ext uri="{FF2B5EF4-FFF2-40B4-BE49-F238E27FC236}">
                <a16:creationId xmlns:a16="http://schemas.microsoft.com/office/drawing/2014/main" id="{FDEF4BF8-4C42-2C48-ACA7-CAA3C1B63EDB}"/>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78027" y="5805264"/>
            <a:ext cx="2532185" cy="914400"/>
          </a:xfrm>
          <a:prstGeom prst="rect">
            <a:avLst/>
          </a:prstGeom>
        </p:spPr>
      </p:pic>
      <p:pic>
        <p:nvPicPr>
          <p:cNvPr id="9" name="Picture 8" descr="safari.png">
            <a:extLst>
              <a:ext uri="{FF2B5EF4-FFF2-40B4-BE49-F238E27FC236}">
                <a16:creationId xmlns:a16="http://schemas.microsoft.com/office/drawing/2014/main" id="{979E4862-636A-E34E-B52B-A7AB09A48069}"/>
              </a:ext>
            </a:extLst>
          </p:cNvPr>
          <p:cNvPicPr>
            <a:picLocks noChangeAspect="1"/>
          </p:cNvPicPr>
          <p:nvPr/>
        </p:nvPicPr>
        <p:blipFill>
          <a:blip r:embed="rId7" cstate="print"/>
          <a:stretch>
            <a:fillRect/>
          </a:stretch>
        </p:blipFill>
        <p:spPr>
          <a:xfrm>
            <a:off x="216024" y="5949280"/>
            <a:ext cx="1745138" cy="504938"/>
          </a:xfrm>
          <a:prstGeom prst="rect">
            <a:avLst/>
          </a:prstGeom>
        </p:spPr>
      </p:pic>
    </p:spTree>
    <p:extLst>
      <p:ext uri="{BB962C8B-B14F-4D97-AF65-F5344CB8AC3E}">
        <p14:creationId xmlns:p14="http://schemas.microsoft.com/office/powerpoint/2010/main" val="270792623"/>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9AD110-05AC-A74A-A874-97353A23EB6E}"/>
              </a:ext>
            </a:extLst>
          </p:cNvPr>
          <p:cNvSpPr>
            <a:spLocks noGrp="1"/>
          </p:cNvSpPr>
          <p:nvPr>
            <p:ph type="ctrTitle"/>
          </p:nvPr>
        </p:nvSpPr>
        <p:spPr>
          <a:xfrm>
            <a:off x="685800" y="1748408"/>
            <a:ext cx="7924800" cy="1752600"/>
          </a:xfrm>
        </p:spPr>
        <p:txBody>
          <a:bodyPr/>
          <a:lstStyle/>
          <a:p>
            <a:r>
              <a:rPr lang="en-US" b="1" dirty="0"/>
              <a:t>Backup Slides</a:t>
            </a:r>
          </a:p>
        </p:txBody>
      </p:sp>
      <p:sp>
        <p:nvSpPr>
          <p:cNvPr id="3" name="Subtitle 2">
            <a:extLst>
              <a:ext uri="{FF2B5EF4-FFF2-40B4-BE49-F238E27FC236}">
                <a16:creationId xmlns:a16="http://schemas.microsoft.com/office/drawing/2014/main" id="{19FC6BC0-66DA-9445-9509-65803D51BE29}"/>
              </a:ext>
            </a:extLst>
          </p:cNvPr>
          <p:cNvSpPr>
            <a:spLocks noGrp="1"/>
          </p:cNvSpPr>
          <p:nvPr>
            <p:ph type="subTitle" idx="1"/>
          </p:nvPr>
        </p:nvSpPr>
        <p:spPr/>
        <p:txBody>
          <a:bodyPr/>
          <a:lstStyle/>
          <a:p>
            <a:endParaRPr lang="en-US"/>
          </a:p>
        </p:txBody>
      </p:sp>
      <p:sp>
        <p:nvSpPr>
          <p:cNvPr id="4" name="Slide Number Placeholder 3">
            <a:extLst>
              <a:ext uri="{FF2B5EF4-FFF2-40B4-BE49-F238E27FC236}">
                <a16:creationId xmlns:a16="http://schemas.microsoft.com/office/drawing/2014/main" id="{0E8C49E4-7136-3647-BD24-E5AA5F9E54E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0" lang="en-US" altLang="en-US" sz="12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1719516962"/>
      </p:ext>
    </p:extLst>
  </p:cSld>
  <p:clrMapOvr>
    <a:masterClrMapping/>
  </p:clrMapOvr>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 Quote from A Famous Architect</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spTree>
    <p:extLst>
      <p:ext uri="{BB962C8B-B14F-4D97-AF65-F5344CB8AC3E}">
        <p14:creationId xmlns:p14="http://schemas.microsoft.com/office/powerpoint/2010/main" val="26869721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Precedent-Based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411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spTree>
    <p:extLst>
      <p:ext uri="{BB962C8B-B14F-4D97-AF65-F5344CB8AC3E}">
        <p14:creationId xmlns:p14="http://schemas.microsoft.com/office/powerpoint/2010/main" val="2171580548"/>
      </p:ext>
    </p:extLst>
  </p:cSld>
  <p:clrMapOvr>
    <a:masterClrMapping/>
  </p:clrMapOvr>
  <p:transition/>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Principled Design</a:t>
            </a:r>
          </a:p>
        </p:txBody>
      </p:sp>
      <p:sp>
        <p:nvSpPr>
          <p:cNvPr id="3" name="Content Placeholder 2"/>
          <p:cNvSpPr>
            <a:spLocks noGrp="1"/>
          </p:cNvSpPr>
          <p:nvPr>
            <p:ph idx="1"/>
          </p:nvPr>
        </p:nvSpPr>
        <p:spPr/>
        <p:txBody>
          <a:bodyPr/>
          <a:lstStyle/>
          <a:p>
            <a:r>
              <a:rPr lang="en-US" dirty="0"/>
              <a:t>“architecture […] based upon </a:t>
            </a:r>
            <a:r>
              <a:rPr lang="en-US" dirty="0">
                <a:solidFill>
                  <a:srgbClr val="0000FF"/>
                </a:solidFill>
              </a:rPr>
              <a:t>principle</a:t>
            </a:r>
            <a:r>
              <a:rPr lang="en-US" dirty="0"/>
              <a:t>, and not upon </a:t>
            </a:r>
            <a:r>
              <a:rPr lang="en-US" dirty="0">
                <a:solidFill>
                  <a:srgbClr val="FF0000"/>
                </a:solidFill>
              </a:rPr>
              <a:t>precedent</a:t>
            </a:r>
            <a:r>
              <a:rPr lang="en-US"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156176" y="1872208"/>
            <a:ext cx="2792306" cy="4581128"/>
          </a:xfrm>
          <a:prstGeom prst="rect">
            <a:avLst/>
          </a:prstGeom>
        </p:spPr>
      </p:pic>
      <p:pic>
        <p:nvPicPr>
          <p:cNvPr id="7" name="Picture 6"/>
          <p:cNvPicPr>
            <a:picLocks noChangeAspect="1"/>
          </p:cNvPicPr>
          <p:nvPr/>
        </p:nvPicPr>
        <p:blipFill>
          <a:blip r:embed="rId3"/>
          <a:stretch>
            <a:fillRect/>
          </a:stretch>
        </p:blipFill>
        <p:spPr>
          <a:xfrm>
            <a:off x="539552" y="1844824"/>
            <a:ext cx="8424936" cy="4644516"/>
          </a:xfrm>
          <a:prstGeom prst="rect">
            <a:avLst/>
          </a:prstGeom>
        </p:spPr>
      </p:pic>
      <p:pic>
        <p:nvPicPr>
          <p:cNvPr id="6" name="Picture 5"/>
          <p:cNvPicPr>
            <a:picLocks noChangeAspect="1"/>
          </p:cNvPicPr>
          <p:nvPr/>
        </p:nvPicPr>
        <p:blipFill>
          <a:blip r:embed="rId4"/>
          <a:stretch>
            <a:fillRect/>
          </a:stretch>
        </p:blipFill>
        <p:spPr>
          <a:xfrm>
            <a:off x="527101" y="1832446"/>
            <a:ext cx="8424936" cy="4692898"/>
          </a:xfrm>
          <a:prstGeom prst="rect">
            <a:avLst/>
          </a:prstGeom>
        </p:spPr>
      </p:pic>
    </p:spTree>
    <p:extLst>
      <p:ext uri="{BB962C8B-B14F-4D97-AF65-F5344CB8AC3E}">
        <p14:creationId xmlns:p14="http://schemas.microsoft.com/office/powerpoint/2010/main" val="2269955352"/>
      </p:ext>
    </p:extLst>
  </p:cSld>
  <p:clrMapOvr>
    <a:masterClrMapping/>
  </p:clrMapOvr>
  <p:transition/>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Title 1"/>
          <p:cNvSpPr>
            <a:spLocks noGrp="1"/>
          </p:cNvSpPr>
          <p:nvPr>
            <p:ph type="title"/>
          </p:nvPr>
        </p:nvSpPr>
        <p:spPr/>
        <p:txBody>
          <a:bodyPr/>
          <a:lstStyle/>
          <a:p>
            <a:endParaRPr lang="en-US" altLang="en-US">
              <a:ea typeface="ＭＳ Ｐゴシック" charset="-128"/>
            </a:endParaRPr>
          </a:p>
        </p:txBody>
      </p:sp>
      <p:sp>
        <p:nvSpPr>
          <p:cNvPr id="204802" name="Content Placeholder 2"/>
          <p:cNvSpPr>
            <a:spLocks noGrp="1"/>
          </p:cNvSpPr>
          <p:nvPr>
            <p:ph idx="1"/>
          </p:nvPr>
        </p:nvSpPr>
        <p:spPr>
          <a:xfrm>
            <a:off x="228600" y="996950"/>
            <a:ext cx="8610600" cy="5194300"/>
          </a:xfrm>
        </p:spPr>
        <p:txBody>
          <a:bodyPr/>
          <a:lstStyle/>
          <a:p>
            <a:endParaRPr lang="en-US" altLang="en-US">
              <a:ea typeface="ＭＳ Ｐゴシック" charset="-128"/>
            </a:endParaRPr>
          </a:p>
        </p:txBody>
      </p:sp>
      <p:sp>
        <p:nvSpPr>
          <p:cNvPr id="204803"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charset="0"/>
                <a:ea typeface="ＭＳ Ｐゴシック" charset="-128"/>
              </a:defRPr>
            </a:lvl1pPr>
            <a:lvl2pPr marL="742950" indent="-285750">
              <a:defRPr>
                <a:solidFill>
                  <a:schemeClr val="tx1"/>
                </a:solidFill>
                <a:latin typeface="Arial" charset="0"/>
                <a:ea typeface="ＭＳ Ｐゴシック" charset="-128"/>
              </a:defRPr>
            </a:lvl2pPr>
            <a:lvl3pPr marL="1143000" indent="-228600">
              <a:defRPr>
                <a:solidFill>
                  <a:schemeClr val="tx1"/>
                </a:solidFill>
                <a:latin typeface="Arial" charset="0"/>
                <a:ea typeface="ＭＳ Ｐゴシック" charset="-128"/>
              </a:defRPr>
            </a:lvl3pPr>
            <a:lvl4pPr marL="1600200" indent="-228600">
              <a:defRPr>
                <a:solidFill>
                  <a:schemeClr val="tx1"/>
                </a:solidFill>
                <a:latin typeface="Arial" charset="0"/>
                <a:ea typeface="ＭＳ Ｐゴシック" charset="-128"/>
              </a:defRPr>
            </a:lvl4pPr>
            <a:lvl5pPr marL="2057400" indent="-22860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8A1A8F-E022-8E43-8BB4-89E8BD7FEAC8}"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04804"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286000" y="0"/>
            <a:ext cx="45529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54087142"/>
      </p:ext>
    </p:extLst>
  </p:cSld>
  <p:clrMapOvr>
    <a:masterClrMapping/>
  </p:clrMapOvr>
  <p:transition/>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Title 1"/>
          <p:cNvSpPr>
            <a:spLocks noGrp="1"/>
          </p:cNvSpPr>
          <p:nvPr>
            <p:ph type="title"/>
          </p:nvPr>
        </p:nvSpPr>
        <p:spPr/>
        <p:txBody>
          <a:bodyPr/>
          <a:lstStyle/>
          <a:p>
            <a:r>
              <a:rPr lang="en-US" altLang="en-US" dirty="0">
                <a:ea typeface="ＭＳ Ｐゴシック" charset="-128"/>
              </a:rPr>
              <a:t>The Overarching Principle</a:t>
            </a:r>
          </a:p>
        </p:txBody>
      </p:sp>
      <p:sp>
        <p:nvSpPr>
          <p:cNvPr id="220162"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58D6394D-EA62-3948-BF63-BCCE7E92300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414</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66700" y="1066800"/>
            <a:ext cx="861060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4267200"/>
            <a:ext cx="9144000" cy="204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4140163"/>
      </p:ext>
    </p:extLst>
  </p:cSld>
  <p:clrMapOvr>
    <a:masterClrMapping/>
  </p:clrMapOvr>
  <p:transition/>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p:cNvSpPr>
            <a:spLocks noGrp="1"/>
          </p:cNvSpPr>
          <p:nvPr>
            <p:ph type="title"/>
          </p:nvPr>
        </p:nvSpPr>
        <p:spPr>
          <a:xfrm>
            <a:off x="228600" y="152400"/>
            <a:ext cx="8915400" cy="1066800"/>
          </a:xfrm>
        </p:spPr>
        <p:txBody>
          <a:bodyPr/>
          <a:lstStyle/>
          <a:p>
            <a:r>
              <a:rPr lang="en-US" dirty="0">
                <a:latin typeface="Garamond" charset="0"/>
              </a:rPr>
              <a:t>Another Example: Precedent-Based Design</a:t>
            </a:r>
          </a:p>
        </p:txBody>
      </p:sp>
      <p:sp>
        <p:nvSpPr>
          <p:cNvPr id="108546"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ADDA790-BC6C-B84A-BC41-689B46E82E8F}"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8547" name="Picture 7" descr="train_station_by_cookiemagik-d3feg7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990600"/>
            <a:ext cx="9144000" cy="5480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548" name="TextBox 2"/>
          <p:cNvSpPr txBox="1">
            <a:spLocks noChangeArrowheads="1"/>
          </p:cNvSpPr>
          <p:nvPr/>
        </p:nvSpPr>
        <p:spPr bwMode="auto">
          <a:xfrm>
            <a:off x="152400" y="6553200"/>
            <a:ext cx="4186238" cy="246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Arial" charset="0"/>
                <a:ea typeface="ＭＳ Ｐゴシック" charset="0"/>
              </a:rPr>
              <a:t>Source: http://cookiemagik.deviantart.com/art/Train-station-207266944</a:t>
            </a:r>
          </a:p>
        </p:txBody>
      </p:sp>
    </p:spTree>
    <p:extLst>
      <p:ext uri="{BB962C8B-B14F-4D97-AF65-F5344CB8AC3E}">
        <p14:creationId xmlns:p14="http://schemas.microsoft.com/office/powerpoint/2010/main" val="3139516036"/>
      </p:ext>
    </p:extLst>
  </p:cSld>
  <p:clrMapOvr>
    <a:masterClrMapping/>
  </p:clrMapOvr>
  <p:transition/>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p:cNvSpPr>
            <a:spLocks noGrp="1"/>
          </p:cNvSpPr>
          <p:nvPr>
            <p:ph type="title"/>
          </p:nvPr>
        </p:nvSpPr>
        <p:spPr/>
        <p:txBody>
          <a:bodyPr/>
          <a:lstStyle/>
          <a:p>
            <a:r>
              <a:rPr lang="en-US" dirty="0">
                <a:latin typeface="Garamond" charset="0"/>
              </a:rPr>
              <a:t>Principled Design</a:t>
            </a:r>
          </a:p>
        </p:txBody>
      </p:sp>
      <p:sp>
        <p:nvSpPr>
          <p:cNvPr id="107522"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D62FB81-D6DD-1E44-B086-70F1C12ECEC3}"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7523" name="Content Placeholder 4" descr="1200px-Zürich_Stadelhofen_in_2006.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28600" y="1066800"/>
            <a:ext cx="8610600" cy="51943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524" name="Rectangle 8"/>
          <p:cNvSpPr>
            <a:spLocks noChangeArrowheads="1"/>
          </p:cNvSpPr>
          <p:nvPr/>
        </p:nvSpPr>
        <p:spPr bwMode="auto">
          <a:xfrm>
            <a:off x="228600" y="6535738"/>
            <a:ext cx="8305800"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a:t>
            </a:r>
            <a:r>
              <a:rPr kumimoji="0" lang="en-US" sz="800" b="0" i="0" u="none" strike="noStrike" kern="1200" cap="none" spc="0" normalizeH="0" baseline="0" noProof="0" dirty="0" err="1">
                <a:ln>
                  <a:noFill/>
                </a:ln>
                <a:solidFill>
                  <a:srgbClr val="000000"/>
                </a:solidFill>
                <a:effectLst/>
                <a:uLnTx/>
                <a:uFillTx/>
                <a:latin typeface="Tahoma"/>
                <a:ea typeface="+mn-ea"/>
                <a:cs typeface="+mn-cs"/>
              </a:rPr>
              <a:t>Toni_V</a:t>
            </a:r>
            <a:r>
              <a:rPr kumimoji="0" lang="en-US" sz="800" b="0" i="0" u="none" strike="noStrike" kern="1200" cap="none" spc="0" normalizeH="0" baseline="0" noProof="0" dirty="0">
                <a:ln>
                  <a:noFill/>
                </a:ln>
                <a:solidFill>
                  <a:srgbClr val="000000"/>
                </a:solidFill>
                <a:effectLst/>
                <a:uLnTx/>
                <a:uFillTx/>
                <a:latin typeface="Tahoma"/>
                <a:ea typeface="+mn-ea"/>
                <a:cs typeface="+mn-cs"/>
              </a:rPr>
              <a:t>, CC BY-SA 2.0,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commons.wikimedia.org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a:t>
            </a:r>
            <a:r>
              <a:rPr kumimoji="0" lang="en-US" sz="800" b="0" i="0" u="none" strike="noStrike" kern="1200" cap="none" spc="0" normalizeH="0" baseline="0" noProof="0" dirty="0" err="1">
                <a:ln>
                  <a:noFill/>
                </a:ln>
                <a:solidFill>
                  <a:srgbClr val="000000"/>
                </a:solidFill>
                <a:effectLst/>
                <a:uLnTx/>
                <a:uFillTx/>
                <a:latin typeface="Tahoma"/>
                <a:ea typeface="+mn-ea"/>
                <a:cs typeface="+mn-cs"/>
              </a:rPr>
              <a:t>index.php?curid</a:t>
            </a:r>
            <a:r>
              <a:rPr kumimoji="0" lang="en-US" sz="800" b="0" i="0" u="none" strike="noStrike" kern="1200" cap="none" spc="0" normalizeH="0" baseline="0" noProof="0" dirty="0">
                <a:ln>
                  <a:noFill/>
                </a:ln>
                <a:solidFill>
                  <a:srgbClr val="000000"/>
                </a:solidFill>
                <a:effectLst/>
                <a:uLnTx/>
                <a:uFillTx/>
                <a:latin typeface="Tahoma"/>
                <a:ea typeface="+mn-ea"/>
                <a:cs typeface="+mn-cs"/>
              </a:rPr>
              <a:t>=4087256</a:t>
            </a:r>
          </a:p>
        </p:txBody>
      </p:sp>
    </p:spTree>
    <p:extLst>
      <p:ext uri="{BB962C8B-B14F-4D97-AF65-F5344CB8AC3E}">
        <p14:creationId xmlns:p14="http://schemas.microsoft.com/office/powerpoint/2010/main" val="1886941885"/>
      </p:ext>
    </p:extLst>
  </p:cSld>
  <p:clrMapOvr>
    <a:masterClrMapping/>
  </p:clrMapOvr>
  <p:transition/>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Title 1"/>
          <p:cNvSpPr>
            <a:spLocks noGrp="1"/>
          </p:cNvSpPr>
          <p:nvPr>
            <p:ph type="title"/>
          </p:nvPr>
        </p:nvSpPr>
        <p:spPr/>
        <p:txBody>
          <a:bodyPr/>
          <a:lstStyle/>
          <a:p>
            <a:r>
              <a:rPr lang="en-US" altLang="en-US" dirty="0">
                <a:ea typeface="ＭＳ Ｐゴシック" charset="-128"/>
              </a:rPr>
              <a:t>Another Principled Design</a:t>
            </a:r>
          </a:p>
        </p:txBody>
      </p:sp>
      <p:pic>
        <p:nvPicPr>
          <p:cNvPr id="216066" name="Content Placeholder 4" descr="1200px-OrienteMGT.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054100"/>
            <a:ext cx="8610600" cy="5194300"/>
          </a:xfrm>
        </p:spPr>
      </p:pic>
      <p:sp>
        <p:nvSpPr>
          <p:cNvPr id="216067"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8B6D5726-69C2-A744-A6EE-ACF672B6004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417</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sp>
        <p:nvSpPr>
          <p:cNvPr id="216068" name="Rectangle 5"/>
          <p:cNvSpPr>
            <a:spLocks noChangeArrowheads="1"/>
          </p:cNvSpPr>
          <p:nvPr/>
        </p:nvSpPr>
        <p:spPr bwMode="auto">
          <a:xfrm>
            <a:off x="152400" y="6477000"/>
            <a:ext cx="77724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By Martín Gómez Tagle - Lisbon, Portugal, CC BY-SA 3.0, https://commons.wikimedia.org/w/index.php?curid=13764903</a:t>
            </a:r>
          </a:p>
        </p:txBody>
      </p:sp>
      <p:pic>
        <p:nvPicPr>
          <p:cNvPr id="3" name="Picture 2" descr="photo-1.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133600" y="3200400"/>
            <a:ext cx="4343400" cy="3286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6"/>
          <p:cNvSpPr txBox="1">
            <a:spLocks noChangeArrowheads="1"/>
          </p:cNvSpPr>
          <p:nvPr/>
        </p:nvSpPr>
        <p:spPr bwMode="auto">
          <a:xfrm>
            <a:off x="133350" y="6659563"/>
            <a:ext cx="43910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charset="0"/>
                <a:ea typeface="ＭＳ Ｐゴシック" charset="-128"/>
                <a:cs typeface="+mn-cs"/>
              </a:rPr>
              <a:t>Source: http://www.arcspace.com/exhibitions/unsorted/santiago-calatrava/</a:t>
            </a:r>
          </a:p>
        </p:txBody>
      </p:sp>
    </p:spTree>
    <p:extLst>
      <p:ext uri="{BB962C8B-B14F-4D97-AF65-F5344CB8AC3E}">
        <p14:creationId xmlns:p14="http://schemas.microsoft.com/office/powerpoint/2010/main" val="44839877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itle 1">
            <a:extLst>
              <a:ext uri="{FF2B5EF4-FFF2-40B4-BE49-F238E27FC236}">
                <a16:creationId xmlns:a16="http://schemas.microsoft.com/office/drawing/2014/main" id="{C9BDBE83-F8C1-5045-962A-CCEE6F8E5DFA}"/>
              </a:ext>
            </a:extLst>
          </p:cNvPr>
          <p:cNvSpPr>
            <a:spLocks noGrp="1" noChangeArrowheads="1"/>
          </p:cNvSpPr>
          <p:nvPr>
            <p:ph type="title"/>
          </p:nvPr>
        </p:nvSpPr>
        <p:spPr/>
        <p:txBody>
          <a:bodyPr/>
          <a:lstStyle/>
          <a:p>
            <a:r>
              <a:rPr lang="en-US" altLang="en-US" dirty="0">
                <a:ea typeface="ＭＳ Ｐゴシック" charset="-128"/>
              </a:rPr>
              <a:t>Another Principled Design</a:t>
            </a:r>
            <a:endParaRPr lang="en-US" altLang="en-US" dirty="0">
              <a:ea typeface="ＭＳ Ｐゴシック" panose="020B0600070205080204" pitchFamily="34" charset="-128"/>
            </a:endParaRPr>
          </a:p>
        </p:txBody>
      </p:sp>
      <p:sp>
        <p:nvSpPr>
          <p:cNvPr id="126978" name="Slide Number Placeholder 3">
            <a:extLst>
              <a:ext uri="{FF2B5EF4-FFF2-40B4-BE49-F238E27FC236}">
                <a16:creationId xmlns:a16="http://schemas.microsoft.com/office/drawing/2014/main" id="{A0E6AD57-AF0D-A547-94EC-74DB47C27A36}"/>
              </a:ext>
            </a:extLst>
          </p:cNvPr>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C712588-DCCD-294E-A971-4468FBD88FDF}" type="slidenum">
              <a:rPr kumimoji="0" lang="en-US" altLang="en-US" sz="1600" b="0" i="0" u="none" strike="noStrike" kern="1200" cap="none" spc="0" normalizeH="0" baseline="0" noProof="0" smtClean="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418</a:t>
            </a:fld>
            <a:endParaRPr kumimoji="0" lang="en-US" altLang="en-US" sz="1600" b="0" i="0" u="none" strike="noStrike" kern="1200" cap="none" spc="0" normalizeH="0" baseline="0" noProof="0">
              <a:ln>
                <a:noFill/>
              </a:ln>
              <a:solidFill>
                <a:srgbClr val="000000"/>
              </a:solidFill>
              <a:effectLst/>
              <a:uLnTx/>
              <a:uFillTx/>
              <a:latin typeface="Garamond" panose="02020404030301010803" pitchFamily="18" charset="0"/>
              <a:ea typeface="ＭＳ Ｐゴシック" panose="020B0600070205080204" pitchFamily="34" charset="-128"/>
              <a:cs typeface="Arial" panose="020B0604020202020204" pitchFamily="34" charset="0"/>
            </a:endParaRPr>
          </a:p>
        </p:txBody>
      </p:sp>
      <p:pic>
        <p:nvPicPr>
          <p:cNvPr id="126979" name="Picture 4" descr="1200px-ValenciaHemisphere2corr.jpg">
            <a:extLst>
              <a:ext uri="{FF2B5EF4-FFF2-40B4-BE49-F238E27FC236}">
                <a16:creationId xmlns:a16="http://schemas.microsoft.com/office/drawing/2014/main" id="{B3D4652F-47B1-CD46-9B18-7CBB2DB71D5C}"/>
              </a:ext>
            </a:extLst>
          </p:cNvPr>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52400" y="957263"/>
            <a:ext cx="8763000" cy="5462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0" name="Rectangle 5">
            <a:extLst>
              <a:ext uri="{FF2B5EF4-FFF2-40B4-BE49-F238E27FC236}">
                <a16:creationId xmlns:a16="http://schemas.microsoft.com/office/drawing/2014/main" id="{B398CEEF-5E59-B74A-B0A3-35A883235D6D}"/>
              </a:ext>
            </a:extLst>
          </p:cNvPr>
          <p:cNvSpPr>
            <a:spLocks noChangeArrowheads="1"/>
          </p:cNvSpPr>
          <p:nvPr/>
        </p:nvSpPr>
        <p:spPr bwMode="auto">
          <a:xfrm>
            <a:off x="152400" y="6535738"/>
            <a:ext cx="7543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1"/>
              </a:buClr>
              <a:buSzPct val="65000"/>
              <a:buFont typeface="Wingdings" pitchFamily="2" charset="2"/>
              <a:buChar char="n"/>
              <a:defRPr sz="2400">
                <a:solidFill>
                  <a:schemeClr val="tx1"/>
                </a:solidFill>
                <a:latin typeface="Tahoma" panose="020B0604030504040204" pitchFamily="34" charset="0"/>
                <a:ea typeface="ＭＳ Ｐゴシック" panose="020B0600070205080204" pitchFamily="34" charset="-128"/>
              </a:defRPr>
            </a:lvl1pPr>
            <a:lvl2pPr marL="742950" indent="-285750">
              <a:spcBef>
                <a:spcPct val="20000"/>
              </a:spcBef>
              <a:buClr>
                <a:schemeClr val="accent2"/>
              </a:buClr>
              <a:buSzPct val="60000"/>
              <a:buFont typeface="Wingdings" pitchFamily="2" charset="2"/>
              <a:buChar char="q"/>
              <a:defRPr sz="2200">
                <a:solidFill>
                  <a:schemeClr val="tx1"/>
                </a:solidFill>
                <a:latin typeface="Tahoma" panose="020B0604030504040204" pitchFamily="34" charset="0"/>
                <a:ea typeface="ＭＳ Ｐゴシック" panose="020B0600070205080204" pitchFamily="34" charset="-128"/>
              </a:defRPr>
            </a:lvl2pPr>
            <a:lvl3pPr marL="1143000" indent="-228600">
              <a:spcBef>
                <a:spcPct val="20000"/>
              </a:spcBef>
              <a:buClr>
                <a:schemeClr val="accent1"/>
              </a:buClr>
              <a:buSzPct val="65000"/>
              <a:buFont typeface="Wingdings" pitchFamily="2" charset="2"/>
              <a:buChar char="n"/>
              <a:defRPr sz="2000">
                <a:solidFill>
                  <a:schemeClr val="tx1"/>
                </a:solidFill>
                <a:latin typeface="Tahoma" panose="020B0604030504040204" pitchFamily="34" charset="0"/>
                <a:ea typeface="ＭＳ Ｐゴシック" panose="020B0600070205080204" pitchFamily="34" charset="-128"/>
              </a:defRPr>
            </a:lvl3pPr>
            <a:lvl4pPr marL="1600200" indent="-228600">
              <a:spcBef>
                <a:spcPct val="20000"/>
              </a:spcBef>
              <a:buClr>
                <a:schemeClr val="accent2"/>
              </a:buClr>
              <a:buSzPct val="70000"/>
              <a:buFont typeface="Wingdings" pitchFamily="2" charset="2"/>
              <a:buChar char="q"/>
              <a:defRPr>
                <a:solidFill>
                  <a:schemeClr val="tx1"/>
                </a:solidFill>
                <a:latin typeface="Tahoma" panose="020B0604030504040204" pitchFamily="34" charset="0"/>
                <a:ea typeface="ＭＳ Ｐゴシック" panose="020B0600070205080204" pitchFamily="34" charset="-128"/>
              </a:defRPr>
            </a:lvl4pPr>
            <a:lvl5pPr marL="2057400" indent="-228600">
              <a:spcBef>
                <a:spcPct val="20000"/>
              </a:spcBef>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Source: CC BY-SA 3.0, https://commons.wikimedia.org/w/index.php?curid=172107</a:t>
            </a:r>
          </a:p>
        </p:txBody>
      </p:sp>
    </p:spTree>
    <p:extLst>
      <p:ext uri="{BB962C8B-B14F-4D97-AF65-F5344CB8AC3E}">
        <p14:creationId xmlns:p14="http://schemas.microsoft.com/office/powerpoint/2010/main" val="1658618315"/>
      </p:ext>
    </p:extLst>
  </p:cSld>
  <p:clrMapOvr>
    <a:masterClrMapping/>
  </p:clrMapOvr>
  <p:transition/>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Title 1"/>
          <p:cNvSpPr>
            <a:spLocks noGrp="1"/>
          </p:cNvSpPr>
          <p:nvPr>
            <p:ph type="title"/>
          </p:nvPr>
        </p:nvSpPr>
        <p:spPr/>
        <p:txBody>
          <a:bodyPr/>
          <a:lstStyle/>
          <a:p>
            <a:r>
              <a:rPr lang="en-US" dirty="0">
                <a:latin typeface="Garamond" charset="0"/>
              </a:rPr>
              <a:t>Principle Applied to Another Structure</a:t>
            </a:r>
          </a:p>
        </p:txBody>
      </p:sp>
      <p:sp>
        <p:nvSpPr>
          <p:cNvPr id="100354" name="Slide Number Placeholder 3"/>
          <p:cNvSpPr>
            <a:spLocks noGrp="1"/>
          </p:cNvSpPr>
          <p:nvPr>
            <p:ph type="sldNum" sz="quarter" idx="1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7C3DD0F-DD36-AB46-AB2D-07681B2C41E4}" type="slidenum">
              <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0"/>
              <a:cs typeface="Arial" charset="0"/>
            </a:endParaRPr>
          </a:p>
        </p:txBody>
      </p:sp>
      <p:pic>
        <p:nvPicPr>
          <p:cNvPr id="100355" name="Picture 4" descr="santiago-calatrava-oculus-world-trade-center-transportation-hub-hufton-crow_dezeen_10.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6640" y="952500"/>
            <a:ext cx="6705600" cy="5741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356" name="Rectangle 5"/>
          <p:cNvSpPr>
            <a:spLocks noChangeArrowheads="1"/>
          </p:cNvSpPr>
          <p:nvPr/>
        </p:nvSpPr>
        <p:spPr bwMode="auto">
          <a:xfrm>
            <a:off x="152400" y="6630988"/>
            <a:ext cx="9829800"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00000"/>
                </a:solidFill>
                <a:effectLst/>
                <a:uLnTx/>
                <a:uFillTx/>
                <a:latin typeface="Tahoma"/>
                <a:ea typeface="+mn-ea"/>
                <a:cs typeface="+mn-cs"/>
              </a:rPr>
              <a:t>Source: https://www.dezeen.com/2016/08/29/santiago-calatrava-oculus-world-trade-center-transportation-hub-new-york-photographs-hufton-crow/</a:t>
            </a:r>
          </a:p>
        </p:txBody>
      </p:sp>
      <p:pic>
        <p:nvPicPr>
          <p:cNvPr id="6" name="Picture 5" descr="651px-Calatrava_IMG_2489.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864039" y="980729"/>
            <a:ext cx="2294599" cy="316835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a:spLocks noChangeArrowheads="1"/>
          </p:cNvSpPr>
          <p:nvPr/>
        </p:nvSpPr>
        <p:spPr bwMode="auto">
          <a:xfrm>
            <a:off x="152400" y="6553200"/>
            <a:ext cx="89154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rPr>
              <a:t>Source: By 準建築人手札網站 </a:t>
            </a:r>
            <a:r>
              <a:rPr kumimoji="0" lang="en-US" sz="800" b="0" i="0" u="none" strike="noStrike" kern="1200" cap="none" spc="0" normalizeH="0" baseline="0" noProof="0" dirty="0" err="1">
                <a:ln>
                  <a:noFill/>
                </a:ln>
                <a:solidFill>
                  <a:srgbClr val="000000"/>
                </a:solidFill>
                <a:effectLst/>
                <a:uLnTx/>
                <a:uFillTx/>
                <a:latin typeface="Tahoma"/>
                <a:ea typeface="+mn-ea"/>
                <a:cs typeface="+mn-cs"/>
              </a:rPr>
              <a:t>Forgemind</a:t>
            </a:r>
            <a:r>
              <a:rPr kumimoji="0" lang="en-US" sz="800" b="0" i="0" u="none" strike="noStrike" kern="1200" cap="none" spc="0" normalizeH="0" baseline="0" noProof="0" dirty="0">
                <a:ln>
                  <a:noFill/>
                </a:ln>
                <a:solidFill>
                  <a:srgbClr val="000000"/>
                </a:solidFill>
                <a:effectLst/>
                <a:uLnTx/>
                <a:uFillTx/>
                <a:latin typeface="Tahoma"/>
                <a:ea typeface="+mn-ea"/>
                <a:cs typeface="+mn-cs"/>
              </a:rPr>
              <a:t> </a:t>
            </a:r>
            <a:r>
              <a:rPr kumimoji="0" lang="en-US" sz="800" b="0" i="0" u="none" strike="noStrike" kern="1200" cap="none" spc="0" normalizeH="0" baseline="0" noProof="0" dirty="0" err="1">
                <a:ln>
                  <a:noFill/>
                </a:ln>
                <a:solidFill>
                  <a:srgbClr val="000000"/>
                </a:solidFill>
                <a:effectLst/>
                <a:uLnTx/>
                <a:uFillTx/>
                <a:latin typeface="Tahoma"/>
                <a:ea typeface="+mn-ea"/>
                <a:cs typeface="+mn-cs"/>
              </a:rPr>
              <a:t>ArchiMedia</a:t>
            </a:r>
            <a:r>
              <a:rPr kumimoji="0" lang="en-US" sz="800" b="0" i="0" u="none" strike="noStrike" kern="1200" cap="none" spc="0" normalizeH="0" baseline="0" noProof="0" dirty="0">
                <a:ln>
                  <a:noFill/>
                </a:ln>
                <a:solidFill>
                  <a:srgbClr val="000000"/>
                </a:solidFill>
                <a:effectLst/>
                <a:uLnTx/>
                <a:uFillTx/>
                <a:latin typeface="Tahoma"/>
                <a:ea typeface="+mn-ea"/>
                <a:cs typeface="+mn-cs"/>
              </a:rPr>
              <a:t> - Flickr: IMG_2489.JPG, CC BY 2.0,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Tahoma"/>
                <a:ea typeface="+mn-ea"/>
                <a:cs typeface="+mn-cs"/>
                <a:hlinkClick r:id="rId4"/>
              </a:rPr>
              <a:t>https://commons.wikimedia.org/w/index.php?curid=31493356</a:t>
            </a:r>
            <a:r>
              <a:rPr kumimoji="0" lang="en-US" sz="800" b="0" i="0" u="none" strike="noStrike" kern="1200" cap="none" spc="0" normalizeH="0" baseline="0" noProof="0" dirty="0">
                <a:ln>
                  <a:noFill/>
                </a:ln>
                <a:solidFill>
                  <a:srgbClr val="000000"/>
                </a:solidFill>
                <a:effectLst/>
                <a:uLnTx/>
                <a:uFillTx/>
                <a:latin typeface="Tahoma"/>
                <a:ea typeface="+mn-ea"/>
                <a:cs typeface="+mn-cs"/>
              </a:rPr>
              <a:t>, https://</a:t>
            </a:r>
            <a:r>
              <a:rPr kumimoji="0" lang="en-US" sz="800" b="0" i="0" u="none" strike="noStrike" kern="1200" cap="none" spc="0" normalizeH="0" baseline="0" noProof="0" dirty="0" err="1">
                <a:ln>
                  <a:noFill/>
                </a:ln>
                <a:solidFill>
                  <a:srgbClr val="000000"/>
                </a:solidFill>
                <a:effectLst/>
                <a:uLnTx/>
                <a:uFillTx/>
                <a:latin typeface="Tahoma"/>
                <a:ea typeface="+mn-ea"/>
                <a:cs typeface="+mn-cs"/>
              </a:rPr>
              <a:t>en.wikipedia.org</a:t>
            </a:r>
            <a:r>
              <a:rPr kumimoji="0" lang="en-US" sz="800" b="0" i="0" u="none" strike="noStrike" kern="1200" cap="none" spc="0" normalizeH="0" baseline="0" noProof="0" dirty="0">
                <a:ln>
                  <a:noFill/>
                </a:ln>
                <a:solidFill>
                  <a:srgbClr val="000000"/>
                </a:solidFill>
                <a:effectLst/>
                <a:uLnTx/>
                <a:uFillTx/>
                <a:latin typeface="Tahoma"/>
                <a:ea typeface="+mn-ea"/>
                <a:cs typeface="+mn-cs"/>
              </a:rPr>
              <a:t>/wiki/</a:t>
            </a:r>
            <a:r>
              <a:rPr kumimoji="0" lang="en-US" sz="800" b="0" i="0" u="none" strike="noStrike" kern="1200" cap="none" spc="0" normalizeH="0" baseline="0" noProof="0" dirty="0" err="1">
                <a:ln>
                  <a:noFill/>
                </a:ln>
                <a:solidFill>
                  <a:srgbClr val="000000"/>
                </a:solidFill>
                <a:effectLst/>
                <a:uLnTx/>
                <a:uFillTx/>
                <a:latin typeface="Tahoma"/>
                <a:ea typeface="+mn-ea"/>
                <a:cs typeface="+mn-cs"/>
              </a:rPr>
              <a:t>Santiago_Calatrava</a:t>
            </a:r>
            <a:endParaRPr kumimoji="0" lang="en-US" sz="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33125920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Title 1"/>
          <p:cNvSpPr>
            <a:spLocks noGrp="1"/>
          </p:cNvSpPr>
          <p:nvPr>
            <p:ph type="title"/>
          </p:nvPr>
        </p:nvSpPr>
        <p:spPr/>
        <p:txBody>
          <a:bodyPr/>
          <a:lstStyle/>
          <a:p>
            <a:r>
              <a:rPr lang="en-US" altLang="en-US" dirty="0">
                <a:ea typeface="ＭＳ Ｐゴシック" charset="-128"/>
              </a:rPr>
              <a:t>The Overarching Principle</a:t>
            </a:r>
          </a:p>
        </p:txBody>
      </p:sp>
      <p:sp>
        <p:nvSpPr>
          <p:cNvPr id="217090" name="Slide Number Placeholder 3"/>
          <p:cNvSpPr>
            <a:spLocks noGrp="1"/>
          </p:cNvSpPr>
          <p:nvPr>
            <p:ph type="sldNum" sz="quarter" idx="1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1"/>
              </a:buClr>
              <a:buSzPct val="65000"/>
              <a:buFont typeface="Wingdings" charset="2"/>
              <a:buChar char="n"/>
              <a:defRPr sz="2400">
                <a:solidFill>
                  <a:schemeClr val="tx1"/>
                </a:solidFill>
                <a:latin typeface="Tahoma" charset="0"/>
                <a:ea typeface="ＭＳ Ｐゴシック" charset="-128"/>
              </a:defRPr>
            </a:lvl1pPr>
            <a:lvl2pPr marL="742950" indent="-285750">
              <a:spcBef>
                <a:spcPct val="20000"/>
              </a:spcBef>
              <a:buClr>
                <a:schemeClr val="accent2"/>
              </a:buClr>
              <a:buSzPct val="60000"/>
              <a:buFont typeface="Wingdings" charset="2"/>
              <a:buChar char="q"/>
              <a:defRPr sz="2200">
                <a:solidFill>
                  <a:schemeClr val="tx1"/>
                </a:solidFill>
                <a:latin typeface="Tahoma" charset="0"/>
                <a:ea typeface="ＭＳ Ｐゴシック" charset="-128"/>
              </a:defRPr>
            </a:lvl2pPr>
            <a:lvl3pPr marL="1143000" indent="-228600">
              <a:spcBef>
                <a:spcPct val="20000"/>
              </a:spcBef>
              <a:buClr>
                <a:schemeClr val="accent1"/>
              </a:buClr>
              <a:buSzPct val="65000"/>
              <a:buFont typeface="Wingdings" charset="2"/>
              <a:buChar char="n"/>
              <a:defRPr sz="2000">
                <a:solidFill>
                  <a:schemeClr val="tx1"/>
                </a:solidFill>
                <a:latin typeface="Tahoma" charset="0"/>
                <a:ea typeface="ＭＳ Ｐゴシック" charset="-128"/>
              </a:defRPr>
            </a:lvl3pPr>
            <a:lvl4pPr marL="1600200" indent="-228600">
              <a:spcBef>
                <a:spcPct val="20000"/>
              </a:spcBef>
              <a:buClr>
                <a:schemeClr val="accent2"/>
              </a:buClr>
              <a:buSzPct val="70000"/>
              <a:buFont typeface="Wingdings" charset="2"/>
              <a:buChar char="q"/>
              <a:defRPr>
                <a:solidFill>
                  <a:schemeClr val="tx1"/>
                </a:solidFill>
                <a:latin typeface="Tahoma" charset="0"/>
                <a:ea typeface="ＭＳ Ｐゴシック" charset="-128"/>
              </a:defRPr>
            </a:lvl4pPr>
            <a:lvl5pPr marL="2057400" indent="-228600">
              <a:spcBef>
                <a:spcPct val="20000"/>
              </a:spcBef>
              <a:buClr>
                <a:schemeClr val="accent1"/>
              </a:buClr>
              <a:buSzPct val="75000"/>
              <a:buFont typeface="Wingdings" charset="2"/>
              <a:buChar char="§"/>
              <a:defRPr sz="1600">
                <a:solidFill>
                  <a:schemeClr val="tx1"/>
                </a:solidFill>
                <a:latin typeface="Tahoma" charset="0"/>
                <a:ea typeface="ＭＳ Ｐゴシック" charset="-128"/>
              </a:defRPr>
            </a:lvl5pPr>
            <a:lvl6pPr marL="25146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6pPr>
            <a:lvl7pPr marL="29718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7pPr>
            <a:lvl8pPr marL="34290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8pPr>
            <a:lvl9pPr marL="3886200" indent="-228600" eaLnBrk="0" fontAlgn="base" hangingPunct="0">
              <a:spcBef>
                <a:spcPct val="20000"/>
              </a:spcBef>
              <a:spcAft>
                <a:spcPct val="0"/>
              </a:spcAft>
              <a:buClr>
                <a:schemeClr val="accent1"/>
              </a:buClr>
              <a:buSzPct val="75000"/>
              <a:buFont typeface="Wingdings" charset="2"/>
              <a:buChar char="§"/>
              <a:defRPr sz="1600">
                <a:solidFill>
                  <a:schemeClr val="tx1"/>
                </a:solidFill>
                <a:latin typeface="Tahoma" charset="0"/>
                <a:ea typeface="ＭＳ Ｐゴシック"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2B3B4E2E-30E6-F248-9444-D019D8D0019B}" type="slidenum">
              <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420</a:t>
            </a:fld>
            <a:endParaRPr kumimoji="0" lang="en-US" alt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217091" name="Picture 4"/>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447800" y="914400"/>
            <a:ext cx="6350000" cy="411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214938"/>
            <a:ext cx="9144000" cy="124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02391428"/>
      </p:ext>
    </p:extLst>
  </p:cSld>
  <p:clrMapOvr>
    <a:masterClrMapping/>
  </p:clrMapOvr>
  <p:transition/>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Overarching Principles for Computing?</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421</a:t>
            </a:fld>
            <a:endParaRPr kumimoji="0" lang="en-US" alt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descr="brain-MjYzMzAyMg.jpe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55576" y="980728"/>
            <a:ext cx="7272808" cy="5454606"/>
          </a:xfrm>
          <a:prstGeom prst="rect">
            <a:avLst/>
          </a:prstGeom>
        </p:spPr>
      </p:pic>
      <p:sp>
        <p:nvSpPr>
          <p:cNvPr id="6" name="Rectangle 5"/>
          <p:cNvSpPr/>
          <p:nvPr/>
        </p:nvSpPr>
        <p:spPr>
          <a:xfrm>
            <a:off x="2664296" y="6495147"/>
            <a:ext cx="4572000" cy="246221"/>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a:ea typeface="+mn-ea"/>
                <a:cs typeface="Calibri"/>
              </a:rPr>
              <a:t>Source: http://</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spectrum.ieee.org</a:t>
            </a:r>
            <a:r>
              <a:rPr kumimoji="0" lang="en-US" sz="1000" b="0" i="0" u="none" strike="noStrike" kern="1200" cap="none" spc="0" normalizeH="0" baseline="0" noProof="0" dirty="0">
                <a:ln>
                  <a:noFill/>
                </a:ln>
                <a:solidFill>
                  <a:srgbClr val="000000"/>
                </a:solidFill>
                <a:effectLst/>
                <a:uLnTx/>
                <a:uFillTx/>
                <a:latin typeface="Calibri"/>
                <a:ea typeface="+mn-ea"/>
                <a:cs typeface="Calibri"/>
              </a:rPr>
              <a:t>/image/</a:t>
            </a:r>
            <a:r>
              <a:rPr kumimoji="0" lang="en-US" sz="1000" b="0" i="0" u="none" strike="noStrike" kern="1200" cap="none" spc="0" normalizeH="0" baseline="0" noProof="0" dirty="0" err="1">
                <a:ln>
                  <a:noFill/>
                </a:ln>
                <a:solidFill>
                  <a:srgbClr val="000000"/>
                </a:solidFill>
                <a:effectLst/>
                <a:uLnTx/>
                <a:uFillTx/>
                <a:latin typeface="Calibri"/>
                <a:ea typeface="+mn-ea"/>
                <a:cs typeface="Calibri"/>
              </a:rPr>
              <a:t>MjYzMzAyMg.jpeg</a:t>
            </a:r>
            <a:endParaRPr kumimoji="0" lang="en-US" sz="1000" b="0" i="0" u="none" strike="noStrike" kern="1200" cap="none" spc="0" normalizeH="0" baseline="0" noProof="0" dirty="0">
              <a:ln>
                <a:noFill/>
              </a:ln>
              <a:solidFill>
                <a:srgbClr val="000000"/>
              </a:solidFill>
              <a:effectLst/>
              <a:uLnTx/>
              <a:uFillTx/>
              <a:latin typeface="Calibri"/>
              <a:ea typeface="+mn-ea"/>
              <a:cs typeface="Calibri"/>
            </a:endParaRPr>
          </a:p>
        </p:txBody>
      </p:sp>
    </p:spTree>
    <p:extLst>
      <p:ext uri="{BB962C8B-B14F-4D97-AF65-F5344CB8AC3E}">
        <p14:creationId xmlns:p14="http://schemas.microsoft.com/office/powerpoint/2010/main" val="301928314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366713" y="1833563"/>
            <a:ext cx="8428037" cy="822325"/>
          </a:xfrm>
        </p:spPr>
        <p:txBody>
          <a:bodyPr/>
          <a:lstStyle/>
          <a:p>
            <a:pPr algn="ctr" eaLnBrk="1" hangingPunct="1"/>
            <a:r>
              <a:rPr lang="en-US" sz="4000" dirty="0">
                <a:latin typeface="Garamond" charset="0"/>
              </a:rPr>
              <a:t>Readings, Videos, Reference Materials</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3069051623"/>
      </p:ext>
    </p:extLst>
  </p:cSld>
  <p:clrMapOvr>
    <a:masterClrMapping/>
  </p:clrMapOvr>
  <p:transition/>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4"/>
          <p:cNvSpPr>
            <a:spLocks noGrp="1" noChangeArrowheads="1"/>
          </p:cNvSpPr>
          <p:nvPr>
            <p:ph type="ctrTitle"/>
          </p:nvPr>
        </p:nvSpPr>
        <p:spPr>
          <a:xfrm>
            <a:off x="251520" y="1628800"/>
            <a:ext cx="8428037" cy="1296143"/>
          </a:xfrm>
        </p:spPr>
        <p:txBody>
          <a:bodyPr/>
          <a:lstStyle/>
          <a:p>
            <a:pPr algn="ctr" eaLnBrk="1" hangingPunct="1"/>
            <a:r>
              <a:rPr lang="en-US" sz="4000" dirty="0">
                <a:latin typeface="Garamond" charset="0"/>
              </a:rPr>
              <a:t>List of References</a:t>
            </a:r>
            <a:br>
              <a:rPr lang="en-US" sz="4000" dirty="0">
                <a:latin typeface="Garamond" charset="0"/>
              </a:rPr>
            </a:br>
            <a:r>
              <a:rPr lang="en-US" sz="4000" dirty="0">
                <a:latin typeface="Garamond" charset="0"/>
              </a:rPr>
              <a:t>(Incomplete but Hopefully Useful)</a:t>
            </a:r>
          </a:p>
        </p:txBody>
      </p:sp>
      <p:sp>
        <p:nvSpPr>
          <p:cNvPr id="74754" name="Rectangle 5"/>
          <p:cNvSpPr>
            <a:spLocks noGrp="1" noChangeArrowheads="1"/>
          </p:cNvSpPr>
          <p:nvPr>
            <p:ph type="subTitle" idx="1"/>
          </p:nvPr>
        </p:nvSpPr>
        <p:spPr>
          <a:xfrm>
            <a:off x="685800" y="3581400"/>
            <a:ext cx="7848600" cy="2900363"/>
          </a:xfrm>
        </p:spPr>
        <p:txBody>
          <a:bodyPr/>
          <a:lstStyle/>
          <a:p>
            <a:pPr eaLnBrk="1" hangingPunct="1">
              <a:buFont typeface="Wingdings" charset="0"/>
              <a:buNone/>
            </a:pPr>
            <a:endParaRPr lang="en-US" i="1">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a:p>
            <a:pPr eaLnBrk="1" hangingPunct="1">
              <a:buFont typeface="Wingdings" charset="0"/>
              <a:buNone/>
            </a:pPr>
            <a:endParaRPr lang="en-US">
              <a:latin typeface="Tahoma" charset="0"/>
            </a:endParaRPr>
          </a:p>
        </p:txBody>
      </p:sp>
    </p:spTree>
    <p:extLst>
      <p:ext uri="{BB962C8B-B14F-4D97-AF65-F5344CB8AC3E}">
        <p14:creationId xmlns:p14="http://schemas.microsoft.com/office/powerpoint/2010/main" val="1933748993"/>
      </p:ext>
    </p:extLst>
  </p:cSld>
  <p:clrMapOvr>
    <a:masterClrMapping/>
  </p:clrMapOvr>
  <p:transition/>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BB626-F660-DD47-B293-7F978E7FFD8B}"/>
              </a:ext>
            </a:extLst>
          </p:cNvPr>
          <p:cNvSpPr>
            <a:spLocks noGrp="1"/>
          </p:cNvSpPr>
          <p:nvPr>
            <p:ph type="title"/>
          </p:nvPr>
        </p:nvSpPr>
        <p:spPr/>
        <p:txBody>
          <a:bodyPr/>
          <a:lstStyle/>
          <a:p>
            <a:r>
              <a:rPr lang="en-US" dirty="0"/>
              <a:t>Overview Readings (I)</a:t>
            </a:r>
          </a:p>
        </p:txBody>
      </p:sp>
      <p:sp>
        <p:nvSpPr>
          <p:cNvPr id="3" name="Content Placeholder 2">
            <a:extLst>
              <a:ext uri="{FF2B5EF4-FFF2-40B4-BE49-F238E27FC236}">
                <a16:creationId xmlns:a16="http://schemas.microsoft.com/office/drawing/2014/main" id="{51815D30-1D64-1F48-ACF4-2C4D70EEECD8}"/>
              </a:ext>
            </a:extLst>
          </p:cNvPr>
          <p:cNvSpPr>
            <a:spLocks noGrp="1"/>
          </p:cNvSpPr>
          <p:nvPr>
            <p:ph idx="1"/>
          </p:nvPr>
        </p:nvSpPr>
        <p:spPr>
          <a:xfrm>
            <a:off x="228600" y="980728"/>
            <a:ext cx="8610600" cy="5184576"/>
          </a:xfrm>
        </p:spPr>
        <p:txBody>
          <a:bodyPr/>
          <a:lstStyle/>
          <a:p>
            <a:r>
              <a:rPr lang="en-US" sz="1800" u="sng" dirty="0"/>
              <a:t>Onur Mutlu</a:t>
            </a:r>
            <a:r>
              <a:rPr lang="en-US" sz="1800" dirty="0"/>
              <a:t>,</a:t>
            </a:r>
            <a:br>
              <a:rPr lang="en-US" sz="1800" dirty="0"/>
            </a:br>
            <a:r>
              <a:rPr lang="en-US" sz="1800" b="1" dirty="0">
                <a:hlinkClick r:id="rId2"/>
              </a:rPr>
              <a:t>"Intelligent Architectures for Intelligent Machines"</a:t>
            </a:r>
            <a:br>
              <a:rPr lang="en-US" sz="1800" dirty="0"/>
            </a:br>
            <a:r>
              <a:rPr lang="en-US" sz="1800" i="1" dirty="0"/>
              <a:t>Invited Keynote Paper in Proceedings of the </a:t>
            </a:r>
            <a:r>
              <a:rPr lang="en-US" sz="1800" i="1" dirty="0">
                <a:hlinkClick r:id="rId3"/>
              </a:rPr>
              <a:t>2020 International Symposia on VLSI</a:t>
            </a:r>
            <a:r>
              <a:rPr lang="en-US" sz="1800" i="1" dirty="0"/>
              <a:t> (</a:t>
            </a:r>
            <a:r>
              <a:rPr lang="en-US" sz="1800" b="1" i="1" dirty="0"/>
              <a:t>VLSI</a:t>
            </a:r>
            <a:r>
              <a:rPr lang="en-US" sz="1800" i="1" dirty="0"/>
              <a:t>)</a:t>
            </a:r>
            <a:r>
              <a:rPr lang="en-US" sz="1800" dirty="0"/>
              <a:t>, Hsinchu City, Taiwan, August 2020.</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Keynote Talk Video</a:t>
            </a:r>
            <a:r>
              <a:rPr lang="en-US" sz="1800" dirty="0"/>
              <a:t> (55 minutes)]</a:t>
            </a:r>
          </a:p>
          <a:p>
            <a:endParaRPr lang="en-US" sz="1800" dirty="0"/>
          </a:p>
          <a:p>
            <a:r>
              <a:rPr lang="en-US" sz="1800" u="sng" dirty="0"/>
              <a:t>Onur Mutlu</a:t>
            </a:r>
            <a:r>
              <a:rPr lang="en-US" sz="1800" dirty="0"/>
              <a:t>, Saugata Ghose, Juan Gomez-Luna, and </a:t>
            </a:r>
            <a:r>
              <a:rPr lang="en-US" sz="1800" dirty="0" err="1"/>
              <a:t>Rachata</a:t>
            </a:r>
            <a:r>
              <a:rPr lang="en-US" sz="1800" dirty="0"/>
              <a:t> Ausavarungnirun,</a:t>
            </a:r>
            <a:br>
              <a:rPr lang="en-US" sz="1800" dirty="0"/>
            </a:br>
            <a:r>
              <a:rPr lang="en-US" sz="1800" b="1" dirty="0">
                <a:hlinkClick r:id="rId7"/>
              </a:rPr>
              <a:t>"Processing Data Where It Makes Sense: Enabling In-Memory Computation"</a:t>
            </a:r>
            <a:br>
              <a:rPr lang="en-US" sz="1800" dirty="0"/>
            </a:br>
            <a:r>
              <a:rPr lang="en-US" sz="1800" i="1" dirty="0"/>
              <a:t>Invited paper in </a:t>
            </a:r>
            <a:r>
              <a:rPr lang="en-US" sz="1800" i="1" dirty="0">
                <a:hlinkClick r:id="rId8"/>
              </a:rPr>
              <a:t>Microprocessors and Microsystems</a:t>
            </a:r>
            <a:r>
              <a:rPr lang="en-US" sz="1800" i="1" dirty="0"/>
              <a:t> (</a:t>
            </a:r>
            <a:r>
              <a:rPr lang="en-US" sz="1800" b="1" i="1" dirty="0"/>
              <a:t>MICPRO</a:t>
            </a:r>
            <a:r>
              <a:rPr lang="en-US" sz="1800" i="1" dirty="0"/>
              <a:t>)</a:t>
            </a:r>
            <a:r>
              <a:rPr lang="en-US" sz="1800" dirty="0"/>
              <a:t>, June 2019.</a:t>
            </a:r>
            <a:br>
              <a:rPr lang="en-US" sz="1800" dirty="0"/>
            </a:br>
            <a:r>
              <a:rPr lang="en-US" sz="1800" dirty="0"/>
              <a:t>[</a:t>
            </a:r>
            <a:r>
              <a:rPr lang="en-US" sz="1800" dirty="0">
                <a:hlinkClick r:id="rId9"/>
              </a:rPr>
              <a:t>arXiv version</a:t>
            </a:r>
            <a:r>
              <a:rPr lang="en-US" sz="1800" dirty="0"/>
              <a:t>]</a:t>
            </a:r>
            <a:br>
              <a:rPr lang="en-US" sz="1800" dirty="0"/>
            </a:br>
            <a:r>
              <a:rPr lang="en-US" sz="1800" dirty="0"/>
              <a:t>[</a:t>
            </a:r>
            <a:r>
              <a:rPr lang="en-US" sz="1800" dirty="0">
                <a:hlinkClick r:id="rId10"/>
              </a:rPr>
              <a:t>Slides (pptx)</a:t>
            </a:r>
            <a:r>
              <a:rPr lang="en-US" sz="1800" dirty="0"/>
              <a:t>]</a:t>
            </a:r>
            <a:br>
              <a:rPr lang="en-US" sz="1800" dirty="0"/>
            </a:br>
            <a:r>
              <a:rPr lang="en-US" sz="1800" dirty="0"/>
              <a:t>[</a:t>
            </a:r>
            <a:r>
              <a:rPr lang="en-US" sz="1800" dirty="0">
                <a:hlinkClick r:id="rId11"/>
              </a:rPr>
              <a:t>Talk Video</a:t>
            </a:r>
            <a:r>
              <a:rPr lang="en-US" sz="1800" dirty="0"/>
              <a:t>]</a:t>
            </a:r>
            <a:br>
              <a:rPr lang="en-US" sz="1800" dirty="0"/>
            </a:br>
            <a:endParaRPr lang="en-US" sz="1800" dirty="0"/>
          </a:p>
          <a:p>
            <a:r>
              <a:rPr lang="en-US" sz="1800" dirty="0" err="1"/>
              <a:t>Vivek</a:t>
            </a:r>
            <a:r>
              <a:rPr lang="en-US" sz="1800" dirty="0"/>
              <a:t> Seshadri and </a:t>
            </a:r>
            <a:r>
              <a:rPr lang="en-US" sz="1800" u="sng" dirty="0"/>
              <a:t>Onur Mutlu</a:t>
            </a:r>
            <a:r>
              <a:rPr lang="en-US" sz="1800" dirty="0"/>
              <a:t>,</a:t>
            </a:r>
            <a:br>
              <a:rPr lang="en-US" sz="1800" dirty="0"/>
            </a:br>
            <a:r>
              <a:rPr lang="en-US" sz="1800" b="1" dirty="0">
                <a:hlinkClick r:id="rId12"/>
              </a:rPr>
              <a:t>"In-DRAM Bulk Bitwise Execution Engine"</a:t>
            </a:r>
            <a:br>
              <a:rPr lang="en-US" sz="1800" dirty="0"/>
            </a:br>
            <a:r>
              <a:rPr lang="en-US" sz="1800" i="1" dirty="0"/>
              <a:t>Invited Book Chapter in Advances in Computers</a:t>
            </a:r>
            <a:r>
              <a:rPr lang="en-US" sz="1800" dirty="0"/>
              <a:t>, to appear in 2020.</a:t>
            </a:r>
            <a:br>
              <a:rPr lang="en-US" sz="1800" dirty="0"/>
            </a:br>
            <a:r>
              <a:rPr lang="en-US" sz="1800" dirty="0"/>
              <a:t>[</a:t>
            </a:r>
            <a:r>
              <a:rPr lang="en-US" sz="1800" dirty="0">
                <a:hlinkClick r:id="rId12"/>
              </a:rPr>
              <a:t>Preliminary arXiv version</a:t>
            </a:r>
            <a:r>
              <a:rPr lang="en-US" sz="1800" dirty="0"/>
              <a:t>]</a:t>
            </a:r>
          </a:p>
          <a:p>
            <a:pPr marL="0" indent="0">
              <a:buNone/>
            </a:pPr>
            <a:br>
              <a:rPr lang="en-US" sz="1800" dirty="0"/>
            </a:br>
            <a:endParaRPr lang="en-US" sz="1800" dirty="0"/>
          </a:p>
        </p:txBody>
      </p:sp>
      <p:sp>
        <p:nvSpPr>
          <p:cNvPr id="4" name="Slide Number Placeholder 3">
            <a:extLst>
              <a:ext uri="{FF2B5EF4-FFF2-40B4-BE49-F238E27FC236}">
                <a16:creationId xmlns:a16="http://schemas.microsoft.com/office/drawing/2014/main" id="{B5F84949-57A7-1C42-B6D2-4D7DE9E9AC3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424</a:t>
            </a:fld>
            <a:endParaRPr lang="en-US" altLang="en-US">
              <a:solidFill>
                <a:srgbClr val="000000"/>
              </a:solidFill>
            </a:endParaRPr>
          </a:p>
        </p:txBody>
      </p:sp>
    </p:spTree>
    <p:extLst>
      <p:ext uri="{BB962C8B-B14F-4D97-AF65-F5344CB8AC3E}">
        <p14:creationId xmlns:p14="http://schemas.microsoft.com/office/powerpoint/2010/main" val="1619070694"/>
      </p:ext>
    </p:extLst>
  </p:cSld>
  <p:clrMapOvr>
    <a:masterClrMapping/>
  </p:clrMapOvr>
  <p:transition/>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BB626-F660-DD47-B293-7F978E7FFD8B}"/>
              </a:ext>
            </a:extLst>
          </p:cNvPr>
          <p:cNvSpPr>
            <a:spLocks noGrp="1"/>
          </p:cNvSpPr>
          <p:nvPr>
            <p:ph type="title"/>
          </p:nvPr>
        </p:nvSpPr>
        <p:spPr/>
        <p:txBody>
          <a:bodyPr/>
          <a:lstStyle/>
          <a:p>
            <a:r>
              <a:rPr lang="en-US" dirty="0"/>
              <a:t>Overview Readings (II)</a:t>
            </a:r>
          </a:p>
        </p:txBody>
      </p:sp>
      <p:sp>
        <p:nvSpPr>
          <p:cNvPr id="3" name="Content Placeholder 2">
            <a:extLst>
              <a:ext uri="{FF2B5EF4-FFF2-40B4-BE49-F238E27FC236}">
                <a16:creationId xmlns:a16="http://schemas.microsoft.com/office/drawing/2014/main" id="{51815D30-1D64-1F48-ACF4-2C4D70EEECD8}"/>
              </a:ext>
            </a:extLst>
          </p:cNvPr>
          <p:cNvSpPr>
            <a:spLocks noGrp="1"/>
          </p:cNvSpPr>
          <p:nvPr>
            <p:ph idx="1"/>
          </p:nvPr>
        </p:nvSpPr>
        <p:spPr>
          <a:xfrm>
            <a:off x="228600" y="908720"/>
            <a:ext cx="8915400" cy="5184576"/>
          </a:xfrm>
        </p:spPr>
        <p:txBody>
          <a:bodyPr/>
          <a:lstStyle/>
          <a:p>
            <a:r>
              <a:rPr lang="en-US" sz="1600" dirty="0"/>
              <a:t>Saugata Ghose, Amirali Boroumand, Jeremie S. Kim, Juan Gomez-Luna, and </a:t>
            </a:r>
            <a:r>
              <a:rPr lang="en-US" sz="1600" u="sng" dirty="0"/>
              <a:t>Onur Mutlu</a:t>
            </a:r>
            <a:r>
              <a:rPr lang="en-US" sz="1600" dirty="0"/>
              <a:t>,</a:t>
            </a:r>
            <a:br>
              <a:rPr lang="en-US" sz="1600" dirty="0"/>
            </a:br>
            <a:r>
              <a:rPr lang="en-US" sz="1600" b="1" dirty="0">
                <a:hlinkClick r:id="rId2"/>
              </a:rPr>
              <a:t>"Processing-in-Memory: A Workload-Driven Perspective"</a:t>
            </a:r>
            <a:br>
              <a:rPr lang="en-US" sz="1600" dirty="0"/>
            </a:br>
            <a:r>
              <a:rPr lang="en-US" sz="1600" i="1" dirty="0"/>
              <a:t>Invited Article in </a:t>
            </a:r>
            <a:r>
              <a:rPr lang="en-US" sz="1600" i="1" dirty="0">
                <a:hlinkClick r:id="rId3"/>
              </a:rPr>
              <a:t>IBM Journal of Research &amp; Development</a:t>
            </a:r>
            <a:r>
              <a:rPr lang="en-US" sz="1600" i="1" dirty="0"/>
              <a:t>, Special Issue on Hardware for Artificial Intelligence</a:t>
            </a:r>
            <a:r>
              <a:rPr lang="en-US" sz="1600" dirty="0"/>
              <a:t>, to appear in November 2019.</a:t>
            </a:r>
            <a:br>
              <a:rPr lang="en-US" sz="1600" dirty="0"/>
            </a:br>
            <a:r>
              <a:rPr lang="en-US" sz="1600" dirty="0"/>
              <a:t>[</a:t>
            </a:r>
            <a:r>
              <a:rPr lang="en-US" sz="1600" dirty="0">
                <a:hlinkClick r:id="rId4"/>
              </a:rPr>
              <a:t>Preliminary arXiv version</a:t>
            </a:r>
            <a:r>
              <a:rPr lang="en-US" sz="1600" dirty="0"/>
              <a:t>]</a:t>
            </a:r>
          </a:p>
          <a:p>
            <a:pPr marL="0" indent="0">
              <a:buNone/>
            </a:pPr>
            <a:endParaRPr lang="en-US" sz="1600" dirty="0"/>
          </a:p>
          <a:p>
            <a:r>
              <a:rPr lang="en-US" sz="1600" u="sng" dirty="0"/>
              <a:t>Onur Mutlu</a:t>
            </a:r>
            <a:r>
              <a:rPr lang="en-US" sz="1600" dirty="0"/>
              <a:t> and Jeremie Kim,</a:t>
            </a:r>
            <a:br>
              <a:rPr lang="en-US" sz="1600" dirty="0"/>
            </a:br>
            <a:r>
              <a:rPr lang="en-US" sz="1600" b="1" dirty="0">
                <a:hlinkClick r:id="rId5"/>
              </a:rPr>
              <a:t>"RowHammer: A Retrospective"</a:t>
            </a:r>
            <a:br>
              <a:rPr lang="en-US" sz="1600" dirty="0"/>
            </a:br>
            <a:r>
              <a:rPr lang="en-US" sz="1600" i="1" dirty="0">
                <a:hlinkClick r:id="rId6"/>
              </a:rPr>
              <a:t>IEEE Transactions on Computer-Aided Design of Integrated Circuits and Systems</a:t>
            </a:r>
            <a:r>
              <a:rPr lang="en-US" sz="1600" i="1" dirty="0"/>
              <a:t> (</a:t>
            </a:r>
            <a:r>
              <a:rPr lang="en-US" sz="1600" b="1" i="1" dirty="0"/>
              <a:t>TCAD</a:t>
            </a:r>
            <a:r>
              <a:rPr lang="en-US" sz="1600" i="1" dirty="0"/>
              <a:t>) Special Issue on Top Picks in Hardware and Embedded Security</a:t>
            </a:r>
            <a:r>
              <a:rPr lang="en-US" sz="1600" dirty="0"/>
              <a:t>, 2019.</a:t>
            </a:r>
            <a:br>
              <a:rPr lang="en-US" sz="1600" dirty="0"/>
            </a:br>
            <a:r>
              <a:rPr lang="en-US" sz="1600" dirty="0"/>
              <a:t>[</a:t>
            </a:r>
            <a:r>
              <a:rPr lang="en-US" sz="1600" dirty="0">
                <a:hlinkClick r:id="rId7"/>
              </a:rPr>
              <a:t>Preliminary arXiv version</a:t>
            </a:r>
            <a:r>
              <a:rPr lang="en-US" sz="1600" dirty="0"/>
              <a:t>]</a:t>
            </a:r>
            <a:br>
              <a:rPr lang="en-US" sz="1600" dirty="0"/>
            </a:br>
            <a:r>
              <a:rPr lang="en-US" sz="1600" dirty="0"/>
              <a:t>[</a:t>
            </a:r>
            <a:r>
              <a:rPr lang="en-US" sz="1600" dirty="0">
                <a:hlinkClick r:id="rId8"/>
              </a:rPr>
              <a:t>Slides from COSADE 2019 (pptx)</a:t>
            </a:r>
            <a:r>
              <a:rPr lang="en-US" sz="1600" dirty="0"/>
              <a:t>]</a:t>
            </a:r>
            <a:br>
              <a:rPr lang="en-US" sz="1600" dirty="0"/>
            </a:br>
            <a:r>
              <a:rPr lang="en-US" sz="1600" dirty="0"/>
              <a:t>[</a:t>
            </a:r>
            <a:r>
              <a:rPr lang="en-US" sz="1600" dirty="0">
                <a:hlinkClick r:id="rId9"/>
              </a:rPr>
              <a:t>Slides from VLSI-SOC 2020 (pptx)</a:t>
            </a:r>
            <a:r>
              <a:rPr lang="en-US" sz="1600" dirty="0"/>
              <a:t> </a:t>
            </a:r>
            <a:r>
              <a:rPr lang="en-US" sz="1600" dirty="0">
                <a:hlinkClick r:id="rId10"/>
              </a:rPr>
              <a:t>(pdf)</a:t>
            </a:r>
            <a:r>
              <a:rPr lang="en-US" sz="1600" dirty="0"/>
              <a:t>]</a:t>
            </a:r>
            <a:br>
              <a:rPr lang="en-US" sz="1600" dirty="0"/>
            </a:br>
            <a:r>
              <a:rPr lang="en-US" sz="1600" dirty="0"/>
              <a:t>[</a:t>
            </a:r>
            <a:r>
              <a:rPr lang="en-US" sz="1600" dirty="0">
                <a:hlinkClick r:id="rId11"/>
              </a:rPr>
              <a:t>Talk Video</a:t>
            </a:r>
            <a:r>
              <a:rPr lang="en-US" sz="1600" dirty="0"/>
              <a:t> (30 minutes)]</a:t>
            </a:r>
          </a:p>
          <a:p>
            <a:pPr marL="0" indent="0">
              <a:buNone/>
            </a:pPr>
            <a:endParaRPr lang="en-US" sz="1600" dirty="0"/>
          </a:p>
          <a:p>
            <a:r>
              <a:rPr lang="en-US" sz="1600" dirty="0"/>
              <a:t>Yu Cai, Saugata Ghose, Erich F. </a:t>
            </a:r>
            <a:r>
              <a:rPr lang="en-US" sz="1600" dirty="0" err="1"/>
              <a:t>Haratsch</a:t>
            </a:r>
            <a:r>
              <a:rPr lang="en-US" sz="1600" dirty="0"/>
              <a:t>, Yixin Luo, and </a:t>
            </a:r>
            <a:r>
              <a:rPr lang="en-US" sz="1600" u="sng" dirty="0"/>
              <a:t>Onur Mutlu</a:t>
            </a:r>
            <a:r>
              <a:rPr lang="en-US" sz="1600" dirty="0"/>
              <a:t>,</a:t>
            </a:r>
            <a:br>
              <a:rPr lang="en-US" sz="1600" dirty="0"/>
            </a:br>
            <a:r>
              <a:rPr lang="en-US" sz="1600" b="1" dirty="0">
                <a:hlinkClick r:id="rId12"/>
              </a:rPr>
              <a:t>"Errors in Flash-Memory-Based Solid-State Drives: Analysis, Mitigation, and Recovery"</a:t>
            </a:r>
            <a:br>
              <a:rPr lang="en-US" sz="1600" dirty="0"/>
            </a:br>
            <a:r>
              <a:rPr lang="en-US" sz="1600" i="1" dirty="0"/>
              <a:t>Invited Book Chapter in </a:t>
            </a:r>
            <a:r>
              <a:rPr lang="en-US" sz="1600" i="1" dirty="0">
                <a:hlinkClick r:id="rId13"/>
              </a:rPr>
              <a:t>Inside Solid State Drives</a:t>
            </a:r>
            <a:r>
              <a:rPr lang="en-US" sz="1600" dirty="0"/>
              <a:t>, 2018.</a:t>
            </a:r>
            <a:br>
              <a:rPr lang="en-US" sz="1600" dirty="0"/>
            </a:br>
            <a:r>
              <a:rPr lang="en-US" sz="1600" dirty="0"/>
              <a:t>[</a:t>
            </a:r>
            <a:r>
              <a:rPr lang="en-US" sz="1600" dirty="0">
                <a:hlinkClick r:id="rId12"/>
              </a:rPr>
              <a:t>Preliminary arxiv.org version</a:t>
            </a:r>
            <a:r>
              <a:rPr lang="en-US" sz="1600" dirty="0"/>
              <a:t>]</a:t>
            </a:r>
            <a:br>
              <a:rPr lang="en-US" sz="1600" dirty="0"/>
            </a:br>
            <a:endParaRPr lang="en-US" sz="1600" dirty="0"/>
          </a:p>
          <a:p>
            <a:pPr marL="0" indent="0">
              <a:buNone/>
            </a:pP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B5F84949-57A7-1C42-B6D2-4D7DE9E9AC3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425</a:t>
            </a:fld>
            <a:endParaRPr lang="en-US" altLang="en-US">
              <a:solidFill>
                <a:srgbClr val="000000"/>
              </a:solidFill>
            </a:endParaRPr>
          </a:p>
        </p:txBody>
      </p:sp>
    </p:spTree>
    <p:extLst>
      <p:ext uri="{BB962C8B-B14F-4D97-AF65-F5344CB8AC3E}">
        <p14:creationId xmlns:p14="http://schemas.microsoft.com/office/powerpoint/2010/main" val="3773827435"/>
      </p:ext>
    </p:extLst>
  </p:cSld>
  <p:clrMapOvr>
    <a:masterClrMapping/>
  </p:clrMapOvr>
  <p:transition/>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ABB626-F660-DD47-B293-7F978E7FFD8B}"/>
              </a:ext>
            </a:extLst>
          </p:cNvPr>
          <p:cNvSpPr>
            <a:spLocks noGrp="1"/>
          </p:cNvSpPr>
          <p:nvPr>
            <p:ph type="title"/>
          </p:nvPr>
        </p:nvSpPr>
        <p:spPr/>
        <p:txBody>
          <a:bodyPr/>
          <a:lstStyle/>
          <a:p>
            <a:r>
              <a:rPr lang="en-US" dirty="0"/>
              <a:t>Overview Readings (III)</a:t>
            </a:r>
          </a:p>
        </p:txBody>
      </p:sp>
      <p:sp>
        <p:nvSpPr>
          <p:cNvPr id="3" name="Content Placeholder 2">
            <a:extLst>
              <a:ext uri="{FF2B5EF4-FFF2-40B4-BE49-F238E27FC236}">
                <a16:creationId xmlns:a16="http://schemas.microsoft.com/office/drawing/2014/main" id="{51815D30-1D64-1F48-ACF4-2C4D70EEECD8}"/>
              </a:ext>
            </a:extLst>
          </p:cNvPr>
          <p:cNvSpPr>
            <a:spLocks noGrp="1"/>
          </p:cNvSpPr>
          <p:nvPr>
            <p:ph idx="1"/>
          </p:nvPr>
        </p:nvSpPr>
        <p:spPr>
          <a:xfrm>
            <a:off x="228600" y="908720"/>
            <a:ext cx="8915400" cy="5184576"/>
          </a:xfrm>
        </p:spPr>
        <p:txBody>
          <a:bodyPr/>
          <a:lstStyle/>
          <a:p>
            <a:r>
              <a:rPr lang="en-US" sz="1600" u="sng" dirty="0"/>
              <a:t>Onur Mutlu</a:t>
            </a:r>
            <a:r>
              <a:rPr lang="en-US" sz="1600" dirty="0"/>
              <a:t>,</a:t>
            </a:r>
            <a:br>
              <a:rPr lang="en-US" sz="1600" dirty="0"/>
            </a:br>
            <a:r>
              <a:rPr lang="en-US" sz="1600" b="1" dirty="0">
                <a:hlinkClick r:id="rId2"/>
              </a:rPr>
              <a:t>"The RowHammer Problem and Other Issues We May Face as Memory Becomes Denser"</a:t>
            </a:r>
            <a:br>
              <a:rPr lang="en-US" sz="1600" dirty="0"/>
            </a:br>
            <a:r>
              <a:rPr lang="en-US" sz="1600" i="1" dirty="0"/>
              <a:t>Invited Paper in Proceedings of the </a:t>
            </a:r>
            <a:r>
              <a:rPr lang="en-US" sz="1600" i="1" dirty="0">
                <a:hlinkClick r:id="rId3"/>
              </a:rPr>
              <a:t>Design, Automation, and Test in Europe Conference</a:t>
            </a:r>
            <a:r>
              <a:rPr lang="en-US" sz="1600" i="1" dirty="0"/>
              <a:t> (</a:t>
            </a:r>
            <a:r>
              <a:rPr lang="en-US" sz="1600" b="1" i="1" dirty="0"/>
              <a:t>DATE</a:t>
            </a:r>
            <a:r>
              <a:rPr lang="en-US" sz="1600" i="1" dirty="0"/>
              <a:t>)</a:t>
            </a:r>
            <a:r>
              <a:rPr lang="en-US" sz="1600" dirty="0"/>
              <a:t>, Lausanne, Switzerland, March 2017.</a:t>
            </a:r>
            <a:br>
              <a:rPr lang="en-US" sz="1600" dirty="0"/>
            </a:br>
            <a:r>
              <a:rPr lang="en-US" sz="1600" dirty="0"/>
              <a:t>[</a:t>
            </a:r>
            <a:r>
              <a:rPr lang="en-US" sz="1600" dirty="0">
                <a:hlinkClick r:id="rId4"/>
              </a:rPr>
              <a:t>Slides (pptx)</a:t>
            </a:r>
            <a:r>
              <a:rPr lang="en-US" sz="1600" dirty="0"/>
              <a:t> </a:t>
            </a:r>
            <a:r>
              <a:rPr lang="en-US" sz="1600" dirty="0">
                <a:hlinkClick r:id="rId5"/>
              </a:rPr>
              <a:t>(pdf)</a:t>
            </a:r>
            <a:r>
              <a:rPr lang="en-US" sz="1600" dirty="0"/>
              <a:t>]</a:t>
            </a:r>
          </a:p>
          <a:p>
            <a:pPr marL="0" indent="0">
              <a:buNone/>
            </a:pPr>
            <a:endParaRPr lang="en-US" sz="1600" dirty="0"/>
          </a:p>
          <a:p>
            <a:r>
              <a:rPr lang="en-US" sz="1600" u="sng" dirty="0"/>
              <a:t>Onur Mutlu</a:t>
            </a:r>
            <a:r>
              <a:rPr lang="en-US" sz="1600" dirty="0"/>
              <a:t>,</a:t>
            </a:r>
            <a:br>
              <a:rPr lang="en-US" sz="1600" dirty="0"/>
            </a:br>
            <a:r>
              <a:rPr lang="en-US" sz="1600" b="1" dirty="0">
                <a:hlinkClick r:id="rId6"/>
              </a:rPr>
              <a:t>"Main Memory Scaling: Challenges and Solution Directions"</a:t>
            </a:r>
            <a:br>
              <a:rPr lang="en-US" sz="1600" dirty="0"/>
            </a:br>
            <a:r>
              <a:rPr lang="en-US" sz="1600" i="1" dirty="0"/>
              <a:t>Invited Book Chapter in </a:t>
            </a:r>
            <a:r>
              <a:rPr lang="en-US" sz="1600" i="1" dirty="0">
                <a:hlinkClick r:id="rId7"/>
              </a:rPr>
              <a:t>More than Moore Technologies for Next Generation Computer Design</a:t>
            </a:r>
            <a:r>
              <a:rPr lang="en-US" sz="1600" i="1" dirty="0"/>
              <a:t>, pp. 127-153, Springer</a:t>
            </a:r>
            <a:r>
              <a:rPr lang="en-US" sz="1600" dirty="0"/>
              <a:t>, 2015.</a:t>
            </a:r>
          </a:p>
          <a:p>
            <a:pPr marL="0" indent="0">
              <a:buNone/>
            </a:pPr>
            <a:endParaRPr lang="en-US" sz="1600" dirty="0"/>
          </a:p>
          <a:p>
            <a:r>
              <a:rPr lang="en-US" sz="1600" u="sng" dirty="0"/>
              <a:t>Onur Mutlu</a:t>
            </a:r>
            <a:r>
              <a:rPr lang="en-US" sz="1600" dirty="0"/>
              <a:t> and Lavanya Subramanian,</a:t>
            </a:r>
            <a:br>
              <a:rPr lang="en-US" sz="1600" dirty="0"/>
            </a:br>
            <a:r>
              <a:rPr lang="en-US" sz="1600" b="1" dirty="0">
                <a:hlinkClick r:id="rId8"/>
              </a:rPr>
              <a:t>"Research Problems and Opportunities in Memory Systems"</a:t>
            </a:r>
            <a:br>
              <a:rPr lang="en-US" sz="1600" dirty="0"/>
            </a:br>
            <a:r>
              <a:rPr lang="en-US" sz="1600" i="1" dirty="0"/>
              <a:t>Invited Article in </a:t>
            </a:r>
            <a:r>
              <a:rPr lang="en-US" sz="1600" i="1" dirty="0">
                <a:hlinkClick r:id="rId9"/>
              </a:rPr>
              <a:t>Supercomputing Frontiers and Innovations</a:t>
            </a:r>
            <a:r>
              <a:rPr lang="en-US" sz="1600" i="1" dirty="0"/>
              <a:t> (</a:t>
            </a:r>
            <a:r>
              <a:rPr lang="en-US" sz="1600" b="1" i="1" dirty="0"/>
              <a:t>SUPERFRI</a:t>
            </a:r>
            <a:r>
              <a:rPr lang="en-US" sz="1600" i="1" dirty="0"/>
              <a:t>)</a:t>
            </a:r>
            <a:r>
              <a:rPr lang="en-US" sz="1600" dirty="0"/>
              <a:t>, 2014.</a:t>
            </a:r>
          </a:p>
          <a:p>
            <a:pPr marL="0" indent="0">
              <a:buNone/>
            </a:pPr>
            <a:endParaRPr lang="en-US" sz="1600" dirty="0"/>
          </a:p>
          <a:p>
            <a:r>
              <a:rPr lang="en-US" sz="1600" u="sng" dirty="0"/>
              <a:t>Onur Mutlu</a:t>
            </a:r>
            <a:r>
              <a:rPr lang="en-US" sz="1600" dirty="0"/>
              <a:t>,</a:t>
            </a:r>
            <a:br>
              <a:rPr lang="en-US" sz="1600" dirty="0"/>
            </a:br>
            <a:r>
              <a:rPr lang="en-US" sz="1600" b="1" dirty="0">
                <a:hlinkClick r:id="rId10"/>
              </a:rPr>
              <a:t>"Memory Scaling: A Systems Architecture Perspective"</a:t>
            </a:r>
            <a:br>
              <a:rPr lang="en-US" sz="1600" dirty="0"/>
            </a:br>
            <a:r>
              <a:rPr lang="en-US" sz="1600" i="1" dirty="0"/>
              <a:t>Technical talk at </a:t>
            </a:r>
            <a:r>
              <a:rPr lang="en-US" sz="1600" i="1" dirty="0">
                <a:hlinkClick r:id="rId11"/>
              </a:rPr>
              <a:t>MemCon 2013</a:t>
            </a:r>
            <a:r>
              <a:rPr lang="en-US" sz="1600" i="1" dirty="0"/>
              <a:t> (</a:t>
            </a:r>
            <a:r>
              <a:rPr lang="en-US" sz="1600" b="1" i="1" dirty="0"/>
              <a:t>MEMCON</a:t>
            </a:r>
            <a:r>
              <a:rPr lang="en-US" sz="1600" i="1" dirty="0"/>
              <a:t>)</a:t>
            </a:r>
            <a:r>
              <a:rPr lang="en-US" sz="1600" dirty="0"/>
              <a:t>, Santa Clara, CA, August 2013. [</a:t>
            </a:r>
            <a:r>
              <a:rPr lang="en-US" sz="1600" dirty="0">
                <a:hlinkClick r:id="rId12"/>
              </a:rPr>
              <a:t>Slides (pptx)</a:t>
            </a:r>
            <a:r>
              <a:rPr lang="en-US" sz="1600" dirty="0"/>
              <a:t> </a:t>
            </a:r>
            <a:r>
              <a:rPr lang="en-US" sz="1600" dirty="0">
                <a:hlinkClick r:id="rId13"/>
              </a:rPr>
              <a:t>(pdf)</a:t>
            </a:r>
            <a:r>
              <a:rPr lang="en-US" sz="1600" dirty="0"/>
              <a:t>]</a:t>
            </a:r>
            <a:br>
              <a:rPr lang="en-US" sz="1600" dirty="0"/>
            </a:br>
            <a:r>
              <a:rPr lang="en-US" sz="1600" dirty="0"/>
              <a:t>[</a:t>
            </a:r>
            <a:r>
              <a:rPr lang="en-US" sz="1600" dirty="0">
                <a:hlinkClick r:id="rId14"/>
              </a:rPr>
              <a:t>Video</a:t>
            </a:r>
            <a:r>
              <a:rPr lang="en-US" sz="1600" dirty="0"/>
              <a:t>] [</a:t>
            </a:r>
            <a:r>
              <a:rPr lang="en-US" sz="1600" dirty="0">
                <a:hlinkClick r:id="rId15"/>
              </a:rPr>
              <a:t>Coverage on StorageSearch</a:t>
            </a:r>
            <a:r>
              <a:rPr lang="en-US" sz="1600" dirty="0"/>
              <a:t>]</a:t>
            </a:r>
          </a:p>
          <a:p>
            <a:pPr marL="0" indent="0">
              <a:buNone/>
            </a:pPr>
            <a:br>
              <a:rPr lang="en-US" sz="1600" dirty="0"/>
            </a:br>
            <a:br>
              <a:rPr lang="en-US" sz="1600" dirty="0"/>
            </a:br>
            <a:endParaRPr lang="en-US" sz="1600" dirty="0"/>
          </a:p>
        </p:txBody>
      </p:sp>
      <p:sp>
        <p:nvSpPr>
          <p:cNvPr id="4" name="Slide Number Placeholder 3">
            <a:extLst>
              <a:ext uri="{FF2B5EF4-FFF2-40B4-BE49-F238E27FC236}">
                <a16:creationId xmlns:a16="http://schemas.microsoft.com/office/drawing/2014/main" id="{B5F84949-57A7-1C42-B6D2-4D7DE9E9AC3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426</a:t>
            </a:fld>
            <a:endParaRPr lang="en-US" altLang="en-US">
              <a:solidFill>
                <a:srgbClr val="000000"/>
              </a:solidFill>
            </a:endParaRPr>
          </a:p>
        </p:txBody>
      </p:sp>
    </p:spTree>
    <p:extLst>
      <p:ext uri="{BB962C8B-B14F-4D97-AF65-F5344CB8AC3E}">
        <p14:creationId xmlns:p14="http://schemas.microsoft.com/office/powerpoint/2010/main" val="3495159270"/>
      </p:ext>
    </p:extLst>
  </p:cSld>
  <p:clrMapOvr>
    <a:masterClrMapping/>
  </p:clrMapOvr>
  <p:transition/>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Accelerated Memory Course (~6.5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ACACES 2018 </a:t>
            </a:r>
          </a:p>
          <a:p>
            <a:pPr lvl="1"/>
            <a:r>
              <a:rPr lang="en-US" dirty="0"/>
              <a:t>Memory Systems and Memory-Centric Computing Systems</a:t>
            </a:r>
          </a:p>
          <a:p>
            <a:pPr lvl="1"/>
            <a:r>
              <a:rPr lang="en-US" dirty="0"/>
              <a:t>Taught by Onur Mutlu July 9-13, 2018</a:t>
            </a:r>
          </a:p>
          <a:p>
            <a:pPr lvl="1"/>
            <a:r>
              <a:rPr lang="en-US" dirty="0"/>
              <a:t>~6.5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https://people.inf.ethz.ch/omutlu/acaces2018.html</a:t>
            </a:r>
            <a:r>
              <a:rPr lang="en-US" dirty="0"/>
              <a:t> </a:t>
            </a:r>
          </a:p>
          <a:p>
            <a:pPr lvl="1"/>
            <a:r>
              <a:rPr lang="en-US" dirty="0">
                <a:hlinkClick r:id="rId3"/>
              </a:rPr>
              <a:t>https://www.youtube.com/playlist?list=PL5Q2soXY2Zi-HXxomthrpDpMJm05P6J9x</a:t>
            </a:r>
            <a:r>
              <a:rPr lang="en-US" dirty="0"/>
              <a:t> </a:t>
            </a:r>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427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621403837"/>
      </p:ext>
    </p:extLst>
  </p:cSld>
  <p:clrMapOvr>
    <a:masterClrMapping/>
  </p:clrMapOvr>
  <p:transition/>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Longer Memory Course (~18 hours)</a:t>
            </a:r>
          </a:p>
        </p:txBody>
      </p:sp>
      <p:sp>
        <p:nvSpPr>
          <p:cNvPr id="3" name="Content Placeholder 2"/>
          <p:cNvSpPr>
            <a:spLocks noGrp="1"/>
          </p:cNvSpPr>
          <p:nvPr>
            <p:ph idx="1"/>
          </p:nvPr>
        </p:nvSpPr>
        <p:spPr>
          <a:xfrm>
            <a:off x="228600" y="1124744"/>
            <a:ext cx="8610600" cy="5123656"/>
          </a:xfrm>
        </p:spPr>
        <p:txBody>
          <a:bodyPr/>
          <a:lstStyle/>
          <a:p>
            <a:r>
              <a:rPr lang="en-US" dirty="0">
                <a:solidFill>
                  <a:srgbClr val="0000FF"/>
                </a:solidFill>
              </a:rPr>
              <a:t>TU Wien 2019 </a:t>
            </a:r>
          </a:p>
          <a:p>
            <a:pPr lvl="1"/>
            <a:r>
              <a:rPr lang="en-US" dirty="0"/>
              <a:t>Memory Systems and Memory-Centric Computing Systems</a:t>
            </a:r>
          </a:p>
          <a:p>
            <a:pPr lvl="1"/>
            <a:r>
              <a:rPr lang="en-US" dirty="0"/>
              <a:t>Taught by Onur Mutlu June 12-19, 2019</a:t>
            </a:r>
          </a:p>
          <a:p>
            <a:pPr lvl="1"/>
            <a:r>
              <a:rPr lang="en-US" dirty="0"/>
              <a:t>~18 hours of lectures</a:t>
            </a:r>
          </a:p>
          <a:p>
            <a:endParaRPr lang="en-US" dirty="0">
              <a:solidFill>
                <a:srgbClr val="0000FF"/>
              </a:solidFill>
            </a:endParaRPr>
          </a:p>
          <a:p>
            <a:r>
              <a:rPr lang="en-US" dirty="0">
                <a:solidFill>
                  <a:srgbClr val="0000FF"/>
                </a:solidFill>
              </a:rPr>
              <a:t>Website for the Course including Videos, Slides, Papers</a:t>
            </a:r>
          </a:p>
          <a:p>
            <a:pPr lvl="1"/>
            <a:r>
              <a:rPr lang="en-US" dirty="0">
                <a:hlinkClick r:id="rId2"/>
              </a:rPr>
              <a:t>https://safari.ethz.ch/memory_systems/TUWien2019</a:t>
            </a:r>
            <a:r>
              <a:rPr lang="en-US" dirty="0"/>
              <a:t>  </a:t>
            </a:r>
          </a:p>
          <a:p>
            <a:pPr lvl="1"/>
            <a:r>
              <a:rPr lang="en-US" dirty="0">
                <a:hlinkClick r:id="rId3"/>
              </a:rPr>
              <a:t>https://www.youtube.com/playlist?list=PL5Q2soXY2Zi_gntM55VoMlKlw7YrXOhbl</a:t>
            </a:r>
            <a:endParaRPr lang="en-US" dirty="0"/>
          </a:p>
          <a:p>
            <a:pPr lvl="1"/>
            <a:endParaRPr lang="en-US" dirty="0">
              <a:hlinkClick r:id="rId4"/>
            </a:endParaRPr>
          </a:p>
          <a:p>
            <a:r>
              <a:rPr lang="en-US" dirty="0">
                <a:solidFill>
                  <a:srgbClr val="0000FF"/>
                </a:solidFill>
              </a:rPr>
              <a:t>All Papers are at:</a:t>
            </a:r>
          </a:p>
          <a:p>
            <a:pPr lvl="1"/>
            <a:r>
              <a:rPr lang="en-US" dirty="0">
                <a:hlinkClick r:id="rId4"/>
              </a:rPr>
              <a:t>https://people.inf.ethz.ch/omutlu/projects.htm</a:t>
            </a:r>
            <a:r>
              <a:rPr lang="en-US" dirty="0"/>
              <a:t> </a:t>
            </a:r>
          </a:p>
          <a:p>
            <a:pPr lvl="1"/>
            <a:r>
              <a:rPr lang="en-US" dirty="0"/>
              <a:t>Final lecture notes and readings (for all topics)</a:t>
            </a:r>
          </a:p>
          <a:p>
            <a:endParaRPr lang="en-US" dirty="0">
              <a:solidFill>
                <a:srgbClr val="0000FF"/>
              </a:solidFill>
            </a:endParaRPr>
          </a:p>
          <a:p>
            <a:pPr lvl="1"/>
            <a:endParaRPr lang="en-US" dirty="0"/>
          </a:p>
          <a:p>
            <a:pPr lvl="1"/>
            <a:endParaRPr lang="en-US" dirty="0"/>
          </a:p>
          <a:p>
            <a:pPr lvl="1"/>
            <a:endParaRPr lang="en-US" dirty="0"/>
          </a:p>
          <a:p>
            <a:pPr lvl="1"/>
            <a:endParaRPr lang="en-US" dirty="0"/>
          </a:p>
        </p:txBody>
      </p:sp>
      <p:sp>
        <p:nvSpPr>
          <p:cNvPr id="4" name="Slide Number Placeholder 3"/>
          <p:cNvSpPr>
            <a:spLocks noGrp="1"/>
          </p:cNvSpPr>
          <p:nvPr>
            <p:ph type="sldNum" sz="quarter" idx="11"/>
          </p:nvPr>
        </p:nvSpPr>
        <p:spPr/>
        <p:txBody>
          <a:bodyPr/>
          <a:lstStyle/>
          <a:p>
            <a:pPr marL="0" marR="0" lvl="0" indent="0" algn="r" defTabSz="914024"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024" rtl="0" eaLnBrk="1" fontAlgn="auto" latinLnBrk="0" hangingPunct="1">
                <a:lnSpc>
                  <a:spcPct val="100000"/>
                </a:lnSpc>
                <a:spcBef>
                  <a:spcPts val="0"/>
                </a:spcBef>
                <a:spcAft>
                  <a:spcPts val="0"/>
                </a:spcAft>
                <a:buClrTx/>
                <a:buSzTx/>
                <a:buFontTx/>
                <a:buNone/>
                <a:tabLst/>
                <a:defRPr/>
              </a:pPr>
              <a:t>428</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966782395"/>
      </p:ext>
    </p:extLst>
  </p:cSld>
  <p:clrMapOvr>
    <a:masterClrMapping/>
  </p:clrMapOvr>
  <p:transition/>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854CA-E136-9B46-B54D-37A27BB53B92}"/>
              </a:ext>
            </a:extLst>
          </p:cNvPr>
          <p:cNvSpPr>
            <a:spLocks noGrp="1"/>
          </p:cNvSpPr>
          <p:nvPr>
            <p:ph type="title"/>
          </p:nvPr>
        </p:nvSpPr>
        <p:spPr/>
        <p:txBody>
          <a:bodyPr/>
          <a:lstStyle/>
          <a:p>
            <a:r>
              <a:rPr lang="en-US" dirty="0"/>
              <a:t>All Referenced Works Can Be Found At</a:t>
            </a:r>
          </a:p>
        </p:txBody>
      </p:sp>
      <p:sp>
        <p:nvSpPr>
          <p:cNvPr id="3" name="Content Placeholder 2">
            <a:extLst>
              <a:ext uri="{FF2B5EF4-FFF2-40B4-BE49-F238E27FC236}">
                <a16:creationId xmlns:a16="http://schemas.microsoft.com/office/drawing/2014/main" id="{B13F845E-B803-994B-8FBA-D0327C469514}"/>
              </a:ext>
            </a:extLst>
          </p:cNvPr>
          <p:cNvSpPr>
            <a:spLocks noGrp="1"/>
          </p:cNvSpPr>
          <p:nvPr>
            <p:ph idx="1"/>
          </p:nvPr>
        </p:nvSpPr>
        <p:spPr/>
        <p:txBody>
          <a:bodyPr/>
          <a:lstStyle/>
          <a:p>
            <a:r>
              <a:rPr lang="en-US" b="1" dirty="0">
                <a:solidFill>
                  <a:srgbClr val="0432FF"/>
                </a:solidFill>
                <a:hlinkClick r:id="rId2">
                  <a:extLst>
                    <a:ext uri="{A12FA001-AC4F-418D-AE19-62706E023703}">
                      <ahyp:hlinkClr xmlns:ahyp="http://schemas.microsoft.com/office/drawing/2018/hyperlinkcolor" val="tx"/>
                    </a:ext>
                  </a:extLst>
                </a:hlinkClick>
              </a:rPr>
              <a:t>https://people.inf.ethz.ch/omutlu/projects.htm</a:t>
            </a:r>
            <a:endParaRPr lang="en-US" b="1" dirty="0">
              <a:solidFill>
                <a:srgbClr val="0432FF"/>
              </a:solidFill>
            </a:endParaRPr>
          </a:p>
          <a:p>
            <a:endParaRPr lang="en-US" dirty="0"/>
          </a:p>
          <a:p>
            <a:r>
              <a:rPr lang="en-US" dirty="0"/>
              <a:t>Includes PDFs, presentations, talk videos, etc.</a:t>
            </a:r>
          </a:p>
          <a:p>
            <a:endParaRPr lang="en-US" dirty="0"/>
          </a:p>
          <a:p>
            <a:r>
              <a:rPr lang="en-US" dirty="0"/>
              <a:t>Many paper and course lecture videos are here:</a:t>
            </a:r>
          </a:p>
          <a:p>
            <a:pPr lvl="1"/>
            <a:r>
              <a:rPr lang="en-US" b="1" dirty="0">
                <a:solidFill>
                  <a:srgbClr val="0432FF"/>
                </a:solidFill>
                <a:hlinkClick r:id="rId3">
                  <a:extLst>
                    <a:ext uri="{A12FA001-AC4F-418D-AE19-62706E023703}">
                      <ahyp:hlinkClr xmlns:ahyp="http://schemas.microsoft.com/office/drawing/2018/hyperlinkcolor" val="tx"/>
                    </a:ext>
                  </a:extLst>
                </a:hlinkClick>
              </a:rPr>
              <a:t>https://www.youtube.com/OnurMutluLectures</a:t>
            </a:r>
            <a:r>
              <a:rPr lang="en-US" b="1" dirty="0">
                <a:solidFill>
                  <a:srgbClr val="0432FF"/>
                </a:solidFill>
              </a:rPr>
              <a:t> </a:t>
            </a:r>
          </a:p>
          <a:p>
            <a:endParaRPr lang="en-US" dirty="0"/>
          </a:p>
          <a:p>
            <a:r>
              <a:rPr lang="en-US" dirty="0"/>
              <a:t>Please email me with any questions, feedback, etc.</a:t>
            </a:r>
          </a:p>
          <a:p>
            <a:pPr lvl="1"/>
            <a:r>
              <a:rPr lang="en-US" b="1" dirty="0">
                <a:solidFill>
                  <a:srgbClr val="0432FF"/>
                </a:solidFill>
                <a:hlinkClick r:id="rId4">
                  <a:extLst>
                    <a:ext uri="{A12FA001-AC4F-418D-AE19-62706E023703}">
                      <ahyp:hlinkClr xmlns:ahyp="http://schemas.microsoft.com/office/drawing/2018/hyperlinkcolor" val="tx"/>
                    </a:ext>
                  </a:extLst>
                </a:hlinkClick>
              </a:rPr>
              <a:t>omutlu@gmail.com</a:t>
            </a:r>
            <a:r>
              <a:rPr lang="en-US" b="1" dirty="0">
                <a:solidFill>
                  <a:srgbClr val="0432FF"/>
                </a:solidFill>
              </a:rPr>
              <a:t> </a:t>
            </a:r>
          </a:p>
        </p:txBody>
      </p:sp>
      <p:sp>
        <p:nvSpPr>
          <p:cNvPr id="4" name="Slide Number Placeholder 3">
            <a:extLst>
              <a:ext uri="{FF2B5EF4-FFF2-40B4-BE49-F238E27FC236}">
                <a16:creationId xmlns:a16="http://schemas.microsoft.com/office/drawing/2014/main" id="{392D3BF9-9C8D-AD46-80A1-ABC51527B6D1}"/>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429</a:t>
            </a:fld>
            <a:endParaRPr lang="en-US" altLang="en-US">
              <a:solidFill>
                <a:srgbClr val="000000"/>
              </a:solidFill>
            </a:endParaRPr>
          </a:p>
        </p:txBody>
      </p:sp>
    </p:spTree>
    <p:extLst>
      <p:ext uri="{BB962C8B-B14F-4D97-AF65-F5344CB8AC3E}">
        <p14:creationId xmlns:p14="http://schemas.microsoft.com/office/powerpoint/2010/main" val="2413174392"/>
      </p:ext>
    </p:extLst>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92696" y="1748408"/>
            <a:ext cx="7924800" cy="1752600"/>
          </a:xfrm>
        </p:spPr>
        <p:txBody>
          <a:bodyPr/>
          <a:lstStyle/>
          <a:p>
            <a:pPr algn="ctr"/>
            <a:r>
              <a:rPr lang="en-US" sz="4400" b="1" dirty="0"/>
              <a:t>Low-Latency Memory</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24289039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182DB1-3F52-EB48-A62C-E6B010B09C0D}"/>
              </a:ext>
            </a:extLst>
          </p:cNvPr>
          <p:cNvSpPr>
            <a:spLocks noGrp="1"/>
          </p:cNvSpPr>
          <p:nvPr>
            <p:ph type="title"/>
          </p:nvPr>
        </p:nvSpPr>
        <p:spPr/>
        <p:txBody>
          <a:bodyPr/>
          <a:lstStyle/>
          <a:p>
            <a:r>
              <a:rPr lang="en-US" dirty="0"/>
              <a:t>Workload-DRAM Interaction Analysis</a:t>
            </a:r>
          </a:p>
        </p:txBody>
      </p:sp>
      <p:sp>
        <p:nvSpPr>
          <p:cNvPr id="3" name="Content Placeholder 2">
            <a:extLst>
              <a:ext uri="{FF2B5EF4-FFF2-40B4-BE49-F238E27FC236}">
                <a16:creationId xmlns:a16="http://schemas.microsoft.com/office/drawing/2014/main" id="{E39470A9-C736-CE4C-9B98-EE1EA1B7410B}"/>
              </a:ext>
            </a:extLst>
          </p:cNvPr>
          <p:cNvSpPr>
            <a:spLocks noGrp="1"/>
          </p:cNvSpPr>
          <p:nvPr>
            <p:ph idx="1"/>
          </p:nvPr>
        </p:nvSpPr>
        <p:spPr/>
        <p:txBody>
          <a:bodyPr/>
          <a:lstStyle/>
          <a:p>
            <a:r>
              <a:rPr lang="en-US" sz="2000" dirty="0"/>
              <a:t>Saugata Ghose, </a:t>
            </a:r>
            <a:r>
              <a:rPr lang="en-US" sz="2000" dirty="0" err="1"/>
              <a:t>Tianshi</a:t>
            </a:r>
            <a:r>
              <a:rPr lang="en-US" sz="2000" dirty="0"/>
              <a:t> Li, Nastaran Hajinazar, </a:t>
            </a:r>
            <a:r>
              <a:rPr lang="en-US" sz="2000" dirty="0" err="1"/>
              <a:t>Damla</a:t>
            </a:r>
            <a:r>
              <a:rPr lang="en-US" sz="2000" dirty="0"/>
              <a:t> </a:t>
            </a:r>
            <a:r>
              <a:rPr lang="en-US" sz="2000" dirty="0" err="1"/>
              <a:t>Senol</a:t>
            </a:r>
            <a:r>
              <a:rPr lang="en-US" sz="2000" dirty="0"/>
              <a:t> Cali, and Onur Mutlu,</a:t>
            </a:r>
            <a:br>
              <a:rPr lang="en-US" sz="2000" dirty="0"/>
            </a:br>
            <a:r>
              <a:rPr lang="en-US" sz="2000" b="1" dirty="0"/>
              <a:t>"Demystifying Workload–DRAM Interactions: An Experimental Study"</a:t>
            </a:r>
            <a:r>
              <a:rPr lang="en-US" sz="2000" dirty="0"/>
              <a:t> </a:t>
            </a:r>
            <a:br>
              <a:rPr lang="en-US" sz="2000" dirty="0"/>
            </a:br>
            <a:r>
              <a:rPr lang="en-US" sz="2000" i="1" dirty="0"/>
              <a:t>Proceedings of the </a:t>
            </a:r>
            <a:r>
              <a:rPr lang="en-US" sz="2000" i="1" dirty="0">
                <a:hlinkClick r:id="rId2"/>
              </a:rPr>
              <a:t>ACM International Conference on Measurement and Modeling of Computer Systems</a:t>
            </a:r>
            <a:r>
              <a:rPr lang="en-US" sz="2000" i="1" dirty="0"/>
              <a:t> (</a:t>
            </a:r>
            <a:r>
              <a:rPr lang="en-US" sz="2000" b="1" i="1" dirty="0"/>
              <a:t>SIGMETRICS</a:t>
            </a:r>
            <a:r>
              <a:rPr lang="en-US" sz="2000" i="1" dirty="0"/>
              <a:t>)</a:t>
            </a:r>
            <a:r>
              <a:rPr lang="en-US" sz="2000" dirty="0"/>
              <a:t>, Phoenix, AZ, USA, June 2019. </a:t>
            </a:r>
            <a:br>
              <a:rPr lang="en-US" sz="2000" dirty="0"/>
            </a:br>
            <a:r>
              <a:rPr lang="en-US" sz="2000" dirty="0"/>
              <a:t>[</a:t>
            </a:r>
            <a:r>
              <a:rPr lang="en-US" sz="2000" dirty="0">
                <a:hlinkClick r:id="rId3"/>
              </a:rPr>
              <a:t>Preliminary arXiv Version</a:t>
            </a:r>
            <a:r>
              <a:rPr lang="en-US" sz="2000" dirty="0"/>
              <a:t>] </a:t>
            </a:r>
            <a:br>
              <a:rPr lang="en-US" sz="2000" dirty="0"/>
            </a:br>
            <a:r>
              <a:rPr lang="en-US" sz="2000" dirty="0"/>
              <a:t>[</a:t>
            </a:r>
            <a:r>
              <a:rPr lang="en-US" sz="2000" dirty="0">
                <a:hlinkClick r:id="rId4"/>
              </a:rPr>
              <a:t>Abstract</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a:t>
            </a:r>
          </a:p>
          <a:p>
            <a:endParaRPr lang="en-US" dirty="0"/>
          </a:p>
        </p:txBody>
      </p:sp>
      <p:sp>
        <p:nvSpPr>
          <p:cNvPr id="4" name="Slide Number Placeholder 3">
            <a:extLst>
              <a:ext uri="{FF2B5EF4-FFF2-40B4-BE49-F238E27FC236}">
                <a16:creationId xmlns:a16="http://schemas.microsoft.com/office/drawing/2014/main" id="{ED7E4806-8950-FB48-BDA8-48D6F32C344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9C32C83A-FE40-C341-ACF2-9AE1206C24AB}"/>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23129" y="4293096"/>
            <a:ext cx="9144000" cy="2136055"/>
          </a:xfrm>
          <a:prstGeom prst="rect">
            <a:avLst/>
          </a:prstGeom>
        </p:spPr>
      </p:pic>
    </p:spTree>
    <p:extLst>
      <p:ext uri="{BB962C8B-B14F-4D97-AF65-F5344CB8AC3E}">
        <p14:creationId xmlns:p14="http://schemas.microsoft.com/office/powerpoint/2010/main" val="2986633905"/>
      </p:ext>
    </p:extLst>
  </p:cSld>
  <p:clrMapOvr>
    <a:masterClrMapping/>
  </p:clrMapOvr>
  <p:transition/>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Study Workload–DRAM Interactions?</a:t>
            </a:r>
          </a:p>
        </p:txBody>
      </p:sp>
      <p:sp>
        <p:nvSpPr>
          <p:cNvPr id="3" name="Content Placeholder 2"/>
          <p:cNvSpPr>
            <a:spLocks noGrp="1"/>
          </p:cNvSpPr>
          <p:nvPr>
            <p:ph idx="1"/>
          </p:nvPr>
        </p:nvSpPr>
        <p:spPr/>
        <p:txBody>
          <a:bodyPr/>
          <a:lstStyle/>
          <a:p>
            <a:r>
              <a:rPr lang="en-US" dirty="0"/>
              <a:t>Manufacturers are developing many new types of DRAM</a:t>
            </a:r>
          </a:p>
          <a:p>
            <a:pPr lvl="1"/>
            <a:r>
              <a:rPr lang="en-US" b="1" dirty="0">
                <a:solidFill>
                  <a:schemeClr val="accent2"/>
                </a:solidFill>
              </a:rPr>
              <a:t>DRAM limits performance, energy improvements:</a:t>
            </a:r>
            <a:br>
              <a:rPr lang="en-US" b="1" dirty="0">
                <a:solidFill>
                  <a:schemeClr val="accent2"/>
                </a:solidFill>
              </a:rPr>
            </a:br>
            <a:r>
              <a:rPr lang="en-US" dirty="0"/>
              <a:t>new types may overcome some limitations</a:t>
            </a:r>
          </a:p>
          <a:p>
            <a:pPr lvl="1"/>
            <a:r>
              <a:rPr lang="en-US" dirty="0"/>
              <a:t>Memory systems now serve a </a:t>
            </a:r>
            <a:r>
              <a:rPr lang="en-US" b="1" dirty="0">
                <a:solidFill>
                  <a:schemeClr val="accent2"/>
                </a:solidFill>
              </a:rPr>
              <a:t>very diverse set of applications:</a:t>
            </a:r>
            <a:br>
              <a:rPr lang="en-US" dirty="0"/>
            </a:br>
            <a:r>
              <a:rPr lang="en-US" dirty="0"/>
              <a:t>can no longer take a one-size-fits-all approach</a:t>
            </a:r>
          </a:p>
          <a:p>
            <a:pPr>
              <a:spcBef>
                <a:spcPts val="3000"/>
              </a:spcBef>
            </a:pPr>
            <a:r>
              <a:rPr lang="en-US" dirty="0">
                <a:solidFill>
                  <a:srgbClr val="0070C0"/>
                </a:solidFill>
                <a:latin typeface="Adobe Garamond Pro Bold" panose="02020702060506020403" pitchFamily="18" charset="0"/>
              </a:rPr>
              <a:t>So which DRAM type works best with which application?</a:t>
            </a:r>
          </a:p>
          <a:p>
            <a:pPr lvl="1"/>
            <a:r>
              <a:rPr lang="en-US" dirty="0"/>
              <a:t>Difficult to understand intuitively due to the complexity of the interaction</a:t>
            </a:r>
          </a:p>
          <a:p>
            <a:pPr lvl="1"/>
            <a:r>
              <a:rPr lang="en-US" dirty="0"/>
              <a:t>Can’t be tested methodically on real systems: new type needs a new CPU</a:t>
            </a:r>
          </a:p>
          <a:p>
            <a:pPr>
              <a:spcBef>
                <a:spcPts val="3000"/>
              </a:spcBef>
            </a:pPr>
            <a:r>
              <a:rPr lang="en-US" dirty="0"/>
              <a:t>We perform a </a:t>
            </a:r>
            <a:r>
              <a:rPr lang="en-US" dirty="0">
                <a:solidFill>
                  <a:schemeClr val="accent4"/>
                </a:solidFill>
                <a:latin typeface="Adobe Garamond Pro Bold" panose="02020702060506020403" pitchFamily="18" charset="0"/>
              </a:rPr>
              <a:t>wide-ranging experimental study to uncover</a:t>
            </a:r>
            <a:br>
              <a:rPr lang="en-US" dirty="0">
                <a:solidFill>
                  <a:schemeClr val="accent4"/>
                </a:solidFill>
                <a:latin typeface="Adobe Garamond Pro Bold" panose="02020702060506020403" pitchFamily="18" charset="0"/>
              </a:rPr>
            </a:br>
            <a:r>
              <a:rPr lang="en-US" dirty="0">
                <a:solidFill>
                  <a:schemeClr val="accent4"/>
                </a:solidFill>
                <a:latin typeface="Adobe Garamond Pro Bold" panose="02020702060506020403" pitchFamily="18" charset="0"/>
              </a:rPr>
              <a:t>the combined behavior</a:t>
            </a:r>
            <a:r>
              <a:rPr lang="en-US" dirty="0"/>
              <a:t> of workloads and DRAM types</a:t>
            </a:r>
          </a:p>
          <a:p>
            <a:pPr lvl="1"/>
            <a:r>
              <a:rPr lang="en-US" b="1" dirty="0">
                <a:solidFill>
                  <a:srgbClr val="0070C0"/>
                </a:solidFill>
              </a:rPr>
              <a:t>115 prevalent/emerging applications and </a:t>
            </a:r>
            <a:r>
              <a:rPr lang="en-US" b="1" dirty="0" err="1">
                <a:solidFill>
                  <a:srgbClr val="0070C0"/>
                </a:solidFill>
              </a:rPr>
              <a:t>multiprogrammed</a:t>
            </a:r>
            <a:r>
              <a:rPr lang="en-US" b="1" dirty="0">
                <a:solidFill>
                  <a:srgbClr val="0070C0"/>
                </a:solidFill>
              </a:rPr>
              <a:t> workloads</a:t>
            </a:r>
            <a:endParaRPr lang="en-US" dirty="0"/>
          </a:p>
          <a:p>
            <a:pPr lvl="1"/>
            <a:r>
              <a:rPr lang="en-US" b="1" dirty="0">
                <a:solidFill>
                  <a:srgbClr val="0070C0"/>
                </a:solidFill>
              </a:rPr>
              <a:t>9 modern DRAM types:</a:t>
            </a:r>
            <a:r>
              <a:rPr lang="en-US" dirty="0"/>
              <a:t> DDR3, DDR4, GDDR5, HBM, HMC, LPDDR3, LPDDR4, Wide I/O, Wide I/O 2</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432</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spTree>
    <p:extLst>
      <p:ext uri="{BB962C8B-B14F-4D97-AF65-F5344CB8AC3E}">
        <p14:creationId xmlns:p14="http://schemas.microsoft.com/office/powerpoint/2010/main" val="245203523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animEffect transition="in" filter="fade">
                                      <p:cBhvr>
                                        <p:cTn id="7" dur="500"/>
                                        <p:tgtEl>
                                          <p:spTgt spid="3">
                                            <p:txEl>
                                              <p:pRg st="3" end="3"/>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4" end="4"/>
                                            </p:txEl>
                                          </p:spTgt>
                                        </p:tgtEl>
                                        <p:attrNameLst>
                                          <p:attrName>style.visibility</p:attrName>
                                        </p:attrNameLst>
                                      </p:cBhvr>
                                      <p:to>
                                        <p:strVal val="visible"/>
                                      </p:to>
                                    </p:set>
                                    <p:animEffect transition="in" filter="fade">
                                      <p:cBhvr>
                                        <p:cTn id="10" dur="500"/>
                                        <p:tgtEl>
                                          <p:spTgt spid="3">
                                            <p:txEl>
                                              <p:pRg st="4" end="4"/>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5" end="5"/>
                                            </p:txEl>
                                          </p:spTgt>
                                        </p:tgtEl>
                                        <p:attrNameLst>
                                          <p:attrName>style.visibility</p:attrName>
                                        </p:attrNameLst>
                                      </p:cBhvr>
                                      <p:to>
                                        <p:strVal val="visible"/>
                                      </p:to>
                                    </p:set>
                                    <p:animEffect transition="in" filter="fade">
                                      <p:cBhvr>
                                        <p:cTn id="13" dur="500"/>
                                        <p:tgtEl>
                                          <p:spTgt spid="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3">
                                            <p:txEl>
                                              <p:pRg st="6" end="6"/>
                                            </p:txEl>
                                          </p:spTgt>
                                        </p:tgtEl>
                                        <p:attrNameLst>
                                          <p:attrName>style.visibility</p:attrName>
                                        </p:attrNameLst>
                                      </p:cBhvr>
                                      <p:to>
                                        <p:strVal val="visible"/>
                                      </p:to>
                                    </p:set>
                                    <p:animEffect transition="in" filter="fade">
                                      <p:cBhvr>
                                        <p:cTn id="18" dur="500"/>
                                        <p:tgtEl>
                                          <p:spTgt spid="3">
                                            <p:txEl>
                                              <p:pRg st="6" end="6"/>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animEffect transition="in" filter="fade">
                                      <p:cBhvr>
                                        <p:cTn id="21" dur="500"/>
                                        <p:tgtEl>
                                          <p:spTgt spid="3">
                                            <p:txEl>
                                              <p:pRg st="7" end="7"/>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3">
                                            <p:txEl>
                                              <p:pRg st="8" end="8"/>
                                            </p:txEl>
                                          </p:spTgt>
                                        </p:tgtEl>
                                        <p:attrNameLst>
                                          <p:attrName>style.visibility</p:attrName>
                                        </p:attrNameLst>
                                      </p:cBhvr>
                                      <p:to>
                                        <p:strVal val="visible"/>
                                      </p:to>
                                    </p:set>
                                    <p:animEffect transition="in" filter="fade">
                                      <p:cBhvr>
                                        <p:cTn id="24" dur="500"/>
                                        <p:tgtEl>
                                          <p:spTgt spid="3">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6" name="Straight Connector 95"/>
          <p:cNvCxnSpPr/>
          <p:nvPr/>
        </p:nvCxnSpPr>
        <p:spPr>
          <a:xfrm flipV="1">
            <a:off x="6195798" y="2037737"/>
            <a:ext cx="0" cy="781663"/>
          </a:xfrm>
          <a:prstGeom prst="line">
            <a:avLst/>
          </a:prstGeom>
          <a:noFill/>
          <a:ln w="50800" cap="flat" cmpd="sng" algn="ctr">
            <a:solidFill>
              <a:sysClr val="windowText" lastClr="000000"/>
            </a:solidFill>
            <a:prstDash val="solid"/>
            <a:miter lim="800000"/>
          </a:ln>
          <a:effectLst/>
        </p:spPr>
      </p:cxnSp>
      <p:cxnSp>
        <p:nvCxnSpPr>
          <p:cNvPr id="100" name="Straight Connector 99"/>
          <p:cNvCxnSpPr/>
          <p:nvPr/>
        </p:nvCxnSpPr>
        <p:spPr>
          <a:xfrm flipV="1">
            <a:off x="7033507" y="2037737"/>
            <a:ext cx="0" cy="781663"/>
          </a:xfrm>
          <a:prstGeom prst="line">
            <a:avLst/>
          </a:prstGeom>
          <a:noFill/>
          <a:ln w="50800" cap="flat" cmpd="sng" algn="ctr">
            <a:solidFill>
              <a:sysClr val="windowText" lastClr="000000"/>
            </a:solidFill>
            <a:prstDash val="solid"/>
            <a:miter lim="800000"/>
          </a:ln>
          <a:effectLst/>
        </p:spPr>
      </p:cxnSp>
      <p:cxnSp>
        <p:nvCxnSpPr>
          <p:cNvPr id="101" name="Straight Connector 100"/>
          <p:cNvCxnSpPr/>
          <p:nvPr/>
        </p:nvCxnSpPr>
        <p:spPr>
          <a:xfrm flipV="1">
            <a:off x="7859416" y="2037737"/>
            <a:ext cx="0" cy="781663"/>
          </a:xfrm>
          <a:prstGeom prst="line">
            <a:avLst/>
          </a:prstGeom>
          <a:noFill/>
          <a:ln w="50800" cap="flat" cmpd="sng" algn="ctr">
            <a:solidFill>
              <a:sysClr val="windowText" lastClr="000000"/>
            </a:solidFill>
            <a:prstDash val="solid"/>
            <a:miter lim="800000"/>
          </a:ln>
          <a:effectLst/>
        </p:spPr>
      </p:cxnSp>
      <p:cxnSp>
        <p:nvCxnSpPr>
          <p:cNvPr id="102" name="Straight Connector 101"/>
          <p:cNvCxnSpPr/>
          <p:nvPr/>
        </p:nvCxnSpPr>
        <p:spPr>
          <a:xfrm flipV="1">
            <a:off x="8697125" y="2037737"/>
            <a:ext cx="0" cy="781663"/>
          </a:xfrm>
          <a:prstGeom prst="line">
            <a:avLst/>
          </a:prstGeom>
          <a:noFill/>
          <a:ln w="50800" cap="flat" cmpd="sng" algn="ctr">
            <a:solidFill>
              <a:sysClr val="windowText" lastClr="000000"/>
            </a:solidFill>
            <a:prstDash val="solid"/>
            <a:miter lim="800000"/>
          </a:ln>
          <a:effectLst/>
        </p:spPr>
      </p:cxnSp>
      <p:sp>
        <p:nvSpPr>
          <p:cNvPr id="104" name="Rectangle 103"/>
          <p:cNvSpPr/>
          <p:nvPr/>
        </p:nvSpPr>
        <p:spPr>
          <a:xfrm>
            <a:off x="6019800" y="2209800"/>
            <a:ext cx="2880954" cy="76048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2" name="Title 1"/>
          <p:cNvSpPr>
            <a:spLocks noGrp="1"/>
          </p:cNvSpPr>
          <p:nvPr>
            <p:ph type="title"/>
          </p:nvPr>
        </p:nvSpPr>
        <p:spPr/>
        <p:txBody>
          <a:bodyPr/>
          <a:lstStyle/>
          <a:p>
            <a:r>
              <a:rPr lang="en-US"/>
              <a:t>Modern DRAM Types: Comparison to DDR3</a:t>
            </a:r>
            <a:endParaRPr lang="en-US" dirty="0"/>
          </a:p>
        </p:txBody>
      </p:sp>
      <p:sp>
        <p:nvSpPr>
          <p:cNvPr id="91" name="Content Placeholder 90"/>
          <p:cNvSpPr>
            <a:spLocks noGrp="1"/>
          </p:cNvSpPr>
          <p:nvPr>
            <p:ph idx="1"/>
          </p:nvPr>
        </p:nvSpPr>
        <p:spPr>
          <a:xfrm>
            <a:off x="5816272" y="810545"/>
            <a:ext cx="3175328" cy="5726782"/>
          </a:xfrm>
        </p:spPr>
        <p:txBody>
          <a:bodyPr/>
          <a:lstStyle/>
          <a:p>
            <a:r>
              <a:rPr lang="en-US" dirty="0"/>
              <a:t>Bank groups</a:t>
            </a:r>
          </a:p>
          <a:p>
            <a:endParaRPr lang="en-US" dirty="0"/>
          </a:p>
          <a:p>
            <a:endParaRPr lang="en-US" dirty="0"/>
          </a:p>
          <a:p>
            <a:endParaRPr lang="en-US" dirty="0"/>
          </a:p>
          <a:p>
            <a:endParaRPr lang="en-US" dirty="0"/>
          </a:p>
          <a:p>
            <a:endParaRPr lang="en-US" dirty="0"/>
          </a:p>
          <a:p>
            <a:r>
              <a:rPr lang="en-US" dirty="0"/>
              <a:t>3D-stacked DRAM</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433</a:t>
            </a:fld>
            <a:r>
              <a:rPr kumimoji="0" lang="en-US" altLang="en-US" sz="1200" b="0" i="0" u="none" strike="noStrike" kern="1200" cap="none" spc="0" normalizeH="0" baseline="0" noProof="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endPar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endParaRPr>
          </a:p>
        </p:txBody>
      </p:sp>
      <p:graphicFrame>
        <p:nvGraphicFramePr>
          <p:cNvPr id="5" name="Table 4"/>
          <p:cNvGraphicFramePr>
            <a:graphicFrameLocks noGrp="1"/>
          </p:cNvGraphicFramePr>
          <p:nvPr/>
        </p:nvGraphicFramePr>
        <p:xfrm>
          <a:off x="152400" y="799783"/>
          <a:ext cx="5562600" cy="6156960"/>
        </p:xfrm>
        <a:graphic>
          <a:graphicData uri="http://schemas.openxmlformats.org/drawingml/2006/table">
            <a:tbl>
              <a:tblPr firstRow="1" bandRow="1">
                <a:tableStyleId>{5C22544A-7EE6-4342-B048-85BDC9FD1C3A}</a:tableStyleId>
              </a:tblPr>
              <a:tblGrid>
                <a:gridCol w="1447800">
                  <a:extLst>
                    <a:ext uri="{9D8B030D-6E8A-4147-A177-3AD203B41FA5}">
                      <a16:colId xmlns:a16="http://schemas.microsoft.com/office/drawing/2014/main" val="1865775044"/>
                    </a:ext>
                  </a:extLst>
                </a:gridCol>
                <a:gridCol w="1028700">
                  <a:extLst>
                    <a:ext uri="{9D8B030D-6E8A-4147-A177-3AD203B41FA5}">
                      <a16:colId xmlns:a16="http://schemas.microsoft.com/office/drawing/2014/main" val="2931050581"/>
                    </a:ext>
                  </a:extLst>
                </a:gridCol>
                <a:gridCol w="1028700">
                  <a:extLst>
                    <a:ext uri="{9D8B030D-6E8A-4147-A177-3AD203B41FA5}">
                      <a16:colId xmlns:a16="http://schemas.microsoft.com/office/drawing/2014/main" val="2480256659"/>
                    </a:ext>
                  </a:extLst>
                </a:gridCol>
                <a:gridCol w="1028700">
                  <a:extLst>
                    <a:ext uri="{9D8B030D-6E8A-4147-A177-3AD203B41FA5}">
                      <a16:colId xmlns:a16="http://schemas.microsoft.com/office/drawing/2014/main" val="3224697103"/>
                    </a:ext>
                  </a:extLst>
                </a:gridCol>
                <a:gridCol w="1028700">
                  <a:extLst>
                    <a:ext uri="{9D8B030D-6E8A-4147-A177-3AD203B41FA5}">
                      <a16:colId xmlns:a16="http://schemas.microsoft.com/office/drawing/2014/main" val="1389644233"/>
                    </a:ext>
                  </a:extLst>
                </a:gridCol>
              </a:tblGrid>
              <a:tr h="370840">
                <a:tc>
                  <a:txBody>
                    <a:bodyPr/>
                    <a:lstStyle/>
                    <a:p>
                      <a:pPr algn="ctr"/>
                      <a:r>
                        <a:rPr lang="en-US" sz="2200" dirty="0">
                          <a:latin typeface="Adobe Garamond Pro Bold" panose="02020702060506020403" pitchFamily="18" charset="0"/>
                        </a:rPr>
                        <a:t>DRAM Type</a:t>
                      </a:r>
                    </a:p>
                  </a:txBody>
                  <a:tcPr marL="0" marR="0" anchor="ctr"/>
                </a:tc>
                <a:tc>
                  <a:txBody>
                    <a:bodyPr/>
                    <a:lstStyle/>
                    <a:p>
                      <a:pPr algn="ctr"/>
                      <a:r>
                        <a:rPr lang="en-US" sz="2200" dirty="0">
                          <a:latin typeface="Adobe Garamond Pro Bold" panose="02020702060506020403" pitchFamily="18" charset="0"/>
                        </a:rPr>
                        <a:t>Banks per Rank</a:t>
                      </a:r>
                    </a:p>
                  </a:txBody>
                  <a:tcPr marL="0" marR="0" anchor="ctr"/>
                </a:tc>
                <a:tc>
                  <a:txBody>
                    <a:bodyPr/>
                    <a:lstStyle/>
                    <a:p>
                      <a:pPr algn="ctr"/>
                      <a:r>
                        <a:rPr lang="en-US" sz="2200" dirty="0">
                          <a:latin typeface="Adobe Garamond Pro Bold" panose="02020702060506020403" pitchFamily="18" charset="0"/>
                        </a:rPr>
                        <a:t>Bank Groups</a:t>
                      </a:r>
                    </a:p>
                  </a:txBody>
                  <a:tcPr marL="0" marR="0" anchor="ctr"/>
                </a:tc>
                <a:tc>
                  <a:txBody>
                    <a:bodyPr/>
                    <a:lstStyle/>
                    <a:p>
                      <a:pPr algn="ctr"/>
                      <a:r>
                        <a:rPr lang="en-US" sz="2200" dirty="0">
                          <a:latin typeface="Adobe Garamond Pro Bold" panose="02020702060506020403" pitchFamily="18" charset="0"/>
                        </a:rPr>
                        <a:t>3D-Stacked</a:t>
                      </a:r>
                    </a:p>
                  </a:txBody>
                  <a:tcPr marL="0" marR="0" anchor="ctr"/>
                </a:tc>
                <a:tc>
                  <a:txBody>
                    <a:bodyPr/>
                    <a:lstStyle/>
                    <a:p>
                      <a:pPr algn="ctr"/>
                      <a:r>
                        <a:rPr lang="en-US" sz="2200" dirty="0">
                          <a:latin typeface="Adobe Garamond Pro Bold" panose="02020702060506020403" pitchFamily="18" charset="0"/>
                        </a:rPr>
                        <a:t>Low-Power</a:t>
                      </a:r>
                    </a:p>
                  </a:txBody>
                  <a:tcPr marL="0" marR="0" anchor="ctr"/>
                </a:tc>
                <a:extLst>
                  <a:ext uri="{0D108BD9-81ED-4DB2-BD59-A6C34878D82A}">
                    <a16:rowId xmlns:a16="http://schemas.microsoft.com/office/drawing/2014/main" val="2686557727"/>
                  </a:ext>
                </a:extLst>
              </a:tr>
              <a:tr h="370840">
                <a:tc>
                  <a:txBody>
                    <a:bodyPr/>
                    <a:lstStyle/>
                    <a:p>
                      <a:pPr algn="ctr"/>
                      <a:r>
                        <a:rPr lang="en-US" sz="2200" b="1" dirty="0">
                          <a:latin typeface="Adobe Garamond Pro" panose="02020502060506020403" pitchFamily="18" charset="0"/>
                        </a:rPr>
                        <a:t>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928287677"/>
                  </a:ext>
                </a:extLst>
              </a:tr>
              <a:tr h="370840">
                <a:tc>
                  <a:txBody>
                    <a:bodyPr/>
                    <a:lstStyle/>
                    <a:p>
                      <a:pPr algn="ctr"/>
                      <a:r>
                        <a:rPr lang="en-US" sz="2200" b="1" dirty="0">
                          <a:latin typeface="Adobe Garamond Pro" panose="02020502060506020403" pitchFamily="18" charset="0"/>
                        </a:rPr>
                        <a:t>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758072128"/>
                  </a:ext>
                </a:extLst>
              </a:tr>
              <a:tr h="370840">
                <a:tc>
                  <a:txBody>
                    <a:bodyPr/>
                    <a:lstStyle/>
                    <a:p>
                      <a:pPr algn="ctr"/>
                      <a:r>
                        <a:rPr lang="en-US" sz="2200" b="1" dirty="0">
                          <a:latin typeface="Adobe Garamond Pro" panose="02020502060506020403" pitchFamily="18" charset="0"/>
                        </a:rPr>
                        <a:t>GDDR5</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63814981"/>
                  </a:ext>
                </a:extLst>
              </a:tr>
              <a:tr h="370840">
                <a:tc>
                  <a:txBody>
                    <a:bodyPr/>
                    <a:lstStyle/>
                    <a:p>
                      <a:pPr algn="ctr"/>
                      <a:r>
                        <a:rPr lang="en-US" sz="2200" b="1" dirty="0">
                          <a:latin typeface="Adobe Garamond Pro" panose="02020502060506020403" pitchFamily="18" charset="0"/>
                        </a:rPr>
                        <a:t>HBM</a:t>
                      </a:r>
                    </a:p>
                    <a:p>
                      <a:pPr algn="ctr"/>
                      <a:r>
                        <a:rPr lang="en-US" sz="1600" b="1" dirty="0">
                          <a:latin typeface="Adobe Garamond Pro" panose="02020502060506020403" pitchFamily="18" charset="0"/>
                        </a:rPr>
                        <a:t>High-Bandwidth Memory</a:t>
                      </a:r>
                      <a:endParaRPr lang="en-US" sz="2200" b="1" dirty="0">
                        <a:latin typeface="Adobe Garamond Pro" panose="02020502060506020403" pitchFamily="18" charset="0"/>
                      </a:endParaRP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3889831791"/>
                  </a:ext>
                </a:extLst>
              </a:tr>
              <a:tr h="370840">
                <a:tc>
                  <a:txBody>
                    <a:bodyPr/>
                    <a:lstStyle/>
                    <a:p>
                      <a:pPr algn="ctr"/>
                      <a:r>
                        <a:rPr lang="en-US" sz="2200" b="1" dirty="0">
                          <a:latin typeface="Adobe Garamond Pro" panose="02020502060506020403" pitchFamily="18" charset="0"/>
                        </a:rPr>
                        <a:t>HMC</a:t>
                      </a:r>
                    </a:p>
                    <a:p>
                      <a:pPr algn="ctr"/>
                      <a:r>
                        <a:rPr lang="en-US" sz="1600" b="1" dirty="0">
                          <a:latin typeface="Adobe Garamond Pro" panose="02020502060506020403" pitchFamily="18" charset="0"/>
                        </a:rPr>
                        <a:t>Hybrid Memory Cube</a:t>
                      </a:r>
                    </a:p>
                  </a:txBody>
                  <a:tcPr marL="0" marR="0" anchor="ctr"/>
                </a:tc>
                <a:tc>
                  <a:txBody>
                    <a:bodyPr/>
                    <a:lstStyle/>
                    <a:p>
                      <a:pPr algn="ctr"/>
                      <a:r>
                        <a:rPr lang="en-US" sz="2200" dirty="0">
                          <a:latin typeface="Adobe Garamond Pro" panose="02020502060506020403" pitchFamily="18" charset="0"/>
                        </a:rPr>
                        <a:t>256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93088369"/>
                  </a:ext>
                </a:extLst>
              </a:tr>
              <a:tr h="370840">
                <a:tc>
                  <a:txBody>
                    <a:bodyPr/>
                    <a:lstStyle/>
                    <a:p>
                      <a:pPr algn="ctr"/>
                      <a:r>
                        <a:rPr lang="en-US" sz="2200" b="1" dirty="0">
                          <a:latin typeface="Adobe Garamond Pro" panose="02020502060506020403" pitchFamily="18" charset="0"/>
                        </a:rPr>
                        <a:t>Wide I/O</a:t>
                      </a:r>
                    </a:p>
                  </a:txBody>
                  <a:tcPr marL="0" marR="0" anchor="ctr"/>
                </a:tc>
                <a:tc>
                  <a:txBody>
                    <a:bodyPr/>
                    <a:lstStyle/>
                    <a:p>
                      <a:pPr algn="ctr"/>
                      <a:r>
                        <a:rPr lang="en-US" sz="2200" dirty="0">
                          <a:latin typeface="Adobe Garamond Pro" panose="02020502060506020403" pitchFamily="18" charset="0"/>
                        </a:rPr>
                        <a:t>4</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556445875"/>
                  </a:ext>
                </a:extLst>
              </a:tr>
              <a:tr h="370840">
                <a:tc>
                  <a:txBody>
                    <a:bodyPr/>
                    <a:lstStyle/>
                    <a:p>
                      <a:pPr algn="ctr"/>
                      <a:r>
                        <a:rPr lang="en-US" sz="2200" b="1" dirty="0">
                          <a:latin typeface="Adobe Garamond Pro" panose="02020502060506020403" pitchFamily="18" charset="0"/>
                        </a:rPr>
                        <a:t>Wide I/O 2</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162054000"/>
                  </a:ext>
                </a:extLst>
              </a:tr>
              <a:tr h="370840">
                <a:tc>
                  <a:txBody>
                    <a:bodyPr/>
                    <a:lstStyle/>
                    <a:p>
                      <a:pPr algn="ctr"/>
                      <a:r>
                        <a:rPr lang="en-US" sz="2200" b="1" dirty="0">
                          <a:latin typeface="Adobe Garamond Pro" panose="02020502060506020403" pitchFamily="18" charset="0"/>
                        </a:rPr>
                        <a:t>LPDDR3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16714267"/>
                  </a:ext>
                </a:extLst>
              </a:tr>
              <a:tr h="370840">
                <a:tc>
                  <a:txBody>
                    <a:bodyPr/>
                    <a:lstStyle/>
                    <a:p>
                      <a:pPr algn="ctr"/>
                      <a:r>
                        <a:rPr lang="en-US" sz="2200" b="1" dirty="0">
                          <a:latin typeface="Adobe Garamond Pro" panose="02020502060506020403" pitchFamily="18" charset="0"/>
                        </a:rPr>
                        <a:t>LPDDR4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171935445"/>
                  </a:ext>
                </a:extLst>
              </a:tr>
            </a:tbl>
          </a:graphicData>
        </a:graphic>
      </p:graphicFrame>
      <p:grpSp>
        <p:nvGrpSpPr>
          <p:cNvPr id="6" name="Group 69"/>
          <p:cNvGrpSpPr>
            <a:grpSpLocks/>
          </p:cNvGrpSpPr>
          <p:nvPr/>
        </p:nvGrpSpPr>
        <p:grpSpPr bwMode="auto">
          <a:xfrm>
            <a:off x="5879301" y="4844990"/>
            <a:ext cx="2881312" cy="1420813"/>
            <a:chOff x="1842101" y="997913"/>
            <a:chExt cx="3904876" cy="2166871"/>
          </a:xfrm>
        </p:grpSpPr>
        <p:sp>
          <p:nvSpPr>
            <p:cNvPr id="7" name="Cube 6"/>
            <p:cNvSpPr/>
            <p:nvPr/>
          </p:nvSpPr>
          <p:spPr>
            <a:xfrm>
              <a:off x="3266359" y="2765304"/>
              <a:ext cx="2480618" cy="399480"/>
            </a:xfrm>
            <a:prstGeom prst="cube">
              <a:avLst>
                <a:gd name="adj" fmla="val 73368"/>
              </a:avLst>
            </a:prstGeom>
            <a:solidFill>
              <a:srgbClr val="5B9BD5">
                <a:lumMod val="75000"/>
              </a:srgbClr>
            </a:solidFill>
            <a:ln w="12700" cap="flat" cmpd="sng" algn="ctr">
              <a:solidFill>
                <a:srgbClr val="5B9BD5">
                  <a:lumMod val="50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8" name="Group 5"/>
            <p:cNvGrpSpPr>
              <a:grpSpLocks/>
            </p:cNvGrpSpPr>
            <p:nvPr/>
          </p:nvGrpSpPr>
          <p:grpSpPr bwMode="auto">
            <a:xfrm>
              <a:off x="3354072" y="2457854"/>
              <a:ext cx="2316193" cy="579542"/>
              <a:chOff x="1837263" y="785284"/>
              <a:chExt cx="1684869" cy="579542"/>
            </a:xfrm>
          </p:grpSpPr>
          <p:sp>
            <p:nvSpPr>
              <p:cNvPr id="54" name="Can 53"/>
              <p:cNvSpPr/>
              <p:nvPr/>
            </p:nvSpPr>
            <p:spPr>
              <a:xfrm>
                <a:off x="2125589" y="785258"/>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5" name="Can 54"/>
              <p:cNvSpPr/>
              <p:nvPr/>
            </p:nvSpPr>
            <p:spPr>
              <a:xfrm>
                <a:off x="2565362" y="785258"/>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6" name="Can 55"/>
              <p:cNvSpPr/>
              <p:nvPr/>
            </p:nvSpPr>
            <p:spPr>
              <a:xfrm>
                <a:off x="3005135" y="785258"/>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7" name="Can 56"/>
              <p:cNvSpPr/>
              <p:nvPr/>
            </p:nvSpPr>
            <p:spPr>
              <a:xfrm>
                <a:off x="3444908" y="785258"/>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8" name="Can 57"/>
              <p:cNvSpPr/>
              <p:nvPr/>
            </p:nvSpPr>
            <p:spPr>
              <a:xfrm>
                <a:off x="1981606" y="891786"/>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9" name="Can 58"/>
              <p:cNvSpPr/>
              <p:nvPr/>
            </p:nvSpPr>
            <p:spPr>
              <a:xfrm>
                <a:off x="2421380" y="891786"/>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0" name="Can 59"/>
              <p:cNvSpPr/>
              <p:nvPr/>
            </p:nvSpPr>
            <p:spPr>
              <a:xfrm>
                <a:off x="2861152" y="891786"/>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1" name="Can 60"/>
              <p:cNvSpPr/>
              <p:nvPr/>
            </p:nvSpPr>
            <p:spPr>
              <a:xfrm>
                <a:off x="3300925" y="891786"/>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2" name="Can 61"/>
              <p:cNvSpPr/>
              <p:nvPr/>
            </p:nvSpPr>
            <p:spPr>
              <a:xfrm>
                <a:off x="1837624" y="998313"/>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3" name="Can 62"/>
              <p:cNvSpPr/>
              <p:nvPr/>
            </p:nvSpPr>
            <p:spPr>
              <a:xfrm>
                <a:off x="2277397" y="998313"/>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4" name="Can 63"/>
              <p:cNvSpPr/>
              <p:nvPr/>
            </p:nvSpPr>
            <p:spPr>
              <a:xfrm>
                <a:off x="2717169" y="998313"/>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65" name="Can 64"/>
              <p:cNvSpPr/>
              <p:nvPr/>
            </p:nvSpPr>
            <p:spPr>
              <a:xfrm>
                <a:off x="3156943" y="998313"/>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9" name="Cube 8"/>
            <p:cNvSpPr/>
            <p:nvPr/>
          </p:nvSpPr>
          <p:spPr>
            <a:xfrm>
              <a:off x="3266359" y="2312563"/>
              <a:ext cx="2480618" cy="397058"/>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10" name="Group 19"/>
            <p:cNvGrpSpPr>
              <a:grpSpLocks/>
            </p:cNvGrpSpPr>
            <p:nvPr/>
          </p:nvGrpSpPr>
          <p:grpSpPr bwMode="auto">
            <a:xfrm>
              <a:off x="3354072" y="2004253"/>
              <a:ext cx="2316193" cy="579542"/>
              <a:chOff x="1837263" y="785284"/>
              <a:chExt cx="1684869" cy="579542"/>
            </a:xfrm>
          </p:grpSpPr>
          <p:sp>
            <p:nvSpPr>
              <p:cNvPr id="42" name="Can 41"/>
              <p:cNvSpPr/>
              <p:nvPr/>
            </p:nvSpPr>
            <p:spPr>
              <a:xfrm>
                <a:off x="2125589" y="786115"/>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3" name="Can 42"/>
              <p:cNvSpPr/>
              <p:nvPr/>
            </p:nvSpPr>
            <p:spPr>
              <a:xfrm>
                <a:off x="2565362" y="786115"/>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4" name="Can 43"/>
              <p:cNvSpPr/>
              <p:nvPr/>
            </p:nvSpPr>
            <p:spPr>
              <a:xfrm>
                <a:off x="3005135" y="786115"/>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5" name="Can 44"/>
              <p:cNvSpPr/>
              <p:nvPr/>
            </p:nvSpPr>
            <p:spPr>
              <a:xfrm>
                <a:off x="3444908" y="786115"/>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6" name="Can 45"/>
              <p:cNvSpPr/>
              <p:nvPr/>
            </p:nvSpPr>
            <p:spPr>
              <a:xfrm>
                <a:off x="1981606" y="892643"/>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7" name="Can 46"/>
              <p:cNvSpPr/>
              <p:nvPr/>
            </p:nvSpPr>
            <p:spPr>
              <a:xfrm>
                <a:off x="2421380" y="892643"/>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8" name="Can 47"/>
              <p:cNvSpPr/>
              <p:nvPr/>
            </p:nvSpPr>
            <p:spPr>
              <a:xfrm>
                <a:off x="2861152" y="892643"/>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9" name="Can 48"/>
              <p:cNvSpPr/>
              <p:nvPr/>
            </p:nvSpPr>
            <p:spPr>
              <a:xfrm>
                <a:off x="3300925" y="892643"/>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0" name="Can 49"/>
              <p:cNvSpPr/>
              <p:nvPr/>
            </p:nvSpPr>
            <p:spPr>
              <a:xfrm>
                <a:off x="1837624" y="999170"/>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1" name="Can 50"/>
              <p:cNvSpPr/>
              <p:nvPr/>
            </p:nvSpPr>
            <p:spPr>
              <a:xfrm>
                <a:off x="2277397" y="999170"/>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2" name="Can 51"/>
              <p:cNvSpPr/>
              <p:nvPr/>
            </p:nvSpPr>
            <p:spPr>
              <a:xfrm>
                <a:off x="2717169" y="999170"/>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3" name="Can 52"/>
              <p:cNvSpPr/>
              <p:nvPr/>
            </p:nvSpPr>
            <p:spPr>
              <a:xfrm>
                <a:off x="3156943" y="999170"/>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1" name="Cube 10"/>
            <p:cNvSpPr/>
            <p:nvPr/>
          </p:nvSpPr>
          <p:spPr>
            <a:xfrm>
              <a:off x="3266359" y="1854977"/>
              <a:ext cx="2480618" cy="397058"/>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12" name="Group 33"/>
            <p:cNvGrpSpPr>
              <a:grpSpLocks/>
            </p:cNvGrpSpPr>
            <p:nvPr/>
          </p:nvGrpSpPr>
          <p:grpSpPr bwMode="auto">
            <a:xfrm>
              <a:off x="3354072" y="1545785"/>
              <a:ext cx="2316193" cy="579542"/>
              <a:chOff x="1837263" y="785284"/>
              <a:chExt cx="1684869" cy="579542"/>
            </a:xfrm>
          </p:grpSpPr>
          <p:sp>
            <p:nvSpPr>
              <p:cNvPr id="30" name="Can 29"/>
              <p:cNvSpPr/>
              <p:nvPr/>
            </p:nvSpPr>
            <p:spPr>
              <a:xfrm>
                <a:off x="2125589" y="784578"/>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1" name="Can 30"/>
              <p:cNvSpPr/>
              <p:nvPr/>
            </p:nvSpPr>
            <p:spPr>
              <a:xfrm>
                <a:off x="2565362" y="784578"/>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2" name="Can 31"/>
              <p:cNvSpPr/>
              <p:nvPr/>
            </p:nvSpPr>
            <p:spPr>
              <a:xfrm>
                <a:off x="3005135" y="784578"/>
                <a:ext cx="76687"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3" name="Can 32"/>
              <p:cNvSpPr/>
              <p:nvPr/>
            </p:nvSpPr>
            <p:spPr>
              <a:xfrm>
                <a:off x="3444908" y="784578"/>
                <a:ext cx="76686" cy="36558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4" name="Can 33"/>
              <p:cNvSpPr/>
              <p:nvPr/>
            </p:nvSpPr>
            <p:spPr>
              <a:xfrm>
                <a:off x="1981606" y="891105"/>
                <a:ext cx="76687"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5" name="Can 34"/>
              <p:cNvSpPr/>
              <p:nvPr/>
            </p:nvSpPr>
            <p:spPr>
              <a:xfrm>
                <a:off x="2421380" y="891105"/>
                <a:ext cx="76686"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6" name="Can 35"/>
              <p:cNvSpPr/>
              <p:nvPr/>
            </p:nvSpPr>
            <p:spPr>
              <a:xfrm>
                <a:off x="2861152" y="891105"/>
                <a:ext cx="76687"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7" name="Can 36"/>
              <p:cNvSpPr/>
              <p:nvPr/>
            </p:nvSpPr>
            <p:spPr>
              <a:xfrm>
                <a:off x="3300925" y="891105"/>
                <a:ext cx="76686" cy="368004"/>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8" name="Can 37"/>
              <p:cNvSpPr/>
              <p:nvPr/>
            </p:nvSpPr>
            <p:spPr>
              <a:xfrm>
                <a:off x="1837624" y="1000055"/>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9" name="Can 38"/>
              <p:cNvSpPr/>
              <p:nvPr/>
            </p:nvSpPr>
            <p:spPr>
              <a:xfrm>
                <a:off x="2277397" y="1000055"/>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0" name="Can 39"/>
              <p:cNvSpPr/>
              <p:nvPr/>
            </p:nvSpPr>
            <p:spPr>
              <a:xfrm>
                <a:off x="2717169" y="1000055"/>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1" name="Can 40"/>
              <p:cNvSpPr/>
              <p:nvPr/>
            </p:nvSpPr>
            <p:spPr>
              <a:xfrm>
                <a:off x="3156943" y="1000055"/>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3" name="Cube 12"/>
            <p:cNvSpPr/>
            <p:nvPr/>
          </p:nvSpPr>
          <p:spPr>
            <a:xfrm>
              <a:off x="3266359" y="1399813"/>
              <a:ext cx="2480618" cy="399480"/>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47"/>
            <p:cNvGrpSpPr>
              <a:grpSpLocks/>
            </p:cNvGrpSpPr>
            <p:nvPr/>
          </p:nvGrpSpPr>
          <p:grpSpPr bwMode="auto">
            <a:xfrm>
              <a:off x="3354072" y="1092184"/>
              <a:ext cx="2316193" cy="579542"/>
              <a:chOff x="1837263" y="785284"/>
              <a:chExt cx="1684869" cy="579542"/>
            </a:xfrm>
          </p:grpSpPr>
          <p:sp>
            <p:nvSpPr>
              <p:cNvPr id="18" name="Can 17"/>
              <p:cNvSpPr/>
              <p:nvPr/>
            </p:nvSpPr>
            <p:spPr>
              <a:xfrm>
                <a:off x="2125589" y="785437"/>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9" name="Can 18"/>
              <p:cNvSpPr/>
              <p:nvPr/>
            </p:nvSpPr>
            <p:spPr>
              <a:xfrm>
                <a:off x="2565362" y="785437"/>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0" name="Can 19"/>
              <p:cNvSpPr/>
              <p:nvPr/>
            </p:nvSpPr>
            <p:spPr>
              <a:xfrm>
                <a:off x="3005135" y="785437"/>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1" name="Can 20"/>
              <p:cNvSpPr/>
              <p:nvPr/>
            </p:nvSpPr>
            <p:spPr>
              <a:xfrm>
                <a:off x="3444908" y="785437"/>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2" name="Can 21"/>
              <p:cNvSpPr/>
              <p:nvPr/>
            </p:nvSpPr>
            <p:spPr>
              <a:xfrm>
                <a:off x="1981606" y="891964"/>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3" name="Can 22"/>
              <p:cNvSpPr/>
              <p:nvPr/>
            </p:nvSpPr>
            <p:spPr>
              <a:xfrm>
                <a:off x="2421380" y="891964"/>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4" name="Can 23"/>
              <p:cNvSpPr/>
              <p:nvPr/>
            </p:nvSpPr>
            <p:spPr>
              <a:xfrm>
                <a:off x="2861152" y="891964"/>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5" name="Can 24"/>
              <p:cNvSpPr/>
              <p:nvPr/>
            </p:nvSpPr>
            <p:spPr>
              <a:xfrm>
                <a:off x="3300925" y="891964"/>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6" name="Can 25"/>
              <p:cNvSpPr/>
              <p:nvPr/>
            </p:nvSpPr>
            <p:spPr>
              <a:xfrm>
                <a:off x="1837624" y="998492"/>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7" name="Can 26"/>
              <p:cNvSpPr/>
              <p:nvPr/>
            </p:nvSpPr>
            <p:spPr>
              <a:xfrm>
                <a:off x="2277397" y="998492"/>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8" name="Can 27"/>
              <p:cNvSpPr/>
              <p:nvPr/>
            </p:nvSpPr>
            <p:spPr>
              <a:xfrm>
                <a:off x="2717169" y="998492"/>
                <a:ext cx="76687"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9" name="Can 28"/>
              <p:cNvSpPr/>
              <p:nvPr/>
            </p:nvSpPr>
            <p:spPr>
              <a:xfrm>
                <a:off x="3156943" y="998492"/>
                <a:ext cx="76686" cy="365582"/>
              </a:xfrm>
              <a:prstGeom prst="can">
                <a:avLst/>
              </a:prstGeom>
              <a:solidFill>
                <a:sysClr val="window" lastClr="FFFFFF">
                  <a:lumMod val="65000"/>
                </a:sysClr>
              </a:solidFill>
              <a:ln w="12700" cap="flat" cmpd="sng" algn="ctr">
                <a:solidFill>
                  <a:sysClr val="windowText" lastClr="000000"/>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5" name="Cube 14"/>
            <p:cNvSpPr/>
            <p:nvPr/>
          </p:nvSpPr>
          <p:spPr>
            <a:xfrm>
              <a:off x="3266359" y="997913"/>
              <a:ext cx="2480618" cy="399480"/>
            </a:xfrm>
            <a:prstGeom prst="cube">
              <a:avLst>
                <a:gd name="adj" fmla="val 73368"/>
              </a:avLst>
            </a:prstGeom>
            <a:solidFill>
              <a:srgbClr val="70AD47">
                <a:lumMod val="60000"/>
                <a:lumOff val="40000"/>
              </a:srgbClr>
            </a:solidFill>
            <a:ln w="12700" cap="flat" cmpd="sng" algn="ctr">
              <a:solidFill>
                <a:srgbClr val="70AD47">
                  <a:lumMod val="75000"/>
                </a:srgb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6" name="Left Brace 15"/>
            <p:cNvSpPr/>
            <p:nvPr/>
          </p:nvSpPr>
          <p:spPr>
            <a:xfrm>
              <a:off x="3051214" y="1305392"/>
              <a:ext cx="176419" cy="1384860"/>
            </a:xfrm>
            <a:prstGeom prst="leftBrace">
              <a:avLst>
                <a:gd name="adj1" fmla="val 112417"/>
                <a:gd name="adj2" fmla="val 50335"/>
              </a:avLst>
            </a:prstGeom>
            <a:noFill/>
            <a:ln w="28575" cap="flat" cmpd="sng" algn="ctr">
              <a:solidFill>
                <a:schemeClr val="accent3">
                  <a:lumMod val="75000"/>
                </a:schemeClr>
              </a:solidFill>
              <a:prstDash val="solid"/>
              <a:miter lim="800000"/>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7" name="TextBox 16"/>
            <p:cNvSpPr txBox="1"/>
            <p:nvPr/>
          </p:nvSpPr>
          <p:spPr>
            <a:xfrm>
              <a:off x="1842101" y="1620132"/>
              <a:ext cx="1174690" cy="754736"/>
            </a:xfrm>
            <a:prstGeom prst="rect">
              <a:avLst/>
            </a:prstGeom>
            <a:solidFill>
              <a:sysClr val="window" lastClr="FFFFFF"/>
            </a:solidFill>
          </p:spPr>
          <p:txBody>
            <a:bodyPr lIns="0" rIns="0" bIns="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Memory</a:t>
              </a:r>
              <a:br>
                <a:rPr kumimoji="0" lang="en-US" sz="1800" b="1" i="0" u="none" strike="noStrike" kern="0" cap="none" spc="0" normalizeH="0" baseline="0" noProof="0" dirty="0">
                  <a:ln>
                    <a:noFill/>
                  </a:ln>
                  <a:solidFill>
                    <a:srgbClr val="9BBB59">
                      <a:lumMod val="75000"/>
                    </a:srgbClr>
                  </a:solidFill>
                  <a:effectLst/>
                  <a:uLnTx/>
                  <a:uFillTx/>
                  <a:latin typeface="Calibri" panose="020F0502020204030204"/>
                  <a:ea typeface="+mn-ea"/>
                  <a:cs typeface="+mn-cs"/>
                </a:rPr>
              </a:br>
              <a:r>
                <a:rPr kumimoji="0" lang="en-US" sz="1800" b="1" i="0"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Layers</a:t>
              </a:r>
            </a:p>
          </p:txBody>
        </p:sp>
      </p:grpSp>
      <p:grpSp>
        <p:nvGrpSpPr>
          <p:cNvPr id="66" name="Group 65"/>
          <p:cNvGrpSpPr/>
          <p:nvPr/>
        </p:nvGrpSpPr>
        <p:grpSpPr>
          <a:xfrm>
            <a:off x="6827037" y="4021907"/>
            <a:ext cx="1933576" cy="1004852"/>
            <a:chOff x="3515527" y="3130461"/>
            <a:chExt cx="1933576" cy="1004852"/>
          </a:xfrm>
        </p:grpSpPr>
        <p:sp>
          <p:nvSpPr>
            <p:cNvPr id="67" name="TextBox 66"/>
            <p:cNvSpPr txBox="1"/>
            <p:nvPr/>
          </p:nvSpPr>
          <p:spPr bwMode="auto">
            <a:xfrm>
              <a:off x="3515527" y="3130461"/>
              <a:ext cx="1933576" cy="784830"/>
            </a:xfrm>
            <a:prstGeom prst="rect">
              <a:avLst/>
            </a:prstGeom>
            <a:noFill/>
          </p:spPr>
          <p:txBody>
            <a:bodyPr wrap="square" lIns="0" tIns="0" rIns="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2000" b="0" i="1" u="none" strike="noStrike" kern="1200" cap="none" spc="-100" normalizeH="0" baseline="0" noProof="0" dirty="0">
                  <a:ln>
                    <a:noFill/>
                  </a:ln>
                  <a:solidFill>
                    <a:prstClr val="white">
                      <a:lumMod val="50000"/>
                    </a:prstClr>
                  </a:solidFill>
                  <a:effectLst/>
                  <a:uLnTx/>
                  <a:uFillTx/>
                  <a:latin typeface="Calibri" panose="020F0502020204030204"/>
                  <a:ea typeface="+mn-ea"/>
                  <a:cs typeface="+mn-cs"/>
                </a:rPr>
                <a:t>high bandwidth </a:t>
              </a:r>
              <a:r>
                <a:rPr kumimoji="0" lang="en-US" sz="2000" b="0" i="0" u="none" strike="noStrike" kern="1200" cap="none" spc="-100" normalizeH="0" baseline="0" noProof="0" dirty="0">
                  <a:ln>
                    <a:noFill/>
                  </a:ln>
                  <a:solidFill>
                    <a:prstClr val="white">
                      <a:lumMod val="50000"/>
                    </a:prstClr>
                  </a:solidFill>
                  <a:effectLst/>
                  <a:uLnTx/>
                  <a:uFillTx/>
                  <a:latin typeface="Calibri" panose="020F0502020204030204"/>
                  <a:ea typeface="+mn-ea"/>
                  <a:cs typeface="+mn-cs"/>
                </a:rPr>
                <a:t>with</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Through-Silicon</a:t>
              </a:r>
              <a:br>
                <a:rPr kumimoji="0" lang="en-US" sz="2000" b="1"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br>
              <a:r>
                <a:rPr kumimoji="0" lang="en-US" sz="2000" b="1" i="0" u="none" strike="noStrike" kern="1200" cap="none" spc="0" normalizeH="0" baseline="0" noProof="0" dirty="0" err="1">
                  <a:ln>
                    <a:noFill/>
                  </a:ln>
                  <a:solidFill>
                    <a:prstClr val="white">
                      <a:lumMod val="50000"/>
                    </a:prstClr>
                  </a:solidFill>
                  <a:effectLst/>
                  <a:uLnTx/>
                  <a:uFillTx/>
                  <a:latin typeface="Calibri" panose="020F0502020204030204"/>
                  <a:ea typeface="+mn-ea"/>
                  <a:cs typeface="+mn-cs"/>
                </a:rPr>
                <a:t>Vias</a:t>
              </a:r>
              <a:r>
                <a:rPr kumimoji="0" lang="en-US" sz="2000" b="1"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 (TSVs)</a:t>
              </a:r>
            </a:p>
          </p:txBody>
        </p:sp>
        <p:cxnSp>
          <p:nvCxnSpPr>
            <p:cNvPr id="68" name="Curved Connector 67"/>
            <p:cNvCxnSpPr>
              <a:cxnSpLocks noChangeShapeType="1"/>
              <a:stCxn id="67" idx="3"/>
              <a:endCxn id="21" idx="4"/>
            </p:cNvCxnSpPr>
            <p:nvPr/>
          </p:nvCxnSpPr>
          <p:spPr bwMode="auto">
            <a:xfrm flipH="1">
              <a:off x="5391953" y="3522876"/>
              <a:ext cx="57150" cy="612437"/>
            </a:xfrm>
            <a:prstGeom prst="curvedConnector3">
              <a:avLst>
                <a:gd name="adj1" fmla="val -400000"/>
              </a:avLst>
            </a:prstGeom>
            <a:noFill/>
            <a:ln w="38100" algn="ctr">
              <a:solidFill>
                <a:schemeClr val="bg1">
                  <a:lumMod val="50000"/>
                </a:schemeClr>
              </a:solidFill>
              <a:miter lim="800000"/>
              <a:headEnd/>
              <a:tailEnd type="triangle" w="med" len="med"/>
            </a:ln>
            <a:extLst>
              <a:ext uri="{909E8E84-426E-40DD-AFC4-6F175D3DCCD1}">
                <a14:hiddenFill xmlns:a14="http://schemas.microsoft.com/office/drawing/2010/main">
                  <a:noFill/>
                </a14:hiddenFill>
              </a:ext>
            </a:extLst>
          </p:spPr>
        </p:cxnSp>
      </p:grpSp>
      <p:sp>
        <p:nvSpPr>
          <p:cNvPr id="69" name="TextBox 68"/>
          <p:cNvSpPr txBox="1"/>
          <p:nvPr/>
        </p:nvSpPr>
        <p:spPr bwMode="auto">
          <a:xfrm>
            <a:off x="6644046" y="6229290"/>
            <a:ext cx="2256708" cy="400110"/>
          </a:xfrm>
          <a:prstGeom prst="rect">
            <a:avLst/>
          </a:prstGeom>
          <a:noFill/>
        </p:spPr>
        <p:txBody>
          <a:bodyPr wrap="none" lIns="0" r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5B9BD5">
                    <a:lumMod val="75000"/>
                  </a:srgbClr>
                </a:solidFill>
                <a:effectLst/>
                <a:uLnTx/>
                <a:uFillTx/>
                <a:latin typeface="Calibri" panose="020F0502020204030204"/>
                <a:ea typeface="+mn-ea"/>
                <a:cs typeface="+mn-cs"/>
              </a:rPr>
              <a:t>dedicated</a:t>
            </a:r>
            <a:r>
              <a:rPr kumimoji="0" lang="en-US" sz="2000" b="1" i="1" u="none" strike="noStrike" kern="1200" cap="none" spc="0" normalizeH="0" baseline="0" noProof="0" dirty="0">
                <a:ln>
                  <a:noFill/>
                </a:ln>
                <a:solidFill>
                  <a:srgbClr val="5B9BD5">
                    <a:lumMod val="75000"/>
                  </a:srgbClr>
                </a:solidFill>
                <a:effectLst/>
                <a:uLnTx/>
                <a:uFillTx/>
                <a:latin typeface="Calibri" panose="020F0502020204030204"/>
                <a:ea typeface="+mn-ea"/>
                <a:cs typeface="+mn-cs"/>
              </a:rPr>
              <a:t> </a:t>
            </a:r>
            <a:r>
              <a:rPr kumimoji="0" lang="en-US" sz="2000" b="1" i="0" u="none" strike="noStrike" kern="1200" cap="none" spc="0" normalizeH="0" baseline="0" noProof="0" dirty="0">
                <a:ln>
                  <a:noFill/>
                </a:ln>
                <a:solidFill>
                  <a:srgbClr val="5B9BD5">
                    <a:lumMod val="75000"/>
                  </a:srgbClr>
                </a:solidFill>
                <a:effectLst/>
                <a:uLnTx/>
                <a:uFillTx/>
                <a:latin typeface="Calibri" panose="020F0502020204030204"/>
                <a:ea typeface="+mn-ea"/>
                <a:cs typeface="+mn-cs"/>
              </a:rPr>
              <a:t>Logic Layer</a:t>
            </a:r>
          </a:p>
        </p:txBody>
      </p:sp>
      <p:sp>
        <p:nvSpPr>
          <p:cNvPr id="80" name="Rectangle 79"/>
          <p:cNvSpPr/>
          <p:nvPr/>
        </p:nvSpPr>
        <p:spPr>
          <a:xfrm>
            <a:off x="76200" y="2336145"/>
            <a:ext cx="5663872" cy="8377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1" name="Rectangle 80"/>
          <p:cNvSpPr/>
          <p:nvPr/>
        </p:nvSpPr>
        <p:spPr>
          <a:xfrm>
            <a:off x="76200" y="3173852"/>
            <a:ext cx="5663872" cy="18288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82" name="Rectangle 81"/>
          <p:cNvSpPr/>
          <p:nvPr/>
        </p:nvSpPr>
        <p:spPr>
          <a:xfrm>
            <a:off x="76200" y="4973156"/>
            <a:ext cx="5663872" cy="18086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83" name="Table 82"/>
          <p:cNvGraphicFramePr>
            <a:graphicFrameLocks noGrp="1"/>
          </p:cNvGraphicFramePr>
          <p:nvPr/>
        </p:nvGraphicFramePr>
        <p:xfrm>
          <a:off x="152400" y="799783"/>
          <a:ext cx="5562600" cy="6156960"/>
        </p:xfrm>
        <a:graphic>
          <a:graphicData uri="http://schemas.openxmlformats.org/drawingml/2006/table">
            <a:tbl>
              <a:tblPr firstRow="1" bandRow="1">
                <a:tableStyleId>{5C22544A-7EE6-4342-B048-85BDC9FD1C3A}</a:tableStyleId>
              </a:tblPr>
              <a:tblGrid>
                <a:gridCol w="1447800">
                  <a:extLst>
                    <a:ext uri="{9D8B030D-6E8A-4147-A177-3AD203B41FA5}">
                      <a16:colId xmlns:a16="http://schemas.microsoft.com/office/drawing/2014/main" val="1865775044"/>
                    </a:ext>
                  </a:extLst>
                </a:gridCol>
                <a:gridCol w="1028700">
                  <a:extLst>
                    <a:ext uri="{9D8B030D-6E8A-4147-A177-3AD203B41FA5}">
                      <a16:colId xmlns:a16="http://schemas.microsoft.com/office/drawing/2014/main" val="2931050581"/>
                    </a:ext>
                  </a:extLst>
                </a:gridCol>
                <a:gridCol w="1028700">
                  <a:extLst>
                    <a:ext uri="{9D8B030D-6E8A-4147-A177-3AD203B41FA5}">
                      <a16:colId xmlns:a16="http://schemas.microsoft.com/office/drawing/2014/main" val="2480256659"/>
                    </a:ext>
                  </a:extLst>
                </a:gridCol>
                <a:gridCol w="1028700">
                  <a:extLst>
                    <a:ext uri="{9D8B030D-6E8A-4147-A177-3AD203B41FA5}">
                      <a16:colId xmlns:a16="http://schemas.microsoft.com/office/drawing/2014/main" val="3224697103"/>
                    </a:ext>
                  </a:extLst>
                </a:gridCol>
                <a:gridCol w="1028700">
                  <a:extLst>
                    <a:ext uri="{9D8B030D-6E8A-4147-A177-3AD203B41FA5}">
                      <a16:colId xmlns:a16="http://schemas.microsoft.com/office/drawing/2014/main" val="1389644233"/>
                    </a:ext>
                  </a:extLst>
                </a:gridCol>
              </a:tblGrid>
              <a:tr h="370840">
                <a:tc>
                  <a:txBody>
                    <a:bodyPr/>
                    <a:lstStyle/>
                    <a:p>
                      <a:pPr algn="ctr"/>
                      <a:r>
                        <a:rPr lang="en-US" sz="2200" dirty="0">
                          <a:latin typeface="Adobe Garamond Pro Bold" panose="02020702060506020403" pitchFamily="18" charset="0"/>
                        </a:rPr>
                        <a:t>DRAM Type</a:t>
                      </a:r>
                    </a:p>
                  </a:txBody>
                  <a:tcPr marL="0" marR="0" anchor="ctr"/>
                </a:tc>
                <a:tc>
                  <a:txBody>
                    <a:bodyPr/>
                    <a:lstStyle/>
                    <a:p>
                      <a:pPr algn="ctr"/>
                      <a:r>
                        <a:rPr lang="en-US" sz="2200" dirty="0">
                          <a:latin typeface="Adobe Garamond Pro Bold" panose="02020702060506020403" pitchFamily="18" charset="0"/>
                        </a:rPr>
                        <a:t>Banks per Rank</a:t>
                      </a:r>
                    </a:p>
                  </a:txBody>
                  <a:tcPr marL="0" marR="0" anchor="ctr"/>
                </a:tc>
                <a:tc>
                  <a:txBody>
                    <a:bodyPr/>
                    <a:lstStyle/>
                    <a:p>
                      <a:pPr algn="ctr"/>
                      <a:r>
                        <a:rPr lang="en-US" sz="2200" dirty="0">
                          <a:latin typeface="Adobe Garamond Pro Bold" panose="02020702060506020403" pitchFamily="18" charset="0"/>
                        </a:rPr>
                        <a:t>Bank Groups</a:t>
                      </a:r>
                    </a:p>
                  </a:txBody>
                  <a:tcPr marL="0" marR="0" anchor="ctr"/>
                </a:tc>
                <a:tc>
                  <a:txBody>
                    <a:bodyPr/>
                    <a:lstStyle/>
                    <a:p>
                      <a:pPr algn="ctr"/>
                      <a:r>
                        <a:rPr lang="en-US" sz="2200" dirty="0">
                          <a:latin typeface="Adobe Garamond Pro Bold" panose="02020702060506020403" pitchFamily="18" charset="0"/>
                        </a:rPr>
                        <a:t>3D-Stacked</a:t>
                      </a:r>
                    </a:p>
                  </a:txBody>
                  <a:tcPr marL="0" marR="0" anchor="ctr"/>
                </a:tc>
                <a:tc>
                  <a:txBody>
                    <a:bodyPr/>
                    <a:lstStyle/>
                    <a:p>
                      <a:pPr algn="ctr"/>
                      <a:r>
                        <a:rPr lang="en-US" sz="2200" dirty="0">
                          <a:latin typeface="Adobe Garamond Pro Bold" panose="02020702060506020403" pitchFamily="18" charset="0"/>
                        </a:rPr>
                        <a:t>Low-Power</a:t>
                      </a:r>
                    </a:p>
                  </a:txBody>
                  <a:tcPr marL="0" marR="0" anchor="ctr"/>
                </a:tc>
                <a:extLst>
                  <a:ext uri="{0D108BD9-81ED-4DB2-BD59-A6C34878D82A}">
                    <a16:rowId xmlns:a16="http://schemas.microsoft.com/office/drawing/2014/main" val="2686557727"/>
                  </a:ext>
                </a:extLst>
              </a:tr>
              <a:tr h="370840">
                <a:tc>
                  <a:txBody>
                    <a:bodyPr/>
                    <a:lstStyle/>
                    <a:p>
                      <a:pPr algn="ctr"/>
                      <a:r>
                        <a:rPr lang="en-US" sz="2200" b="1" dirty="0">
                          <a:latin typeface="Adobe Garamond Pro" panose="02020502060506020403" pitchFamily="18" charset="0"/>
                        </a:rPr>
                        <a:t>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928287677"/>
                  </a:ext>
                </a:extLst>
              </a:tr>
              <a:tr h="370840">
                <a:tc>
                  <a:txBody>
                    <a:bodyPr/>
                    <a:lstStyle/>
                    <a:p>
                      <a:pPr algn="ctr"/>
                      <a:r>
                        <a:rPr lang="en-US" sz="2200" b="1" dirty="0">
                          <a:latin typeface="Adobe Garamond Pro" panose="02020502060506020403" pitchFamily="18" charset="0"/>
                        </a:rPr>
                        <a:t>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758072128"/>
                  </a:ext>
                </a:extLst>
              </a:tr>
              <a:tr h="370840">
                <a:tc>
                  <a:txBody>
                    <a:bodyPr/>
                    <a:lstStyle/>
                    <a:p>
                      <a:pPr algn="ctr"/>
                      <a:r>
                        <a:rPr lang="en-US" sz="2200" b="1" dirty="0">
                          <a:latin typeface="Adobe Garamond Pro" panose="02020502060506020403" pitchFamily="18" charset="0"/>
                        </a:rPr>
                        <a:t>GDDR5</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63814981"/>
                  </a:ext>
                </a:extLst>
              </a:tr>
              <a:tr h="370840">
                <a:tc>
                  <a:txBody>
                    <a:bodyPr/>
                    <a:lstStyle/>
                    <a:p>
                      <a:pPr algn="ctr"/>
                      <a:r>
                        <a:rPr lang="en-US" sz="2200" b="1" dirty="0">
                          <a:latin typeface="Adobe Garamond Pro" panose="02020502060506020403" pitchFamily="18" charset="0"/>
                        </a:rPr>
                        <a:t>HBM</a:t>
                      </a:r>
                    </a:p>
                    <a:p>
                      <a:pPr algn="ctr"/>
                      <a:r>
                        <a:rPr lang="en-US" sz="1600" b="1" dirty="0">
                          <a:latin typeface="Adobe Garamond Pro" panose="02020502060506020403" pitchFamily="18" charset="0"/>
                        </a:rPr>
                        <a:t>High-Bandwidth Memory</a:t>
                      </a:r>
                      <a:endParaRPr lang="en-US" sz="2200" b="1" dirty="0">
                        <a:latin typeface="Adobe Garamond Pro" panose="02020502060506020403" pitchFamily="18" charset="0"/>
                      </a:endParaRP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3889831791"/>
                  </a:ext>
                </a:extLst>
              </a:tr>
              <a:tr h="370840">
                <a:tc>
                  <a:txBody>
                    <a:bodyPr/>
                    <a:lstStyle/>
                    <a:p>
                      <a:pPr algn="ctr"/>
                      <a:r>
                        <a:rPr lang="en-US" sz="2200" b="1" dirty="0">
                          <a:latin typeface="Adobe Garamond Pro" panose="02020502060506020403" pitchFamily="18" charset="0"/>
                        </a:rPr>
                        <a:t>HMC</a:t>
                      </a:r>
                    </a:p>
                    <a:p>
                      <a:pPr algn="ctr"/>
                      <a:r>
                        <a:rPr lang="en-US" sz="1600" b="1" dirty="0">
                          <a:latin typeface="Adobe Garamond Pro" panose="02020502060506020403" pitchFamily="18" charset="0"/>
                        </a:rPr>
                        <a:t>Hybrid Memory Cube</a:t>
                      </a:r>
                    </a:p>
                  </a:txBody>
                  <a:tcPr marL="0" marR="0" anchor="ctr"/>
                </a:tc>
                <a:tc>
                  <a:txBody>
                    <a:bodyPr/>
                    <a:lstStyle/>
                    <a:p>
                      <a:pPr algn="ctr"/>
                      <a:r>
                        <a:rPr lang="en-US" sz="2200" dirty="0">
                          <a:latin typeface="Adobe Garamond Pro" panose="02020502060506020403" pitchFamily="18" charset="0"/>
                        </a:rPr>
                        <a:t>256</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93088369"/>
                  </a:ext>
                </a:extLst>
              </a:tr>
              <a:tr h="370840">
                <a:tc>
                  <a:txBody>
                    <a:bodyPr/>
                    <a:lstStyle/>
                    <a:p>
                      <a:pPr algn="ctr"/>
                      <a:r>
                        <a:rPr lang="en-US" sz="2200" b="1" dirty="0">
                          <a:latin typeface="Adobe Garamond Pro" panose="02020502060506020403" pitchFamily="18" charset="0"/>
                        </a:rPr>
                        <a:t>Wide I/O</a:t>
                      </a:r>
                    </a:p>
                  </a:txBody>
                  <a:tcPr marL="0" marR="0" anchor="ctr"/>
                </a:tc>
                <a:tc>
                  <a:txBody>
                    <a:bodyPr/>
                    <a:lstStyle/>
                    <a:p>
                      <a:pPr algn="ctr"/>
                      <a:r>
                        <a:rPr lang="en-US" sz="2200" dirty="0">
                          <a:latin typeface="Adobe Garamond Pro" panose="02020502060506020403" pitchFamily="18" charset="0"/>
                        </a:rPr>
                        <a:t>4</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556445875"/>
                  </a:ext>
                </a:extLst>
              </a:tr>
              <a:tr h="370840">
                <a:tc>
                  <a:txBody>
                    <a:bodyPr/>
                    <a:lstStyle/>
                    <a:p>
                      <a:pPr algn="ctr"/>
                      <a:r>
                        <a:rPr lang="en-US" sz="2200" b="1" dirty="0">
                          <a:latin typeface="Adobe Garamond Pro" panose="02020502060506020403" pitchFamily="18" charset="0"/>
                        </a:rPr>
                        <a:t>Wide I/O 2</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1162054000"/>
                  </a:ext>
                </a:extLst>
              </a:tr>
              <a:tr h="370840">
                <a:tc>
                  <a:txBody>
                    <a:bodyPr/>
                    <a:lstStyle/>
                    <a:p>
                      <a:pPr algn="ctr"/>
                      <a:r>
                        <a:rPr lang="en-US" sz="2200" b="1" dirty="0">
                          <a:latin typeface="Adobe Garamond Pro" panose="02020502060506020403" pitchFamily="18" charset="0"/>
                        </a:rPr>
                        <a:t>LPDDR3</a:t>
                      </a:r>
                    </a:p>
                  </a:txBody>
                  <a:tcPr marL="0" marR="0" anchor="ctr"/>
                </a:tc>
                <a:tc>
                  <a:txBody>
                    <a:bodyPr/>
                    <a:lstStyle/>
                    <a:p>
                      <a:pPr algn="ctr"/>
                      <a:r>
                        <a:rPr lang="en-US" sz="2200" dirty="0">
                          <a:latin typeface="Adobe Garamond Pro" panose="02020502060506020403" pitchFamily="18" charset="0"/>
                        </a:rPr>
                        <a:t>8</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716714267"/>
                  </a:ext>
                </a:extLst>
              </a:tr>
              <a:tr h="370840">
                <a:tc>
                  <a:txBody>
                    <a:bodyPr/>
                    <a:lstStyle/>
                    <a:p>
                      <a:pPr algn="ctr"/>
                      <a:r>
                        <a:rPr lang="en-US" sz="2200" b="1" dirty="0">
                          <a:latin typeface="Adobe Garamond Pro" panose="02020502060506020403" pitchFamily="18" charset="0"/>
                        </a:rPr>
                        <a:t>LPDDR4</a:t>
                      </a:r>
                    </a:p>
                  </a:txBody>
                  <a:tcPr marL="0" marR="0" anchor="ctr"/>
                </a:tc>
                <a:tc>
                  <a:txBody>
                    <a:bodyPr/>
                    <a:lstStyle/>
                    <a:p>
                      <a:pPr algn="ctr"/>
                      <a:r>
                        <a:rPr lang="en-US" sz="2200" dirty="0">
                          <a:latin typeface="Adobe Garamond Pro" panose="02020502060506020403" pitchFamily="18" charset="0"/>
                        </a:rPr>
                        <a:t>16</a:t>
                      </a: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algn="ctr"/>
                      <a:endParaRPr lang="en-US" sz="2200" dirty="0">
                        <a:latin typeface="Adobe Garamond Pro" panose="02020502060506020403" pitchFamily="18" charset="0"/>
                      </a:endParaRPr>
                    </a:p>
                  </a:txBody>
                  <a:tcPr marL="0" marR="0" anchor="ct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2200" dirty="0">
                          <a:latin typeface="Adobe Garamond Pro" panose="02020502060506020403" pitchFamily="18" charset="0"/>
                          <a:sym typeface="Wingdings" panose="05000000000000000000" pitchFamily="2" charset="2"/>
                        </a:rPr>
                        <a:t></a:t>
                      </a:r>
                      <a:endParaRPr lang="en-US" sz="2200" dirty="0">
                        <a:latin typeface="Adobe Garamond Pro" panose="02020502060506020403" pitchFamily="18" charset="0"/>
                      </a:endParaRPr>
                    </a:p>
                  </a:txBody>
                  <a:tcPr marL="0" marR="0" anchor="ctr"/>
                </a:tc>
                <a:extLst>
                  <a:ext uri="{0D108BD9-81ED-4DB2-BD59-A6C34878D82A}">
                    <a16:rowId xmlns:a16="http://schemas.microsoft.com/office/drawing/2014/main" val="4171935445"/>
                  </a:ext>
                </a:extLst>
              </a:tr>
            </a:tbl>
          </a:graphicData>
        </a:graphic>
      </p:graphicFrame>
      <p:cxnSp>
        <p:nvCxnSpPr>
          <p:cNvPr id="92" name="Straight Connector 91"/>
          <p:cNvCxnSpPr/>
          <p:nvPr/>
        </p:nvCxnSpPr>
        <p:spPr>
          <a:xfrm>
            <a:off x="5841344" y="2819400"/>
            <a:ext cx="3207918" cy="0"/>
          </a:xfrm>
          <a:prstGeom prst="line">
            <a:avLst/>
          </a:prstGeom>
          <a:noFill/>
          <a:ln w="50800" cap="flat" cmpd="sng" algn="ctr">
            <a:solidFill>
              <a:sysClr val="windowText" lastClr="000000"/>
            </a:solidFill>
            <a:prstDash val="solid"/>
            <a:miter lim="800000"/>
          </a:ln>
          <a:effectLst/>
        </p:spPr>
      </p:cxnSp>
      <p:sp>
        <p:nvSpPr>
          <p:cNvPr id="93" name="Rounded Rectangle 92"/>
          <p:cNvSpPr/>
          <p:nvPr/>
        </p:nvSpPr>
        <p:spPr>
          <a:xfrm>
            <a:off x="5841344" y="1307394"/>
            <a:ext cx="1538759" cy="1191930"/>
          </a:xfrm>
          <a:prstGeom prst="roundRect">
            <a:avLst>
              <a:gd name="adj" fmla="val 6768"/>
            </a:avLst>
          </a:prstGeom>
          <a:solidFill>
            <a:schemeClr val="accent3">
              <a:lumMod val="20000"/>
              <a:lumOff val="80000"/>
            </a:schemeClr>
          </a:solidFill>
          <a:ln w="12700" cap="flat" cmpd="sng" algn="ctr">
            <a:solidFill>
              <a:schemeClr val="tx1">
                <a:lumMod val="75000"/>
                <a:lumOff val="25000"/>
              </a:schemeClr>
            </a:solidFill>
            <a:prstDash val="lgDash"/>
            <a:miter lim="800000"/>
          </a:ln>
          <a:effectLst/>
        </p:spPr>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Bank Group</a:t>
            </a:r>
          </a:p>
        </p:txBody>
      </p:sp>
      <p:sp>
        <p:nvSpPr>
          <p:cNvPr id="94" name="Rounded Rectangle 93"/>
          <p:cNvSpPr/>
          <p:nvPr/>
        </p:nvSpPr>
        <p:spPr>
          <a:xfrm>
            <a:off x="7510503" y="1307394"/>
            <a:ext cx="1538759" cy="1191930"/>
          </a:xfrm>
          <a:prstGeom prst="roundRect">
            <a:avLst>
              <a:gd name="adj" fmla="val 6768"/>
            </a:avLst>
          </a:prstGeom>
          <a:solidFill>
            <a:schemeClr val="accent3">
              <a:lumMod val="20000"/>
              <a:lumOff val="80000"/>
            </a:schemeClr>
          </a:solidFill>
          <a:ln w="12700" cap="flat" cmpd="sng" algn="ctr">
            <a:solidFill>
              <a:schemeClr val="tx1">
                <a:lumMod val="75000"/>
                <a:lumOff val="25000"/>
              </a:schemeClr>
            </a:solidFill>
            <a:prstDash val="lgDash"/>
            <a:miter lim="800000"/>
          </a:ln>
          <a:effectLst/>
        </p:spPr>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9BBB59">
                    <a:lumMod val="75000"/>
                  </a:srgbClr>
                </a:solidFill>
                <a:effectLst/>
                <a:uLnTx/>
                <a:uFillTx/>
                <a:latin typeface="Calibri" panose="020F0502020204030204"/>
                <a:ea typeface="+mn-ea"/>
                <a:cs typeface="+mn-cs"/>
              </a:rPr>
              <a:t>Bank Group</a:t>
            </a:r>
          </a:p>
        </p:txBody>
      </p:sp>
      <p:sp>
        <p:nvSpPr>
          <p:cNvPr id="84" name="Rounded Rectangle 83"/>
          <p:cNvSpPr/>
          <p:nvPr/>
        </p:nvSpPr>
        <p:spPr>
          <a:xfrm>
            <a:off x="5943600"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85" name="Rounded Rectangle 84"/>
          <p:cNvSpPr/>
          <p:nvPr/>
        </p:nvSpPr>
        <p:spPr>
          <a:xfrm>
            <a:off x="6768536"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86" name="Rounded Rectangle 85"/>
          <p:cNvSpPr/>
          <p:nvPr/>
        </p:nvSpPr>
        <p:spPr>
          <a:xfrm>
            <a:off x="7593472"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87" name="Rounded Rectangle 86"/>
          <p:cNvSpPr/>
          <p:nvPr/>
        </p:nvSpPr>
        <p:spPr>
          <a:xfrm>
            <a:off x="8418409" y="1749721"/>
            <a:ext cx="507027" cy="293914"/>
          </a:xfrm>
          <a:prstGeom prst="roundRect">
            <a:avLst/>
          </a:prstGeom>
          <a:solidFill>
            <a:srgbClr val="70AD47">
              <a:lumMod val="50000"/>
            </a:srgbClr>
          </a:solidFill>
          <a:ln w="12700" cap="flat" cmpd="sng" algn="ctr">
            <a:solidFill>
              <a:schemeClr val="tx1">
                <a:lumMod val="75000"/>
                <a:lumOff val="25000"/>
              </a:schemeClr>
            </a:solidFill>
            <a:prstDash val="solid"/>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0" cap="none" spc="0" normalizeH="0" baseline="0" noProof="0" dirty="0">
                <a:ln>
                  <a:noFill/>
                </a:ln>
                <a:solidFill>
                  <a:prstClr val="white"/>
                </a:solidFill>
                <a:effectLst/>
                <a:uLnTx/>
                <a:uFillTx/>
                <a:latin typeface="Calibri" panose="020F0502020204030204"/>
                <a:ea typeface="+mn-ea"/>
                <a:cs typeface="+mn-cs"/>
              </a:rPr>
              <a:t>Bank</a:t>
            </a:r>
          </a:p>
        </p:txBody>
      </p:sp>
      <p:sp>
        <p:nvSpPr>
          <p:cNvPr id="103" name="TextBox 102"/>
          <p:cNvSpPr txBox="1"/>
          <p:nvPr/>
        </p:nvSpPr>
        <p:spPr>
          <a:xfrm>
            <a:off x="6673983" y="2801012"/>
            <a:ext cx="1612621"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prstClr val="black"/>
                </a:solidFill>
                <a:effectLst/>
                <a:uLnTx/>
                <a:uFillTx/>
                <a:latin typeface="Calibri" panose="020F0502020204030204"/>
                <a:ea typeface="+mn-ea"/>
                <a:cs typeface="+mn-cs"/>
              </a:rPr>
              <a:t>memory channel</a:t>
            </a:r>
          </a:p>
        </p:txBody>
      </p:sp>
      <p:grpSp>
        <p:nvGrpSpPr>
          <p:cNvPr id="109" name="Group 108"/>
          <p:cNvGrpSpPr/>
          <p:nvPr/>
        </p:nvGrpSpPr>
        <p:grpSpPr>
          <a:xfrm>
            <a:off x="6191375" y="2054087"/>
            <a:ext cx="2501327" cy="176873"/>
            <a:chOff x="6348198" y="2190137"/>
            <a:chExt cx="2501327" cy="781663"/>
          </a:xfrm>
        </p:grpSpPr>
        <p:cxnSp>
          <p:nvCxnSpPr>
            <p:cNvPr id="105" name="Straight Connector 104"/>
            <p:cNvCxnSpPr/>
            <p:nvPr/>
          </p:nvCxnSpPr>
          <p:spPr>
            <a:xfrm flipV="1">
              <a:off x="6348198" y="2190137"/>
              <a:ext cx="0" cy="781663"/>
            </a:xfrm>
            <a:prstGeom prst="line">
              <a:avLst/>
            </a:prstGeom>
            <a:noFill/>
            <a:ln w="50800" cap="flat" cmpd="sng" algn="ctr">
              <a:solidFill>
                <a:sysClr val="windowText" lastClr="000000"/>
              </a:solidFill>
              <a:prstDash val="solid"/>
              <a:miter lim="800000"/>
            </a:ln>
            <a:effectLst/>
          </p:spPr>
        </p:cxnSp>
        <p:cxnSp>
          <p:nvCxnSpPr>
            <p:cNvPr id="106" name="Straight Connector 105"/>
            <p:cNvCxnSpPr/>
            <p:nvPr/>
          </p:nvCxnSpPr>
          <p:spPr>
            <a:xfrm flipV="1">
              <a:off x="7185907" y="2190137"/>
              <a:ext cx="0" cy="781663"/>
            </a:xfrm>
            <a:prstGeom prst="line">
              <a:avLst/>
            </a:prstGeom>
            <a:noFill/>
            <a:ln w="50800" cap="flat" cmpd="sng" algn="ctr">
              <a:solidFill>
                <a:sysClr val="windowText" lastClr="000000"/>
              </a:solidFill>
              <a:prstDash val="solid"/>
              <a:miter lim="800000"/>
            </a:ln>
            <a:effectLst/>
          </p:spPr>
        </p:cxnSp>
        <p:cxnSp>
          <p:nvCxnSpPr>
            <p:cNvPr id="107" name="Straight Connector 106"/>
            <p:cNvCxnSpPr/>
            <p:nvPr/>
          </p:nvCxnSpPr>
          <p:spPr>
            <a:xfrm flipV="1">
              <a:off x="8011816" y="2190137"/>
              <a:ext cx="0" cy="781663"/>
            </a:xfrm>
            <a:prstGeom prst="line">
              <a:avLst/>
            </a:prstGeom>
            <a:noFill/>
            <a:ln w="50800" cap="flat" cmpd="sng" algn="ctr">
              <a:solidFill>
                <a:sysClr val="windowText" lastClr="000000"/>
              </a:solidFill>
              <a:prstDash val="solid"/>
              <a:miter lim="800000"/>
            </a:ln>
            <a:effectLst/>
          </p:spPr>
        </p:cxnSp>
        <p:cxnSp>
          <p:nvCxnSpPr>
            <p:cNvPr id="108" name="Straight Connector 107"/>
            <p:cNvCxnSpPr/>
            <p:nvPr/>
          </p:nvCxnSpPr>
          <p:spPr>
            <a:xfrm flipV="1">
              <a:off x="8849525" y="2190137"/>
              <a:ext cx="0" cy="781663"/>
            </a:xfrm>
            <a:prstGeom prst="line">
              <a:avLst/>
            </a:prstGeom>
            <a:noFill/>
            <a:ln w="50800" cap="flat" cmpd="sng" algn="ctr">
              <a:solidFill>
                <a:sysClr val="windowText" lastClr="000000"/>
              </a:solidFill>
              <a:prstDash val="solid"/>
              <a:miter lim="800000"/>
            </a:ln>
            <a:effectLst/>
          </p:spPr>
        </p:cxnSp>
      </p:grpSp>
      <p:cxnSp>
        <p:nvCxnSpPr>
          <p:cNvPr id="110" name="Straight Connector 109"/>
          <p:cNvCxnSpPr/>
          <p:nvPr/>
        </p:nvCxnSpPr>
        <p:spPr>
          <a:xfrm>
            <a:off x="6168441" y="2230960"/>
            <a:ext cx="887187" cy="0"/>
          </a:xfrm>
          <a:prstGeom prst="line">
            <a:avLst/>
          </a:prstGeom>
          <a:noFill/>
          <a:ln w="50800" cap="flat" cmpd="sng" algn="ctr">
            <a:solidFill>
              <a:sysClr val="windowText" lastClr="000000"/>
            </a:solidFill>
            <a:prstDash val="solid"/>
            <a:miter lim="800000"/>
          </a:ln>
          <a:effectLst/>
        </p:spPr>
      </p:cxnSp>
      <p:cxnSp>
        <p:nvCxnSpPr>
          <p:cNvPr id="112" name="Straight Connector 111"/>
          <p:cNvCxnSpPr/>
          <p:nvPr/>
        </p:nvCxnSpPr>
        <p:spPr>
          <a:xfrm>
            <a:off x="7832059" y="2230960"/>
            <a:ext cx="887187" cy="0"/>
          </a:xfrm>
          <a:prstGeom prst="line">
            <a:avLst/>
          </a:prstGeom>
          <a:noFill/>
          <a:ln w="50800" cap="flat" cmpd="sng" algn="ctr">
            <a:solidFill>
              <a:sysClr val="windowText" lastClr="000000"/>
            </a:solidFill>
            <a:prstDash val="solid"/>
            <a:miter lim="800000"/>
          </a:ln>
          <a:effectLst/>
        </p:spPr>
      </p:cxnSp>
      <p:cxnSp>
        <p:nvCxnSpPr>
          <p:cNvPr id="113" name="Straight Connector 112"/>
          <p:cNvCxnSpPr/>
          <p:nvPr/>
        </p:nvCxnSpPr>
        <p:spPr>
          <a:xfrm flipV="1">
            <a:off x="6591548" y="2218157"/>
            <a:ext cx="0" cy="582856"/>
          </a:xfrm>
          <a:prstGeom prst="line">
            <a:avLst/>
          </a:prstGeom>
          <a:noFill/>
          <a:ln w="50800" cap="flat" cmpd="sng" algn="ctr">
            <a:solidFill>
              <a:sysClr val="windowText" lastClr="000000"/>
            </a:solidFill>
            <a:prstDash val="solid"/>
            <a:miter lim="800000"/>
          </a:ln>
          <a:effectLst/>
        </p:spPr>
      </p:cxnSp>
      <p:cxnSp>
        <p:nvCxnSpPr>
          <p:cNvPr id="116" name="Straight Connector 115"/>
          <p:cNvCxnSpPr/>
          <p:nvPr/>
        </p:nvCxnSpPr>
        <p:spPr>
          <a:xfrm flipV="1">
            <a:off x="8272864" y="2218157"/>
            <a:ext cx="0" cy="582856"/>
          </a:xfrm>
          <a:prstGeom prst="line">
            <a:avLst/>
          </a:prstGeom>
          <a:noFill/>
          <a:ln w="50800" cap="flat" cmpd="sng" algn="ctr">
            <a:solidFill>
              <a:sysClr val="windowText" lastClr="000000"/>
            </a:solidFill>
            <a:prstDash val="solid"/>
            <a:miter lim="800000"/>
          </a:ln>
          <a:effectLst/>
        </p:spPr>
      </p:cxnSp>
      <p:sp>
        <p:nvSpPr>
          <p:cNvPr id="120" name="Rounded Rectangle 119"/>
          <p:cNvSpPr/>
          <p:nvPr/>
        </p:nvSpPr>
        <p:spPr>
          <a:xfrm>
            <a:off x="3358453" y="2348598"/>
            <a:ext cx="2314752" cy="381000"/>
          </a:xfrm>
          <a:prstGeom prst="roundRect">
            <a:avLst/>
          </a:prstGeom>
          <a:solidFill>
            <a:schemeClr val="accent2">
              <a:lumMod val="40000"/>
              <a:lumOff val="60000"/>
              <a:alpha val="50000"/>
            </a:schemeClr>
          </a:solidFill>
          <a:ln w="19050">
            <a:solidFill>
              <a:srgbClr val="96293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1" u="none" strike="noStrike" kern="1200" cap="none" spc="0" normalizeH="0" baseline="0" noProof="0" dirty="0">
                <a:ln>
                  <a:noFill/>
                </a:ln>
                <a:solidFill>
                  <a:srgbClr val="962930"/>
                </a:solidFill>
                <a:effectLst/>
                <a:uLnTx/>
                <a:uFillTx/>
                <a:latin typeface="Calibri"/>
                <a:ea typeface="+mn-ea"/>
                <a:cs typeface="+mn-cs"/>
              </a:rPr>
              <a:t>increased latency</a:t>
            </a:r>
          </a:p>
        </p:txBody>
      </p:sp>
      <p:sp>
        <p:nvSpPr>
          <p:cNvPr id="121" name="Rounded Rectangle 120"/>
          <p:cNvSpPr/>
          <p:nvPr/>
        </p:nvSpPr>
        <p:spPr>
          <a:xfrm>
            <a:off x="3358453" y="2754998"/>
            <a:ext cx="2314752" cy="381000"/>
          </a:xfrm>
          <a:prstGeom prst="roundRect">
            <a:avLst/>
          </a:prstGeom>
          <a:solidFill>
            <a:schemeClr val="accent2">
              <a:lumMod val="40000"/>
              <a:lumOff val="60000"/>
              <a:alpha val="50000"/>
            </a:schemeClr>
          </a:solidFill>
          <a:ln w="19050">
            <a:solidFill>
              <a:srgbClr val="96293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1" u="none" strike="noStrike" kern="1200" cap="none" spc="0" normalizeH="0" baseline="0" noProof="0" dirty="0">
                <a:ln>
                  <a:noFill/>
                </a:ln>
                <a:solidFill>
                  <a:srgbClr val="962930"/>
                </a:solidFill>
                <a:effectLst/>
                <a:uLnTx/>
                <a:uFillTx/>
                <a:latin typeface="Calibri"/>
                <a:ea typeface="+mn-ea"/>
                <a:cs typeface="+mn-cs"/>
              </a:rPr>
              <a:t>increased area/power</a:t>
            </a:r>
          </a:p>
        </p:txBody>
      </p:sp>
      <p:sp>
        <p:nvSpPr>
          <p:cNvPr id="122" name="Rounded Rectangle 121"/>
          <p:cNvSpPr/>
          <p:nvPr/>
        </p:nvSpPr>
        <p:spPr>
          <a:xfrm>
            <a:off x="2374900" y="4200842"/>
            <a:ext cx="1600200" cy="677029"/>
          </a:xfrm>
          <a:prstGeom prst="roundRect">
            <a:avLst/>
          </a:prstGeom>
          <a:solidFill>
            <a:schemeClr val="accent2">
              <a:lumMod val="40000"/>
              <a:lumOff val="60000"/>
              <a:alpha val="50000"/>
            </a:schemeClr>
          </a:solidFill>
          <a:ln w="19050">
            <a:solidFill>
              <a:srgbClr val="96293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i="1" u="none" strike="noStrike" kern="1200" cap="none" spc="0" normalizeH="0" baseline="0" noProof="0" dirty="0">
                <a:ln>
                  <a:noFill/>
                </a:ln>
                <a:solidFill>
                  <a:srgbClr val="962930"/>
                </a:solidFill>
                <a:effectLst/>
                <a:uLnTx/>
                <a:uFillTx/>
                <a:latin typeface="Calibri"/>
                <a:ea typeface="+mn-ea"/>
                <a:cs typeface="+mn-cs"/>
              </a:rPr>
              <a:t>narrower rows, higher latency</a:t>
            </a:r>
          </a:p>
        </p:txBody>
      </p:sp>
    </p:spTree>
    <p:extLst>
      <p:ext uri="{BB962C8B-B14F-4D97-AF65-F5344CB8AC3E}">
        <p14:creationId xmlns:p14="http://schemas.microsoft.com/office/powerpoint/2010/main" val="287059101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80"/>
                                        </p:tgtEl>
                                      </p:cBhvr>
                                    </p:animEffect>
                                    <p:set>
                                      <p:cBhvr>
                                        <p:cTn id="7" dur="1" fill="hold">
                                          <p:stCondLst>
                                            <p:cond delay="499"/>
                                          </p:stCondLst>
                                        </p:cTn>
                                        <p:tgtEl>
                                          <p:spTgt spid="80"/>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1">
                                            <p:txEl>
                                              <p:pRg st="0" end="0"/>
                                            </p:txEl>
                                          </p:spTgt>
                                        </p:tgtEl>
                                        <p:attrNameLst>
                                          <p:attrName>style.visibility</p:attrName>
                                        </p:attrNameLst>
                                      </p:cBhvr>
                                      <p:to>
                                        <p:strVal val="visible"/>
                                      </p:to>
                                    </p:set>
                                    <p:animEffect transition="in" filter="fade">
                                      <p:cBhvr>
                                        <p:cTn id="12" dur="500"/>
                                        <p:tgtEl>
                                          <p:spTgt spid="91">
                                            <p:txEl>
                                              <p:pRg st="0" end="0"/>
                                            </p:txEl>
                                          </p:spTgt>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84"/>
                                        </p:tgtEl>
                                        <p:attrNameLst>
                                          <p:attrName>style.visibility</p:attrName>
                                        </p:attrNameLst>
                                      </p:cBhvr>
                                      <p:to>
                                        <p:strVal val="visible"/>
                                      </p:to>
                                    </p:set>
                                    <p:animEffect transition="in" filter="fade">
                                      <p:cBhvr>
                                        <p:cTn id="16" dur="500"/>
                                        <p:tgtEl>
                                          <p:spTgt spid="8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5"/>
                                        </p:tgtEl>
                                        <p:attrNameLst>
                                          <p:attrName>style.visibility</p:attrName>
                                        </p:attrNameLst>
                                      </p:cBhvr>
                                      <p:to>
                                        <p:strVal val="visible"/>
                                      </p:to>
                                    </p:set>
                                    <p:animEffect transition="in" filter="fade">
                                      <p:cBhvr>
                                        <p:cTn id="19" dur="500"/>
                                        <p:tgtEl>
                                          <p:spTgt spid="8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6"/>
                                        </p:tgtEl>
                                        <p:attrNameLst>
                                          <p:attrName>style.visibility</p:attrName>
                                        </p:attrNameLst>
                                      </p:cBhvr>
                                      <p:to>
                                        <p:strVal val="visible"/>
                                      </p:to>
                                    </p:set>
                                    <p:animEffect transition="in" filter="fade">
                                      <p:cBhvr>
                                        <p:cTn id="22" dur="500"/>
                                        <p:tgtEl>
                                          <p:spTgt spid="8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7"/>
                                        </p:tgtEl>
                                        <p:attrNameLst>
                                          <p:attrName>style.visibility</p:attrName>
                                        </p:attrNameLst>
                                      </p:cBhvr>
                                      <p:to>
                                        <p:strVal val="visible"/>
                                      </p:to>
                                    </p:set>
                                    <p:animEffect transition="in" filter="fade">
                                      <p:cBhvr>
                                        <p:cTn id="25" dur="500"/>
                                        <p:tgtEl>
                                          <p:spTgt spid="87"/>
                                        </p:tgtEl>
                                      </p:cBhvr>
                                    </p:animEffect>
                                  </p:childTnLst>
                                </p:cTn>
                              </p:par>
                              <p:par>
                                <p:cTn id="26" presetID="10" presetClass="entr" presetSubtype="0" fill="hold" nodeType="withEffect">
                                  <p:stCondLst>
                                    <p:cond delay="0"/>
                                  </p:stCondLst>
                                  <p:childTnLst>
                                    <p:set>
                                      <p:cBhvr>
                                        <p:cTn id="27" dur="1" fill="hold">
                                          <p:stCondLst>
                                            <p:cond delay="0"/>
                                          </p:stCondLst>
                                        </p:cTn>
                                        <p:tgtEl>
                                          <p:spTgt spid="96"/>
                                        </p:tgtEl>
                                        <p:attrNameLst>
                                          <p:attrName>style.visibility</p:attrName>
                                        </p:attrNameLst>
                                      </p:cBhvr>
                                      <p:to>
                                        <p:strVal val="visible"/>
                                      </p:to>
                                    </p:set>
                                    <p:animEffect transition="in" filter="fade">
                                      <p:cBhvr>
                                        <p:cTn id="28" dur="500"/>
                                        <p:tgtEl>
                                          <p:spTgt spid="96"/>
                                        </p:tgtEl>
                                      </p:cBhvr>
                                    </p:animEffect>
                                  </p:childTnLst>
                                </p:cTn>
                              </p:par>
                              <p:par>
                                <p:cTn id="29" presetID="10" presetClass="entr" presetSubtype="0" fill="hold" nodeType="withEffect">
                                  <p:stCondLst>
                                    <p:cond delay="0"/>
                                  </p:stCondLst>
                                  <p:childTnLst>
                                    <p:set>
                                      <p:cBhvr>
                                        <p:cTn id="30" dur="1" fill="hold">
                                          <p:stCondLst>
                                            <p:cond delay="0"/>
                                          </p:stCondLst>
                                        </p:cTn>
                                        <p:tgtEl>
                                          <p:spTgt spid="100"/>
                                        </p:tgtEl>
                                        <p:attrNameLst>
                                          <p:attrName>style.visibility</p:attrName>
                                        </p:attrNameLst>
                                      </p:cBhvr>
                                      <p:to>
                                        <p:strVal val="visible"/>
                                      </p:to>
                                    </p:set>
                                    <p:animEffect transition="in" filter="fade">
                                      <p:cBhvr>
                                        <p:cTn id="31" dur="500"/>
                                        <p:tgtEl>
                                          <p:spTgt spid="100"/>
                                        </p:tgtEl>
                                      </p:cBhvr>
                                    </p:animEffect>
                                  </p:childTnLst>
                                </p:cTn>
                              </p:par>
                              <p:par>
                                <p:cTn id="32" presetID="10" presetClass="entr" presetSubtype="0" fill="hold" nodeType="withEffect">
                                  <p:stCondLst>
                                    <p:cond delay="0"/>
                                  </p:stCondLst>
                                  <p:childTnLst>
                                    <p:set>
                                      <p:cBhvr>
                                        <p:cTn id="33" dur="1" fill="hold">
                                          <p:stCondLst>
                                            <p:cond delay="0"/>
                                          </p:stCondLst>
                                        </p:cTn>
                                        <p:tgtEl>
                                          <p:spTgt spid="101"/>
                                        </p:tgtEl>
                                        <p:attrNameLst>
                                          <p:attrName>style.visibility</p:attrName>
                                        </p:attrNameLst>
                                      </p:cBhvr>
                                      <p:to>
                                        <p:strVal val="visible"/>
                                      </p:to>
                                    </p:set>
                                    <p:animEffect transition="in" filter="fade">
                                      <p:cBhvr>
                                        <p:cTn id="34" dur="500"/>
                                        <p:tgtEl>
                                          <p:spTgt spid="101"/>
                                        </p:tgtEl>
                                      </p:cBhvr>
                                    </p:animEffect>
                                  </p:childTnLst>
                                </p:cTn>
                              </p:par>
                              <p:par>
                                <p:cTn id="35" presetID="10" presetClass="entr" presetSubtype="0" fill="hold" nodeType="withEffect">
                                  <p:stCondLst>
                                    <p:cond delay="0"/>
                                  </p:stCondLst>
                                  <p:childTnLst>
                                    <p:set>
                                      <p:cBhvr>
                                        <p:cTn id="36" dur="1" fill="hold">
                                          <p:stCondLst>
                                            <p:cond delay="0"/>
                                          </p:stCondLst>
                                        </p:cTn>
                                        <p:tgtEl>
                                          <p:spTgt spid="102"/>
                                        </p:tgtEl>
                                        <p:attrNameLst>
                                          <p:attrName>style.visibility</p:attrName>
                                        </p:attrNameLst>
                                      </p:cBhvr>
                                      <p:to>
                                        <p:strVal val="visible"/>
                                      </p:to>
                                    </p:set>
                                    <p:animEffect transition="in" filter="fade">
                                      <p:cBhvr>
                                        <p:cTn id="37" dur="500"/>
                                        <p:tgtEl>
                                          <p:spTgt spid="102"/>
                                        </p:tgtEl>
                                      </p:cBhvr>
                                    </p:animEffect>
                                  </p:childTnLst>
                                </p:cTn>
                              </p:par>
                              <p:par>
                                <p:cTn id="38" presetID="10" presetClass="entr" presetSubtype="0" fill="hold" nodeType="withEffect">
                                  <p:stCondLst>
                                    <p:cond delay="0"/>
                                  </p:stCondLst>
                                  <p:childTnLst>
                                    <p:set>
                                      <p:cBhvr>
                                        <p:cTn id="39" dur="1" fill="hold">
                                          <p:stCondLst>
                                            <p:cond delay="0"/>
                                          </p:stCondLst>
                                        </p:cTn>
                                        <p:tgtEl>
                                          <p:spTgt spid="92"/>
                                        </p:tgtEl>
                                        <p:attrNameLst>
                                          <p:attrName>style.visibility</p:attrName>
                                        </p:attrNameLst>
                                      </p:cBhvr>
                                      <p:to>
                                        <p:strVal val="visible"/>
                                      </p:to>
                                    </p:set>
                                    <p:animEffect transition="in" filter="fade">
                                      <p:cBhvr>
                                        <p:cTn id="40" dur="500"/>
                                        <p:tgtEl>
                                          <p:spTgt spid="92"/>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03"/>
                                        </p:tgtEl>
                                        <p:attrNameLst>
                                          <p:attrName>style.visibility</p:attrName>
                                        </p:attrNameLst>
                                      </p:cBhvr>
                                      <p:to>
                                        <p:strVal val="visible"/>
                                      </p:to>
                                    </p:set>
                                    <p:animEffect transition="in" filter="fade">
                                      <p:cBhvr>
                                        <p:cTn id="43" dur="500"/>
                                        <p:tgtEl>
                                          <p:spTgt spid="103"/>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104"/>
                                        </p:tgtEl>
                                        <p:attrNameLst>
                                          <p:attrName>style.visibility</p:attrName>
                                        </p:attrNameLst>
                                      </p:cBhvr>
                                      <p:to>
                                        <p:strVal val="visible"/>
                                      </p:to>
                                    </p:set>
                                    <p:animEffect transition="in" filter="fade">
                                      <p:cBhvr>
                                        <p:cTn id="48" dur="500"/>
                                        <p:tgtEl>
                                          <p:spTgt spid="104"/>
                                        </p:tgtEl>
                                      </p:cBhvr>
                                    </p:animEffect>
                                  </p:childTnLst>
                                </p:cTn>
                              </p:par>
                              <p:par>
                                <p:cTn id="49" presetID="10" presetClass="entr" presetSubtype="0" fill="hold" nodeType="withEffect">
                                  <p:stCondLst>
                                    <p:cond delay="0"/>
                                  </p:stCondLst>
                                  <p:childTnLst>
                                    <p:set>
                                      <p:cBhvr>
                                        <p:cTn id="50" dur="1" fill="hold">
                                          <p:stCondLst>
                                            <p:cond delay="0"/>
                                          </p:stCondLst>
                                        </p:cTn>
                                        <p:tgtEl>
                                          <p:spTgt spid="109"/>
                                        </p:tgtEl>
                                        <p:attrNameLst>
                                          <p:attrName>style.visibility</p:attrName>
                                        </p:attrNameLst>
                                      </p:cBhvr>
                                      <p:to>
                                        <p:strVal val="visible"/>
                                      </p:to>
                                    </p:set>
                                    <p:animEffect transition="in" filter="fade">
                                      <p:cBhvr>
                                        <p:cTn id="51" dur="500"/>
                                        <p:tgtEl>
                                          <p:spTgt spid="109"/>
                                        </p:tgtEl>
                                      </p:cBhvr>
                                    </p:animEffect>
                                  </p:childTnLst>
                                </p:cTn>
                              </p:par>
                              <p:par>
                                <p:cTn id="52" presetID="10" presetClass="exit" presetSubtype="0" fill="hold" nodeType="withEffect">
                                  <p:stCondLst>
                                    <p:cond delay="0"/>
                                  </p:stCondLst>
                                  <p:childTnLst>
                                    <p:animEffect transition="out" filter="fade">
                                      <p:cBhvr>
                                        <p:cTn id="53" dur="500"/>
                                        <p:tgtEl>
                                          <p:spTgt spid="96"/>
                                        </p:tgtEl>
                                      </p:cBhvr>
                                    </p:animEffect>
                                    <p:set>
                                      <p:cBhvr>
                                        <p:cTn id="54" dur="1" fill="hold">
                                          <p:stCondLst>
                                            <p:cond delay="499"/>
                                          </p:stCondLst>
                                        </p:cTn>
                                        <p:tgtEl>
                                          <p:spTgt spid="96"/>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100"/>
                                        </p:tgtEl>
                                      </p:cBhvr>
                                    </p:animEffect>
                                    <p:set>
                                      <p:cBhvr>
                                        <p:cTn id="57" dur="1" fill="hold">
                                          <p:stCondLst>
                                            <p:cond delay="499"/>
                                          </p:stCondLst>
                                        </p:cTn>
                                        <p:tgtEl>
                                          <p:spTgt spid="100"/>
                                        </p:tgtEl>
                                        <p:attrNameLst>
                                          <p:attrName>style.visibility</p:attrName>
                                        </p:attrNameLst>
                                      </p:cBhvr>
                                      <p:to>
                                        <p:strVal val="hidden"/>
                                      </p:to>
                                    </p:set>
                                  </p:childTnLst>
                                </p:cTn>
                              </p:par>
                              <p:par>
                                <p:cTn id="58" presetID="10" presetClass="exit" presetSubtype="0" fill="hold" nodeType="withEffect">
                                  <p:stCondLst>
                                    <p:cond delay="0"/>
                                  </p:stCondLst>
                                  <p:childTnLst>
                                    <p:animEffect transition="out" filter="fade">
                                      <p:cBhvr>
                                        <p:cTn id="59" dur="500"/>
                                        <p:tgtEl>
                                          <p:spTgt spid="101"/>
                                        </p:tgtEl>
                                      </p:cBhvr>
                                    </p:animEffect>
                                    <p:set>
                                      <p:cBhvr>
                                        <p:cTn id="60" dur="1" fill="hold">
                                          <p:stCondLst>
                                            <p:cond delay="499"/>
                                          </p:stCondLst>
                                        </p:cTn>
                                        <p:tgtEl>
                                          <p:spTgt spid="101"/>
                                        </p:tgtEl>
                                        <p:attrNameLst>
                                          <p:attrName>style.visibility</p:attrName>
                                        </p:attrNameLst>
                                      </p:cBhvr>
                                      <p:to>
                                        <p:strVal val="hidden"/>
                                      </p:to>
                                    </p:set>
                                  </p:childTnLst>
                                </p:cTn>
                              </p:par>
                              <p:par>
                                <p:cTn id="61" presetID="10" presetClass="exit" presetSubtype="0" fill="hold" nodeType="withEffect">
                                  <p:stCondLst>
                                    <p:cond delay="0"/>
                                  </p:stCondLst>
                                  <p:childTnLst>
                                    <p:animEffect transition="out" filter="fade">
                                      <p:cBhvr>
                                        <p:cTn id="62" dur="500"/>
                                        <p:tgtEl>
                                          <p:spTgt spid="102"/>
                                        </p:tgtEl>
                                      </p:cBhvr>
                                    </p:animEffect>
                                    <p:set>
                                      <p:cBhvr>
                                        <p:cTn id="63" dur="1" fill="hold">
                                          <p:stCondLst>
                                            <p:cond delay="499"/>
                                          </p:stCondLst>
                                        </p:cTn>
                                        <p:tgtEl>
                                          <p:spTgt spid="102"/>
                                        </p:tgtEl>
                                        <p:attrNameLst>
                                          <p:attrName>style.visibility</p:attrName>
                                        </p:attrNameLst>
                                      </p:cBhvr>
                                      <p:to>
                                        <p:strVal val="hidden"/>
                                      </p:to>
                                    </p:set>
                                  </p:childTnLst>
                                </p:cTn>
                              </p:par>
                            </p:childTnLst>
                          </p:cTn>
                        </p:par>
                        <p:par>
                          <p:cTn id="64" fill="hold">
                            <p:stCondLst>
                              <p:cond delay="500"/>
                            </p:stCondLst>
                            <p:childTnLst>
                              <p:par>
                                <p:cTn id="65" presetID="10" presetClass="entr" presetSubtype="0" fill="hold" grpId="0" nodeType="after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fade">
                                      <p:cBhvr>
                                        <p:cTn id="67" dur="500"/>
                                        <p:tgtEl>
                                          <p:spTgt spid="93"/>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94"/>
                                        </p:tgtEl>
                                        <p:attrNameLst>
                                          <p:attrName>style.visibility</p:attrName>
                                        </p:attrNameLst>
                                      </p:cBhvr>
                                      <p:to>
                                        <p:strVal val="visible"/>
                                      </p:to>
                                    </p:set>
                                    <p:animEffect transition="in" filter="fade">
                                      <p:cBhvr>
                                        <p:cTn id="70" dur="500"/>
                                        <p:tgtEl>
                                          <p:spTgt spid="94"/>
                                        </p:tgtEl>
                                      </p:cBhvr>
                                    </p:animEffect>
                                  </p:childTnLst>
                                </p:cTn>
                              </p:par>
                            </p:childTnLst>
                          </p:cTn>
                        </p:par>
                        <p:par>
                          <p:cTn id="71" fill="hold">
                            <p:stCondLst>
                              <p:cond delay="1000"/>
                            </p:stCondLst>
                            <p:childTnLst>
                              <p:par>
                                <p:cTn id="72" presetID="10" presetClass="entr" presetSubtype="0" fill="hold" grpId="0" nodeType="afterEffect">
                                  <p:stCondLst>
                                    <p:cond delay="0"/>
                                  </p:stCondLst>
                                  <p:childTnLst>
                                    <p:set>
                                      <p:cBhvr>
                                        <p:cTn id="73" dur="1" fill="hold">
                                          <p:stCondLst>
                                            <p:cond delay="0"/>
                                          </p:stCondLst>
                                        </p:cTn>
                                        <p:tgtEl>
                                          <p:spTgt spid="120"/>
                                        </p:tgtEl>
                                        <p:attrNameLst>
                                          <p:attrName>style.visibility</p:attrName>
                                        </p:attrNameLst>
                                      </p:cBhvr>
                                      <p:to>
                                        <p:strVal val="visible"/>
                                      </p:to>
                                    </p:set>
                                    <p:animEffect transition="in" filter="fade">
                                      <p:cBhvr>
                                        <p:cTn id="74" dur="500"/>
                                        <p:tgtEl>
                                          <p:spTgt spid="120"/>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121"/>
                                        </p:tgtEl>
                                        <p:attrNameLst>
                                          <p:attrName>style.visibility</p:attrName>
                                        </p:attrNameLst>
                                      </p:cBhvr>
                                      <p:to>
                                        <p:strVal val="visible"/>
                                      </p:to>
                                    </p:set>
                                    <p:animEffect transition="in" filter="fade">
                                      <p:cBhvr>
                                        <p:cTn id="77" dur="500"/>
                                        <p:tgtEl>
                                          <p:spTgt spid="121"/>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110"/>
                                        </p:tgtEl>
                                        <p:attrNameLst>
                                          <p:attrName>style.visibility</p:attrName>
                                        </p:attrNameLst>
                                      </p:cBhvr>
                                      <p:to>
                                        <p:strVal val="visible"/>
                                      </p:to>
                                    </p:set>
                                    <p:animEffect transition="in" filter="fade">
                                      <p:cBhvr>
                                        <p:cTn id="82" dur="500"/>
                                        <p:tgtEl>
                                          <p:spTgt spid="110"/>
                                        </p:tgtEl>
                                      </p:cBhvr>
                                    </p:animEffect>
                                  </p:childTnLst>
                                </p:cTn>
                              </p:par>
                              <p:par>
                                <p:cTn id="83" presetID="10" presetClass="entr" presetSubtype="0" fill="hold" nodeType="withEffect">
                                  <p:stCondLst>
                                    <p:cond delay="0"/>
                                  </p:stCondLst>
                                  <p:childTnLst>
                                    <p:set>
                                      <p:cBhvr>
                                        <p:cTn id="84" dur="1" fill="hold">
                                          <p:stCondLst>
                                            <p:cond delay="0"/>
                                          </p:stCondLst>
                                        </p:cTn>
                                        <p:tgtEl>
                                          <p:spTgt spid="112"/>
                                        </p:tgtEl>
                                        <p:attrNameLst>
                                          <p:attrName>style.visibility</p:attrName>
                                        </p:attrNameLst>
                                      </p:cBhvr>
                                      <p:to>
                                        <p:strVal val="visible"/>
                                      </p:to>
                                    </p:set>
                                    <p:animEffect transition="in" filter="fade">
                                      <p:cBhvr>
                                        <p:cTn id="85" dur="500"/>
                                        <p:tgtEl>
                                          <p:spTgt spid="112"/>
                                        </p:tgtEl>
                                      </p:cBhvr>
                                    </p:animEffect>
                                  </p:childTnLst>
                                </p:cTn>
                              </p:par>
                              <p:par>
                                <p:cTn id="86" presetID="10" presetClass="entr" presetSubtype="0" fill="hold" nodeType="withEffect">
                                  <p:stCondLst>
                                    <p:cond delay="0"/>
                                  </p:stCondLst>
                                  <p:childTnLst>
                                    <p:set>
                                      <p:cBhvr>
                                        <p:cTn id="87" dur="1" fill="hold">
                                          <p:stCondLst>
                                            <p:cond delay="0"/>
                                          </p:stCondLst>
                                        </p:cTn>
                                        <p:tgtEl>
                                          <p:spTgt spid="116"/>
                                        </p:tgtEl>
                                        <p:attrNameLst>
                                          <p:attrName>style.visibility</p:attrName>
                                        </p:attrNameLst>
                                      </p:cBhvr>
                                      <p:to>
                                        <p:strVal val="visible"/>
                                      </p:to>
                                    </p:set>
                                    <p:animEffect transition="in" filter="fade">
                                      <p:cBhvr>
                                        <p:cTn id="88" dur="500"/>
                                        <p:tgtEl>
                                          <p:spTgt spid="116"/>
                                        </p:tgtEl>
                                      </p:cBhvr>
                                    </p:animEffect>
                                  </p:childTnLst>
                                </p:cTn>
                              </p:par>
                              <p:par>
                                <p:cTn id="89" presetID="10" presetClass="entr" presetSubtype="0" fill="hold" nodeType="withEffect">
                                  <p:stCondLst>
                                    <p:cond delay="0"/>
                                  </p:stCondLst>
                                  <p:childTnLst>
                                    <p:set>
                                      <p:cBhvr>
                                        <p:cTn id="90" dur="1" fill="hold">
                                          <p:stCondLst>
                                            <p:cond delay="0"/>
                                          </p:stCondLst>
                                        </p:cTn>
                                        <p:tgtEl>
                                          <p:spTgt spid="113"/>
                                        </p:tgtEl>
                                        <p:attrNameLst>
                                          <p:attrName>style.visibility</p:attrName>
                                        </p:attrNameLst>
                                      </p:cBhvr>
                                      <p:to>
                                        <p:strVal val="visible"/>
                                      </p:to>
                                    </p:set>
                                    <p:animEffect transition="in" filter="fade">
                                      <p:cBhvr>
                                        <p:cTn id="91" dur="500"/>
                                        <p:tgtEl>
                                          <p:spTgt spid="113"/>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xit" presetSubtype="0" fill="hold" grpId="0" nodeType="clickEffect">
                                  <p:stCondLst>
                                    <p:cond delay="0"/>
                                  </p:stCondLst>
                                  <p:childTnLst>
                                    <p:animEffect transition="out" filter="fade">
                                      <p:cBhvr>
                                        <p:cTn id="95" dur="500"/>
                                        <p:tgtEl>
                                          <p:spTgt spid="81"/>
                                        </p:tgtEl>
                                      </p:cBhvr>
                                    </p:animEffect>
                                    <p:set>
                                      <p:cBhvr>
                                        <p:cTn id="96" dur="1" fill="hold">
                                          <p:stCondLst>
                                            <p:cond delay="499"/>
                                          </p:stCondLst>
                                        </p:cTn>
                                        <p:tgtEl>
                                          <p:spTgt spid="81"/>
                                        </p:tgtEl>
                                        <p:attrNameLst>
                                          <p:attrName>style.visibility</p:attrName>
                                        </p:attrNameLst>
                                      </p:cBhvr>
                                      <p:to>
                                        <p:strVal val="hidden"/>
                                      </p:to>
                                    </p:set>
                                  </p:childTnLst>
                                </p:cTn>
                              </p:par>
                              <p:par>
                                <p:cTn id="97" presetID="10" presetClass="exit" presetSubtype="0" fill="hold" grpId="1" nodeType="withEffect">
                                  <p:stCondLst>
                                    <p:cond delay="0"/>
                                  </p:stCondLst>
                                  <p:childTnLst>
                                    <p:animEffect transition="out" filter="fade">
                                      <p:cBhvr>
                                        <p:cTn id="98" dur="500"/>
                                        <p:tgtEl>
                                          <p:spTgt spid="120"/>
                                        </p:tgtEl>
                                      </p:cBhvr>
                                    </p:animEffect>
                                    <p:set>
                                      <p:cBhvr>
                                        <p:cTn id="99" dur="1" fill="hold">
                                          <p:stCondLst>
                                            <p:cond delay="499"/>
                                          </p:stCondLst>
                                        </p:cTn>
                                        <p:tgtEl>
                                          <p:spTgt spid="120"/>
                                        </p:tgtEl>
                                        <p:attrNameLst>
                                          <p:attrName>style.visibility</p:attrName>
                                        </p:attrNameLst>
                                      </p:cBhvr>
                                      <p:to>
                                        <p:strVal val="hidden"/>
                                      </p:to>
                                    </p:set>
                                  </p:childTnLst>
                                </p:cTn>
                              </p:par>
                              <p:par>
                                <p:cTn id="100" presetID="10" presetClass="exit" presetSubtype="0" fill="hold" grpId="1" nodeType="withEffect">
                                  <p:stCondLst>
                                    <p:cond delay="0"/>
                                  </p:stCondLst>
                                  <p:childTnLst>
                                    <p:animEffect transition="out" filter="fade">
                                      <p:cBhvr>
                                        <p:cTn id="101" dur="500"/>
                                        <p:tgtEl>
                                          <p:spTgt spid="121"/>
                                        </p:tgtEl>
                                      </p:cBhvr>
                                    </p:animEffect>
                                    <p:set>
                                      <p:cBhvr>
                                        <p:cTn id="102" dur="1" fill="hold">
                                          <p:stCondLst>
                                            <p:cond delay="499"/>
                                          </p:stCondLst>
                                        </p:cTn>
                                        <p:tgtEl>
                                          <p:spTgt spid="121"/>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91">
                                            <p:txEl>
                                              <p:pRg st="6" end="6"/>
                                            </p:txEl>
                                          </p:spTgt>
                                        </p:tgtEl>
                                        <p:attrNameLst>
                                          <p:attrName>style.visibility</p:attrName>
                                        </p:attrNameLst>
                                      </p:cBhvr>
                                      <p:to>
                                        <p:strVal val="visible"/>
                                      </p:to>
                                    </p:set>
                                    <p:animEffect transition="in" filter="fade">
                                      <p:cBhvr>
                                        <p:cTn id="107" dur="500"/>
                                        <p:tgtEl>
                                          <p:spTgt spid="91">
                                            <p:txEl>
                                              <p:pRg st="6" end="6"/>
                                            </p:txEl>
                                          </p:spTgt>
                                        </p:tgtEl>
                                      </p:cBhvr>
                                    </p:animEffect>
                                  </p:childTnLst>
                                </p:cTn>
                              </p:par>
                              <p:par>
                                <p:cTn id="108" presetID="10" presetClass="entr" presetSubtype="0" fill="hold" nodeType="withEffect">
                                  <p:stCondLst>
                                    <p:cond delay="0"/>
                                  </p:stCondLst>
                                  <p:childTnLst>
                                    <p:set>
                                      <p:cBhvr>
                                        <p:cTn id="109" dur="1" fill="hold">
                                          <p:stCondLst>
                                            <p:cond delay="0"/>
                                          </p:stCondLst>
                                        </p:cTn>
                                        <p:tgtEl>
                                          <p:spTgt spid="6"/>
                                        </p:tgtEl>
                                        <p:attrNameLst>
                                          <p:attrName>style.visibility</p:attrName>
                                        </p:attrNameLst>
                                      </p:cBhvr>
                                      <p:to>
                                        <p:strVal val="visible"/>
                                      </p:to>
                                    </p:set>
                                    <p:animEffect transition="in" filter="fade">
                                      <p:cBhvr>
                                        <p:cTn id="110" dur="500"/>
                                        <p:tgtEl>
                                          <p:spTgt spid="6"/>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69"/>
                                        </p:tgtEl>
                                        <p:attrNameLst>
                                          <p:attrName>style.visibility</p:attrName>
                                        </p:attrNameLst>
                                      </p:cBhvr>
                                      <p:to>
                                        <p:strVal val="visible"/>
                                      </p:to>
                                    </p:set>
                                    <p:animEffect transition="in" filter="fade">
                                      <p:cBhvr>
                                        <p:cTn id="113" dur="500"/>
                                        <p:tgtEl>
                                          <p:spTgt spid="69"/>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nodeType="clickEffect">
                                  <p:stCondLst>
                                    <p:cond delay="0"/>
                                  </p:stCondLst>
                                  <p:childTnLst>
                                    <p:set>
                                      <p:cBhvr>
                                        <p:cTn id="117" dur="1" fill="hold">
                                          <p:stCondLst>
                                            <p:cond delay="0"/>
                                          </p:stCondLst>
                                        </p:cTn>
                                        <p:tgtEl>
                                          <p:spTgt spid="66"/>
                                        </p:tgtEl>
                                        <p:attrNameLst>
                                          <p:attrName>style.visibility</p:attrName>
                                        </p:attrNameLst>
                                      </p:cBhvr>
                                      <p:to>
                                        <p:strVal val="visible"/>
                                      </p:to>
                                    </p:set>
                                    <p:animEffect transition="in" filter="fade">
                                      <p:cBhvr>
                                        <p:cTn id="118" dur="500"/>
                                        <p:tgtEl>
                                          <p:spTgt spid="66"/>
                                        </p:tgtEl>
                                      </p:cBhvr>
                                    </p:animEffect>
                                  </p:childTnLst>
                                </p:cTn>
                              </p:par>
                            </p:childTnLst>
                          </p:cTn>
                        </p:par>
                        <p:par>
                          <p:cTn id="119" fill="hold">
                            <p:stCondLst>
                              <p:cond delay="500"/>
                            </p:stCondLst>
                            <p:childTnLst>
                              <p:par>
                                <p:cTn id="120" presetID="10" presetClass="entr" presetSubtype="0" fill="hold" grpId="0" nodeType="afterEffect">
                                  <p:stCondLst>
                                    <p:cond delay="0"/>
                                  </p:stCondLst>
                                  <p:childTnLst>
                                    <p:set>
                                      <p:cBhvr>
                                        <p:cTn id="121" dur="1" fill="hold">
                                          <p:stCondLst>
                                            <p:cond delay="0"/>
                                          </p:stCondLst>
                                        </p:cTn>
                                        <p:tgtEl>
                                          <p:spTgt spid="122"/>
                                        </p:tgtEl>
                                        <p:attrNameLst>
                                          <p:attrName>style.visibility</p:attrName>
                                        </p:attrNameLst>
                                      </p:cBhvr>
                                      <p:to>
                                        <p:strVal val="visible"/>
                                      </p:to>
                                    </p:set>
                                    <p:animEffect transition="in" filter="fade">
                                      <p:cBhvr>
                                        <p:cTn id="122" dur="500"/>
                                        <p:tgtEl>
                                          <p:spTgt spid="122"/>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500"/>
                                        <p:tgtEl>
                                          <p:spTgt spid="82"/>
                                        </p:tgtEl>
                                      </p:cBhvr>
                                    </p:animEffect>
                                    <p:set>
                                      <p:cBhvr>
                                        <p:cTn id="127" dur="1" fill="hold">
                                          <p:stCondLst>
                                            <p:cond delay="499"/>
                                          </p:stCondLst>
                                        </p:cTn>
                                        <p:tgtEl>
                                          <p:spTgt spid="82"/>
                                        </p:tgtEl>
                                        <p:attrNameLst>
                                          <p:attrName>style.visibility</p:attrName>
                                        </p:attrNameLst>
                                      </p:cBhvr>
                                      <p:to>
                                        <p:strVal val="hidden"/>
                                      </p:to>
                                    </p:set>
                                  </p:childTnLst>
                                </p:cTn>
                              </p:par>
                              <p:par>
                                <p:cTn id="128" presetID="10" presetClass="exit" presetSubtype="0" fill="hold" grpId="1" nodeType="withEffect">
                                  <p:stCondLst>
                                    <p:cond delay="0"/>
                                  </p:stCondLst>
                                  <p:childTnLst>
                                    <p:animEffect transition="out" filter="fade">
                                      <p:cBhvr>
                                        <p:cTn id="129" dur="500"/>
                                        <p:tgtEl>
                                          <p:spTgt spid="122"/>
                                        </p:tgtEl>
                                      </p:cBhvr>
                                    </p:animEffect>
                                    <p:set>
                                      <p:cBhvr>
                                        <p:cTn id="130" dur="1" fill="hold">
                                          <p:stCondLst>
                                            <p:cond delay="499"/>
                                          </p:stCondLst>
                                        </p:cTn>
                                        <p:tgtEl>
                                          <p:spTgt spid="122"/>
                                        </p:tgtEl>
                                        <p:attrNameLst>
                                          <p:attrName>style.visibility</p:attrName>
                                        </p:attrNameLst>
                                      </p:cBhvr>
                                      <p:to>
                                        <p:strVal val="hidden"/>
                                      </p:to>
                                    </p:set>
                                  </p:childTnLst>
                                </p:cTn>
                              </p:par>
                              <p:par>
                                <p:cTn id="131" presetID="1" presetClass="entr" presetSubtype="0" fill="hold" nodeType="withEffect">
                                  <p:stCondLst>
                                    <p:cond delay="0"/>
                                  </p:stCondLst>
                                  <p:childTnLst>
                                    <p:set>
                                      <p:cBhvr>
                                        <p:cTn id="132" dur="1" fill="hold">
                                          <p:stCondLst>
                                            <p:cond delay="0"/>
                                          </p:stCondLst>
                                        </p:cTn>
                                        <p:tgtEl>
                                          <p:spTgt spid="8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69" grpId="0"/>
      <p:bldP spid="80" grpId="0" animBg="1"/>
      <p:bldP spid="81" grpId="0" animBg="1"/>
      <p:bldP spid="82" grpId="0" animBg="1"/>
      <p:bldP spid="93" grpId="0" animBg="1"/>
      <p:bldP spid="94" grpId="0" animBg="1"/>
      <p:bldP spid="84" grpId="0" animBg="1"/>
      <p:bldP spid="85" grpId="0" animBg="1"/>
      <p:bldP spid="86" grpId="0" animBg="1"/>
      <p:bldP spid="87" grpId="0" animBg="1"/>
      <p:bldP spid="103" grpId="0"/>
      <p:bldP spid="120" grpId="0" animBg="1"/>
      <p:bldP spid="120" grpId="1" animBg="1"/>
      <p:bldP spid="121" grpId="0" animBg="1"/>
      <p:bldP spid="121" grpId="1" animBg="1"/>
      <p:bldP spid="122" grpId="0" animBg="1"/>
      <p:bldP spid="122" grpId="1" animBg="1"/>
    </p:bld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4. Need for Lower Access Latency: Performance</a:t>
            </a:r>
          </a:p>
        </p:txBody>
      </p:sp>
      <p:sp>
        <p:nvSpPr>
          <p:cNvPr id="3" name="Content Placeholder 2"/>
          <p:cNvSpPr>
            <a:spLocks noGrp="1"/>
          </p:cNvSpPr>
          <p:nvPr>
            <p:ph idx="1"/>
          </p:nvPr>
        </p:nvSpPr>
        <p:spPr/>
        <p:txBody>
          <a:bodyPr/>
          <a:lstStyle/>
          <a:p>
            <a:r>
              <a:rPr lang="en-US" dirty="0"/>
              <a:t>New DRAM types often increase access latency in order to provide more banks, higher throughput</a:t>
            </a:r>
          </a:p>
          <a:p>
            <a:r>
              <a:rPr lang="en-US" dirty="0"/>
              <a:t>Many applications can’t make up for the increased latency</a:t>
            </a:r>
          </a:p>
          <a:p>
            <a:pPr lvl="1"/>
            <a:r>
              <a:rPr lang="en-US" dirty="0"/>
              <a:t>Especially true of common OS routines (e.g., file I/O, process forking)</a:t>
            </a:r>
          </a:p>
          <a:p>
            <a:pPr lvl="1"/>
            <a:endParaRPr lang="en-US" dirty="0"/>
          </a:p>
          <a:p>
            <a:pPr lvl="1"/>
            <a:endParaRPr lang="en-US" dirty="0"/>
          </a:p>
          <a:p>
            <a:pPr lvl="1"/>
            <a:endParaRPr lang="en-US" dirty="0"/>
          </a:p>
          <a:p>
            <a:pPr lvl="1"/>
            <a:endParaRPr lang="en-US" dirty="0"/>
          </a:p>
          <a:p>
            <a:pPr lvl="1"/>
            <a:endParaRPr lang="en-US" dirty="0"/>
          </a:p>
          <a:p>
            <a:pPr lvl="1"/>
            <a:endParaRPr lang="en-US" dirty="0"/>
          </a:p>
          <a:p>
            <a:pPr lvl="1"/>
            <a:endParaRPr lang="en-US" dirty="0"/>
          </a:p>
          <a:p>
            <a:pPr lvl="1"/>
            <a:endParaRPr lang="en-US" dirty="0"/>
          </a:p>
          <a:p>
            <a:pPr lvl="1"/>
            <a:r>
              <a:rPr lang="en-US" dirty="0"/>
              <a:t>A variety of desktop/scientific, server/cloud, GPGPU applications</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434</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graphicFrame>
        <p:nvGraphicFramePr>
          <p:cNvPr id="5" name="Chart 4"/>
          <p:cNvGraphicFramePr>
            <a:graphicFrameLocks/>
          </p:cNvGraphicFramePr>
          <p:nvPr/>
        </p:nvGraphicFramePr>
        <p:xfrm>
          <a:off x="152400" y="2514600"/>
          <a:ext cx="8839200" cy="2886075"/>
        </p:xfrm>
        <a:graphic>
          <a:graphicData uri="http://schemas.openxmlformats.org/drawingml/2006/chart">
            <c:chart xmlns:c="http://schemas.openxmlformats.org/drawingml/2006/chart" xmlns:r="http://schemas.openxmlformats.org/officeDocument/2006/relationships" r:id="rId2"/>
          </a:graphicData>
        </a:graphic>
      </p:graphicFrame>
      <p:sp>
        <p:nvSpPr>
          <p:cNvPr id="6" name="Rectangle 5"/>
          <p:cNvSpPr/>
          <p:nvPr/>
        </p:nvSpPr>
        <p:spPr>
          <a:xfrm>
            <a:off x="0" y="5875185"/>
            <a:ext cx="9144000" cy="708178"/>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50" normalizeH="0" baseline="0" noProof="0" dirty="0">
                <a:ln>
                  <a:noFill/>
                </a:ln>
                <a:solidFill>
                  <a:prstClr val="white"/>
                </a:solidFill>
                <a:effectLst/>
                <a:uLnTx/>
                <a:uFillTx/>
                <a:latin typeface="Adobe Garamond Pro Bold" panose="02020702060506020403" pitchFamily="18" charset="0"/>
                <a:ea typeface="+mn-ea"/>
                <a:cs typeface="+mn-cs"/>
              </a:rPr>
              <a:t>Several applications don’t benefit from more parallelism</a:t>
            </a:r>
          </a:p>
        </p:txBody>
      </p:sp>
    </p:spTree>
    <p:extLst>
      <p:ext uri="{BB962C8B-B14F-4D97-AF65-F5344CB8AC3E}">
        <p14:creationId xmlns:p14="http://schemas.microsoft.com/office/powerpoint/2010/main" val="198480940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Takeaways</a:t>
            </a:r>
          </a:p>
        </p:txBody>
      </p:sp>
      <p:sp>
        <p:nvSpPr>
          <p:cNvPr id="3" name="Content Placeholder 2"/>
          <p:cNvSpPr>
            <a:spLocks noGrp="1"/>
          </p:cNvSpPr>
          <p:nvPr>
            <p:ph idx="1"/>
          </p:nvPr>
        </p:nvSpPr>
        <p:spPr>
          <a:xfrm>
            <a:off x="152400" y="1066799"/>
            <a:ext cx="8839200" cy="5470527"/>
          </a:xfrm>
        </p:spPr>
        <p:txBody>
          <a:bodyPr/>
          <a:lstStyle/>
          <a:p>
            <a:pPr marL="514350" indent="-514350">
              <a:spcAft>
                <a:spcPts val="3600"/>
              </a:spcAft>
              <a:buFont typeface="+mj-lt"/>
              <a:buAutoNum type="arabicPeriod"/>
            </a:pPr>
            <a:r>
              <a:rPr lang="en-US" dirty="0">
                <a:solidFill>
                  <a:srgbClr val="0070C0"/>
                </a:solidFill>
              </a:rPr>
              <a:t>DRAM latency remains a critical bottleneck for</a:t>
            </a:r>
            <a:br>
              <a:rPr lang="en-US" dirty="0">
                <a:solidFill>
                  <a:srgbClr val="0070C0"/>
                </a:solidFill>
              </a:rPr>
            </a:br>
            <a:r>
              <a:rPr lang="en-US" dirty="0">
                <a:solidFill>
                  <a:srgbClr val="0070C0"/>
                </a:solidFill>
              </a:rPr>
              <a:t>many applications</a:t>
            </a:r>
          </a:p>
          <a:p>
            <a:pPr marL="514350" indent="-514350">
              <a:spcAft>
                <a:spcPts val="3600"/>
              </a:spcAft>
              <a:buFont typeface="+mj-lt"/>
              <a:buAutoNum type="arabicPeriod"/>
            </a:pPr>
            <a:r>
              <a:rPr lang="en-US" dirty="0">
                <a:solidFill>
                  <a:schemeClr val="accent2"/>
                </a:solidFill>
              </a:rPr>
              <a:t>Bank parallelism is not fully utilized by a wide variety</a:t>
            </a:r>
            <a:br>
              <a:rPr lang="en-US" dirty="0">
                <a:solidFill>
                  <a:schemeClr val="accent2"/>
                </a:solidFill>
              </a:rPr>
            </a:br>
            <a:r>
              <a:rPr lang="en-US" dirty="0">
                <a:solidFill>
                  <a:schemeClr val="accent2"/>
                </a:solidFill>
              </a:rPr>
              <a:t>of applications</a:t>
            </a:r>
          </a:p>
          <a:p>
            <a:pPr marL="514350" indent="-514350">
              <a:spcAft>
                <a:spcPts val="3600"/>
              </a:spcAft>
              <a:buFont typeface="+mj-lt"/>
              <a:buAutoNum type="arabicPeriod"/>
            </a:pPr>
            <a:r>
              <a:rPr lang="en-US" dirty="0"/>
              <a:t>Spatial locality continues to provide significant performance benefits if it is exploited by the memory subsystem</a:t>
            </a:r>
          </a:p>
          <a:p>
            <a:pPr marL="514350" indent="-514350">
              <a:spcAft>
                <a:spcPts val="3600"/>
              </a:spcAft>
              <a:buFont typeface="+mj-lt"/>
              <a:buAutoNum type="arabicPeriod"/>
            </a:pPr>
            <a:r>
              <a:rPr lang="en-US" dirty="0">
                <a:solidFill>
                  <a:schemeClr val="accent4"/>
                </a:solidFill>
              </a:rPr>
              <a:t>For some classes of applications, low-power memory</a:t>
            </a:r>
            <a:br>
              <a:rPr lang="en-US" dirty="0">
                <a:solidFill>
                  <a:schemeClr val="accent4"/>
                </a:solidFill>
              </a:rPr>
            </a:br>
            <a:r>
              <a:rPr lang="en-US" dirty="0">
                <a:solidFill>
                  <a:schemeClr val="accent4"/>
                </a:solidFill>
              </a:rPr>
              <a:t>can provide energy savings without sacrificing</a:t>
            </a:r>
            <a:br>
              <a:rPr lang="en-US" dirty="0">
                <a:solidFill>
                  <a:schemeClr val="accent4"/>
                </a:solidFill>
              </a:rPr>
            </a:br>
            <a:r>
              <a:rPr lang="en-US" dirty="0">
                <a:solidFill>
                  <a:schemeClr val="accent4"/>
                </a:solidFill>
              </a:rPr>
              <a:t>significant performance</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435</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spTree>
    <p:extLst>
      <p:ext uri="{BB962C8B-B14F-4D97-AF65-F5344CB8AC3E}">
        <p14:creationId xmlns:p14="http://schemas.microsoft.com/office/powerpoint/2010/main" val="36482758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animEffect transition="in" filter="fade">
                                      <p:cBhvr>
                                        <p:cTn id="17"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Conclusion</a:t>
            </a:r>
          </a:p>
        </p:txBody>
      </p:sp>
      <p:sp>
        <p:nvSpPr>
          <p:cNvPr id="3" name="Content Placeholder 2"/>
          <p:cNvSpPr>
            <a:spLocks noGrp="1"/>
          </p:cNvSpPr>
          <p:nvPr>
            <p:ph idx="1"/>
          </p:nvPr>
        </p:nvSpPr>
        <p:spPr/>
        <p:txBody>
          <a:bodyPr/>
          <a:lstStyle/>
          <a:p>
            <a:r>
              <a:rPr lang="en-US" dirty="0"/>
              <a:t>Manufacturers are developing many new types of DRAM</a:t>
            </a:r>
          </a:p>
          <a:p>
            <a:pPr lvl="1"/>
            <a:r>
              <a:rPr lang="en-US" b="1" dirty="0">
                <a:solidFill>
                  <a:schemeClr val="accent2"/>
                </a:solidFill>
              </a:rPr>
              <a:t>DRAM limits performance, energy improvements:</a:t>
            </a:r>
            <a:br>
              <a:rPr lang="en-US" b="1" dirty="0">
                <a:solidFill>
                  <a:schemeClr val="accent2"/>
                </a:solidFill>
              </a:rPr>
            </a:br>
            <a:r>
              <a:rPr lang="en-US" dirty="0"/>
              <a:t>new types may overcome some limitations</a:t>
            </a:r>
          </a:p>
          <a:p>
            <a:pPr lvl="1"/>
            <a:r>
              <a:rPr lang="en-US" dirty="0"/>
              <a:t>Memory systems now serve a </a:t>
            </a:r>
            <a:r>
              <a:rPr lang="en-US" b="1" dirty="0">
                <a:solidFill>
                  <a:schemeClr val="accent2"/>
                </a:solidFill>
              </a:rPr>
              <a:t>very diverse set of applications:</a:t>
            </a:r>
            <a:br>
              <a:rPr lang="en-US" dirty="0"/>
            </a:br>
            <a:r>
              <a:rPr lang="en-US" dirty="0"/>
              <a:t>can no longer take a one-size-fits-all approach</a:t>
            </a:r>
          </a:p>
          <a:p>
            <a:pPr lvl="1"/>
            <a:r>
              <a:rPr lang="en-US" dirty="0"/>
              <a:t>Difficult to intuitively determine which DRAM–workload pair works best</a:t>
            </a:r>
          </a:p>
          <a:p>
            <a:pPr>
              <a:spcBef>
                <a:spcPts val="2400"/>
              </a:spcBef>
            </a:pPr>
            <a:r>
              <a:rPr lang="en-US" dirty="0"/>
              <a:t>We perform a </a:t>
            </a:r>
            <a:r>
              <a:rPr lang="en-US" dirty="0">
                <a:solidFill>
                  <a:schemeClr val="accent4"/>
                </a:solidFill>
                <a:latin typeface="Adobe Garamond Pro Bold" panose="02020702060506020403" pitchFamily="18" charset="0"/>
              </a:rPr>
              <a:t>wide-ranging experimental study to uncover</a:t>
            </a:r>
            <a:br>
              <a:rPr lang="en-US" dirty="0">
                <a:solidFill>
                  <a:schemeClr val="accent4"/>
                </a:solidFill>
                <a:latin typeface="Adobe Garamond Pro Bold" panose="02020702060506020403" pitchFamily="18" charset="0"/>
              </a:rPr>
            </a:br>
            <a:r>
              <a:rPr lang="en-US" dirty="0">
                <a:solidFill>
                  <a:schemeClr val="accent4"/>
                </a:solidFill>
                <a:latin typeface="Adobe Garamond Pro Bold" panose="02020702060506020403" pitchFamily="18" charset="0"/>
              </a:rPr>
              <a:t>the combined behavior</a:t>
            </a:r>
            <a:r>
              <a:rPr lang="en-US" dirty="0"/>
              <a:t> of workloads, DRAM types</a:t>
            </a:r>
          </a:p>
          <a:p>
            <a:pPr lvl="1"/>
            <a:r>
              <a:rPr lang="en-US" b="1" dirty="0">
                <a:solidFill>
                  <a:srgbClr val="0070C0"/>
                </a:solidFill>
              </a:rPr>
              <a:t>115 prevalent/emerging applications and </a:t>
            </a:r>
            <a:r>
              <a:rPr lang="en-US" b="1" dirty="0" err="1">
                <a:solidFill>
                  <a:srgbClr val="0070C0"/>
                </a:solidFill>
              </a:rPr>
              <a:t>multiprogrammed</a:t>
            </a:r>
            <a:r>
              <a:rPr lang="en-US" b="1" dirty="0">
                <a:solidFill>
                  <a:srgbClr val="0070C0"/>
                </a:solidFill>
              </a:rPr>
              <a:t> workloads</a:t>
            </a:r>
            <a:endParaRPr lang="en-US" dirty="0"/>
          </a:p>
          <a:p>
            <a:pPr lvl="1"/>
            <a:r>
              <a:rPr lang="en-US" b="1" dirty="0">
                <a:solidFill>
                  <a:srgbClr val="0070C0"/>
                </a:solidFill>
              </a:rPr>
              <a:t>9 modern DRAM types</a:t>
            </a:r>
            <a:endParaRPr lang="en-US" dirty="0"/>
          </a:p>
          <a:p>
            <a:r>
              <a:rPr lang="en-US" dirty="0"/>
              <a:t>12 key observations on DRAM–workload behavior</a:t>
            </a:r>
          </a:p>
        </p:txBody>
      </p:sp>
      <p:sp>
        <p:nvSpPr>
          <p:cNvPr id="4" name="Slide Number Placeholder 3"/>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Page </a:t>
            </a:r>
            <a:fld id="{56E643E9-8232-44D4-8A76-E691A7C80D3B}" type="slidenum">
              <a:rPr kumimoji="0" lang="en-US" altLang="en-US" sz="1200" b="0" i="0" u="none" strike="noStrike" kern="1200" cap="none" spc="0" normalizeH="0" baseline="0" noProof="0" smtClean="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436</a:t>
            </a:fld>
            <a:r>
              <a:rPr kumimoji="0" lang="en-US" altLang="en-US" sz="1200" b="0" i="0" u="none" strike="noStrike" kern="1200" cap="none" spc="0" normalizeH="0" baseline="0" noProof="0" dirty="0">
                <a:ln>
                  <a:noFill/>
                </a:ln>
                <a:solidFill>
                  <a:prstClr val="black">
                    <a:lumMod val="65000"/>
                    <a:lumOff val="35000"/>
                  </a:prstClr>
                </a:solidFill>
                <a:effectLst/>
                <a:uLnTx/>
                <a:uFillTx/>
                <a:latin typeface="Whitney-Medium" panose="02000603040000020004" pitchFamily="2" charset="0"/>
                <a:cs typeface="Arial" panose="020B0604020202020204" pitchFamily="34" charset="0"/>
              </a:rPr>
              <a:t> of 25</a:t>
            </a:r>
          </a:p>
        </p:txBody>
      </p:sp>
      <p:sp>
        <p:nvSpPr>
          <p:cNvPr id="5" name="Rectangle 4"/>
          <p:cNvSpPr/>
          <p:nvPr/>
        </p:nvSpPr>
        <p:spPr>
          <a:xfrm>
            <a:off x="0" y="5562600"/>
            <a:ext cx="9144000" cy="99060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it-IT" sz="2400" b="1" i="0" u="none" strike="noStrike" kern="1200" cap="none" spc="0" normalizeH="0" baseline="0" noProof="0" dirty="0">
                <a:ln>
                  <a:noFill/>
                </a:ln>
                <a:solidFill>
                  <a:prstClr val="white"/>
                </a:solidFill>
                <a:effectLst/>
                <a:uLnTx/>
                <a:uFillTx/>
                <a:latin typeface="Adobe Garamond Pro Bold" panose="02020702060506020403" pitchFamily="18" charset="0"/>
                <a:ea typeface="+mn-ea"/>
                <a:cs typeface="+mn-cs"/>
              </a:rPr>
              <a:t>Open-source tools: </a:t>
            </a:r>
            <a:r>
              <a:rPr kumimoji="0" lang="it-IT" sz="2400" b="1" i="0" u="sng" strike="noStrike" kern="1200" cap="none" spc="0" normalizeH="0" baseline="0" noProof="0" dirty="0">
                <a:ln>
                  <a:noFill/>
                </a:ln>
                <a:solidFill>
                  <a:prstClr val="white"/>
                </a:solidFill>
                <a:effectLst/>
                <a:uLnTx/>
                <a:uFillTx/>
                <a:latin typeface="Adobe Garamond Pro" panose="02020502060506020403" pitchFamily="18" charset="0"/>
                <a:ea typeface="+mn-ea"/>
                <a:cs typeface="+mn-cs"/>
              </a:rPr>
              <a:t>https://github.com/CMU-SAFARI/ramulator</a:t>
            </a:r>
            <a:r>
              <a:rPr kumimoji="0" lang="it-IT" sz="2400" b="1" i="0" u="none" strike="noStrike" kern="1200" cap="none" spc="0" normalizeH="0" baseline="0" noProof="0" dirty="0">
                <a:ln>
                  <a:noFill/>
                </a:ln>
                <a:solidFill>
                  <a:prstClr val="white"/>
                </a:solidFill>
                <a:effectLst/>
                <a:uLnTx/>
                <a:uFillTx/>
                <a:latin typeface="Adobe Garamond Pro Bold" panose="02020702060506020403" pitchFamily="18" charset="0"/>
                <a:ea typeface="+mn-ea"/>
                <a:cs typeface="+mn-cs"/>
              </a:rPr>
              <a:t>  </a:t>
            </a:r>
          </a:p>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it-IT" sz="2400" b="1" i="0" u="none" strike="noStrike" kern="1200" cap="none" spc="0" normalizeH="0" baseline="0" noProof="0" dirty="0">
                <a:ln>
                  <a:noFill/>
                </a:ln>
                <a:solidFill>
                  <a:srgbClr val="FFFF99"/>
                </a:solidFill>
                <a:effectLst/>
                <a:uLnTx/>
                <a:uFillTx/>
                <a:latin typeface="Adobe Garamond Pro Bold" panose="02020702060506020403" pitchFamily="18" charset="0"/>
                <a:ea typeface="+mn-ea"/>
                <a:cs typeface="+mn-cs"/>
              </a:rPr>
              <a:t>Full paper: </a:t>
            </a:r>
            <a:r>
              <a:rPr kumimoji="0" lang="it-IT" sz="2400" b="1" i="0" u="sng" strike="noStrike" kern="1200" cap="none" spc="0" normalizeH="0" baseline="0" noProof="0" dirty="0">
                <a:ln>
                  <a:noFill/>
                </a:ln>
                <a:solidFill>
                  <a:srgbClr val="FFFF99"/>
                </a:solidFill>
                <a:effectLst/>
                <a:uLnTx/>
                <a:uFillTx/>
                <a:latin typeface="Adobe Garamond Pro" panose="02020502060506020403" pitchFamily="18" charset="0"/>
                <a:ea typeface="+mn-ea"/>
                <a:cs typeface="+mn-cs"/>
              </a:rPr>
              <a:t>https://arxiv.org/pdf/1902.07609</a:t>
            </a:r>
            <a:r>
              <a:rPr kumimoji="0" lang="it-IT" sz="2400" b="1" i="0" u="none" strike="noStrike" kern="1200" cap="none" spc="0" normalizeH="0" baseline="0" noProof="0" dirty="0">
                <a:ln>
                  <a:noFill/>
                </a:ln>
                <a:solidFill>
                  <a:srgbClr val="FFFF99"/>
                </a:solidFill>
                <a:effectLst/>
                <a:uLnTx/>
                <a:uFillTx/>
                <a:latin typeface="Adobe Garamond Pro Bold" panose="02020702060506020403" pitchFamily="18" charset="0"/>
                <a:ea typeface="+mn-ea"/>
                <a:cs typeface="+mn-cs"/>
              </a:rPr>
              <a:t> </a:t>
            </a:r>
          </a:p>
        </p:txBody>
      </p:sp>
    </p:spTree>
    <p:extLst>
      <p:ext uri="{BB962C8B-B14F-4D97-AF65-F5344CB8AC3E}">
        <p14:creationId xmlns:p14="http://schemas.microsoft.com/office/powerpoint/2010/main" val="185618445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Memory Latency Problem</a:t>
            </a:r>
          </a:p>
        </p:txBody>
      </p:sp>
      <p:sp>
        <p:nvSpPr>
          <p:cNvPr id="3" name="Content Placeholder 2"/>
          <p:cNvSpPr>
            <a:spLocks noGrp="1"/>
          </p:cNvSpPr>
          <p:nvPr>
            <p:ph idx="1"/>
          </p:nvPr>
        </p:nvSpPr>
        <p:spPr>
          <a:xfrm>
            <a:off x="228600" y="1124744"/>
            <a:ext cx="8610600" cy="5123656"/>
          </a:xfrm>
        </p:spPr>
        <p:txBody>
          <a:bodyPr/>
          <a:lstStyle/>
          <a:p>
            <a:r>
              <a:rPr lang="en-US" dirty="0"/>
              <a:t>High memory latency is a significant </a:t>
            </a:r>
            <a:r>
              <a:rPr lang="en-US" dirty="0">
                <a:solidFill>
                  <a:srgbClr val="0000FF"/>
                </a:solidFill>
              </a:rPr>
              <a:t>limiter of system performance and energy-efficiency</a:t>
            </a:r>
          </a:p>
          <a:p>
            <a:endParaRPr lang="en-US" dirty="0"/>
          </a:p>
          <a:p>
            <a:r>
              <a:rPr lang="en-US" dirty="0"/>
              <a:t>It is becoming increasingly so with </a:t>
            </a:r>
            <a:r>
              <a:rPr lang="en-US" dirty="0">
                <a:solidFill>
                  <a:srgbClr val="0000FF"/>
                </a:solidFill>
              </a:rPr>
              <a:t>higher memory contention</a:t>
            </a:r>
            <a:r>
              <a:rPr lang="en-US" dirty="0"/>
              <a:t> in multi-core and heterogeneous architectures</a:t>
            </a:r>
          </a:p>
          <a:p>
            <a:pPr lvl="1"/>
            <a:r>
              <a:rPr lang="en-US" dirty="0"/>
              <a:t>Exacerbating the bandwidth need</a:t>
            </a:r>
          </a:p>
          <a:p>
            <a:pPr lvl="1"/>
            <a:r>
              <a:rPr lang="en-US" dirty="0"/>
              <a:t>Exacerbating the QoS problem</a:t>
            </a:r>
          </a:p>
          <a:p>
            <a:endParaRPr lang="en-US" dirty="0"/>
          </a:p>
          <a:p>
            <a:r>
              <a:rPr lang="en-US" dirty="0"/>
              <a:t>It increases </a:t>
            </a:r>
            <a:r>
              <a:rPr lang="en-US" dirty="0">
                <a:solidFill>
                  <a:srgbClr val="0000FF"/>
                </a:solidFill>
              </a:rPr>
              <a:t>processor design complexity </a:t>
            </a:r>
            <a:r>
              <a:rPr lang="en-US" dirty="0"/>
              <a:t>due to the mechanisms incorporated to tolerate memory latency</a:t>
            </a:r>
          </a:p>
          <a:p>
            <a:endParaRPr lang="en-US" dirty="0"/>
          </a:p>
          <a:p>
            <a:endParaRPr lang="en-US" dirty="0"/>
          </a:p>
          <a:p>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42113460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5355204-1CE8-8F43-A7B0-4AE8F61D449A}" type="slidenum">
              <a:rPr kumimoji="0" lang="en-US" sz="1600" b="0" i="0" u="none" strike="noStrike" kern="1200" cap="none" spc="0" normalizeH="0" baseline="0" noProof="0">
                <a:ln>
                  <a:noFill/>
                </a:ln>
                <a:solidFill>
                  <a:srgbClr val="000000"/>
                </a:solidFill>
                <a:effectLst/>
                <a:uLnTx/>
                <a:uFillTx/>
                <a:latin typeface="Garamond"/>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0" lang="en-US" sz="1600" b="0" i="0" u="none" strike="noStrike" kern="1200" cap="none" spc="0" normalizeH="0" baseline="0" noProof="0">
              <a:ln>
                <a:noFill/>
              </a:ln>
              <a:solidFill>
                <a:srgbClr val="000000"/>
              </a:solidFill>
              <a:effectLst/>
              <a:uLnTx/>
              <a:uFillTx/>
              <a:latin typeface="Garamond"/>
              <a:ea typeface="ＭＳ Ｐゴシック"/>
              <a:cs typeface="+mn-cs"/>
            </a:endParaRPr>
          </a:p>
        </p:txBody>
      </p:sp>
      <p:sp>
        <p:nvSpPr>
          <p:cNvPr id="335874" name="Rectangle 2"/>
          <p:cNvSpPr>
            <a:spLocks noGrp="1" noChangeArrowheads="1"/>
          </p:cNvSpPr>
          <p:nvPr>
            <p:ph type="title"/>
          </p:nvPr>
        </p:nvSpPr>
        <p:spPr>
          <a:xfrm>
            <a:off x="228600" y="152400"/>
            <a:ext cx="8915400" cy="1066800"/>
          </a:xfrm>
        </p:spPr>
        <p:txBody>
          <a:bodyPr/>
          <a:lstStyle/>
          <a:p>
            <a:r>
              <a:rPr lang="en-US" sz="2900" dirty="0"/>
              <a:t>Retrospective: Conventional Latency Tolerance Techniques</a:t>
            </a:r>
          </a:p>
        </p:txBody>
      </p:sp>
      <p:sp>
        <p:nvSpPr>
          <p:cNvPr id="335875" name="Rectangle 3"/>
          <p:cNvSpPr>
            <a:spLocks noGrp="1" noChangeArrowheads="1"/>
          </p:cNvSpPr>
          <p:nvPr>
            <p:ph type="body" idx="1"/>
          </p:nvPr>
        </p:nvSpPr>
        <p:spPr>
          <a:xfrm>
            <a:off x="228600" y="1219200"/>
            <a:ext cx="8610600" cy="5029200"/>
          </a:xfrm>
        </p:spPr>
        <p:txBody>
          <a:bodyPr/>
          <a:lstStyle/>
          <a:p>
            <a:pPr>
              <a:lnSpc>
                <a:spcPct val="80000"/>
              </a:lnSpc>
            </a:pPr>
            <a:r>
              <a:rPr lang="en-US" sz="1800" dirty="0"/>
              <a:t>Caching [initially by Wilkes, 1965]</a:t>
            </a:r>
          </a:p>
          <a:p>
            <a:pPr lvl="1">
              <a:lnSpc>
                <a:spcPct val="80000"/>
              </a:lnSpc>
            </a:pPr>
            <a:r>
              <a:rPr lang="en-US" sz="1800" dirty="0"/>
              <a:t>Widely used, simple, effective, but inefficient, passive</a:t>
            </a:r>
          </a:p>
          <a:p>
            <a:pPr lvl="1">
              <a:lnSpc>
                <a:spcPct val="80000"/>
              </a:lnSpc>
            </a:pPr>
            <a:r>
              <a:rPr lang="en-US" sz="1800" dirty="0"/>
              <a:t>Not all applications/phases exhibit temporal or spatial locality</a:t>
            </a:r>
          </a:p>
          <a:p>
            <a:pPr lvl="1">
              <a:lnSpc>
                <a:spcPct val="80000"/>
              </a:lnSpc>
            </a:pPr>
            <a:endParaRPr lang="en-US" sz="1800" dirty="0"/>
          </a:p>
          <a:p>
            <a:pPr>
              <a:lnSpc>
                <a:spcPct val="80000"/>
              </a:lnSpc>
            </a:pPr>
            <a:r>
              <a:rPr lang="en-US" sz="1800" dirty="0"/>
              <a:t>Prefetching [initially in IBM 360/91, 1967]</a:t>
            </a:r>
          </a:p>
          <a:p>
            <a:pPr lvl="1">
              <a:lnSpc>
                <a:spcPct val="80000"/>
              </a:lnSpc>
            </a:pPr>
            <a:r>
              <a:rPr lang="en-US" sz="1800" dirty="0"/>
              <a:t>Works well for regular memory access patterns</a:t>
            </a:r>
          </a:p>
          <a:p>
            <a:pPr lvl="1">
              <a:lnSpc>
                <a:spcPct val="80000"/>
              </a:lnSpc>
            </a:pPr>
            <a:r>
              <a:rPr lang="en-US" sz="1800" dirty="0"/>
              <a:t>Prefetching irregular access patterns is difficult, inaccurate, and hardware-intensive</a:t>
            </a:r>
          </a:p>
          <a:p>
            <a:pPr>
              <a:lnSpc>
                <a:spcPct val="80000"/>
              </a:lnSpc>
            </a:pPr>
            <a:endParaRPr lang="en-US" sz="1800" dirty="0"/>
          </a:p>
          <a:p>
            <a:pPr>
              <a:lnSpc>
                <a:spcPct val="80000"/>
              </a:lnSpc>
            </a:pPr>
            <a:r>
              <a:rPr lang="en-US" sz="1800" dirty="0"/>
              <a:t>Multithreading [initially in CDC 6600, 1964]</a:t>
            </a:r>
          </a:p>
          <a:p>
            <a:pPr lvl="1">
              <a:lnSpc>
                <a:spcPct val="80000"/>
              </a:lnSpc>
            </a:pPr>
            <a:r>
              <a:rPr lang="en-US" sz="1800" dirty="0"/>
              <a:t>Works well if there are multiple threads</a:t>
            </a:r>
          </a:p>
          <a:p>
            <a:pPr lvl="1">
              <a:lnSpc>
                <a:spcPct val="80000"/>
              </a:lnSpc>
            </a:pPr>
            <a:r>
              <a:rPr lang="en-US" sz="1800" dirty="0"/>
              <a:t>Improving single thread performance using multithreading hardware is an ongoing research effort</a:t>
            </a:r>
          </a:p>
          <a:p>
            <a:pPr lvl="1">
              <a:lnSpc>
                <a:spcPct val="80000"/>
              </a:lnSpc>
            </a:pPr>
            <a:endParaRPr lang="en-US" sz="1800" dirty="0"/>
          </a:p>
          <a:p>
            <a:pPr>
              <a:lnSpc>
                <a:spcPct val="80000"/>
              </a:lnSpc>
            </a:pPr>
            <a:r>
              <a:rPr lang="en-US" sz="1800" dirty="0"/>
              <a:t>Out-of-order execution [initially by </a:t>
            </a:r>
            <a:r>
              <a:rPr lang="en-US" sz="1800" dirty="0" err="1"/>
              <a:t>Tomasulo</a:t>
            </a:r>
            <a:r>
              <a:rPr lang="en-US" sz="1800" dirty="0"/>
              <a:t>, 1967]</a:t>
            </a:r>
          </a:p>
          <a:p>
            <a:pPr lvl="1">
              <a:lnSpc>
                <a:spcPct val="80000"/>
              </a:lnSpc>
            </a:pPr>
            <a:r>
              <a:rPr lang="en-US" sz="1800" dirty="0">
                <a:solidFill>
                  <a:srgbClr val="CC0000"/>
                </a:solidFill>
              </a:rPr>
              <a:t>Tolerates cache misses that cannot be prefetched</a:t>
            </a:r>
          </a:p>
          <a:p>
            <a:pPr lvl="1">
              <a:lnSpc>
                <a:spcPct val="80000"/>
              </a:lnSpc>
            </a:pPr>
            <a:r>
              <a:rPr lang="en-US" sz="1800" dirty="0"/>
              <a:t>Requires extensive hardware resources for tolerating long latencies</a:t>
            </a:r>
          </a:p>
          <a:p>
            <a:pPr lvl="1">
              <a:lnSpc>
                <a:spcPct val="80000"/>
              </a:lnSpc>
            </a:pPr>
            <a:endParaRPr lang="en-US" sz="1800" dirty="0">
              <a:solidFill>
                <a:srgbClr val="CC0000"/>
              </a:solidFill>
            </a:endParaRPr>
          </a:p>
        </p:txBody>
      </p:sp>
      <p:sp>
        <p:nvSpPr>
          <p:cNvPr id="5" name="Rounded Rectangle 4"/>
          <p:cNvSpPr/>
          <p:nvPr/>
        </p:nvSpPr>
        <p:spPr>
          <a:xfrm rot="21340188">
            <a:off x="349867" y="2487140"/>
            <a:ext cx="8046720" cy="1936242"/>
          </a:xfrm>
          <a:prstGeom prst="roundRect">
            <a:avLst/>
          </a:prstGeom>
          <a:solidFill>
            <a:sysClr val="window" lastClr="FFFFFF"/>
          </a:solidFill>
          <a:ln w="12700" cap="flat" cmpd="sng" algn="ctr">
            <a:solidFill>
              <a:sysClr val="windowText" lastClr="000000"/>
            </a:solidFill>
            <a:prstDash val="solid"/>
          </a:ln>
          <a:effectLst/>
          <a:scene3d>
            <a:camera prst="orthographicFront">
              <a:rot lat="0" lon="0" rev="21360000"/>
            </a:camera>
            <a:lightRig rig="threePt" dir="t"/>
          </a:scene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None of These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Fundamentally Reduce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ＭＳ Ｐゴシック"/>
                <a:cs typeface="+mn-cs"/>
              </a:rPr>
              <a:t>Memory Latency</a:t>
            </a:r>
          </a:p>
        </p:txBody>
      </p:sp>
    </p:spTree>
    <p:extLst>
      <p:ext uri="{BB962C8B-B14F-4D97-AF65-F5344CB8AC3E}">
        <p14:creationId xmlns:p14="http://schemas.microsoft.com/office/powerpoint/2010/main" val="460147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Two Major Sources of Latency Inefficiency</a:t>
            </a:r>
          </a:p>
        </p:txBody>
      </p:sp>
      <p:sp>
        <p:nvSpPr>
          <p:cNvPr id="3" name="Content Placeholder 2"/>
          <p:cNvSpPr>
            <a:spLocks noGrp="1"/>
          </p:cNvSpPr>
          <p:nvPr>
            <p:ph idx="1"/>
          </p:nvPr>
        </p:nvSpPr>
        <p:spPr/>
        <p:txBody>
          <a:bodyPr/>
          <a:lstStyle/>
          <a:p>
            <a:r>
              <a:rPr lang="en-US" dirty="0">
                <a:solidFill>
                  <a:srgbClr val="FF0000"/>
                </a:solidFill>
              </a:rPr>
              <a:t>Modern DRAM is </a:t>
            </a:r>
            <a:r>
              <a:rPr lang="en-US" b="1" dirty="0">
                <a:solidFill>
                  <a:srgbClr val="FF0000"/>
                </a:solidFill>
              </a:rPr>
              <a:t>not</a:t>
            </a:r>
            <a:r>
              <a:rPr lang="en-US" dirty="0">
                <a:solidFill>
                  <a:srgbClr val="FF0000"/>
                </a:solidFill>
              </a:rPr>
              <a:t> designed for low latency</a:t>
            </a:r>
          </a:p>
          <a:p>
            <a:pPr lvl="1"/>
            <a:r>
              <a:rPr lang="en-US" dirty="0"/>
              <a:t>Main focus is cost-per-bit (capacity)</a:t>
            </a:r>
          </a:p>
          <a:p>
            <a:endParaRPr lang="en-US" dirty="0"/>
          </a:p>
          <a:p>
            <a:r>
              <a:rPr lang="en-US" dirty="0">
                <a:solidFill>
                  <a:srgbClr val="FF0000"/>
                </a:solidFill>
              </a:rPr>
              <a:t>Modern DRAM latency is determined by </a:t>
            </a:r>
            <a:r>
              <a:rPr lang="en-US" b="1" dirty="0">
                <a:solidFill>
                  <a:srgbClr val="FF0000"/>
                </a:solidFill>
              </a:rPr>
              <a:t>worst case </a:t>
            </a:r>
            <a:r>
              <a:rPr lang="en-US" dirty="0">
                <a:solidFill>
                  <a:srgbClr val="FF0000"/>
                </a:solidFill>
              </a:rPr>
              <a:t>conditions and </a:t>
            </a:r>
            <a:r>
              <a:rPr lang="en-US" b="1" dirty="0">
                <a:solidFill>
                  <a:srgbClr val="FF0000"/>
                </a:solidFill>
              </a:rPr>
              <a:t>worst case </a:t>
            </a:r>
            <a:r>
              <a:rPr lang="en-US" dirty="0">
                <a:solidFill>
                  <a:srgbClr val="FF0000"/>
                </a:solidFill>
              </a:rPr>
              <a:t>devices</a:t>
            </a:r>
          </a:p>
          <a:p>
            <a:pPr lvl="1"/>
            <a:r>
              <a:rPr lang="en-US" dirty="0"/>
              <a:t>Much of memory latency is unnecessary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5" name="Rounded Rectangle 4"/>
          <p:cNvSpPr/>
          <p:nvPr/>
        </p:nvSpPr>
        <p:spPr>
          <a:xfrm rot="21340188">
            <a:off x="349867" y="4306082"/>
            <a:ext cx="8046720" cy="1936242"/>
          </a:xfrm>
          <a:prstGeom prst="roundRect">
            <a:avLst/>
          </a:prstGeom>
          <a:solidFill>
            <a:sysClr val="window" lastClr="FFFFFF"/>
          </a:solidFill>
          <a:ln w="12700" cap="flat" cmpd="sng" algn="ctr">
            <a:solidFill>
              <a:sysClr val="windowText" lastClr="000000"/>
            </a:solidFill>
            <a:prstDash val="solid"/>
          </a:ln>
          <a:effectLst/>
          <a:scene3d>
            <a:camera prst="orthographicFront">
              <a:rot lat="0" lon="0" rev="21360000"/>
            </a:camera>
            <a:lightRig rig="threePt" dir="t"/>
          </a:scene3d>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srgbClr val="0000FF"/>
                </a:solidFill>
                <a:effectLst/>
                <a:uLnTx/>
                <a:uFillTx/>
                <a:latin typeface="Calibri"/>
                <a:ea typeface="+mn-ea"/>
                <a:cs typeface="+mn-cs"/>
              </a:rPr>
              <a:t>Our Goal: Reduce Memory Latency at the Source of the Problem</a:t>
            </a:r>
          </a:p>
        </p:txBody>
      </p:sp>
    </p:spTree>
    <p:extLst>
      <p:ext uri="{BB962C8B-B14F-4D97-AF65-F5344CB8AC3E}">
        <p14:creationId xmlns:p14="http://schemas.microsoft.com/office/powerpoint/2010/main" val="109541574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Why is Memory Latency High?</a:t>
            </a:r>
          </a:p>
        </p:txBody>
      </p:sp>
      <p:sp>
        <p:nvSpPr>
          <p:cNvPr id="4" name="Slide Number Placeholder 3"/>
          <p:cNvSpPr>
            <a:spLocks noGrp="1"/>
          </p:cNvSpPr>
          <p:nvPr>
            <p:ph type="sldNum" sz="quarter" idx="12"/>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440</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sp>
        <p:nvSpPr>
          <p:cNvPr id="3" name="Content Placeholder 2"/>
          <p:cNvSpPr>
            <a:spLocks noGrp="1"/>
          </p:cNvSpPr>
          <p:nvPr>
            <p:ph idx="1"/>
          </p:nvPr>
        </p:nvSpPr>
        <p:spPr/>
        <p:txBody>
          <a:bodyPr>
            <a:normAutofit/>
          </a:bodyPr>
          <a:lstStyle/>
          <a:p>
            <a:r>
              <a:rPr lang="en-US" dirty="0">
                <a:solidFill>
                  <a:srgbClr val="0070C0"/>
                </a:solidFill>
              </a:rPr>
              <a:t>DRAM latency: Delay as specified in DRAM standards</a:t>
            </a:r>
          </a:p>
          <a:p>
            <a:pPr lvl="1"/>
            <a:r>
              <a:rPr lang="en-US" dirty="0"/>
              <a:t>Doesn’t reflect true DRAM device latency</a:t>
            </a:r>
          </a:p>
          <a:p>
            <a:r>
              <a:rPr lang="en-US" dirty="0"/>
              <a:t>Imperfect manufacturing process </a:t>
            </a:r>
            <a:r>
              <a:rPr lang="en-US" dirty="0">
                <a:latin typeface="Cambria Math" panose="02040503050406030204" pitchFamily="18" charset="0"/>
                <a:ea typeface="Cambria Math" panose="02040503050406030204" pitchFamily="18" charset="0"/>
              </a:rPr>
              <a:t>→ </a:t>
            </a:r>
            <a:r>
              <a:rPr lang="en-US" dirty="0"/>
              <a:t>latency variation</a:t>
            </a:r>
          </a:p>
          <a:p>
            <a:r>
              <a:rPr lang="en-US" b="1" dirty="0"/>
              <a:t>High standard latency </a:t>
            </a:r>
            <a:r>
              <a:rPr lang="en-US" dirty="0"/>
              <a:t>chosen to increase yield</a:t>
            </a:r>
          </a:p>
          <a:p>
            <a:endParaRPr lang="en-US" b="1" dirty="0"/>
          </a:p>
          <a:p>
            <a:endParaRPr lang="en-US" b="1" dirty="0"/>
          </a:p>
          <a:p>
            <a:endParaRPr lang="en-US" b="1" dirty="0"/>
          </a:p>
          <a:p>
            <a:pPr marL="0" indent="0">
              <a:buNone/>
            </a:pPr>
            <a:endParaRPr lang="en-US" dirty="0"/>
          </a:p>
        </p:txBody>
      </p:sp>
      <p:grpSp>
        <p:nvGrpSpPr>
          <p:cNvPr id="6" name="Group 5"/>
          <p:cNvGrpSpPr/>
          <p:nvPr/>
        </p:nvGrpSpPr>
        <p:grpSpPr>
          <a:xfrm>
            <a:off x="692768" y="5363738"/>
            <a:ext cx="8040641" cy="992612"/>
            <a:chOff x="224591" y="5243899"/>
            <a:chExt cx="8510476" cy="992613"/>
          </a:xfrm>
        </p:grpSpPr>
        <p:grpSp>
          <p:nvGrpSpPr>
            <p:cNvPr id="52" name="Group 51"/>
            <p:cNvGrpSpPr/>
            <p:nvPr/>
          </p:nvGrpSpPr>
          <p:grpSpPr>
            <a:xfrm>
              <a:off x="224591" y="5243899"/>
              <a:ext cx="8510476" cy="523229"/>
              <a:chOff x="352625" y="3223796"/>
              <a:chExt cx="8510476" cy="523229"/>
            </a:xfrm>
          </p:grpSpPr>
          <p:cxnSp>
            <p:nvCxnSpPr>
              <p:cNvPr id="57" name="Straight Arrow Connector 56"/>
              <p:cNvCxnSpPr/>
              <p:nvPr/>
            </p:nvCxnSpPr>
            <p:spPr>
              <a:xfrm>
                <a:off x="1161179" y="3511042"/>
                <a:ext cx="6781800" cy="0"/>
              </a:xfrm>
              <a:prstGeom prst="straightConnector1">
                <a:avLst/>
              </a:prstGeom>
              <a:ln w="44450" cap="rnd">
                <a:solidFill>
                  <a:schemeClr val="tx1">
                    <a:lumMod val="65000"/>
                    <a:lumOff val="35000"/>
                  </a:schemeClr>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871907" y="3223804"/>
                <a:ext cx="991194"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High</a:t>
                </a:r>
              </a:p>
            </p:txBody>
          </p:sp>
          <p:sp>
            <p:nvSpPr>
              <p:cNvPr id="63" name="TextBox 62"/>
              <p:cNvSpPr txBox="1"/>
              <p:nvPr/>
            </p:nvSpPr>
            <p:spPr>
              <a:xfrm>
                <a:off x="352625" y="3223796"/>
                <a:ext cx="876704" cy="523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Low</a:t>
                </a:r>
              </a:p>
            </p:txBody>
          </p:sp>
        </p:grpSp>
        <p:sp>
          <p:nvSpPr>
            <p:cNvPr id="65" name="TextBox 64"/>
            <p:cNvSpPr txBox="1"/>
            <p:nvPr/>
          </p:nvSpPr>
          <p:spPr>
            <a:xfrm>
              <a:off x="2900472" y="5713292"/>
              <a:ext cx="299172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Latency</a:t>
              </a:r>
            </a:p>
          </p:txBody>
        </p:sp>
      </p:grpSp>
      <p:grpSp>
        <p:nvGrpSpPr>
          <p:cNvPr id="27" name="dram a"/>
          <p:cNvGrpSpPr/>
          <p:nvPr/>
        </p:nvGrpSpPr>
        <p:grpSpPr>
          <a:xfrm>
            <a:off x="2237823" y="3289228"/>
            <a:ext cx="1181157" cy="2578172"/>
            <a:chOff x="2445298" y="3289228"/>
            <a:chExt cx="1181157" cy="2578172"/>
          </a:xfrm>
        </p:grpSpPr>
        <p:cxnSp>
          <p:nvCxnSpPr>
            <p:cNvPr id="16" name="Straight Connector 15"/>
            <p:cNvCxnSpPr>
              <a:stCxn id="68" idx="0"/>
              <a:endCxn id="64" idx="2"/>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68" name="Oval 67"/>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14" name="Group 13"/>
            <p:cNvGrpSpPr/>
            <p:nvPr/>
          </p:nvGrpSpPr>
          <p:grpSpPr>
            <a:xfrm>
              <a:off x="2445298" y="3289228"/>
              <a:ext cx="1181157" cy="1358640"/>
              <a:chOff x="2373000" y="3289560"/>
              <a:chExt cx="1181157" cy="1358640"/>
            </a:xfrm>
          </p:grpSpPr>
          <p:pic>
            <p:nvPicPr>
              <p:cNvPr id="64" name="Content Placeholder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510699" y="3742440"/>
                <a:ext cx="905760" cy="905760"/>
              </a:xfrm>
              <a:prstGeom prst="rect">
                <a:avLst/>
              </a:prstGeom>
            </p:spPr>
          </p:pic>
          <p:sp>
            <p:nvSpPr>
              <p:cNvPr id="10" name="TextBox 9"/>
              <p:cNvSpPr txBox="1"/>
              <p:nvPr/>
            </p:nvSpPr>
            <p:spPr>
              <a:xfrm>
                <a:off x="2373000" y="3289560"/>
                <a:ext cx="11811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A</a:t>
                </a:r>
              </a:p>
            </p:txBody>
          </p:sp>
        </p:grpSp>
      </p:grpSp>
      <p:grpSp>
        <p:nvGrpSpPr>
          <p:cNvPr id="74" name="dram b"/>
          <p:cNvGrpSpPr/>
          <p:nvPr/>
        </p:nvGrpSpPr>
        <p:grpSpPr>
          <a:xfrm>
            <a:off x="4089529" y="3289228"/>
            <a:ext cx="1202573" cy="2578172"/>
            <a:chOff x="2445298" y="3289228"/>
            <a:chExt cx="1202573" cy="2578172"/>
          </a:xfrm>
        </p:grpSpPr>
        <p:cxnSp>
          <p:nvCxnSpPr>
            <p:cNvPr id="75" name="Straight Connector 74"/>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6" name="Oval 75"/>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77" name="Group 76"/>
            <p:cNvGrpSpPr/>
            <p:nvPr/>
          </p:nvGrpSpPr>
          <p:grpSpPr>
            <a:xfrm>
              <a:off x="2445298" y="3289228"/>
              <a:ext cx="1202573" cy="1358640"/>
              <a:chOff x="2373000" y="3289560"/>
              <a:chExt cx="1202573" cy="1358640"/>
            </a:xfrm>
          </p:grpSpPr>
          <p:pic>
            <p:nvPicPr>
              <p:cNvPr id="78" name="Content Placeholder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510699" y="3742440"/>
                <a:ext cx="905760" cy="905760"/>
              </a:xfrm>
              <a:prstGeom prst="rect">
                <a:avLst/>
              </a:prstGeom>
            </p:spPr>
          </p:pic>
          <p:sp>
            <p:nvSpPr>
              <p:cNvPr id="79" name="TextBox 78"/>
              <p:cNvSpPr txBox="1"/>
              <p:nvPr/>
            </p:nvSpPr>
            <p:spPr>
              <a:xfrm>
                <a:off x="2373000" y="3289560"/>
                <a:ext cx="120257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B</a:t>
                </a:r>
              </a:p>
            </p:txBody>
          </p:sp>
        </p:grpSp>
      </p:grpSp>
      <p:grpSp>
        <p:nvGrpSpPr>
          <p:cNvPr id="80" name="dram c"/>
          <p:cNvGrpSpPr/>
          <p:nvPr/>
        </p:nvGrpSpPr>
        <p:grpSpPr>
          <a:xfrm>
            <a:off x="5323091" y="3289228"/>
            <a:ext cx="1215397" cy="2578172"/>
            <a:chOff x="2445298" y="3289228"/>
            <a:chExt cx="1215397" cy="2578172"/>
          </a:xfrm>
        </p:grpSpPr>
        <p:cxnSp>
          <p:nvCxnSpPr>
            <p:cNvPr id="81" name="Straight Connector 80"/>
            <p:cNvCxnSpPr/>
            <p:nvPr/>
          </p:nvCxnSpPr>
          <p:spPr>
            <a:xfrm flipH="1" flipV="1">
              <a:off x="3035877" y="4647868"/>
              <a:ext cx="1" cy="794441"/>
            </a:xfrm>
            <a:prstGeom prst="line">
              <a:avLst/>
            </a:prstGeom>
            <a:ln w="31750" cap="rnd">
              <a:solidFill>
                <a:schemeClr val="bg1">
                  <a:lumMod val="75000"/>
                </a:schemeClr>
              </a:solidFill>
              <a:prstDash val="sysDot"/>
              <a:headEnd type="none"/>
              <a:tailEnd type="none" w="lg" len="lg"/>
            </a:ln>
          </p:spPr>
          <p:style>
            <a:lnRef idx="1">
              <a:schemeClr val="accent1"/>
            </a:lnRef>
            <a:fillRef idx="0">
              <a:schemeClr val="accent1"/>
            </a:fillRef>
            <a:effectRef idx="0">
              <a:schemeClr val="accent1"/>
            </a:effectRef>
            <a:fontRef idx="minor">
              <a:schemeClr val="tx1"/>
            </a:fontRef>
          </p:style>
        </p:cxnSp>
        <p:sp>
          <p:nvSpPr>
            <p:cNvPr id="82" name="Oval 81"/>
            <p:cNvSpPr>
              <a:spLocks noChangeAspect="1"/>
            </p:cNvSpPr>
            <p:nvPr/>
          </p:nvSpPr>
          <p:spPr>
            <a:xfrm>
              <a:off x="2821185" y="5442309"/>
              <a:ext cx="429385" cy="425091"/>
            </a:xfrm>
            <a:prstGeom prst="ellipse">
              <a:avLst/>
            </a:prstGeom>
            <a:solidFill>
              <a:schemeClr val="accent2">
                <a:lumMod val="40000"/>
                <a:lumOff val="60000"/>
              </a:schemeClr>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nvGrpSpPr>
            <p:cNvPr id="83" name="Group 82"/>
            <p:cNvGrpSpPr/>
            <p:nvPr/>
          </p:nvGrpSpPr>
          <p:grpSpPr>
            <a:xfrm>
              <a:off x="2445298" y="3289228"/>
              <a:ext cx="1215397" cy="1358640"/>
              <a:chOff x="2373000" y="3289560"/>
              <a:chExt cx="1215397" cy="1358640"/>
            </a:xfrm>
          </p:grpSpPr>
          <p:pic>
            <p:nvPicPr>
              <p:cNvPr id="84" name="Content Placeholder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510699" y="3742440"/>
                <a:ext cx="905760" cy="905760"/>
              </a:xfrm>
              <a:prstGeom prst="rect">
                <a:avLst/>
              </a:prstGeom>
            </p:spPr>
          </p:pic>
          <p:sp>
            <p:nvSpPr>
              <p:cNvPr id="85" name="TextBox 84"/>
              <p:cNvSpPr txBox="1"/>
              <p:nvPr/>
            </p:nvSpPr>
            <p:spPr>
              <a:xfrm>
                <a:off x="2373000" y="3289560"/>
                <a:ext cx="121539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lumMod val="65000"/>
                        <a:lumOff val="35000"/>
                      </a:prstClr>
                    </a:solidFill>
                    <a:effectLst/>
                    <a:uLnTx/>
                    <a:uFillTx/>
                    <a:latin typeface="Gill Sans MT" panose="020B0502020104020203"/>
                    <a:ea typeface=""/>
                    <a:cs typeface="+mn-cs"/>
                  </a:rPr>
                  <a:t>DRAM C</a:t>
                </a:r>
              </a:p>
            </p:txBody>
          </p:sp>
        </p:grpSp>
      </p:grpSp>
      <p:sp>
        <p:nvSpPr>
          <p:cNvPr id="92" name="TextBox 91"/>
          <p:cNvSpPr txBox="1"/>
          <p:nvPr/>
        </p:nvSpPr>
        <p:spPr>
          <a:xfrm>
            <a:off x="126972" y="4461942"/>
            <a:ext cx="2158155" cy="95410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t>Manufacturing</a:t>
            </a:r>
            <a:b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br>
            <a:r>
              <a:rPr kumimoji="0" lang="en-US" sz="2800" b="0" i="1" u="none" strike="noStrike" kern="1200" cap="none" spc="0" normalizeH="0" baseline="0" noProof="0" dirty="0">
                <a:ln>
                  <a:noFill/>
                </a:ln>
                <a:solidFill>
                  <a:srgbClr val="C0504D"/>
                </a:solidFill>
                <a:effectLst/>
                <a:uLnTx/>
                <a:uFillTx/>
                <a:latin typeface="Gill Sans MT" panose="020B0502020104020203"/>
                <a:ea typeface=""/>
                <a:cs typeface="+mn-cs"/>
              </a:rPr>
              <a:t>Variation</a:t>
            </a:r>
          </a:p>
        </p:txBody>
      </p:sp>
      <p:cxnSp>
        <p:nvCxnSpPr>
          <p:cNvPr id="37" name="fab line 1"/>
          <p:cNvCxnSpPr/>
          <p:nvPr/>
        </p:nvCxnSpPr>
        <p:spPr>
          <a:xfrm>
            <a:off x="2832524" y="5045088"/>
            <a:ext cx="1847517" cy="0"/>
          </a:xfrm>
          <a:prstGeom prst="straightConnector1">
            <a:avLst/>
          </a:prstGeom>
          <a:ln w="47625" cap="rnd">
            <a:solidFill>
              <a:schemeClr val="accent2"/>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cxnSp>
        <p:nvCxnSpPr>
          <p:cNvPr id="94" name="fab line 2"/>
          <p:cNvCxnSpPr/>
          <p:nvPr/>
        </p:nvCxnSpPr>
        <p:spPr>
          <a:xfrm>
            <a:off x="4713491" y="5045088"/>
            <a:ext cx="1224991" cy="0"/>
          </a:xfrm>
          <a:prstGeom prst="straightConnector1">
            <a:avLst/>
          </a:prstGeom>
          <a:ln w="47625" cap="rnd">
            <a:solidFill>
              <a:schemeClr val="accent2"/>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grpSp>
        <p:nvGrpSpPr>
          <p:cNvPr id="31" name="fab var"/>
          <p:cNvGrpSpPr/>
          <p:nvPr/>
        </p:nvGrpSpPr>
        <p:grpSpPr>
          <a:xfrm>
            <a:off x="1970291" y="4748767"/>
            <a:ext cx="4856042" cy="857215"/>
            <a:chOff x="2057400" y="4748767"/>
            <a:chExt cx="4856042" cy="857215"/>
          </a:xfrm>
        </p:grpSpPr>
        <p:grpSp>
          <p:nvGrpSpPr>
            <p:cNvPr id="8" name="Group 7"/>
            <p:cNvGrpSpPr>
              <a:grpSpLocks noChangeAspect="1"/>
            </p:cNvGrpSpPr>
            <p:nvPr/>
          </p:nvGrpSpPr>
          <p:grpSpPr>
            <a:xfrm>
              <a:off x="2057400" y="4748767"/>
              <a:ext cx="1735529" cy="857215"/>
              <a:chOff x="1905000" y="3429000"/>
              <a:chExt cx="4800600" cy="1905000"/>
            </a:xfrm>
          </p:grpSpPr>
          <p:sp>
            <p:nvSpPr>
              <p:cNvPr id="66"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67"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nvGrpSpPr>
            <p:cNvPr id="86" name="Group 85"/>
            <p:cNvGrpSpPr>
              <a:grpSpLocks noChangeAspect="1"/>
            </p:cNvGrpSpPr>
            <p:nvPr/>
          </p:nvGrpSpPr>
          <p:grpSpPr>
            <a:xfrm>
              <a:off x="3919607" y="4748767"/>
              <a:ext cx="1735529" cy="857215"/>
              <a:chOff x="1905000" y="3429000"/>
              <a:chExt cx="4800600" cy="1905000"/>
            </a:xfrm>
          </p:grpSpPr>
          <p:sp>
            <p:nvSpPr>
              <p:cNvPr id="87"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88"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nvGrpSpPr>
            <p:cNvPr id="89" name="Group 88"/>
            <p:cNvGrpSpPr>
              <a:grpSpLocks noChangeAspect="1"/>
            </p:cNvGrpSpPr>
            <p:nvPr/>
          </p:nvGrpSpPr>
          <p:grpSpPr>
            <a:xfrm>
              <a:off x="5177913" y="4748767"/>
              <a:ext cx="1735529" cy="857215"/>
              <a:chOff x="1905000" y="3429000"/>
              <a:chExt cx="4800600" cy="1905000"/>
            </a:xfrm>
          </p:grpSpPr>
          <p:sp>
            <p:nvSpPr>
              <p:cNvPr id="90" name="Freeform 32"/>
              <p:cNvSpPr>
                <a:spLocks/>
              </p:cNvSpPr>
              <p:nvPr/>
            </p:nvSpPr>
            <p:spPr bwMode="auto">
              <a:xfrm>
                <a:off x="1905000" y="3429000"/>
                <a:ext cx="2344738" cy="1905000"/>
              </a:xfrm>
              <a:custGeom>
                <a:avLst/>
                <a:gdLst>
                  <a:gd name="T0" fmla="*/ 0 w 901"/>
                  <a:gd name="T1" fmla="*/ 720 h 721"/>
                  <a:gd name="T2" fmla="*/ 95 w 901"/>
                  <a:gd name="T3" fmla="*/ 712 h 721"/>
                  <a:gd name="T4" fmla="*/ 142 w 901"/>
                  <a:gd name="T5" fmla="*/ 704 h 721"/>
                  <a:gd name="T6" fmla="*/ 189 w 901"/>
                  <a:gd name="T7" fmla="*/ 691 h 721"/>
                  <a:gd name="T8" fmla="*/ 237 w 901"/>
                  <a:gd name="T9" fmla="*/ 675 h 721"/>
                  <a:gd name="T10" fmla="*/ 284 w 901"/>
                  <a:gd name="T11" fmla="*/ 653 h 721"/>
                  <a:gd name="T12" fmla="*/ 331 w 901"/>
                  <a:gd name="T13" fmla="*/ 623 h 721"/>
                  <a:gd name="T14" fmla="*/ 426 w 901"/>
                  <a:gd name="T15" fmla="*/ 540 h 721"/>
                  <a:gd name="T16" fmla="*/ 521 w 901"/>
                  <a:gd name="T17" fmla="*/ 422 h 721"/>
                  <a:gd name="T18" fmla="*/ 616 w 901"/>
                  <a:gd name="T19" fmla="*/ 281 h 721"/>
                  <a:gd name="T20" fmla="*/ 663 w 901"/>
                  <a:gd name="T21" fmla="*/ 209 h 721"/>
                  <a:gd name="T22" fmla="*/ 710 w 901"/>
                  <a:gd name="T23" fmla="*/ 142 h 721"/>
                  <a:gd name="T24" fmla="*/ 757 w 901"/>
                  <a:gd name="T25" fmla="*/ 83 h 721"/>
                  <a:gd name="T26" fmla="*/ 805 w 901"/>
                  <a:gd name="T27" fmla="*/ 38 h 721"/>
                  <a:gd name="T28" fmla="*/ 852 w 901"/>
                  <a:gd name="T29" fmla="*/ 9 h 721"/>
                  <a:gd name="T30" fmla="*/ 90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0" y="720"/>
                    </a:moveTo>
                    <a:lnTo>
                      <a:pt x="95" y="712"/>
                    </a:lnTo>
                    <a:lnTo>
                      <a:pt x="142" y="704"/>
                    </a:lnTo>
                    <a:lnTo>
                      <a:pt x="189" y="691"/>
                    </a:lnTo>
                    <a:lnTo>
                      <a:pt x="237" y="675"/>
                    </a:lnTo>
                    <a:lnTo>
                      <a:pt x="284" y="653"/>
                    </a:lnTo>
                    <a:lnTo>
                      <a:pt x="331" y="623"/>
                    </a:lnTo>
                    <a:lnTo>
                      <a:pt x="426" y="540"/>
                    </a:lnTo>
                    <a:lnTo>
                      <a:pt x="521" y="422"/>
                    </a:lnTo>
                    <a:lnTo>
                      <a:pt x="616" y="281"/>
                    </a:lnTo>
                    <a:lnTo>
                      <a:pt x="663" y="209"/>
                    </a:lnTo>
                    <a:lnTo>
                      <a:pt x="710" y="142"/>
                    </a:lnTo>
                    <a:lnTo>
                      <a:pt x="757" y="83"/>
                    </a:lnTo>
                    <a:lnTo>
                      <a:pt x="805" y="38"/>
                    </a:lnTo>
                    <a:lnTo>
                      <a:pt x="852" y="9"/>
                    </a:lnTo>
                    <a:lnTo>
                      <a:pt x="90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sp>
            <p:nvSpPr>
              <p:cNvPr id="91" name="Freeform 31"/>
              <p:cNvSpPr>
                <a:spLocks/>
              </p:cNvSpPr>
              <p:nvPr/>
            </p:nvSpPr>
            <p:spPr bwMode="auto">
              <a:xfrm>
                <a:off x="4267200" y="3429000"/>
                <a:ext cx="2438400" cy="1905000"/>
              </a:xfrm>
              <a:custGeom>
                <a:avLst/>
                <a:gdLst>
                  <a:gd name="T0" fmla="*/ 900 w 901"/>
                  <a:gd name="T1" fmla="*/ 720 h 721"/>
                  <a:gd name="T2" fmla="*/ 805 w 901"/>
                  <a:gd name="T3" fmla="*/ 712 h 721"/>
                  <a:gd name="T4" fmla="*/ 758 w 901"/>
                  <a:gd name="T5" fmla="*/ 704 h 721"/>
                  <a:gd name="T6" fmla="*/ 711 w 901"/>
                  <a:gd name="T7" fmla="*/ 691 h 721"/>
                  <a:gd name="T8" fmla="*/ 663 w 901"/>
                  <a:gd name="T9" fmla="*/ 675 h 721"/>
                  <a:gd name="T10" fmla="*/ 615 w 901"/>
                  <a:gd name="T11" fmla="*/ 653 h 721"/>
                  <a:gd name="T12" fmla="*/ 568 w 901"/>
                  <a:gd name="T13" fmla="*/ 623 h 721"/>
                  <a:gd name="T14" fmla="*/ 473 w 901"/>
                  <a:gd name="T15" fmla="*/ 540 h 721"/>
                  <a:gd name="T16" fmla="*/ 378 w 901"/>
                  <a:gd name="T17" fmla="*/ 422 h 721"/>
                  <a:gd name="T18" fmla="*/ 284 w 901"/>
                  <a:gd name="T19" fmla="*/ 281 h 721"/>
                  <a:gd name="T20" fmla="*/ 236 w 901"/>
                  <a:gd name="T21" fmla="*/ 209 h 721"/>
                  <a:gd name="T22" fmla="*/ 189 w 901"/>
                  <a:gd name="T23" fmla="*/ 142 h 721"/>
                  <a:gd name="T24" fmla="*/ 142 w 901"/>
                  <a:gd name="T25" fmla="*/ 83 h 721"/>
                  <a:gd name="T26" fmla="*/ 94 w 901"/>
                  <a:gd name="T27" fmla="*/ 38 h 721"/>
                  <a:gd name="T28" fmla="*/ 47 w 901"/>
                  <a:gd name="T29" fmla="*/ 9 h 721"/>
                  <a:gd name="T30" fmla="*/ 0 w 901"/>
                  <a:gd name="T31"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1" h="721">
                    <a:moveTo>
                      <a:pt x="900" y="720"/>
                    </a:moveTo>
                    <a:lnTo>
                      <a:pt x="805" y="712"/>
                    </a:lnTo>
                    <a:lnTo>
                      <a:pt x="758" y="704"/>
                    </a:lnTo>
                    <a:lnTo>
                      <a:pt x="711" y="691"/>
                    </a:lnTo>
                    <a:lnTo>
                      <a:pt x="663" y="675"/>
                    </a:lnTo>
                    <a:lnTo>
                      <a:pt x="615" y="653"/>
                    </a:lnTo>
                    <a:lnTo>
                      <a:pt x="568" y="623"/>
                    </a:lnTo>
                    <a:lnTo>
                      <a:pt x="473" y="540"/>
                    </a:lnTo>
                    <a:lnTo>
                      <a:pt x="378" y="422"/>
                    </a:lnTo>
                    <a:lnTo>
                      <a:pt x="284" y="281"/>
                    </a:lnTo>
                    <a:lnTo>
                      <a:pt x="236" y="209"/>
                    </a:lnTo>
                    <a:lnTo>
                      <a:pt x="189" y="142"/>
                    </a:lnTo>
                    <a:lnTo>
                      <a:pt x="142" y="83"/>
                    </a:lnTo>
                    <a:lnTo>
                      <a:pt x="94" y="38"/>
                    </a:lnTo>
                    <a:lnTo>
                      <a:pt x="47" y="9"/>
                    </a:lnTo>
                    <a:lnTo>
                      <a:pt x="0" y="0"/>
                    </a:lnTo>
                  </a:path>
                </a:pathLst>
              </a:custGeom>
              <a:noFill/>
              <a:ln w="76200" cap="rnd" cmpd="sng">
                <a:solidFill>
                  <a:schemeClr val="accent6"/>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Gill Sans MT" panose="020B0502020104020203"/>
                  <a:ea typeface=""/>
                  <a:cs typeface="+mn-cs"/>
                </a:endParaRPr>
              </a:p>
            </p:txBody>
          </p:sp>
        </p:grpSp>
      </p:grpSp>
      <p:grpSp>
        <p:nvGrpSpPr>
          <p:cNvPr id="102" name="Group 101"/>
          <p:cNvGrpSpPr/>
          <p:nvPr/>
        </p:nvGrpSpPr>
        <p:grpSpPr>
          <a:xfrm>
            <a:off x="6453811" y="3296340"/>
            <a:ext cx="1460080" cy="2567188"/>
            <a:chOff x="6413080" y="3296340"/>
            <a:chExt cx="1460080" cy="2567188"/>
          </a:xfrm>
        </p:grpSpPr>
        <p:grpSp>
          <p:nvGrpSpPr>
            <p:cNvPr id="96" name="standard latency"/>
            <p:cNvGrpSpPr/>
            <p:nvPr/>
          </p:nvGrpSpPr>
          <p:grpSpPr>
            <a:xfrm>
              <a:off x="6413080" y="3296340"/>
              <a:ext cx="1460080" cy="2354643"/>
              <a:chOff x="5817951" y="3264492"/>
              <a:chExt cx="1460080" cy="2354643"/>
            </a:xfrm>
          </p:grpSpPr>
          <p:sp>
            <p:nvSpPr>
              <p:cNvPr id="97" name="TextBox 96"/>
              <p:cNvSpPr txBox="1"/>
              <p:nvPr/>
            </p:nvSpPr>
            <p:spPr>
              <a:xfrm>
                <a:off x="5817951" y="3264492"/>
                <a:ext cx="1460080" cy="95410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0C0"/>
                    </a:solidFill>
                    <a:effectLst/>
                    <a:uLnTx/>
                    <a:uFillTx/>
                    <a:latin typeface="Gill Sans MT" panose="020B0502020104020203"/>
                    <a:ea typeface=""/>
                    <a:cs typeface="+mn-cs"/>
                  </a:rPr>
                  <a:t>Standard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70C0"/>
                    </a:solidFill>
                    <a:effectLst/>
                    <a:uLnTx/>
                    <a:uFillTx/>
                    <a:latin typeface="Gill Sans MT" panose="020B0502020104020203"/>
                    <a:ea typeface=""/>
                    <a:cs typeface="+mn-cs"/>
                  </a:rPr>
                  <a:t>Latency</a:t>
                </a:r>
              </a:p>
            </p:txBody>
          </p:sp>
          <p:cxnSp>
            <p:nvCxnSpPr>
              <p:cNvPr id="98" name="Straight Connector 97"/>
              <p:cNvCxnSpPr/>
              <p:nvPr/>
            </p:nvCxnSpPr>
            <p:spPr>
              <a:xfrm flipV="1">
                <a:off x="6552912" y="4235352"/>
                <a:ext cx="0" cy="1383783"/>
              </a:xfrm>
              <a:prstGeom prst="line">
                <a:avLst/>
              </a:prstGeom>
              <a:ln w="44450" cap="rnd">
                <a:solidFill>
                  <a:srgbClr val="0070C0"/>
                </a:solidFill>
                <a:prstDash val="solid"/>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101" name="Oval 100"/>
            <p:cNvSpPr>
              <a:spLocks noChangeAspect="1"/>
            </p:cNvSpPr>
            <p:nvPr/>
          </p:nvSpPr>
          <p:spPr>
            <a:xfrm>
              <a:off x="6927314" y="5438437"/>
              <a:ext cx="429385" cy="425091"/>
            </a:xfrm>
            <a:prstGeom prst="ellipse">
              <a:avLst/>
            </a:prstGeom>
            <a:solidFill>
              <a:srgbClr val="0070C0"/>
            </a:solidFill>
            <a:ln w="190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F81BD"/>
                </a:solidFill>
                <a:effectLst/>
                <a:uLnTx/>
                <a:uFillTx/>
                <a:latin typeface="Gill Sans MT" panose="020B0502020104020203"/>
                <a:ea typeface="+mn-ea"/>
                <a:cs typeface="+mn-cs"/>
              </a:endParaRPr>
            </a:p>
          </p:txBody>
        </p:sp>
      </p:grpSp>
    </p:spTree>
    <p:extLst>
      <p:ext uri="{BB962C8B-B14F-4D97-AF65-F5344CB8AC3E}">
        <p14:creationId xmlns:p14="http://schemas.microsoft.com/office/powerpoint/2010/main" val="3299090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7" presetClass="entr" presetSubtype="10" fill="hold" nodeType="withEffect">
                                  <p:stCondLst>
                                    <p:cond delay="500"/>
                                  </p:stCondLst>
                                  <p:childTnLst>
                                    <p:set>
                                      <p:cBhvr>
                                        <p:cTn id="18" dur="1" fill="hold">
                                          <p:stCondLst>
                                            <p:cond delay="0"/>
                                          </p:stCondLst>
                                        </p:cTn>
                                        <p:tgtEl>
                                          <p:spTgt spid="80"/>
                                        </p:tgtEl>
                                        <p:attrNameLst>
                                          <p:attrName>style.visibility</p:attrName>
                                        </p:attrNameLst>
                                      </p:cBhvr>
                                      <p:to>
                                        <p:strVal val="visible"/>
                                      </p:to>
                                    </p:set>
                                    <p:anim calcmode="lin" valueType="num">
                                      <p:cBhvr>
                                        <p:cTn id="19" dur="500" fill="hold"/>
                                        <p:tgtEl>
                                          <p:spTgt spid="80"/>
                                        </p:tgtEl>
                                        <p:attrNameLst>
                                          <p:attrName>ppt_w</p:attrName>
                                        </p:attrNameLst>
                                      </p:cBhvr>
                                      <p:tavLst>
                                        <p:tav tm="0">
                                          <p:val>
                                            <p:fltVal val="0"/>
                                          </p:val>
                                        </p:tav>
                                        <p:tav tm="100000">
                                          <p:val>
                                            <p:strVal val="#ppt_w"/>
                                          </p:val>
                                        </p:tav>
                                      </p:tavLst>
                                    </p:anim>
                                    <p:anim calcmode="lin" valueType="num">
                                      <p:cBhvr>
                                        <p:cTn id="20" dur="500" fill="hold"/>
                                        <p:tgtEl>
                                          <p:spTgt spid="80"/>
                                        </p:tgtEl>
                                        <p:attrNameLst>
                                          <p:attrName>ppt_h</p:attrName>
                                        </p:attrNameLst>
                                      </p:cBhvr>
                                      <p:tavLst>
                                        <p:tav tm="0">
                                          <p:val>
                                            <p:strVal val="#ppt_h"/>
                                          </p:val>
                                        </p:tav>
                                        <p:tav tm="100000">
                                          <p:val>
                                            <p:strVal val="#ppt_h"/>
                                          </p:val>
                                        </p:tav>
                                      </p:tavLst>
                                    </p:anim>
                                  </p:childTnLst>
                                </p:cTn>
                              </p:par>
                              <p:par>
                                <p:cTn id="21" presetID="17" presetClass="entr" presetSubtype="10" fill="hold" nodeType="withEffect">
                                  <p:stCondLst>
                                    <p:cond delay="500"/>
                                  </p:stCondLst>
                                  <p:childTnLst>
                                    <p:set>
                                      <p:cBhvr>
                                        <p:cTn id="22" dur="1" fill="hold">
                                          <p:stCondLst>
                                            <p:cond delay="0"/>
                                          </p:stCondLst>
                                        </p:cTn>
                                        <p:tgtEl>
                                          <p:spTgt spid="74"/>
                                        </p:tgtEl>
                                        <p:attrNameLst>
                                          <p:attrName>style.visibility</p:attrName>
                                        </p:attrNameLst>
                                      </p:cBhvr>
                                      <p:to>
                                        <p:strVal val="visible"/>
                                      </p:to>
                                    </p:set>
                                    <p:anim calcmode="lin" valueType="num">
                                      <p:cBhvr>
                                        <p:cTn id="23" dur="500" fill="hold"/>
                                        <p:tgtEl>
                                          <p:spTgt spid="74"/>
                                        </p:tgtEl>
                                        <p:attrNameLst>
                                          <p:attrName>ppt_w</p:attrName>
                                        </p:attrNameLst>
                                      </p:cBhvr>
                                      <p:tavLst>
                                        <p:tav tm="0">
                                          <p:val>
                                            <p:fltVal val="0"/>
                                          </p:val>
                                        </p:tav>
                                        <p:tav tm="100000">
                                          <p:val>
                                            <p:strVal val="#ppt_w"/>
                                          </p:val>
                                        </p:tav>
                                      </p:tavLst>
                                    </p:anim>
                                    <p:anim calcmode="lin" valueType="num">
                                      <p:cBhvr>
                                        <p:cTn id="24" dur="500" fill="hold"/>
                                        <p:tgtEl>
                                          <p:spTgt spid="74"/>
                                        </p:tgtEl>
                                        <p:attrNameLst>
                                          <p:attrName>ppt_h</p:attrName>
                                        </p:attrNameLst>
                                      </p:cBhvr>
                                      <p:tavLst>
                                        <p:tav tm="0">
                                          <p:val>
                                            <p:strVal val="#ppt_h"/>
                                          </p:val>
                                        </p:tav>
                                        <p:tav tm="100000">
                                          <p:val>
                                            <p:strVal val="#ppt_h"/>
                                          </p:val>
                                        </p:tav>
                                      </p:tavLst>
                                    </p:anim>
                                  </p:childTnLst>
                                </p:cTn>
                              </p:par>
                              <p:par>
                                <p:cTn id="25" presetID="17" presetClass="entr" presetSubtype="10" fill="hold"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p:cTn id="27" dur="500" fill="hold"/>
                                        <p:tgtEl>
                                          <p:spTgt spid="27"/>
                                        </p:tgtEl>
                                        <p:attrNameLst>
                                          <p:attrName>ppt_w</p:attrName>
                                        </p:attrNameLst>
                                      </p:cBhvr>
                                      <p:tavLst>
                                        <p:tav tm="0">
                                          <p:val>
                                            <p:fltVal val="0"/>
                                          </p:val>
                                        </p:tav>
                                        <p:tav tm="100000">
                                          <p:val>
                                            <p:strVal val="#ppt_w"/>
                                          </p:val>
                                        </p:tav>
                                      </p:tavLst>
                                    </p:anim>
                                    <p:anim calcmode="lin" valueType="num">
                                      <p:cBhvr>
                                        <p:cTn id="28" dur="500" fill="hold"/>
                                        <p:tgtEl>
                                          <p:spTgt spid="27"/>
                                        </p:tgtEl>
                                        <p:attrNameLst>
                                          <p:attrName>ppt_h</p:attrName>
                                        </p:attrNameLst>
                                      </p:cBhvr>
                                      <p:tavLst>
                                        <p:tav tm="0">
                                          <p:val>
                                            <p:strVal val="#ppt_h"/>
                                          </p:val>
                                        </p:tav>
                                        <p:tav tm="100000">
                                          <p:val>
                                            <p:strVal val="#ppt_h"/>
                                          </p:val>
                                        </p:tav>
                                      </p:tavLst>
                                    </p:anim>
                                  </p:childTnLst>
                                </p:cTn>
                              </p:par>
                              <p:par>
                                <p:cTn id="29" presetID="16" presetClass="entr" presetSubtype="37" fill="hold" nodeType="withEffect">
                                  <p:stCondLst>
                                    <p:cond delay="3000"/>
                                  </p:stCondLst>
                                  <p:childTnLst>
                                    <p:set>
                                      <p:cBhvr>
                                        <p:cTn id="30" dur="1" fill="hold">
                                          <p:stCondLst>
                                            <p:cond delay="0"/>
                                          </p:stCondLst>
                                        </p:cTn>
                                        <p:tgtEl>
                                          <p:spTgt spid="37"/>
                                        </p:tgtEl>
                                        <p:attrNameLst>
                                          <p:attrName>style.visibility</p:attrName>
                                        </p:attrNameLst>
                                      </p:cBhvr>
                                      <p:to>
                                        <p:strVal val="visible"/>
                                      </p:to>
                                    </p:set>
                                    <p:animEffect transition="in" filter="barn(outVertical)">
                                      <p:cBhvr>
                                        <p:cTn id="31" dur="500"/>
                                        <p:tgtEl>
                                          <p:spTgt spid="37"/>
                                        </p:tgtEl>
                                      </p:cBhvr>
                                    </p:animEffect>
                                  </p:childTnLst>
                                </p:cTn>
                              </p:par>
                              <p:par>
                                <p:cTn id="32" presetID="16" presetClass="entr" presetSubtype="37" fill="hold" nodeType="withEffect">
                                  <p:stCondLst>
                                    <p:cond delay="3000"/>
                                  </p:stCondLst>
                                  <p:childTnLst>
                                    <p:set>
                                      <p:cBhvr>
                                        <p:cTn id="33" dur="1" fill="hold">
                                          <p:stCondLst>
                                            <p:cond delay="0"/>
                                          </p:stCondLst>
                                        </p:cTn>
                                        <p:tgtEl>
                                          <p:spTgt spid="94"/>
                                        </p:tgtEl>
                                        <p:attrNameLst>
                                          <p:attrName>style.visibility</p:attrName>
                                        </p:attrNameLst>
                                      </p:cBhvr>
                                      <p:to>
                                        <p:strVal val="visible"/>
                                      </p:to>
                                    </p:set>
                                    <p:animEffect transition="in" filter="barn(outVertical)">
                                      <p:cBhvr>
                                        <p:cTn id="34" dur="500"/>
                                        <p:tgtEl>
                                          <p:spTgt spid="94"/>
                                        </p:tgtEl>
                                      </p:cBhvr>
                                    </p:animEffect>
                                  </p:childTnLst>
                                </p:cTn>
                              </p:par>
                              <p:par>
                                <p:cTn id="35" presetID="1" presetClass="entr" presetSubtype="0" fill="hold" grpId="0" nodeType="withEffect">
                                  <p:stCondLst>
                                    <p:cond delay="3000"/>
                                  </p:stCondLst>
                                  <p:childTnLst>
                                    <p:set>
                                      <p:cBhvr>
                                        <p:cTn id="36" dur="1" fill="hold">
                                          <p:stCondLst>
                                            <p:cond delay="0"/>
                                          </p:stCondLst>
                                        </p:cTn>
                                        <p:tgtEl>
                                          <p:spTgt spid="9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wipe(left)">
                                      <p:cBhvr>
                                        <p:cTn id="41" dur="2000"/>
                                        <p:tgtEl>
                                          <p:spTgt spid="31"/>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3">
                                            <p:txEl>
                                              <p:pRg st="3" end="3"/>
                                            </p:txEl>
                                          </p:spTgt>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1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92"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sz="4000" b="0" dirty="0">
                <a:latin typeface="+mn-lt"/>
              </a:rPr>
              <a:t>Adaptive-Latency DRAM</a:t>
            </a:r>
          </a:p>
        </p:txBody>
      </p:sp>
      <p:sp>
        <p:nvSpPr>
          <p:cNvPr id="3" name="Content Placeholder 2"/>
          <p:cNvSpPr>
            <a:spLocks noGrp="1"/>
          </p:cNvSpPr>
          <p:nvPr>
            <p:ph idx="1"/>
          </p:nvPr>
        </p:nvSpPr>
        <p:spPr>
          <a:xfrm>
            <a:off x="0" y="1219200"/>
            <a:ext cx="9144000" cy="4648200"/>
          </a:xfrm>
        </p:spPr>
        <p:txBody>
          <a:bodyPr/>
          <a:lstStyle/>
          <a:p>
            <a:pPr marL="457200" indent="-457200">
              <a:lnSpc>
                <a:spcPct val="100000"/>
              </a:lnSpc>
              <a:spcBef>
                <a:spcPts val="0"/>
              </a:spcBef>
            </a:pPr>
            <a:r>
              <a:rPr lang="en-US" i="1" dirty="0">
                <a:solidFill>
                  <a:srgbClr val="000000"/>
                </a:solidFill>
              </a:rPr>
              <a:t>Key idea</a:t>
            </a:r>
          </a:p>
          <a:p>
            <a:pPr marL="914400" lvl="1" indent="-457200">
              <a:lnSpc>
                <a:spcPct val="100000"/>
              </a:lnSpc>
              <a:spcBef>
                <a:spcPts val="0"/>
              </a:spcBef>
            </a:pPr>
            <a:r>
              <a:rPr lang="en-US" b="1" dirty="0">
                <a:solidFill>
                  <a:srgbClr val="000000"/>
                </a:solidFill>
              </a:rPr>
              <a:t>Optimize DRAM timing parameters online</a:t>
            </a:r>
          </a:p>
          <a:p>
            <a:pPr marL="914400" lvl="1" indent="-457200">
              <a:lnSpc>
                <a:spcPct val="100000"/>
              </a:lnSpc>
              <a:spcBef>
                <a:spcPts val="0"/>
              </a:spcBef>
            </a:pPr>
            <a:endParaRPr lang="en-US" sz="2000" i="1" dirty="0">
              <a:solidFill>
                <a:srgbClr val="000000"/>
              </a:solidFill>
            </a:endParaRPr>
          </a:p>
          <a:p>
            <a:pPr marL="457200" indent="-457200">
              <a:lnSpc>
                <a:spcPct val="100000"/>
              </a:lnSpc>
              <a:spcBef>
                <a:spcPts val="0"/>
              </a:spcBef>
            </a:pPr>
            <a:r>
              <a:rPr lang="en-US" i="1" dirty="0">
                <a:solidFill>
                  <a:srgbClr val="000000"/>
                </a:solidFill>
              </a:rPr>
              <a:t>Two components</a:t>
            </a:r>
            <a:endParaRPr lang="en-US" sz="3200" i="1" dirty="0">
              <a:solidFill>
                <a:srgbClr val="000000"/>
              </a:solidFill>
            </a:endParaRPr>
          </a:p>
          <a:p>
            <a:pPr lvl="1">
              <a:lnSpc>
                <a:spcPct val="100000"/>
              </a:lnSpc>
              <a:spcBef>
                <a:spcPts val="0"/>
              </a:spcBef>
            </a:pPr>
            <a:r>
              <a:rPr lang="en-US" dirty="0">
                <a:solidFill>
                  <a:srgbClr val="000000"/>
                </a:solidFill>
                <a:ea typeface="Cambria Math" panose="02040503050406030204" pitchFamily="18" charset="0"/>
              </a:rPr>
              <a:t>DRAM manufacturer provides multiple sets of reliable DRAM timing parameters at different temperatures for each DIMM</a:t>
            </a:r>
          </a:p>
          <a:p>
            <a:pPr lvl="1">
              <a:lnSpc>
                <a:spcPct val="100000"/>
              </a:lnSpc>
              <a:spcBef>
                <a:spcPts val="0"/>
              </a:spcBef>
            </a:pPr>
            <a:r>
              <a:rPr lang="en-US" dirty="0">
                <a:solidFill>
                  <a:srgbClr val="000000"/>
                </a:solidFill>
              </a:rPr>
              <a:t>System monitors DRAM temperature &amp; uses appropriate DRAM timing parameters</a:t>
            </a:r>
            <a:endParaRPr lang="en-US" sz="4000" dirty="0">
              <a:solidFill>
                <a:srgbClr val="000000"/>
              </a:solidFill>
            </a:endParaRPr>
          </a:p>
        </p:txBody>
      </p:sp>
      <p:sp>
        <p:nvSpPr>
          <p:cNvPr id="6" name="Content Placeholder 2"/>
          <p:cNvSpPr txBox="1">
            <a:spLocks/>
          </p:cNvSpPr>
          <p:nvPr/>
        </p:nvSpPr>
        <p:spPr>
          <a:xfrm>
            <a:off x="685800" y="3657600"/>
            <a:ext cx="5638800" cy="548640"/>
          </a:xfrm>
          <a:prstGeom prst="rect">
            <a:avLst/>
          </a:prstGeom>
          <a:solidFill>
            <a:srgbClr val="0000FF"/>
          </a:solidFill>
          <a:effectLst>
            <a:softEdge rad="50800"/>
          </a:effectLst>
        </p:spPr>
        <p:txBody>
          <a:bodyPr vert="horz" wrap="none"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reliable DRAM timing parameters</a:t>
            </a:r>
            <a:endParaRPr kumimoji="0" lang="en-US" sz="32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7" name="Content Placeholder 2"/>
          <p:cNvSpPr txBox="1">
            <a:spLocks/>
          </p:cNvSpPr>
          <p:nvPr/>
        </p:nvSpPr>
        <p:spPr>
          <a:xfrm>
            <a:off x="3581400" y="4648200"/>
            <a:ext cx="3352800" cy="548640"/>
          </a:xfrm>
          <a:prstGeom prst="rect">
            <a:avLst/>
          </a:prstGeom>
          <a:solidFill>
            <a:srgbClr val="0000FF"/>
          </a:solidFill>
          <a:effectLst>
            <a:softEdge rad="50800"/>
          </a:effectLst>
        </p:spPr>
        <p:txBody>
          <a:bodyPr vert="horz" lIns="0" tIns="0" rIns="0" bIns="91440" rtlCol="0" anchor="ctr">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3200" b="0" i="0" u="none" strike="noStrike" kern="1200" cap="none" spc="0" normalizeH="0" baseline="0" noProof="0" dirty="0">
                <a:ln>
                  <a:noFill/>
                </a:ln>
                <a:solidFill>
                  <a:prstClr val="white"/>
                </a:solidFill>
                <a:effectLst/>
                <a:uLnTx/>
                <a:uFillTx/>
                <a:latin typeface="Calibri Light"/>
                <a:ea typeface="Cambria Math" panose="02040503050406030204" pitchFamily="18" charset="0"/>
                <a:cs typeface="+mn-cs"/>
              </a:rPr>
              <a:t>DRAM temperature</a:t>
            </a:r>
            <a:endParaRPr kumimoji="0" lang="en-US" sz="3200" b="0" i="0" u="none" strike="noStrike" kern="1200" cap="none" spc="0" normalizeH="0" baseline="0" noProof="0" dirty="0">
              <a:ln>
                <a:noFill/>
              </a:ln>
              <a:solidFill>
                <a:prstClr val="white"/>
              </a:solidFill>
              <a:effectLst/>
              <a:uLnTx/>
              <a:uFillTx/>
              <a:latin typeface="Calibri Light"/>
              <a:ea typeface="+mn-ea"/>
              <a:cs typeface="+mn-cs"/>
            </a:endParaRPr>
          </a:p>
        </p:txBody>
      </p:sp>
      <p:sp>
        <p:nvSpPr>
          <p:cNvPr id="8" name="Rectangle 7"/>
          <p:cNvSpPr/>
          <p:nvPr/>
        </p:nvSpPr>
        <p:spPr>
          <a:xfrm>
            <a:off x="1403648" y="6309320"/>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Adaptive-Latency DRAM: Optimizing DRAM Timing for the Common-Case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2015.</a:t>
            </a:r>
          </a:p>
        </p:txBody>
      </p:sp>
    </p:spTree>
    <p:extLst>
      <p:ext uri="{BB962C8B-B14F-4D97-AF65-F5344CB8AC3E}">
        <p14:creationId xmlns:p14="http://schemas.microsoft.com/office/powerpoint/2010/main" val="3400866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Infrastructures to Understand Such Issues</a:t>
            </a:r>
          </a:p>
        </p:txBody>
      </p:sp>
      <p:pic>
        <p:nvPicPr>
          <p:cNvPr id="5" name="Content Placeholder 4" descr="DRAM-new-testing-infrastructure.jpg"/>
          <p:cNvPicPr>
            <a:picLocks noGrp="1" noChangeAspect="1"/>
          </p:cNvPicPr>
          <p:nvPr>
            <p:ph idx="1"/>
          </p:nvPr>
        </p:nvPicPr>
        <p:blipFill>
          <a:blip r:embed="rId2" cstate="screen">
            <a:extLst>
              <a:ext uri="{28A0092B-C50C-407E-A947-70E740481C1C}">
                <a14:useLocalDpi xmlns:a14="http://schemas.microsoft.com/office/drawing/2010/main"/>
              </a:ext>
            </a:extLst>
          </a:blip>
          <a:srcRect/>
          <a:stretch>
            <a:fillRect/>
          </a:stretch>
        </p:blipFill>
        <p:spPr>
          <a:xfrm>
            <a:off x="228600" y="1144488"/>
            <a:ext cx="8610600" cy="4876800"/>
          </a:xfrm>
          <a:scene3d>
            <a:camera prst="obliqueTopRight">
              <a:rot lat="0" lon="0" rev="10800000"/>
            </a:camera>
            <a:lightRig rig="threePt" dir="t"/>
          </a:scene3d>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6" name="Rectangle 5"/>
          <p:cNvSpPr/>
          <p:nvPr/>
        </p:nvSpPr>
        <p:spPr>
          <a:xfrm>
            <a:off x="1547664" y="6300608"/>
            <a:ext cx="6696744" cy="584776"/>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Kim+, “</a:t>
            </a:r>
            <a:r>
              <a:rPr kumimoji="0" lang="en-US" sz="1600" b="0" i="0" u="none" strike="noStrike" kern="1200" cap="none" spc="0" normalizeH="0" baseline="0" noProof="0" dirty="0">
                <a:ln>
                  <a:noFill/>
                </a:ln>
                <a:solidFill>
                  <a:srgbClr val="0000FF"/>
                </a:solidFill>
                <a:effectLst/>
                <a:uLnTx/>
                <a:uFillTx/>
                <a:latin typeface="Tahoma"/>
                <a:ea typeface="+mn-ea"/>
                <a:cs typeface="+mn-cs"/>
              </a:rPr>
              <a:t>Flipping Bits in Memory Without Accessing Them: An Experimental Study of DRAM Disturbance Errors</a:t>
            </a:r>
            <a:r>
              <a:rPr kumimoji="0" lang="en-US" sz="1600" b="0" i="0" u="none" strike="noStrike" kern="1200" cap="none" spc="0" normalizeH="0" baseline="0" noProof="0" dirty="0">
                <a:ln>
                  <a:noFill/>
                </a:ln>
                <a:solidFill>
                  <a:srgbClr val="000000"/>
                </a:solidFill>
                <a:effectLst/>
                <a:uLnTx/>
                <a:uFillTx/>
                <a:latin typeface="Tahoma"/>
                <a:ea typeface="ＭＳ Ｐゴシック" charset="0"/>
                <a:cs typeface="ＭＳ Ｐゴシック" charset="0"/>
              </a:rPr>
              <a:t>,” ISCA 2014.</a:t>
            </a:r>
          </a:p>
        </p:txBody>
      </p:sp>
      <p:sp>
        <p:nvSpPr>
          <p:cNvPr id="7" name="Rectangle 6"/>
          <p:cNvSpPr/>
          <p:nvPr/>
        </p:nvSpPr>
        <p:spPr>
          <a:xfrm>
            <a:off x="107504" y="1466055"/>
            <a:ext cx="2209798" cy="152400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Temperature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Controller</a:t>
            </a:r>
          </a:p>
          <a:p>
            <a:pPr marL="0" marR="0" lvl="0" indent="0" algn="ctr" defTabSz="914400" rtl="0" eaLnBrk="1" fontAlgn="auto" latinLnBrk="0" hangingPunct="1">
              <a:lnSpc>
                <a:spcPct val="90000"/>
              </a:lnSpc>
              <a:spcBef>
                <a:spcPts val="0"/>
              </a:spcBef>
              <a:spcAft>
                <a:spcPts val="0"/>
              </a:spcAft>
              <a:buClrTx/>
              <a:buSzTx/>
              <a:buFontTx/>
              <a:buNone/>
              <a:tabLst/>
              <a:defRPr/>
            </a:pPr>
            <a:endPar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8" name="Rectangle 7"/>
          <p:cNvSpPr/>
          <p:nvPr/>
        </p:nvSpPr>
        <p:spPr>
          <a:xfrm>
            <a:off x="107504" y="2990055"/>
            <a:ext cx="2209798" cy="2743201"/>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rPr>
              <a:t>PC</a:t>
            </a:r>
            <a:endParaRPr kumimoji="0" lang="en-US" sz="24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Tahoma"/>
              <a:ea typeface="+mn-ea"/>
              <a:cs typeface="+mn-cs"/>
            </a:endParaRPr>
          </a:p>
        </p:txBody>
      </p:sp>
      <p:sp>
        <p:nvSpPr>
          <p:cNvPr id="9" name="Rectangle 8"/>
          <p:cNvSpPr/>
          <p:nvPr/>
        </p:nvSpPr>
        <p:spPr>
          <a:xfrm>
            <a:off x="4374702" y="1962441"/>
            <a:ext cx="1447800" cy="312274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Heater</a:t>
            </a:r>
          </a:p>
        </p:txBody>
      </p:sp>
      <p:sp>
        <p:nvSpPr>
          <p:cNvPr id="10" name="Rectangle 9"/>
          <p:cNvSpPr/>
          <p:nvPr/>
        </p:nvSpPr>
        <p:spPr>
          <a:xfrm>
            <a:off x="23173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
        <p:nvSpPr>
          <p:cNvPr id="11" name="Rectangle 10"/>
          <p:cNvSpPr/>
          <p:nvPr/>
        </p:nvSpPr>
        <p:spPr>
          <a:xfrm>
            <a:off x="5822502" y="1962444"/>
            <a:ext cx="2057400" cy="3770812"/>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Tahoma"/>
                <a:ea typeface="+mn-ea"/>
                <a:cs typeface="+mn-cs"/>
              </a:rPr>
              <a:t>FPGAs</a:t>
            </a:r>
          </a:p>
        </p:txBody>
      </p:sp>
    </p:spTree>
    <p:extLst>
      <p:ext uri="{BB962C8B-B14F-4D97-AF65-F5344CB8AC3E}">
        <p14:creationId xmlns:p14="http://schemas.microsoft.com/office/powerpoint/2010/main" val="4042035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79904" cy="1066800"/>
          </a:xfrm>
        </p:spPr>
        <p:txBody>
          <a:bodyPr/>
          <a:lstStyle/>
          <a:p>
            <a:r>
              <a:rPr lang="en-US" sz="3800" dirty="0"/>
              <a:t>SoftMC: Open Source DRAM Infrastructure</a:t>
            </a:r>
          </a:p>
        </p:txBody>
      </p:sp>
      <p:sp>
        <p:nvSpPr>
          <p:cNvPr id="3" name="Content Placeholder 2"/>
          <p:cNvSpPr>
            <a:spLocks noGrp="1"/>
          </p:cNvSpPr>
          <p:nvPr>
            <p:ph idx="1"/>
          </p:nvPr>
        </p:nvSpPr>
        <p:spPr>
          <a:xfrm>
            <a:off x="35496" y="1432520"/>
            <a:ext cx="5112568" cy="4876800"/>
          </a:xfrm>
        </p:spPr>
        <p:txBody>
          <a:bodyPr/>
          <a:lstStyle/>
          <a:p>
            <a:r>
              <a:rPr lang="en-US" dirty="0"/>
              <a:t>Hasan Hassan et al., “</a:t>
            </a:r>
            <a:r>
              <a:rPr lang="en-US" b="1" dirty="0">
                <a:hlinkClick r:id="rId2"/>
              </a:rPr>
              <a:t>SoftMC: A Flexible and Practical Open-Source Infrastructure for Enabling Experimental DRAM Studies</a:t>
            </a:r>
            <a:r>
              <a:rPr lang="en-US" b="1" dirty="0"/>
              <a:t>,”</a:t>
            </a:r>
            <a:r>
              <a:rPr lang="en-US" dirty="0"/>
              <a:t> HPCA 2017.</a:t>
            </a:r>
          </a:p>
          <a:p>
            <a:pPr marL="0" indent="0">
              <a:buNone/>
            </a:pPr>
            <a:endParaRPr lang="en-US" dirty="0"/>
          </a:p>
          <a:p>
            <a:pPr marL="0" indent="0">
              <a:buNone/>
            </a:pPr>
            <a:endParaRPr lang="en-US" dirty="0"/>
          </a:p>
          <a:p>
            <a:r>
              <a:rPr lang="en-US" b="1" dirty="0">
                <a:solidFill>
                  <a:schemeClr val="accent2">
                    <a:lumMod val="75000"/>
                  </a:schemeClr>
                </a:solidFill>
              </a:rPr>
              <a:t>Flexible</a:t>
            </a:r>
          </a:p>
          <a:p>
            <a:r>
              <a:rPr lang="en-US" b="1" dirty="0">
                <a:solidFill>
                  <a:schemeClr val="accent2">
                    <a:lumMod val="75000"/>
                  </a:schemeClr>
                </a:solidFill>
              </a:rPr>
              <a:t>Easy to Use (C++ API)</a:t>
            </a:r>
          </a:p>
          <a:p>
            <a:r>
              <a:rPr lang="en-US" b="1" dirty="0">
                <a:solidFill>
                  <a:schemeClr val="accent2">
                    <a:lumMod val="75000"/>
                  </a:schemeClr>
                </a:solidFill>
              </a:rPr>
              <a:t>Open-source </a:t>
            </a:r>
          </a:p>
          <a:p>
            <a:pPr marL="0" indent="0">
              <a:buNone/>
            </a:pPr>
            <a:r>
              <a:rPr lang="en-US" i="1" dirty="0">
                <a:solidFill>
                  <a:srgbClr val="0000FF"/>
                </a:solidFill>
              </a:rPr>
              <a:t>    </a:t>
            </a:r>
            <a:r>
              <a:rPr lang="en-US" i="1" dirty="0" err="1">
                <a:solidFill>
                  <a:srgbClr val="0000FF"/>
                </a:solidFill>
              </a:rPr>
              <a:t>github.com</a:t>
            </a:r>
            <a:r>
              <a:rPr lang="en-US" i="1" dirty="0">
                <a:solidFill>
                  <a:srgbClr val="0000FF"/>
                </a:solidFill>
              </a:rPr>
              <a:t>/CMU-SAFARI/SoftMC </a:t>
            </a:r>
            <a:endParaRPr lang="en-US" b="1"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03727" y="1232693"/>
            <a:ext cx="4004777" cy="4830993"/>
          </a:xfrm>
          <a:prstGeom prst="rect">
            <a:avLst/>
          </a:prstGeom>
        </p:spPr>
      </p:pic>
      <p:pic>
        <p:nvPicPr>
          <p:cNvPr id="6" name="Content Placeholder 7"/>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bwMode="auto">
          <a:xfrm>
            <a:off x="5103727" y="1265237"/>
            <a:ext cx="4004777" cy="4830763"/>
          </a:xfrm>
          <a:prstGeom prst="rect">
            <a:avLst/>
          </a:prstGeom>
          <a:noFill/>
          <a:ln w="9525">
            <a:noFill/>
            <a:miter lim="800000"/>
            <a:headEnd/>
            <a:tailEnd/>
          </a:ln>
        </p:spPr>
      </p:pic>
    </p:spTree>
    <p:extLst>
      <p:ext uri="{BB962C8B-B14F-4D97-AF65-F5344CB8AC3E}">
        <p14:creationId xmlns:p14="http://schemas.microsoft.com/office/powerpoint/2010/main" val="1110133580"/>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SoftMC</a:t>
            </a:r>
          </a:p>
        </p:txBody>
      </p:sp>
      <p:sp>
        <p:nvSpPr>
          <p:cNvPr id="3" name="Content Placeholder 2"/>
          <p:cNvSpPr>
            <a:spLocks noGrp="1"/>
          </p:cNvSpPr>
          <p:nvPr>
            <p:ph idx="1"/>
          </p:nvPr>
        </p:nvSpPr>
        <p:spPr/>
        <p:txBody>
          <a:bodyPr/>
          <a:lstStyle/>
          <a:p>
            <a:r>
              <a:rPr lang="en-US" dirty="0">
                <a:hlinkClick r:id="rId2"/>
              </a:rPr>
              <a:t>https://github.com/CMU-SAFARI/SoftMC</a:t>
            </a:r>
            <a:r>
              <a:rPr lang="en-US" dirty="0"/>
              <a:t> </a:t>
            </a:r>
          </a:p>
          <a:p>
            <a:endParaRPr lang="en-US" dirty="0"/>
          </a:p>
          <a:p>
            <a:endParaRPr lang="en-US" dirty="0"/>
          </a:p>
          <a:p>
            <a:pPr marL="0" indent="0">
              <a:buNone/>
            </a:pPr>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2915817"/>
            <a:ext cx="9144000" cy="2385391"/>
          </a:xfrm>
          <a:prstGeom prst="rect">
            <a:avLst/>
          </a:prstGeom>
        </p:spPr>
      </p:pic>
    </p:spTree>
    <p:extLst>
      <p:ext uri="{BB962C8B-B14F-4D97-AF65-F5344CB8AC3E}">
        <p14:creationId xmlns:p14="http://schemas.microsoft.com/office/powerpoint/2010/main" val="35340247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a:ea typeface="+mj-ea"/>
                <a:cs typeface="+mj-cs"/>
              </a:rPr>
              <a:t>Latency Reduction Summary of 115 DIMMs</a:t>
            </a:r>
          </a:p>
        </p:txBody>
      </p:sp>
      <p:sp>
        <p:nvSpPr>
          <p:cNvPr id="8" name="Content Placeholder 2"/>
          <p:cNvSpPr txBox="1">
            <a:spLocks/>
          </p:cNvSpPr>
          <p:nvPr/>
        </p:nvSpPr>
        <p:spPr>
          <a:xfrm>
            <a:off x="381000" y="1066800"/>
            <a:ext cx="8382000" cy="5105400"/>
          </a:xfrm>
          <a:prstGeom prst="rect">
            <a:avLst/>
          </a:prstGeom>
        </p:spPr>
        <p:txBody>
          <a:bodyPr vert="horz" lIns="91440" tIns="45720" rIns="91440" bIns="45720" rtlCol="0">
            <a:noAutofit/>
          </a:bodyPr>
          <a:lstStyle>
            <a:lvl1pPr marL="285750" indent="-28575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j-lt"/>
                <a:ea typeface="+mn-ea"/>
                <a:cs typeface="+mn-cs"/>
              </a:defRPr>
            </a:lvl1pPr>
            <a:lvl2pPr marL="742950" indent="-285750" algn="l" defTabSz="914400" rtl="0" eaLnBrk="1" latinLnBrk="0" hangingPunct="1">
              <a:lnSpc>
                <a:spcPct val="90000"/>
              </a:lnSpc>
              <a:spcBef>
                <a:spcPts val="500"/>
              </a:spcBef>
              <a:buFont typeface="Calibri Light" panose="020F0302020204030204" pitchFamily="34" charset="0"/>
              <a:buChar char="–"/>
              <a:defRPr sz="32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srgbClr val="000000"/>
                </a:solidFill>
                <a:effectLst/>
                <a:uLnTx/>
                <a:uFillTx/>
                <a:latin typeface="Calibri Light"/>
                <a:ea typeface="+mn-ea"/>
                <a:cs typeface="+mn-cs"/>
              </a:rPr>
              <a:t>Latency reduction for read &amp; write (55°C)</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Read Latency: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32.7%</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Write Latency: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55.1%</a:t>
            </a:r>
          </a:p>
          <a:p>
            <a:pPr marL="457200" marR="0" lvl="0" indent="-457200" algn="l" defTabSz="914400" rtl="0" eaLnBrk="1" fontAlgn="auto" latinLnBrk="0" hangingPunct="1">
              <a:lnSpc>
                <a:spcPct val="100000"/>
              </a:lnSpc>
              <a:spcBef>
                <a:spcPts val="3000"/>
              </a:spcBef>
              <a:spcAft>
                <a:spcPts val="0"/>
              </a:spcAft>
              <a:buClrTx/>
              <a:buSzTx/>
              <a:buFont typeface="Arial" panose="020B0604020202020204" pitchFamily="34" charset="0"/>
              <a:buChar char="•"/>
              <a:tabLst/>
              <a:defRPr/>
            </a:pPr>
            <a:r>
              <a:rPr kumimoji="0" lang="en-US" sz="3600" b="0" i="1" u="none" strike="noStrike" kern="1200" cap="none" spc="0" normalizeH="0" baseline="0" noProof="0" dirty="0">
                <a:ln>
                  <a:noFill/>
                </a:ln>
                <a:solidFill>
                  <a:srgbClr val="000000"/>
                </a:solidFill>
                <a:effectLst/>
                <a:uLnTx/>
                <a:uFillTx/>
                <a:latin typeface="Calibri Light"/>
                <a:ea typeface="+mn-ea"/>
                <a:cs typeface="+mn-cs"/>
              </a:rPr>
              <a:t>Latency reduction for each timing parameter (55°C) </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Sensing: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17.3%</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a:ln>
                  <a:noFill/>
                </a:ln>
                <a:solidFill>
                  <a:srgbClr val="000000"/>
                </a:solidFill>
                <a:effectLst/>
                <a:uLnTx/>
                <a:uFillTx/>
                <a:latin typeface="Calibri Light"/>
                <a:ea typeface="+mn-ea"/>
                <a:cs typeface="+mn-cs"/>
              </a:rPr>
              <a:t>Restore: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37.3%</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(read),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54.8%</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(write)</a:t>
            </a:r>
          </a:p>
          <a:p>
            <a:pPr marL="742950" marR="0" lvl="1" indent="-285750" algn="l" defTabSz="914400" rtl="0" eaLnBrk="1" fontAlgn="auto" latinLnBrk="0" hangingPunct="1">
              <a:lnSpc>
                <a:spcPct val="100000"/>
              </a:lnSpc>
              <a:spcBef>
                <a:spcPts val="500"/>
              </a:spcBef>
              <a:spcAft>
                <a:spcPts val="0"/>
              </a:spcAft>
              <a:buClrTx/>
              <a:buSzTx/>
              <a:buFont typeface="Calibri Light" panose="020F0302020204030204" pitchFamily="34" charset="0"/>
              <a:buChar char="–"/>
              <a:tabLst/>
              <a:defRPr/>
            </a:pPr>
            <a:r>
              <a:rPr kumimoji="0" lang="en-US" sz="3200" b="0" i="1" u="none" strike="noStrike" kern="1200" cap="none" spc="0" normalizeH="0" baseline="0" noProof="0" dirty="0" err="1">
                <a:ln>
                  <a:noFill/>
                </a:ln>
                <a:solidFill>
                  <a:srgbClr val="000000"/>
                </a:solidFill>
                <a:effectLst/>
                <a:uLnTx/>
                <a:uFillTx/>
                <a:latin typeface="Calibri Light"/>
                <a:ea typeface="+mn-ea"/>
                <a:cs typeface="+mn-cs"/>
              </a:rPr>
              <a:t>Precharge</a:t>
            </a:r>
            <a:r>
              <a:rPr kumimoji="0" lang="en-US" sz="3200" b="0" i="1" u="none" strike="noStrike" kern="1200" cap="none" spc="0" normalizeH="0" baseline="0" noProof="0" dirty="0">
                <a:ln>
                  <a:noFill/>
                </a:ln>
                <a:solidFill>
                  <a:srgbClr val="000000"/>
                </a:solidFill>
                <a:effectLst/>
                <a:uLnTx/>
                <a:uFillTx/>
                <a:latin typeface="Calibri Light"/>
                <a:ea typeface="+mn-ea"/>
                <a:cs typeface="+mn-cs"/>
              </a:rPr>
              <a:t>: </a:t>
            </a:r>
            <a:r>
              <a:rPr kumimoji="0" lang="en-US" sz="3200" b="1" i="1" u="none" strike="noStrike" kern="1200" cap="none" spc="0" normalizeH="0" baseline="0" noProof="0" dirty="0">
                <a:ln>
                  <a:noFill/>
                </a:ln>
                <a:solidFill>
                  <a:srgbClr val="0000FF"/>
                </a:solidFill>
                <a:effectLst/>
                <a:uLnTx/>
                <a:uFillTx/>
                <a:latin typeface="Calibri Light"/>
                <a:ea typeface="+mn-ea"/>
                <a:cs typeface="+mn-cs"/>
              </a:rPr>
              <a:t>35.2%</a:t>
            </a:r>
            <a:r>
              <a:rPr kumimoji="0" lang="en-US" sz="3200" b="0" i="1" u="none" strike="noStrike" kern="1200" cap="none" spc="0" normalizeH="0" baseline="0" noProof="0" dirty="0">
                <a:ln>
                  <a:noFill/>
                </a:ln>
                <a:solidFill>
                  <a:srgbClr val="0000FF"/>
                </a:solidFill>
                <a:effectLst/>
                <a:uLnTx/>
                <a:uFillTx/>
                <a:latin typeface="Calibri Light"/>
                <a:ea typeface="+mn-ea"/>
                <a:cs typeface="+mn-cs"/>
              </a:rPr>
              <a:t> </a:t>
            </a:r>
          </a:p>
        </p:txBody>
      </p:sp>
      <p:sp>
        <p:nvSpPr>
          <p:cNvPr id="4" name="Rectangle 3"/>
          <p:cNvSpPr/>
          <p:nvPr/>
        </p:nvSpPr>
        <p:spPr>
          <a:xfrm>
            <a:off x="1403648" y="6344604"/>
            <a:ext cx="7056784" cy="5539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dirty="0">
                <a:ln>
                  <a:noFill/>
                </a:ln>
                <a:solidFill>
                  <a:prstClr val="black"/>
                </a:solidFill>
                <a:effectLst/>
                <a:uLnTx/>
                <a:uFillTx/>
                <a:latin typeface="Calibri"/>
                <a:ea typeface="+mn-ea"/>
                <a:cs typeface="+mn-cs"/>
              </a:rPr>
              <a:t>Lee+, “</a:t>
            </a:r>
            <a:r>
              <a:rPr kumimoji="0" lang="en-US" sz="1500" b="0" i="0" u="none" strike="noStrike" kern="1200" cap="none" spc="0" normalizeH="0" baseline="0" noProof="0" dirty="0">
                <a:ln>
                  <a:noFill/>
                </a:ln>
                <a:solidFill>
                  <a:srgbClr val="0000FF"/>
                </a:solidFill>
                <a:effectLst/>
                <a:uLnTx/>
                <a:uFillTx/>
                <a:latin typeface="Calibri"/>
                <a:ea typeface="+mn-ea"/>
                <a:cs typeface="+mn-cs"/>
              </a:rPr>
              <a:t>Adaptive-Latency DRAM: Optimizing DRAM Timing for the Common-Case</a:t>
            </a:r>
            <a:r>
              <a:rPr kumimoji="0" lang="en-US" sz="1500" b="0" i="0" u="none" strike="noStrike" kern="1200" cap="none" spc="0" normalizeH="0" baseline="0" noProof="0" dirty="0">
                <a:ln>
                  <a:noFill/>
                </a:ln>
                <a:solidFill>
                  <a:prstClr val="black"/>
                </a:solidFill>
                <a:effectLst/>
                <a:uLnTx/>
                <a:uFillTx/>
                <a:latin typeface="Calibri"/>
                <a:ea typeface="+mn-ea"/>
                <a:cs typeface="+mn-cs"/>
              </a:rPr>
              <a:t>,” HPCA 2015.</a:t>
            </a:r>
          </a:p>
        </p:txBody>
      </p:sp>
    </p:spTree>
    <p:extLst>
      <p:ext uri="{BB962C8B-B14F-4D97-AF65-F5344CB8AC3E}">
        <p14:creationId xmlns:p14="http://schemas.microsoft.com/office/powerpoint/2010/main" val="2092585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p:cNvGraphicFramePr>
            <a:graphicFrameLocks/>
          </p:cNvGraphicFramePr>
          <p:nvPr/>
        </p:nvGraphicFramePr>
        <p:xfrm>
          <a:off x="461666" y="990600"/>
          <a:ext cx="8458200" cy="426719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54"/>
          <p:cNvSpPr txBox="1"/>
          <p:nvPr/>
        </p:nvSpPr>
        <p:spPr>
          <a:xfrm>
            <a:off x="3357266" y="1567190"/>
            <a:ext cx="1752600" cy="261610"/>
          </a:xfrm>
          <a:prstGeom prst="rect">
            <a:avLst/>
          </a:prstGeom>
          <a:solidFill>
            <a:schemeClr val="bg1"/>
          </a:solid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1" u="none" strike="noStrike" kern="1200" cap="none" spc="0" normalizeH="0" baseline="0" noProof="0" dirty="0">
              <a:ln>
                <a:noFill/>
              </a:ln>
              <a:solidFill>
                <a:srgbClr val="0000FF"/>
              </a:solidFill>
              <a:effectLst/>
              <a:uLnTx/>
              <a:uFillTx/>
              <a:latin typeface="Calibri Light"/>
              <a:ea typeface="+mn-ea"/>
              <a:cs typeface="+mn-cs"/>
            </a:endParaRPr>
          </a:p>
        </p:txBody>
      </p:sp>
      <p:graphicFrame>
        <p:nvGraphicFramePr>
          <p:cNvPr id="13" name="Chart 12"/>
          <p:cNvGraphicFramePr>
            <a:graphicFrameLocks/>
          </p:cNvGraphicFramePr>
          <p:nvPr/>
        </p:nvGraphicFramePr>
        <p:xfrm>
          <a:off x="461666" y="990601"/>
          <a:ext cx="8458200" cy="4267199"/>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1"/>
          <p:cNvGrpSpPr/>
          <p:nvPr/>
        </p:nvGrpSpPr>
        <p:grpSpPr>
          <a:xfrm>
            <a:off x="461666" y="990600"/>
            <a:ext cx="8458200" cy="4267199"/>
            <a:chOff x="461666" y="1143000"/>
            <a:chExt cx="8458200" cy="4267199"/>
          </a:xfrm>
        </p:grpSpPr>
        <p:graphicFrame>
          <p:nvGraphicFramePr>
            <p:cNvPr id="14" name="Chart 13"/>
            <p:cNvGraphicFramePr>
              <a:graphicFrameLocks/>
            </p:cNvGraphicFramePr>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Box 54"/>
            <p:cNvSpPr txBox="1"/>
            <p:nvPr/>
          </p:nvSpPr>
          <p:spPr>
            <a:xfrm>
              <a:off x="7548251" y="2020897"/>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14.0%</a:t>
              </a:r>
            </a:p>
          </p:txBody>
        </p:sp>
        <p:sp>
          <p:nvSpPr>
            <p:cNvPr id="21" name="TextBox 54"/>
            <p:cNvSpPr txBox="1"/>
            <p:nvPr/>
          </p:nvSpPr>
          <p:spPr>
            <a:xfrm>
              <a:off x="6858000" y="2884992"/>
              <a:ext cx="914416" cy="430902"/>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2.9%</a:t>
              </a:r>
            </a:p>
          </p:txBody>
        </p:sp>
      </p:grpSp>
      <p:grpSp>
        <p:nvGrpSpPr>
          <p:cNvPr id="5" name="Group 4"/>
          <p:cNvGrpSpPr/>
          <p:nvPr/>
        </p:nvGrpSpPr>
        <p:grpSpPr>
          <a:xfrm>
            <a:off x="461666" y="990600"/>
            <a:ext cx="8610617" cy="4267199"/>
            <a:chOff x="461666" y="1143000"/>
            <a:chExt cx="8610617" cy="4267199"/>
          </a:xfrm>
        </p:grpSpPr>
        <p:graphicFrame>
          <p:nvGraphicFramePr>
            <p:cNvPr id="15" name="Chart 14"/>
            <p:cNvGraphicFramePr>
              <a:graphicFrameLocks/>
            </p:cNvGraphicFramePr>
            <p:nvPr/>
          </p:nvGraphicFramePr>
          <p:xfrm>
            <a:off x="461666" y="1143000"/>
            <a:ext cx="8458200" cy="4267199"/>
          </p:xfrm>
          <a:graphic>
            <a:graphicData uri="http://schemas.openxmlformats.org/drawingml/2006/chart">
              <c:chart xmlns:c="http://schemas.openxmlformats.org/drawingml/2006/chart" xmlns:r="http://schemas.openxmlformats.org/officeDocument/2006/relationships" r:id="rId6"/>
            </a:graphicData>
          </a:graphic>
        </p:graphicFrame>
        <p:sp>
          <p:nvSpPr>
            <p:cNvPr id="19" name="TextBox 54"/>
            <p:cNvSpPr txBox="1"/>
            <p:nvPr/>
          </p:nvSpPr>
          <p:spPr>
            <a:xfrm>
              <a:off x="8157867" y="2312299"/>
              <a:ext cx="914416" cy="430901"/>
            </a:xfrm>
            <a:prstGeom prst="rect">
              <a:avLst/>
            </a:prstGeom>
            <a:noFill/>
          </p:spPr>
          <p:txBody>
            <a:bodyPr wrap="square" rIns="0"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4472C4"/>
                  </a:solidFill>
                  <a:effectLst/>
                  <a:uLnTx/>
                  <a:uFillTx/>
                  <a:latin typeface="Calibri Light"/>
                  <a:ea typeface="+mn-ea"/>
                  <a:cs typeface="+mn-cs"/>
                </a:rPr>
                <a:t>10.4%</a:t>
              </a:r>
            </a:p>
          </p:txBody>
        </p:sp>
      </p:grpSp>
      <p:sp>
        <p:nvSpPr>
          <p:cNvPr id="7" name="Title 1"/>
          <p:cNvSpPr txBox="1">
            <a:spLocks/>
          </p:cNvSpPr>
          <p:nvPr/>
        </p:nvSpPr>
        <p:spPr>
          <a:xfrm>
            <a:off x="0" y="152401"/>
            <a:ext cx="9144000" cy="761999"/>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dirty="0">
                <a:ln>
                  <a:noFill/>
                </a:ln>
                <a:solidFill>
                  <a:srgbClr val="000000"/>
                </a:solidFill>
                <a:effectLst/>
                <a:uLnTx/>
                <a:uFillTx/>
                <a:latin typeface="Calibri"/>
                <a:ea typeface="+mj-ea"/>
                <a:cs typeface="+mj-cs"/>
              </a:rPr>
              <a:t>AL-DRAM: Real-System Performance</a:t>
            </a:r>
          </a:p>
        </p:txBody>
      </p:sp>
      <p:sp>
        <p:nvSpPr>
          <p:cNvPr id="16" name="Punchline"/>
          <p:cNvSpPr txBox="1"/>
          <p:nvPr/>
        </p:nvSpPr>
        <p:spPr>
          <a:xfrm>
            <a:off x="0" y="5229200"/>
            <a:ext cx="9144000" cy="1066802"/>
          </a:xfrm>
          <a:prstGeom prst="rect">
            <a:avLst/>
          </a:prstGeom>
          <a:noFill/>
        </p:spPr>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dirty="0">
                <a:ln>
                  <a:noFill/>
                </a:ln>
                <a:solidFill>
                  <a:srgbClr val="0000FF"/>
                </a:solidFill>
                <a:effectLst/>
                <a:uLnTx/>
                <a:uFillTx/>
                <a:latin typeface="Calibri Light"/>
                <a:ea typeface="+mn-ea"/>
                <a:cs typeface="+mn-cs"/>
              </a:rPr>
              <a:t>AL-DRAM provides high performance 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1" u="none" strike="noStrike" kern="1200" cap="none" spc="0" normalizeH="0" baseline="0" noProof="0" dirty="0">
                <a:ln>
                  <a:noFill/>
                </a:ln>
                <a:solidFill>
                  <a:srgbClr val="0000FF"/>
                </a:solidFill>
                <a:effectLst/>
                <a:uLnTx/>
                <a:uFillTx/>
                <a:latin typeface="Calibri Light"/>
                <a:ea typeface="+mn-ea"/>
                <a:cs typeface="+mn-cs"/>
              </a:rPr>
              <a:t>m</a:t>
            </a:r>
            <a:r>
              <a:rPr kumimoji="0" lang="en-US" sz="3600" b="1" i="1" u="none" strike="noStrike" kern="1200" cap="none" spc="0" normalizeH="0" baseline="0" noProof="0" dirty="0" err="1">
                <a:ln>
                  <a:noFill/>
                </a:ln>
                <a:solidFill>
                  <a:srgbClr val="0000FF"/>
                </a:solidFill>
                <a:effectLst/>
                <a:uLnTx/>
                <a:uFillTx/>
                <a:latin typeface="Calibri Light"/>
                <a:ea typeface="+mn-ea"/>
                <a:cs typeface="+mn-cs"/>
              </a:rPr>
              <a:t>emory</a:t>
            </a:r>
            <a:r>
              <a:rPr kumimoji="0" lang="en-US" sz="3600" b="1" i="1" u="none" strike="noStrike" kern="1200" cap="none" spc="0" normalizeH="0" baseline="0" noProof="0" dirty="0">
                <a:ln>
                  <a:noFill/>
                </a:ln>
                <a:solidFill>
                  <a:srgbClr val="0000FF"/>
                </a:solidFill>
                <a:effectLst/>
                <a:uLnTx/>
                <a:uFillTx/>
                <a:latin typeface="Calibri Light"/>
                <a:ea typeface="+mn-ea"/>
                <a:cs typeface="+mn-cs"/>
              </a:rPr>
              <a:t>-intensive workloads</a:t>
            </a:r>
          </a:p>
        </p:txBody>
      </p:sp>
      <p:sp>
        <p:nvSpPr>
          <p:cNvPr id="10" name="TextBox 9"/>
          <p:cNvSpPr txBox="1"/>
          <p:nvPr/>
        </p:nvSpPr>
        <p:spPr>
          <a:xfrm rot="16200000">
            <a:off x="-1559868" y="2626666"/>
            <a:ext cx="3581402"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prstClr val="black"/>
                </a:solidFill>
                <a:effectLst/>
                <a:uLnTx/>
                <a:uFillTx/>
                <a:latin typeface="Calibri Light"/>
                <a:ea typeface="+mn-ea"/>
                <a:cs typeface="+mn-cs"/>
              </a:rPr>
              <a:t>Performance Improvement</a:t>
            </a:r>
          </a:p>
        </p:txBody>
      </p:sp>
      <p:cxnSp>
        <p:nvCxnSpPr>
          <p:cNvPr id="11" name="Straight Connector 10"/>
          <p:cNvCxnSpPr/>
          <p:nvPr/>
        </p:nvCxnSpPr>
        <p:spPr>
          <a:xfrm>
            <a:off x="6858000" y="838200"/>
            <a:ext cx="0" cy="4343400"/>
          </a:xfrm>
          <a:prstGeom prst="line">
            <a:avLst/>
          </a:prstGeom>
          <a:ln w="1270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6858000" y="914400"/>
            <a:ext cx="2286000"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mn-cs"/>
              </a:rPr>
              <a:t>Average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Light"/>
                <a:ea typeface="+mn-ea"/>
                <a:cs typeface="+mn-cs"/>
              </a:rPr>
              <a:t>Improvement</a:t>
            </a:r>
          </a:p>
        </p:txBody>
      </p:sp>
      <p:sp>
        <p:nvSpPr>
          <p:cNvPr id="18" name="TextBox 17"/>
          <p:cNvSpPr txBox="1"/>
          <p:nvPr/>
        </p:nvSpPr>
        <p:spPr>
          <a:xfrm rot="16200000">
            <a:off x="7431733" y="4379268"/>
            <a:ext cx="2514600" cy="461665"/>
          </a:xfrm>
          <a:prstGeom prst="rect">
            <a:avLst/>
          </a:prstGeom>
          <a:solidFill>
            <a:schemeClr val="bg1"/>
          </a:solid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a:ea typeface="+mn-ea"/>
                <a:cs typeface="+mn-cs"/>
              </a:rPr>
              <a:t>all-35-workload</a:t>
            </a:r>
          </a:p>
        </p:txBody>
      </p:sp>
    </p:spTree>
    <p:extLst>
      <p:ext uri="{BB962C8B-B14F-4D97-AF65-F5344CB8AC3E}">
        <p14:creationId xmlns:p14="http://schemas.microsoft.com/office/powerpoint/2010/main" val="1054904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Reducing Latency Also Reduces Energy</a:t>
            </a:r>
          </a:p>
        </p:txBody>
      </p:sp>
      <p:sp>
        <p:nvSpPr>
          <p:cNvPr id="3" name="Content Placeholder 2"/>
          <p:cNvSpPr>
            <a:spLocks noGrp="1"/>
          </p:cNvSpPr>
          <p:nvPr>
            <p:ph idx="1"/>
          </p:nvPr>
        </p:nvSpPr>
        <p:spPr>
          <a:xfrm>
            <a:off x="228600" y="1216496"/>
            <a:ext cx="8610600" cy="4876800"/>
          </a:xfrm>
        </p:spPr>
        <p:txBody>
          <a:bodyPr/>
          <a:lstStyle/>
          <a:p>
            <a:r>
              <a:rPr lang="en-US" dirty="0"/>
              <a:t>AL-DRAM reduces DRAM power consumption</a:t>
            </a:r>
          </a:p>
          <a:p>
            <a:endParaRPr lang="en-US" dirty="0"/>
          </a:p>
          <a:p>
            <a:r>
              <a:rPr lang="en-US" dirty="0"/>
              <a:t>Major reason: reduction in row activation time</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447</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699747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Adaptive-Latency DRAM</a:t>
            </a:r>
          </a:p>
        </p:txBody>
      </p:sp>
      <p:sp>
        <p:nvSpPr>
          <p:cNvPr id="3" name="Content Placeholder 2"/>
          <p:cNvSpPr>
            <a:spLocks noGrp="1"/>
          </p:cNvSpPr>
          <p:nvPr>
            <p:ph idx="1"/>
          </p:nvPr>
        </p:nvSpPr>
        <p:spPr>
          <a:xfrm>
            <a:off x="228600" y="1000472"/>
            <a:ext cx="8610600" cy="4876800"/>
          </a:xfrm>
        </p:spPr>
        <p:txBody>
          <a:bodyPr/>
          <a:lstStyle/>
          <a:p>
            <a:r>
              <a:rPr lang="en-US" sz="2200" dirty="0"/>
              <a:t>Donghyuk Lee, Yoongu Kim, Gennady </a:t>
            </a:r>
            <a:r>
              <a:rPr lang="en-US" sz="2200" dirty="0" err="1"/>
              <a:t>Pekhimenko</a:t>
            </a:r>
            <a:r>
              <a:rPr lang="en-US" sz="2200" dirty="0"/>
              <a:t>, Samira Khan, Vivek Seshadri, Kevin Chang, and Onur Mutlu,</a:t>
            </a:r>
            <a:br>
              <a:rPr lang="en-US" sz="2200" dirty="0"/>
            </a:br>
            <a:r>
              <a:rPr lang="en-US" sz="2200" b="1" dirty="0">
                <a:hlinkClick r:id="rId2"/>
              </a:rPr>
              <a:t>"Adaptive-Latency DRAM: Optimizing DRAM Timing for the Common-Case"</a:t>
            </a:r>
            <a:r>
              <a:rPr lang="en-US" sz="2200" dirty="0"/>
              <a:t> </a:t>
            </a:r>
            <a:br>
              <a:rPr lang="en-US" sz="2200" dirty="0"/>
            </a:br>
            <a:r>
              <a:rPr lang="en-US" sz="2200" i="1" dirty="0"/>
              <a:t>Proceedings of the </a:t>
            </a:r>
            <a:r>
              <a:rPr lang="en-US" sz="2200" i="1" dirty="0">
                <a:hlinkClick r:id="rId3"/>
              </a:rPr>
              <a:t>21st International Symposium on High-Performance Computer Architecture</a:t>
            </a:r>
            <a:r>
              <a:rPr lang="en-US" sz="2200" i="1" dirty="0"/>
              <a:t> (</a:t>
            </a:r>
            <a:r>
              <a:rPr lang="en-US" sz="2200" b="1" i="1" dirty="0"/>
              <a:t>HPCA</a:t>
            </a:r>
            <a:r>
              <a:rPr lang="en-US" sz="2200" i="1" dirty="0"/>
              <a:t>)</a:t>
            </a:r>
            <a:r>
              <a:rPr lang="en-US" sz="2200" dirty="0"/>
              <a:t>, Bay Area, CA, February 2015. </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 [</a:t>
            </a:r>
            <a:r>
              <a:rPr lang="en-US" sz="2200" dirty="0">
                <a:hlinkClick r:id="rId6"/>
              </a:rPr>
              <a:t>Full data sets</a:t>
            </a:r>
            <a:r>
              <a:rPr lang="en-US" sz="22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0" y="4451880"/>
            <a:ext cx="9144000" cy="1713424"/>
          </a:xfrm>
          <a:prstGeom prst="rect">
            <a:avLst/>
          </a:prstGeom>
        </p:spPr>
      </p:pic>
    </p:spTree>
    <p:extLst>
      <p:ext uri="{BB962C8B-B14F-4D97-AF65-F5344CB8AC3E}">
        <p14:creationId xmlns:p14="http://schemas.microsoft.com/office/powerpoint/2010/main" val="184181646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Tackling the Fixed Latency Mindset</a:t>
            </a:r>
          </a:p>
        </p:txBody>
      </p:sp>
      <p:sp>
        <p:nvSpPr>
          <p:cNvPr id="3" name="Content Placeholder 2"/>
          <p:cNvSpPr>
            <a:spLocks noGrp="1"/>
          </p:cNvSpPr>
          <p:nvPr>
            <p:ph idx="1"/>
          </p:nvPr>
        </p:nvSpPr>
        <p:spPr>
          <a:xfrm>
            <a:off x="228600" y="836712"/>
            <a:ext cx="8610600" cy="4876800"/>
          </a:xfrm>
        </p:spPr>
        <p:txBody>
          <a:bodyPr/>
          <a:lstStyle/>
          <a:p>
            <a:r>
              <a:rPr lang="en-US" dirty="0"/>
              <a:t>Reliable operation latency is actually very heterogeneous</a:t>
            </a:r>
          </a:p>
          <a:p>
            <a:pPr lvl="1"/>
            <a:r>
              <a:rPr lang="en-US" dirty="0"/>
              <a:t>Across temperatures, chips, parts of a chip, voltage levels, </a:t>
            </a:r>
            <a:r>
              <a:rPr lang="is-IS" dirty="0"/>
              <a:t>…</a:t>
            </a:r>
          </a:p>
          <a:p>
            <a:pPr lvl="1"/>
            <a:endParaRPr lang="is-IS" sz="1100" dirty="0"/>
          </a:p>
          <a:p>
            <a:r>
              <a:rPr lang="is-IS" dirty="0"/>
              <a:t>Idea: </a:t>
            </a:r>
            <a:r>
              <a:rPr lang="is-IS" dirty="0">
                <a:solidFill>
                  <a:srgbClr val="0000FF"/>
                </a:solidFill>
              </a:rPr>
              <a:t>Dynamically find out and use the lowest latency one can reliably access a memory location with</a:t>
            </a:r>
          </a:p>
          <a:p>
            <a:pPr lvl="1"/>
            <a:r>
              <a:rPr lang="is-IS" dirty="0"/>
              <a:t>Adaptive-Latency DRAM [HPCA 2015]</a:t>
            </a:r>
          </a:p>
          <a:p>
            <a:pPr lvl="1"/>
            <a:r>
              <a:rPr lang="is-IS" dirty="0"/>
              <a:t>Flexible-Latency DRAM [SIGMETRICS 2016]</a:t>
            </a:r>
          </a:p>
          <a:p>
            <a:pPr lvl="1"/>
            <a:r>
              <a:rPr lang="is-IS" dirty="0"/>
              <a:t>Design-Induced Variation-Aware DRAM [SIGMETRICS 2017]</a:t>
            </a:r>
          </a:p>
          <a:p>
            <a:pPr lvl="1"/>
            <a:r>
              <a:rPr lang="is-IS" dirty="0"/>
              <a:t>Voltron [SIGMETRICS 2017]</a:t>
            </a:r>
          </a:p>
          <a:p>
            <a:pPr lvl="1"/>
            <a:r>
              <a:rPr lang="is-IS" dirty="0"/>
              <a:t>DRAM Latency PUF [HPCA 2018]</a:t>
            </a:r>
          </a:p>
          <a:p>
            <a:pPr lvl="1"/>
            <a:r>
              <a:rPr lang="is-IS" dirty="0"/>
              <a:t>DRAM Latency True Random Number Generator [HPCA 2019]</a:t>
            </a:r>
          </a:p>
          <a:p>
            <a:pPr lvl="1"/>
            <a:r>
              <a:rPr lang="is-IS" sz="1800" dirty="0"/>
              <a:t>...</a:t>
            </a:r>
          </a:p>
          <a:p>
            <a:pPr lvl="1"/>
            <a:endParaRPr lang="is-IS" sz="1100" dirty="0"/>
          </a:p>
          <a:p>
            <a:r>
              <a:rPr lang="is-IS" dirty="0">
                <a:solidFill>
                  <a:srgbClr val="FF0000"/>
                </a:solidFill>
              </a:rPr>
              <a:t>We would like to find sources of latency heterogeneity and exploit them to minimize latency (or create other benefits)</a:t>
            </a:r>
          </a:p>
          <a:p>
            <a:endParaRPr lang="en-US" dirty="0">
              <a:solidFill>
                <a:srgbClr val="0000FF"/>
              </a:solidFill>
            </a:endParaRP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6962120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3">
                                            <p:txEl>
                                              <p:pRg st="12" end="1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 Variation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t>
            </a:r>
            <a:r>
              <a:rPr lang="en-US" sz="2000" dirty="0" err="1"/>
              <a:t>Abhijith</a:t>
            </a:r>
            <a:r>
              <a:rPr lang="en-US" sz="2000" dirty="0"/>
              <a:t> </a:t>
            </a:r>
            <a:r>
              <a:rPr lang="en-US" sz="2000" dirty="0" err="1"/>
              <a:t>Kashyap</a:t>
            </a:r>
            <a:r>
              <a:rPr lang="en-US" sz="2000" dirty="0"/>
              <a:t>, </a:t>
            </a:r>
            <a:r>
              <a:rPr lang="en-US" sz="2000" dirty="0" err="1"/>
              <a:t>Hasan</a:t>
            </a:r>
            <a:r>
              <a:rPr lang="en-US" sz="2000" dirty="0"/>
              <a:t> Hassan, Samira Khan, Kevin Hsieh, </a:t>
            </a:r>
            <a:r>
              <a:rPr lang="en-US" sz="2000" dirty="0" err="1"/>
              <a:t>Donghyuk</a:t>
            </a:r>
            <a:r>
              <a:rPr lang="en-US" sz="2000" dirty="0"/>
              <a:t> Lee, </a:t>
            </a:r>
            <a:r>
              <a:rPr lang="en-US" sz="2000" dirty="0" err="1"/>
              <a:t>Saugata</a:t>
            </a:r>
            <a:r>
              <a:rPr lang="en-US" sz="2000" dirty="0"/>
              <a:t> </a:t>
            </a:r>
            <a:r>
              <a:rPr lang="en-US" sz="2000" dirty="0" err="1"/>
              <a:t>Ghose</a:t>
            </a:r>
            <a:r>
              <a:rPr lang="en-US" sz="2000" dirty="0"/>
              <a:t>, Gennady Pekhimenko, </a:t>
            </a:r>
            <a:r>
              <a:rPr lang="en-US" sz="2000" dirty="0" err="1"/>
              <a:t>Tianshi</a:t>
            </a:r>
            <a:r>
              <a:rPr lang="en-US" sz="2000" dirty="0"/>
              <a:t> Li, and Onur Mutlu,</a:t>
            </a:r>
            <a:br>
              <a:rPr lang="en-US" sz="2000" dirty="0"/>
            </a:br>
            <a:r>
              <a:rPr lang="en-US" sz="2000" b="1" dirty="0">
                <a:hlinkClick r:id="rId2"/>
              </a:rPr>
              <a:t>"Understanding Latency Variation in Modern DRAM Chips: Experimental Characterization, Analysis, and Optimization"</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Antibes Juan-Les-Pins, France, June 2016. </a:t>
            </a:r>
            <a:br>
              <a:rPr lang="en-US" sz="2000" dirty="0"/>
            </a:br>
            <a:r>
              <a:rPr lang="en-US" sz="2000" dirty="0"/>
              <a:t>[</a:t>
            </a:r>
            <a:r>
              <a:rPr lang="en-US" sz="2000" dirty="0">
                <a:hlinkClick r:id="rId4"/>
              </a:rPr>
              <a:t>Slides (pptx)</a:t>
            </a:r>
            <a:r>
              <a:rPr lang="en-US" sz="2000" dirty="0"/>
              <a:t> </a:t>
            </a:r>
            <a:r>
              <a:rPr lang="en-US" sz="2000" dirty="0">
                <a:hlinkClick r:id="rId5"/>
              </a:rPr>
              <a:t>(pdf)</a:t>
            </a:r>
            <a:r>
              <a:rPr lang="en-US" sz="2000" dirty="0"/>
              <a:t>] </a:t>
            </a:r>
            <a:br>
              <a:rPr lang="en-US" sz="2000" dirty="0"/>
            </a:br>
            <a:r>
              <a:rPr lang="en-US" sz="2000" dirty="0"/>
              <a:t>[</a:t>
            </a:r>
            <a:r>
              <a:rPr lang="en-US" sz="2000" dirty="0">
                <a:hlinkClick r:id="rId6"/>
              </a:rPr>
              <a:t>Source Code</a:t>
            </a:r>
            <a:r>
              <a:rPr lang="en-US" sz="20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16234" y="4365104"/>
            <a:ext cx="9144000" cy="818866"/>
          </a:xfrm>
          <a:prstGeom prst="rect">
            <a:avLst/>
          </a:prstGeom>
        </p:spPr>
      </p:pic>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36512" y="5229200"/>
            <a:ext cx="9144000" cy="1278739"/>
          </a:xfrm>
          <a:prstGeom prst="rect">
            <a:avLst/>
          </a:prstGeom>
        </p:spPr>
      </p:pic>
    </p:spTree>
    <p:extLst>
      <p:ext uri="{BB962C8B-B14F-4D97-AF65-F5344CB8AC3E}">
        <p14:creationId xmlns:p14="http://schemas.microsoft.com/office/powerpoint/2010/main" val="41395865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Design-Induced Latency Variation in DRAM</a:t>
            </a:r>
          </a:p>
        </p:txBody>
      </p:sp>
      <p:sp>
        <p:nvSpPr>
          <p:cNvPr id="3" name="Content Placeholder 2"/>
          <p:cNvSpPr>
            <a:spLocks noGrp="1"/>
          </p:cNvSpPr>
          <p:nvPr>
            <p:ph idx="1"/>
          </p:nvPr>
        </p:nvSpPr>
        <p:spPr>
          <a:xfrm>
            <a:off x="228600" y="980728"/>
            <a:ext cx="8915400" cy="5193723"/>
          </a:xfrm>
        </p:spPr>
        <p:txBody>
          <a:bodyPr/>
          <a:lstStyle/>
          <a:p>
            <a:r>
              <a:rPr lang="en-US" sz="2000" dirty="0" err="1"/>
              <a:t>Donghyuk</a:t>
            </a:r>
            <a:r>
              <a:rPr lang="en-US" sz="2000" dirty="0"/>
              <a:t> Lee, Samira Khan, Lavanya Subramanian, </a:t>
            </a:r>
            <a:r>
              <a:rPr lang="en-US" sz="2000" dirty="0" err="1"/>
              <a:t>Saugata</a:t>
            </a:r>
            <a:r>
              <a:rPr lang="en-US" sz="2000" dirty="0"/>
              <a:t> </a:t>
            </a:r>
            <a:r>
              <a:rPr lang="en-US" sz="2000" dirty="0" err="1"/>
              <a:t>Ghose</a:t>
            </a:r>
            <a:r>
              <a:rPr lang="en-US" sz="2000" dirty="0"/>
              <a:t>, </a:t>
            </a:r>
            <a:r>
              <a:rPr lang="en-US" sz="2000" dirty="0" err="1"/>
              <a:t>Rachata</a:t>
            </a:r>
            <a:r>
              <a:rPr lang="en-US" sz="2000" dirty="0"/>
              <a:t> </a:t>
            </a:r>
            <a:r>
              <a:rPr lang="en-US" sz="2000" dirty="0" err="1"/>
              <a:t>Ausavarungnirun</a:t>
            </a:r>
            <a:r>
              <a:rPr lang="en-US" sz="2000" dirty="0"/>
              <a:t>, Gennady Pekhimenko, </a:t>
            </a:r>
            <a:r>
              <a:rPr lang="en-US" sz="2000" dirty="0" err="1"/>
              <a:t>Vivek</a:t>
            </a:r>
            <a:r>
              <a:rPr lang="en-US" sz="2000" dirty="0"/>
              <a:t> Seshadri, and Onur Mutlu,</a:t>
            </a:r>
            <a:br>
              <a:rPr lang="en-US" sz="2000" dirty="0"/>
            </a:br>
            <a:r>
              <a:rPr lang="en-US" sz="2000" b="1" dirty="0">
                <a:hlinkClick r:id="rId2"/>
              </a:rPr>
              <a:t>"Design-Induced Latency Variation in Modern DRAM Chips: Characterization, Analysis, and Latency Reduction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8" name="Picture 7"/>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837964"/>
            <a:ext cx="9144000" cy="2543364"/>
          </a:xfrm>
          <a:prstGeom prst="rect">
            <a:avLst/>
          </a:prstGeom>
        </p:spPr>
      </p:pic>
    </p:spTree>
    <p:extLst>
      <p:ext uri="{BB962C8B-B14F-4D97-AF65-F5344CB8AC3E}">
        <p14:creationId xmlns:p14="http://schemas.microsoft.com/office/powerpoint/2010/main" val="309376098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0A6333-34F0-B840-8F7C-8EE01BD0583E}"/>
              </a:ext>
            </a:extLst>
          </p:cNvPr>
          <p:cNvSpPr>
            <a:spLocks noGrp="1"/>
          </p:cNvSpPr>
          <p:nvPr>
            <p:ph type="title"/>
          </p:nvPr>
        </p:nvSpPr>
        <p:spPr/>
        <p:txBody>
          <a:bodyPr/>
          <a:lstStyle/>
          <a:p>
            <a:r>
              <a:rPr lang="en-US" dirty="0"/>
              <a:t>Solar-DRAM: Exploiting Spatial Variation</a:t>
            </a:r>
          </a:p>
        </p:txBody>
      </p:sp>
      <p:sp>
        <p:nvSpPr>
          <p:cNvPr id="3" name="Content Placeholder 2">
            <a:extLst>
              <a:ext uri="{FF2B5EF4-FFF2-40B4-BE49-F238E27FC236}">
                <a16:creationId xmlns:a16="http://schemas.microsoft.com/office/drawing/2014/main" id="{B203D3F7-8F9D-FA40-B1DE-900CFFDF927E}"/>
              </a:ext>
            </a:extLst>
          </p:cNvPr>
          <p:cNvSpPr>
            <a:spLocks noGrp="1"/>
          </p:cNvSpPr>
          <p:nvPr>
            <p:ph idx="1"/>
          </p:nvPr>
        </p:nvSpPr>
        <p:spPr>
          <a:xfrm>
            <a:off x="228600" y="1052736"/>
            <a:ext cx="8610600" cy="5195664"/>
          </a:xfrm>
        </p:spPr>
        <p:txBody>
          <a:bodyPr/>
          <a:lstStyle/>
          <a:p>
            <a:r>
              <a:rPr lang="en-US" sz="2000" dirty="0" err="1"/>
              <a:t>Jeremie</a:t>
            </a:r>
            <a:r>
              <a:rPr lang="en-US" sz="2000" dirty="0"/>
              <a:t> S. Kim, Minesh Patel, Hasan Hassan, and Onur Mutlu,</a:t>
            </a:r>
            <a:br>
              <a:rPr lang="en-US" sz="2000" dirty="0"/>
            </a:br>
            <a:r>
              <a:rPr lang="en-US" sz="2000" b="1" dirty="0">
                <a:hlinkClick r:id="rId2"/>
              </a:rPr>
              <a:t>"Solar-DRAM: Reducing DRAM Access Latency by Exploiting the Variation in Local Bitlines"</a:t>
            </a:r>
            <a:br>
              <a:rPr lang="en-US" sz="2000" dirty="0"/>
            </a:br>
            <a:r>
              <a:rPr lang="en-US" sz="2000" i="1" dirty="0"/>
              <a:t>Proceedings of the </a:t>
            </a:r>
            <a:r>
              <a:rPr lang="en-US" sz="2000" i="1" dirty="0">
                <a:hlinkClick r:id="rId3"/>
              </a:rPr>
              <a:t>36th IEEE International Conference on Computer Design</a:t>
            </a:r>
            <a:r>
              <a:rPr lang="en-US" sz="2000" i="1" dirty="0"/>
              <a:t> (</a:t>
            </a:r>
            <a:r>
              <a:rPr lang="en-US" sz="2000" b="1" i="1" dirty="0"/>
              <a:t>ICCD</a:t>
            </a:r>
            <a:r>
              <a:rPr lang="en-US" sz="2000" i="1" dirty="0"/>
              <a:t>)</a:t>
            </a:r>
            <a:r>
              <a:rPr lang="en-US" sz="2000" dirty="0"/>
              <a:t>, Orlando, FL, USA, October 2018. </a:t>
            </a:r>
          </a:p>
        </p:txBody>
      </p:sp>
      <p:sp>
        <p:nvSpPr>
          <p:cNvPr id="4" name="Slide Number Placeholder 3">
            <a:extLst>
              <a:ext uri="{FF2B5EF4-FFF2-40B4-BE49-F238E27FC236}">
                <a16:creationId xmlns:a16="http://schemas.microsoft.com/office/drawing/2014/main" id="{88DC2D37-A78C-0648-B151-5ED1AD10F385}"/>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CB69C954-FEAD-B845-8285-95B6ED75AC6A}"/>
              </a:ext>
            </a:extLst>
          </p:cNvPr>
          <p:cNvPicPr>
            <a:picLocks noChangeAspect="1"/>
          </p:cNvPicPr>
          <p:nvPr/>
        </p:nvPicPr>
        <p:blipFill>
          <a:blip r:embed="rId4"/>
          <a:stretch>
            <a:fillRect/>
          </a:stretch>
        </p:blipFill>
        <p:spPr>
          <a:xfrm>
            <a:off x="0" y="3573016"/>
            <a:ext cx="9144000" cy="2022466"/>
          </a:xfrm>
          <a:prstGeom prst="rect">
            <a:avLst/>
          </a:prstGeom>
        </p:spPr>
      </p:pic>
    </p:spTree>
    <p:extLst>
      <p:ext uri="{BB962C8B-B14F-4D97-AF65-F5344CB8AC3E}">
        <p14:creationId xmlns:p14="http://schemas.microsoft.com/office/powerpoint/2010/main" val="887077472"/>
      </p:ext>
    </p:extLst>
  </p:cSld>
  <p:clrMapOvr>
    <a:masterClrMapping/>
  </p:clrMapOvr>
  <p:transition/>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DRAM Latency PUFs</a:t>
            </a:r>
          </a:p>
        </p:txBody>
      </p:sp>
      <p:sp>
        <p:nvSpPr>
          <p:cNvPr id="3" name="Content Placeholder 2"/>
          <p:cNvSpPr>
            <a:spLocks noGrp="1"/>
          </p:cNvSpPr>
          <p:nvPr>
            <p:ph idx="1"/>
          </p:nvPr>
        </p:nvSpPr>
        <p:spPr>
          <a:xfrm>
            <a:off x="228600" y="980728"/>
            <a:ext cx="8915400" cy="5193723"/>
          </a:xfrm>
        </p:spPr>
        <p:txBody>
          <a:bodyPr/>
          <a:lstStyle/>
          <a:p>
            <a:r>
              <a:rPr lang="en-US" sz="2000" dirty="0" err="1"/>
              <a:t>Jeremie</a:t>
            </a:r>
            <a:r>
              <a:rPr lang="en-US" sz="2000" dirty="0"/>
              <a:t> S. Kim, Minesh Patel, Hasan Hassan, and </a:t>
            </a:r>
            <a:r>
              <a:rPr lang="en-US" sz="2000" u="sng" dirty="0"/>
              <a:t>Onur Mutlu</a:t>
            </a:r>
            <a:r>
              <a:rPr lang="en-US" sz="2000" dirty="0"/>
              <a:t>,</a:t>
            </a:r>
            <a:br>
              <a:rPr lang="en-US" sz="2000" dirty="0"/>
            </a:br>
            <a:r>
              <a:rPr lang="en-US" sz="2000" b="1" dirty="0">
                <a:hlinkClick r:id="rId2"/>
              </a:rPr>
              <a:t>"The DRAM Latency PUF: Quickly Evaluating Physical Unclonable Functions by Exploiting the Latency-Reliability Tradeoff in Modern DRAM Devices"</a:t>
            </a:r>
            <a:r>
              <a:rPr lang="en-US" sz="2000" dirty="0"/>
              <a:t> </a:t>
            </a:r>
            <a:br>
              <a:rPr lang="en-US" sz="2000" dirty="0"/>
            </a:br>
            <a:r>
              <a:rPr lang="en-US" sz="2000" i="1" dirty="0"/>
              <a:t>Proceedings of the </a:t>
            </a:r>
            <a:r>
              <a:rPr lang="en-US" sz="2000" i="1" dirty="0">
                <a:hlinkClick r:id="rId3"/>
              </a:rPr>
              <a:t>24th International Symposium on High-Performance Computer Architecture</a:t>
            </a:r>
            <a:r>
              <a:rPr lang="en-US" sz="2000" i="1" dirty="0"/>
              <a:t> (</a:t>
            </a:r>
            <a:r>
              <a:rPr lang="en-US" sz="2000" b="1" i="1" dirty="0"/>
              <a:t>HPCA</a:t>
            </a:r>
            <a:r>
              <a:rPr lang="en-US" sz="2000" i="1" dirty="0"/>
              <a:t>)</a:t>
            </a:r>
            <a:r>
              <a:rPr lang="en-US" sz="2000" dirty="0"/>
              <a:t>, Vienna, Austria, February 2018. </a:t>
            </a:r>
            <a:br>
              <a:rPr lang="en-US" sz="2000" dirty="0"/>
            </a:br>
            <a:r>
              <a:rPr lang="en-US" sz="2000" dirty="0"/>
              <a:t>[</a:t>
            </a:r>
            <a:r>
              <a:rPr lang="en-US" sz="2000" dirty="0">
                <a:hlinkClick r:id="rId4"/>
              </a:rPr>
              <a:t>Lightning Talk Video</a:t>
            </a:r>
            <a:r>
              <a:rPr lang="en-US" sz="2000" dirty="0"/>
              <a:t>] </a:t>
            </a:r>
            <a:br>
              <a:rPr lang="en-US" sz="2000" dirty="0"/>
            </a:br>
            <a:r>
              <a:rPr lang="en-US" sz="2000" dirty="0"/>
              <a:t>[</a:t>
            </a:r>
            <a:r>
              <a:rPr lang="en-US" sz="2000" dirty="0">
                <a:hlinkClick r:id="rId5"/>
              </a:rPr>
              <a:t>Slides (pptx)</a:t>
            </a:r>
            <a:r>
              <a:rPr lang="en-US" sz="2000" dirty="0"/>
              <a:t> </a:t>
            </a:r>
            <a:r>
              <a:rPr lang="en-US" sz="2000" dirty="0">
                <a:hlinkClick r:id="rId6"/>
              </a:rPr>
              <a:t>(pdf)</a:t>
            </a:r>
            <a:r>
              <a:rPr lang="en-US" sz="2000" dirty="0"/>
              <a:t>] [</a:t>
            </a:r>
            <a:r>
              <a:rPr lang="en-US" sz="2000" dirty="0">
                <a:hlinkClick r:id="rId7"/>
              </a:rPr>
              <a:t>Lightning Session Slides (pptx)</a:t>
            </a:r>
            <a:r>
              <a:rPr lang="en-US" sz="2000" dirty="0"/>
              <a:t> </a:t>
            </a:r>
            <a:r>
              <a:rPr lang="en-US" sz="2000" dirty="0">
                <a:hlinkClick r:id="rId8"/>
              </a:rPr>
              <a:t>(pdf)</a:t>
            </a:r>
            <a:r>
              <a:rPr lang="en-US" sz="2000" dirty="0"/>
              <a: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350529005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851900" cy="884238"/>
          </a:xfrm>
        </p:spPr>
        <p:txBody>
          <a:bodyPr/>
          <a:lstStyle/>
          <a:p>
            <a:r>
              <a:rPr lang="en-US" sz="3400" dirty="0"/>
              <a:t>DRAM Latency True Random Number Generator</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548680"/>
            <a:ext cx="8915400" cy="5153025"/>
          </a:xfrm>
        </p:spPr>
        <p:txBody>
          <a:bodyPr/>
          <a:lstStyle/>
          <a:p>
            <a:endParaRPr lang="en-US" dirty="0"/>
          </a:p>
          <a:p>
            <a:r>
              <a:rPr lang="en-US" sz="2000" dirty="0" err="1"/>
              <a:t>Jeremie</a:t>
            </a:r>
            <a:r>
              <a:rPr lang="en-US" sz="2000" dirty="0"/>
              <a:t> S. Kim, Minesh Patel, Hasan Hassan, Lois </a:t>
            </a:r>
            <a:r>
              <a:rPr lang="en-US" sz="2000" dirty="0" err="1"/>
              <a:t>Orosa</a:t>
            </a:r>
            <a:r>
              <a:rPr lang="en-US" sz="2000" dirty="0"/>
              <a:t>, and Onur Mutlu,</a:t>
            </a:r>
            <a:br>
              <a:rPr lang="en-US" sz="2000" dirty="0"/>
            </a:br>
            <a:r>
              <a:rPr lang="en-US" sz="2000" b="1" dirty="0">
                <a:hlinkClick r:id="rId2"/>
              </a:rPr>
              <a:t>"D-RaNGe: Using Commodity DRAM Devices to Generate True Random Numbers with Low Latency and High Throughput"</a:t>
            </a:r>
            <a:r>
              <a:rPr lang="en-US" sz="2000" dirty="0"/>
              <a:t> </a:t>
            </a:r>
            <a:br>
              <a:rPr lang="en-US" sz="2000" dirty="0"/>
            </a:br>
            <a:r>
              <a:rPr lang="en-US" sz="2000" i="1" dirty="0"/>
              <a:t>Proceedings of the </a:t>
            </a:r>
            <a:r>
              <a:rPr lang="en-US" sz="2000" i="1" dirty="0">
                <a:hlinkClick r:id="rId3"/>
              </a:rPr>
              <a:t>25th International Symposium on High-Performance Computer Architecture</a:t>
            </a:r>
            <a:r>
              <a:rPr lang="en-US" sz="2000" i="1" dirty="0"/>
              <a:t> (</a:t>
            </a:r>
            <a:r>
              <a:rPr lang="en-US" sz="2000" b="1" i="1" dirty="0"/>
              <a:t>HPCA</a:t>
            </a:r>
            <a:r>
              <a:rPr lang="en-US" sz="2000" i="1" dirty="0"/>
              <a:t>)</a:t>
            </a:r>
            <a:r>
              <a:rPr lang="en-US" sz="2000" dirty="0"/>
              <a:t>, Washington, DC, USA, February 2019.</a:t>
            </a:r>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480756"/>
            <a:ext cx="9144000" cy="2180492"/>
          </a:xfrm>
          <a:prstGeom prst="rect">
            <a:avLst/>
          </a:prstGeom>
        </p:spPr>
      </p:pic>
    </p:spTree>
    <p:extLst>
      <p:ext uri="{BB962C8B-B14F-4D97-AF65-F5344CB8AC3E}">
        <p14:creationId xmlns:p14="http://schemas.microsoft.com/office/powerpoint/2010/main" val="1459454250"/>
      </p:ext>
    </p:extLst>
  </p:cSld>
  <p:clrMapOvr>
    <a:masterClrMapping/>
  </p:clrMapOvr>
  <p:transition/>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ChargeCache: Exploiting Access Patterns</a:t>
            </a:r>
          </a:p>
        </p:txBody>
      </p:sp>
      <p:sp>
        <p:nvSpPr>
          <p:cNvPr id="3" name="Content Placeholder 2"/>
          <p:cNvSpPr>
            <a:spLocks noGrp="1"/>
          </p:cNvSpPr>
          <p:nvPr>
            <p:ph idx="1"/>
          </p:nvPr>
        </p:nvSpPr>
        <p:spPr>
          <a:xfrm>
            <a:off x="228600" y="997527"/>
            <a:ext cx="8915400" cy="5193723"/>
          </a:xfrm>
        </p:spPr>
        <p:txBody>
          <a:bodyPr/>
          <a:lstStyle/>
          <a:p>
            <a:r>
              <a:rPr lang="en-US" sz="2100" dirty="0" err="1"/>
              <a:t>Hasan</a:t>
            </a:r>
            <a:r>
              <a:rPr lang="en-US" sz="2100" dirty="0"/>
              <a:t> Hassan, Gennady Pekhimenko, </a:t>
            </a:r>
            <a:r>
              <a:rPr lang="en-US" sz="2100" dirty="0" err="1"/>
              <a:t>Nandita</a:t>
            </a:r>
            <a:r>
              <a:rPr lang="en-US" sz="2100" dirty="0"/>
              <a:t> </a:t>
            </a:r>
            <a:r>
              <a:rPr lang="en-US" sz="2100" dirty="0" err="1"/>
              <a:t>Vijaykumar</a:t>
            </a:r>
            <a:r>
              <a:rPr lang="en-US" sz="2100" dirty="0"/>
              <a:t>, </a:t>
            </a:r>
            <a:r>
              <a:rPr lang="en-US" sz="2100" dirty="0" err="1"/>
              <a:t>Vivek</a:t>
            </a:r>
            <a:r>
              <a:rPr lang="en-US" sz="2100" dirty="0"/>
              <a:t> Seshadri, </a:t>
            </a:r>
            <a:r>
              <a:rPr lang="en-US" sz="2100" dirty="0" err="1"/>
              <a:t>Donghyuk</a:t>
            </a:r>
            <a:r>
              <a:rPr lang="en-US" sz="2100" dirty="0"/>
              <a:t> Lee, </a:t>
            </a:r>
            <a:r>
              <a:rPr lang="en-US" sz="2100" dirty="0" err="1"/>
              <a:t>Oguz</a:t>
            </a:r>
            <a:r>
              <a:rPr lang="en-US" sz="2100" dirty="0"/>
              <a:t> </a:t>
            </a:r>
            <a:r>
              <a:rPr lang="en-US" sz="2100" dirty="0" err="1"/>
              <a:t>Ergin</a:t>
            </a:r>
            <a:r>
              <a:rPr lang="en-US" sz="2100" dirty="0"/>
              <a:t>, and Onur Mutlu,</a:t>
            </a:r>
            <a:br>
              <a:rPr lang="en-US" sz="2100" dirty="0"/>
            </a:br>
            <a:r>
              <a:rPr lang="en-US" sz="2100" b="1" dirty="0">
                <a:hlinkClick r:id="rId2"/>
              </a:rPr>
              <a:t>"ChargeCache: Reducing DRAM Latency by Exploiting Row Access Locality"</a:t>
            </a:r>
            <a:r>
              <a:rPr lang="en-US" sz="2100" dirty="0"/>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a:p>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315391"/>
            <a:ext cx="9144000" cy="2497985"/>
          </a:xfrm>
          <a:prstGeom prst="rect">
            <a:avLst/>
          </a:prstGeom>
        </p:spPr>
      </p:pic>
    </p:spTree>
    <p:extLst>
      <p:ext uri="{BB962C8B-B14F-4D97-AF65-F5344CB8AC3E}">
        <p14:creationId xmlns:p14="http://schemas.microsoft.com/office/powerpoint/2010/main" val="37993452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Exploiting Subarray Level Parallelism</a:t>
            </a:r>
          </a:p>
        </p:txBody>
      </p:sp>
      <p:sp>
        <p:nvSpPr>
          <p:cNvPr id="3" name="Content Placeholder 2"/>
          <p:cNvSpPr>
            <a:spLocks noGrp="1"/>
          </p:cNvSpPr>
          <p:nvPr>
            <p:ph idx="1"/>
          </p:nvPr>
        </p:nvSpPr>
        <p:spPr>
          <a:xfrm>
            <a:off x="228600" y="1052736"/>
            <a:ext cx="8610600" cy="5195664"/>
          </a:xfrm>
        </p:spPr>
        <p:txBody>
          <a:bodyPr/>
          <a:lstStyle/>
          <a:p>
            <a:r>
              <a:rPr lang="en-US" dirty="0" err="1"/>
              <a:t>Yoongu</a:t>
            </a:r>
            <a:r>
              <a:rPr lang="en-US" dirty="0"/>
              <a:t> Kim, </a:t>
            </a:r>
            <a:r>
              <a:rPr lang="en-US" dirty="0" err="1"/>
              <a:t>Vivek</a:t>
            </a:r>
            <a:r>
              <a:rPr lang="en-US" dirty="0"/>
              <a:t> Seshadri, </a:t>
            </a:r>
            <a:r>
              <a:rPr lang="en-US" dirty="0" err="1"/>
              <a:t>Donghyuk</a:t>
            </a:r>
            <a:r>
              <a:rPr lang="en-US" dirty="0"/>
              <a:t> Lee, Jamie Liu, and Onur Mutlu,</a:t>
            </a:r>
            <a:br>
              <a:rPr lang="en-US" dirty="0"/>
            </a:br>
            <a:r>
              <a:rPr lang="en-US" b="1" dirty="0">
                <a:hlinkClick r:id="rId2"/>
              </a:rPr>
              <a:t>"A Case for Exploiting Subarray-Level Parallelism (SALP) in DRAM"</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(pptx)</a:t>
            </a:r>
            <a:r>
              <a:rPr lang="en-US" dirty="0"/>
              <a:t> </a:t>
            </a:r>
            <a:br>
              <a:rPr lang="en-US" sz="2200" dirty="0"/>
            </a:br>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02DE812F-C00A-E642-A350-816C6A57C14E}"/>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0" y="4653136"/>
            <a:ext cx="9144000" cy="1427408"/>
          </a:xfrm>
          <a:prstGeom prst="rect">
            <a:avLst/>
          </a:prstGeom>
        </p:spPr>
      </p:pic>
    </p:spTree>
    <p:extLst>
      <p:ext uri="{BB962C8B-B14F-4D97-AF65-F5344CB8AC3E}">
        <p14:creationId xmlns:p14="http://schemas.microsoft.com/office/powerpoint/2010/main" val="264116271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Tiered-Latency DRAM</a:t>
            </a:r>
          </a:p>
        </p:txBody>
      </p:sp>
      <p:sp>
        <p:nvSpPr>
          <p:cNvPr id="3" name="Content Placeholder 2"/>
          <p:cNvSpPr>
            <a:spLocks noGrp="1"/>
          </p:cNvSpPr>
          <p:nvPr>
            <p:ph idx="1"/>
          </p:nvPr>
        </p:nvSpPr>
        <p:spPr>
          <a:xfrm>
            <a:off x="228600" y="980728"/>
            <a:ext cx="8610600" cy="4876800"/>
          </a:xfrm>
        </p:spPr>
        <p:txBody>
          <a:bodyPr/>
          <a:lstStyle/>
          <a:p>
            <a:r>
              <a:rPr lang="en-US" sz="2200" dirty="0"/>
              <a:t>Donghyuk Lee, Yoongu Kim, Vivek Seshadri, Jamie Liu, Lavanya Subramanian, and Onur Mutlu,</a:t>
            </a:r>
            <a:br>
              <a:rPr lang="en-US" sz="2200" dirty="0"/>
            </a:br>
            <a:r>
              <a:rPr lang="en-US" sz="2200" b="1" dirty="0">
                <a:hlinkClick r:id="rId2"/>
              </a:rPr>
              <a:t>"Tiered-Latency DRAM: A Low Latency and Low Cost DRAM Architecture"</a:t>
            </a:r>
            <a:r>
              <a:rPr lang="en-US" sz="2200" dirty="0"/>
              <a:t> </a:t>
            </a:r>
            <a:br>
              <a:rPr lang="en-US" sz="2200" dirty="0"/>
            </a:br>
            <a:r>
              <a:rPr lang="en-US" sz="2200" i="1" dirty="0"/>
              <a:t>Proceedings of the </a:t>
            </a:r>
            <a:r>
              <a:rPr lang="en-US" sz="2200" i="1" dirty="0">
                <a:hlinkClick r:id="rId3"/>
              </a:rPr>
              <a:t>19th International Symposium on High-Performance Computer Architecture</a:t>
            </a:r>
            <a:r>
              <a:rPr lang="en-US" sz="2200" i="1" dirty="0"/>
              <a:t> (</a:t>
            </a:r>
            <a:r>
              <a:rPr lang="en-US" sz="2200" b="1" i="1" dirty="0"/>
              <a:t>HPCA</a:t>
            </a:r>
            <a:r>
              <a:rPr lang="en-US" sz="2200" i="1" dirty="0"/>
              <a:t>)</a:t>
            </a:r>
            <a:r>
              <a:rPr lang="en-US" sz="2200" dirty="0"/>
              <a:t>, Shenzhen, China, February 2013. </a:t>
            </a:r>
            <a:r>
              <a:rPr lang="en-US" sz="2200" dirty="0">
                <a:hlinkClick r:id="rId4"/>
              </a:rPr>
              <a:t>Slides (pptx)</a:t>
            </a:r>
            <a:endParaRPr lang="en-US" sz="2200" u="sng"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457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charset="-128"/>
              <a:cs typeface="+mn-cs"/>
            </a:endParaRPr>
          </a:p>
        </p:txBody>
      </p:sp>
      <p:pic>
        <p:nvPicPr>
          <p:cNvPr id="5" name="Picture 4"/>
          <p:cNvPicPr>
            <a:picLocks noChangeAspect="1"/>
          </p:cNvPicPr>
          <p:nvPr/>
        </p:nvPicPr>
        <p:blipFill>
          <a:blip r:embed="rId5"/>
          <a:stretch>
            <a:fillRect/>
          </a:stretch>
        </p:blipFill>
        <p:spPr>
          <a:xfrm>
            <a:off x="0" y="4509120"/>
            <a:ext cx="9144000" cy="1080064"/>
          </a:xfrm>
          <a:prstGeom prst="rect">
            <a:avLst/>
          </a:prstGeom>
        </p:spPr>
      </p:pic>
    </p:spTree>
    <p:extLst>
      <p:ext uri="{BB962C8B-B14F-4D97-AF65-F5344CB8AC3E}">
        <p14:creationId xmlns:p14="http://schemas.microsoft.com/office/powerpoint/2010/main" val="175535477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LISA: Low-cost Inter-linked Subarrays</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hlinkClick r:id="rId2"/>
              </a:rPr>
              <a:t>"Low-Cost Inter-Linked Subarrays (LISA): Enabling Fast Inter-Subarray Data Movement in DRAM"</a:t>
            </a:r>
            <a:r>
              <a:rPr lang="en-US" sz="2100" dirty="0"/>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0" y="4537180"/>
            <a:ext cx="9144000" cy="908044"/>
          </a:xfrm>
          <a:prstGeom prst="rect">
            <a:avLst/>
          </a:prstGeom>
        </p:spPr>
      </p:pic>
      <p:pic>
        <p:nvPicPr>
          <p:cNvPr id="6" name="Picture 5"/>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5526638"/>
            <a:ext cx="9144000" cy="710674"/>
          </a:xfrm>
          <a:prstGeom prst="rect">
            <a:avLst/>
          </a:prstGeom>
        </p:spPr>
      </p:pic>
    </p:spTree>
    <p:extLst>
      <p:ext uri="{BB962C8B-B14F-4D97-AF65-F5344CB8AC3E}">
        <p14:creationId xmlns:p14="http://schemas.microsoft.com/office/powerpoint/2010/main" val="920374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The CROW Substrate for DRAM</a:t>
            </a:r>
          </a:p>
        </p:txBody>
      </p:sp>
      <p:sp>
        <p:nvSpPr>
          <p:cNvPr id="3" name="Content Placeholder 2"/>
          <p:cNvSpPr>
            <a:spLocks noGrp="1"/>
          </p:cNvSpPr>
          <p:nvPr>
            <p:ph idx="1"/>
          </p:nvPr>
        </p:nvSpPr>
        <p:spPr/>
        <p:txBody>
          <a:bodyPr/>
          <a:lstStyle/>
          <a:p>
            <a:r>
              <a:rPr lang="en-US" sz="2200" dirty="0"/>
              <a:t>Hasan Hassan, Minesh Patel, </a:t>
            </a:r>
            <a:r>
              <a:rPr lang="en-US" sz="2200" dirty="0" err="1"/>
              <a:t>Jeremie</a:t>
            </a:r>
            <a:r>
              <a:rPr lang="en-US" sz="2200" dirty="0"/>
              <a:t> S. Kim, A. </a:t>
            </a:r>
            <a:r>
              <a:rPr lang="en-US" sz="2200" dirty="0" err="1"/>
              <a:t>Giray</a:t>
            </a:r>
            <a:r>
              <a:rPr lang="en-US" sz="2200" dirty="0"/>
              <a:t> </a:t>
            </a:r>
            <a:r>
              <a:rPr lang="en-US" sz="2200" dirty="0" err="1"/>
              <a:t>Yaglikci</a:t>
            </a:r>
            <a:r>
              <a:rPr lang="en-US" sz="2200" dirty="0"/>
              <a:t>, Nandita Vijaykumar, Nika </a:t>
            </a:r>
            <a:r>
              <a:rPr lang="en-US" sz="2200" dirty="0" err="1"/>
              <a:t>Mansourighiasi</a:t>
            </a:r>
            <a:r>
              <a:rPr lang="en-US" sz="2200" dirty="0"/>
              <a:t>, Saugata Ghose, and Onur Mutlu,</a:t>
            </a:r>
            <a:br>
              <a:rPr lang="en-US" sz="2200" dirty="0"/>
            </a:br>
            <a:r>
              <a:rPr lang="en-US" sz="2200" b="1" dirty="0">
                <a:hlinkClick r:id="rId2"/>
              </a:rPr>
              <a:t>"CROW: A Low-Cost Substrate for Improving DRAM Performance, Energy Efficiency, and Reliability"</a:t>
            </a:r>
            <a:br>
              <a:rPr lang="en-US" sz="2200" dirty="0"/>
            </a:br>
            <a:r>
              <a:rPr lang="en-US" sz="2200" i="1" dirty="0"/>
              <a:t>Proceedings of the </a:t>
            </a:r>
            <a:r>
              <a:rPr lang="en-US" sz="2200" i="1" dirty="0">
                <a:hlinkClick r:id="rId3"/>
              </a:rPr>
              <a:t>46th International Symposium on Computer Architecture</a:t>
            </a:r>
            <a:r>
              <a:rPr lang="en-US" sz="2200" i="1" dirty="0"/>
              <a:t> (</a:t>
            </a:r>
            <a:r>
              <a:rPr lang="en-US" sz="2200" b="1" i="1" dirty="0"/>
              <a:t>ISCA</a:t>
            </a:r>
            <a:r>
              <a:rPr lang="en-US" sz="2200" i="1" dirty="0"/>
              <a:t>)</a:t>
            </a:r>
            <a:r>
              <a:rPr lang="en-US" sz="2200" dirty="0"/>
              <a:t>, Phoenix, AZ, USA, June 2019. </a:t>
            </a:r>
            <a:br>
              <a:rPr lang="en-US" sz="2200" dirty="0"/>
            </a:br>
            <a:endParaRPr lang="en-US" sz="2200" dirty="0"/>
          </a:p>
          <a:p>
            <a:pPr marL="0" indent="0">
              <a:buNone/>
            </a:pPr>
            <a:br>
              <a:rPr lang="en-US" sz="2200" dirty="0"/>
            </a:br>
            <a:endParaRPr lang="en-US" sz="22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AF949416-2B44-2245-91D3-C3136C03D9B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38100" y="4121282"/>
            <a:ext cx="9144000" cy="2217049"/>
          </a:xfrm>
          <a:prstGeom prst="rect">
            <a:avLst/>
          </a:prstGeom>
        </p:spPr>
      </p:pic>
    </p:spTree>
    <p:extLst>
      <p:ext uri="{BB962C8B-B14F-4D97-AF65-F5344CB8AC3E}">
        <p14:creationId xmlns:p14="http://schemas.microsoft.com/office/powerpoint/2010/main" val="186141832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67544" y="1524000"/>
            <a:ext cx="8280920" cy="1752600"/>
          </a:xfrm>
        </p:spPr>
        <p:txBody>
          <a:bodyPr/>
          <a:lstStyle/>
          <a:p>
            <a:r>
              <a:rPr lang="en-US" sz="4000" dirty="0"/>
              <a:t>CROW: The Copy Row Substrate</a:t>
            </a:r>
            <a:br>
              <a:rPr lang="en-US" sz="4000" dirty="0"/>
            </a:br>
            <a:r>
              <a:rPr lang="en-US" sz="3000" b="1" dirty="0"/>
              <a:t>[ISCA 2019]</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4532305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F451DC-D551-413B-9FEB-CA657FBF17D9}"/>
              </a:ext>
            </a:extLst>
          </p:cNvPr>
          <p:cNvSpPr>
            <a:spLocks noGrp="1"/>
          </p:cNvSpPr>
          <p:nvPr>
            <p:ph type="title"/>
          </p:nvPr>
        </p:nvSpPr>
        <p:spPr/>
        <p:txBody>
          <a:bodyPr/>
          <a:lstStyle/>
          <a:p>
            <a:r>
              <a:rPr lang="en-US" dirty="0"/>
              <a:t>Challenges of DRAM Scaling</a:t>
            </a:r>
          </a:p>
        </p:txBody>
      </p:sp>
      <p:pic>
        <p:nvPicPr>
          <p:cNvPr id="17" name="Picture 16">
            <a:extLst>
              <a:ext uri="{FF2B5EF4-FFF2-40B4-BE49-F238E27FC236}">
                <a16:creationId xmlns:a16="http://schemas.microsoft.com/office/drawing/2014/main" id="{57B87E9A-6851-4B1B-90D0-47E088847B0D}"/>
              </a:ext>
            </a:extLst>
          </p:cNvPr>
          <p:cNvPicPr>
            <a:picLocks noChangeAspect="1"/>
          </p:cNvPicPr>
          <p:nvPr/>
        </p:nvPicPr>
        <p:blipFill>
          <a:blip r:embed="rId6"/>
          <a:stretch>
            <a:fillRect/>
          </a:stretch>
        </p:blipFill>
        <p:spPr>
          <a:xfrm rot="5400000">
            <a:off x="394179" y="2569576"/>
            <a:ext cx="1894318" cy="1698770"/>
          </a:xfrm>
          <a:prstGeom prst="rect">
            <a:avLst/>
          </a:prstGeom>
        </p:spPr>
      </p:pic>
      <p:sp>
        <p:nvSpPr>
          <p:cNvPr id="12" name="Rectangle: Rounded Corners 11">
            <a:extLst>
              <a:ext uri="{FF2B5EF4-FFF2-40B4-BE49-F238E27FC236}">
                <a16:creationId xmlns:a16="http://schemas.microsoft.com/office/drawing/2014/main" id="{676D6DDE-0C8E-4FBE-B0C3-E38D485DF6E3}"/>
              </a:ext>
            </a:extLst>
          </p:cNvPr>
          <p:cNvSpPr/>
          <p:nvPr/>
        </p:nvSpPr>
        <p:spPr>
          <a:xfrm>
            <a:off x="3286125" y="1963787"/>
            <a:ext cx="3028952" cy="628650"/>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C00000"/>
                </a:solidFill>
                <a:effectLst/>
                <a:uLnTx/>
                <a:uFillTx/>
                <a:latin typeface="Cambria"/>
                <a:ea typeface="+mn-ea"/>
                <a:cs typeface="+mn-cs"/>
              </a:rPr>
              <a:t>access latency</a:t>
            </a:r>
          </a:p>
        </p:txBody>
      </p:sp>
      <p:sp>
        <p:nvSpPr>
          <p:cNvPr id="13" name="Rectangle: Rounded Corners 12">
            <a:extLst>
              <a:ext uri="{FF2B5EF4-FFF2-40B4-BE49-F238E27FC236}">
                <a16:creationId xmlns:a16="http://schemas.microsoft.com/office/drawing/2014/main" id="{D3A62491-FFE5-46FB-A945-D135EBAFF416}"/>
              </a:ext>
            </a:extLst>
          </p:cNvPr>
          <p:cNvSpPr/>
          <p:nvPr/>
        </p:nvSpPr>
        <p:spPr>
          <a:xfrm>
            <a:off x="3286125" y="3167670"/>
            <a:ext cx="3571877" cy="573671"/>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C00000"/>
                </a:solidFill>
                <a:effectLst/>
                <a:uLnTx/>
                <a:uFillTx/>
                <a:latin typeface="Cambria"/>
                <a:ea typeface="+mn-ea"/>
                <a:cs typeface="+mn-cs"/>
              </a:rPr>
              <a:t>refresh overhead</a:t>
            </a:r>
          </a:p>
        </p:txBody>
      </p:sp>
      <p:sp>
        <p:nvSpPr>
          <p:cNvPr id="11" name="Rectangle: Rounded Corners 10">
            <a:extLst>
              <a:ext uri="{FF2B5EF4-FFF2-40B4-BE49-F238E27FC236}">
                <a16:creationId xmlns:a16="http://schemas.microsoft.com/office/drawing/2014/main" id="{DB9D92D7-A9D5-4F10-A776-6D78F5DB09DD}"/>
              </a:ext>
            </a:extLst>
          </p:cNvPr>
          <p:cNvSpPr/>
          <p:nvPr/>
        </p:nvSpPr>
        <p:spPr>
          <a:xfrm>
            <a:off x="3286125" y="4366119"/>
            <a:ext cx="5572125" cy="573671"/>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3300" b="1" i="0" u="none" strike="noStrike" kern="1200" cap="none" spc="0" normalizeH="0" baseline="0" noProof="0" dirty="0">
                <a:ln>
                  <a:noFill/>
                </a:ln>
                <a:solidFill>
                  <a:srgbClr val="C00000"/>
                </a:solidFill>
                <a:effectLst/>
                <a:uLnTx/>
                <a:uFillTx/>
                <a:latin typeface="Cambria"/>
                <a:ea typeface="+mn-ea"/>
                <a:cs typeface="+mn-cs"/>
              </a:rPr>
              <a:t>exposure to vulnerabilities</a:t>
            </a:r>
          </a:p>
        </p:txBody>
      </p:sp>
      <p:sp>
        <p:nvSpPr>
          <p:cNvPr id="18" name="Oval 17">
            <a:extLst>
              <a:ext uri="{FF2B5EF4-FFF2-40B4-BE49-F238E27FC236}">
                <a16:creationId xmlns:a16="http://schemas.microsoft.com/office/drawing/2014/main" id="{8C2D9EBD-2DD0-45E4-9ECB-9CC1709DB61A}"/>
              </a:ext>
            </a:extLst>
          </p:cNvPr>
          <p:cNvSpPr/>
          <p:nvPr/>
        </p:nvSpPr>
        <p:spPr>
          <a:xfrm>
            <a:off x="2773319" y="2044457"/>
            <a:ext cx="571500" cy="522239"/>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Cambria"/>
                <a:ea typeface="+mn-ea"/>
                <a:cs typeface="+mn-cs"/>
              </a:rPr>
              <a:t>1</a:t>
            </a:r>
          </a:p>
        </p:txBody>
      </p:sp>
      <p:sp>
        <p:nvSpPr>
          <p:cNvPr id="19" name="Oval 18">
            <a:extLst>
              <a:ext uri="{FF2B5EF4-FFF2-40B4-BE49-F238E27FC236}">
                <a16:creationId xmlns:a16="http://schemas.microsoft.com/office/drawing/2014/main" id="{D8B7D59D-95A3-4B6F-9A7A-4636B842C6B9}"/>
              </a:ext>
            </a:extLst>
          </p:cNvPr>
          <p:cNvSpPr/>
          <p:nvPr/>
        </p:nvSpPr>
        <p:spPr>
          <a:xfrm>
            <a:off x="2773319" y="3231028"/>
            <a:ext cx="571500" cy="522239"/>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Cambria"/>
                <a:ea typeface="+mn-ea"/>
                <a:cs typeface="+mn-cs"/>
              </a:rPr>
              <a:t>2</a:t>
            </a:r>
          </a:p>
        </p:txBody>
      </p:sp>
      <p:sp>
        <p:nvSpPr>
          <p:cNvPr id="20" name="Oval 19">
            <a:extLst>
              <a:ext uri="{FF2B5EF4-FFF2-40B4-BE49-F238E27FC236}">
                <a16:creationId xmlns:a16="http://schemas.microsoft.com/office/drawing/2014/main" id="{EF37814C-C4C5-4D5B-9FE2-4A552A87CD12}"/>
              </a:ext>
            </a:extLst>
          </p:cNvPr>
          <p:cNvSpPr/>
          <p:nvPr/>
        </p:nvSpPr>
        <p:spPr>
          <a:xfrm>
            <a:off x="2773319" y="4438844"/>
            <a:ext cx="571500" cy="522239"/>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white"/>
                </a:solidFill>
                <a:effectLst/>
                <a:uLnTx/>
                <a:uFillTx/>
                <a:latin typeface="Cambria"/>
                <a:ea typeface="+mn-ea"/>
                <a:cs typeface="+mn-cs"/>
              </a:rPr>
              <a:t>3</a:t>
            </a:r>
          </a:p>
        </p:txBody>
      </p:sp>
      <p:pic>
        <p:nvPicPr>
          <p:cNvPr id="7" name="Audio 6">
            <a:hlinkClick r:id="" action="ppaction://media"/>
            <a:extLst>
              <a:ext uri="{FF2B5EF4-FFF2-40B4-BE49-F238E27FC236}">
                <a16:creationId xmlns:a16="http://schemas.microsoft.com/office/drawing/2014/main" id="{8371475C-71B7-4F07-93F6-1D420758E84C}"/>
              </a:ext>
            </a:extLst>
          </p:cNvPr>
          <p:cNvPicPr>
            <a:picLocks noChangeAspect="1"/>
          </p:cNvPicPr>
          <p:nvPr>
            <a:audioFile r:link="rId3"/>
            <p:extLst>
              <p:ext uri="{DAA4B4D4-6D71-4841-9C94-3DE7FCFB9230}">
                <p14:media xmlns:p14="http://schemas.microsoft.com/office/powerpoint/2010/main" r:embed="rId2"/>
              </p:ext>
            </p:extLst>
          </p:nvPr>
        </p:nvPicPr>
        <p:blipFill>
          <a:blip r:embed="rId7"/>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1466734540"/>
      </p:ext>
    </p:extLst>
  </p:cSld>
  <p:clrMapOvr>
    <a:masterClrMapping/>
  </p:clrMapOvr>
  <mc:AlternateContent xmlns:mc="http://schemas.openxmlformats.org/markup-compatibility/2006" xmlns:p14="http://schemas.microsoft.com/office/powerpoint/2010/main">
    <mc:Choice Requires="p14">
      <p:transition spd="slow" p14:dur="2000" advTm="30044"/>
    </mc:Choice>
    <mc:Fallback xmlns="">
      <p:transition spd="slow" advTm="30044"/>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7"/>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31" fill="hold" display="0">
                  <p:stCondLst>
                    <p:cond delay="indefinite"/>
                  </p:stCondLst>
                  <p:endCondLst>
                    <p:cond evt="onStopAudio" delay="0">
                      <p:tgtEl>
                        <p:sldTgt/>
                      </p:tgtEl>
                    </p:cond>
                  </p:endCondLst>
                </p:cTn>
                <p:tgtEl>
                  <p:spTgt spid="7"/>
                </p:tgtEl>
              </p:cMediaNode>
            </p:audio>
          </p:childTnLst>
        </p:cTn>
      </p:par>
    </p:tnLst>
    <p:bldLst>
      <p:bldP spid="12" grpId="0"/>
      <p:bldP spid="13" grpId="0"/>
      <p:bldP spid="11" grpId="0"/>
      <p:bldP spid="18" grpId="0" animBg="1"/>
      <p:bldP spid="19" grpId="0" animBg="1"/>
      <p:bldP spid="20" grpId="0" animBg="1"/>
    </p:bld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Rounded Corners 48">
            <a:extLst>
              <a:ext uri="{FF2B5EF4-FFF2-40B4-BE49-F238E27FC236}">
                <a16:creationId xmlns:a16="http://schemas.microsoft.com/office/drawing/2014/main" id="{CD7BE23F-79DC-4C56-8FB8-C21A2B23FDD8}"/>
              </a:ext>
            </a:extLst>
          </p:cNvPr>
          <p:cNvSpPr/>
          <p:nvPr/>
        </p:nvSpPr>
        <p:spPr>
          <a:xfrm>
            <a:off x="4347031" y="2384741"/>
            <a:ext cx="2656376" cy="354947"/>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pic>
        <p:nvPicPr>
          <p:cNvPr id="22" name="Picture 21">
            <a:extLst>
              <a:ext uri="{FF2B5EF4-FFF2-40B4-BE49-F238E27FC236}">
                <a16:creationId xmlns:a16="http://schemas.microsoft.com/office/drawing/2014/main" id="{8796DADF-41E0-4565-9CF7-B1CCA3734B0B}"/>
              </a:ext>
            </a:extLst>
          </p:cNvPr>
          <p:cNvPicPr>
            <a:picLocks noChangeAspect="1"/>
          </p:cNvPicPr>
          <p:nvPr/>
        </p:nvPicPr>
        <p:blipFill>
          <a:blip r:embed="rId6"/>
          <a:stretch>
            <a:fillRect/>
          </a:stretch>
        </p:blipFill>
        <p:spPr>
          <a:xfrm>
            <a:off x="3624729" y="2364601"/>
            <a:ext cx="3598597" cy="2778900"/>
          </a:xfrm>
          <a:prstGeom prst="rect">
            <a:avLst/>
          </a:prstGeom>
        </p:spPr>
      </p:pic>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Conventional DRAM</a:t>
            </a:r>
          </a:p>
        </p:txBody>
      </p:sp>
      <p:grpSp>
        <p:nvGrpSpPr>
          <p:cNvPr id="44" name="Group 43">
            <a:extLst>
              <a:ext uri="{FF2B5EF4-FFF2-40B4-BE49-F238E27FC236}">
                <a16:creationId xmlns:a16="http://schemas.microsoft.com/office/drawing/2014/main" id="{40E68744-FE93-40C7-B785-406440C119C2}"/>
              </a:ext>
            </a:extLst>
          </p:cNvPr>
          <p:cNvGrpSpPr/>
          <p:nvPr/>
        </p:nvGrpSpPr>
        <p:grpSpPr>
          <a:xfrm>
            <a:off x="3634760" y="1811849"/>
            <a:ext cx="3365016" cy="500901"/>
            <a:chOff x="6553200" y="1802030"/>
            <a:chExt cx="2971800" cy="445280"/>
          </a:xfrm>
        </p:grpSpPr>
        <p:sp>
          <p:nvSpPr>
            <p:cNvPr id="45" name="TextBox 44">
              <a:extLst>
                <a:ext uri="{FF2B5EF4-FFF2-40B4-BE49-F238E27FC236}">
                  <a16:creationId xmlns:a16="http://schemas.microsoft.com/office/drawing/2014/main" id="{45A04786-00BE-41ED-959B-962BE3EA03E2}"/>
                </a:ext>
              </a:extLst>
            </p:cNvPr>
            <p:cNvSpPr txBox="1"/>
            <p:nvPr/>
          </p:nvSpPr>
          <p:spPr>
            <a:xfrm>
              <a:off x="6733696" y="1802030"/>
              <a:ext cx="2743200" cy="410401"/>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mbria"/>
                  <a:ea typeface="+mn-ea"/>
                  <a:cs typeface="+mn-cs"/>
                </a:rPr>
                <a:t>DRAM Subarray</a:t>
              </a:r>
            </a:p>
          </p:txBody>
        </p:sp>
        <p:cxnSp>
          <p:nvCxnSpPr>
            <p:cNvPr id="46" name="Straight Connector 45">
              <a:extLst>
                <a:ext uri="{FF2B5EF4-FFF2-40B4-BE49-F238E27FC236}">
                  <a16:creationId xmlns:a16="http://schemas.microsoft.com/office/drawing/2014/main" id="{EE6F68E0-95FA-4599-A149-66EF8DB3DF8F}"/>
                </a:ext>
              </a:extLst>
            </p:cNvPr>
            <p:cNvCxnSpPr>
              <a:cxnSpLocks/>
            </p:cNvCxnSpPr>
            <p:nvPr/>
          </p:nvCxnSpPr>
          <p:spPr>
            <a:xfrm>
              <a:off x="6553200" y="2247310"/>
              <a:ext cx="2971800" cy="0"/>
            </a:xfrm>
            <a:prstGeom prst="line">
              <a:avLst/>
            </a:prstGeom>
            <a:ln w="38100">
              <a:solidFill>
                <a:srgbClr val="FF0066"/>
              </a:solidFill>
            </a:ln>
          </p:spPr>
          <p:style>
            <a:lnRef idx="1">
              <a:schemeClr val="accent1"/>
            </a:lnRef>
            <a:fillRef idx="0">
              <a:schemeClr val="accent1"/>
            </a:fillRef>
            <a:effectRef idx="0">
              <a:schemeClr val="accent1"/>
            </a:effectRef>
            <a:fontRef idx="minor">
              <a:schemeClr val="tx1"/>
            </a:fontRef>
          </p:style>
        </p:cxnSp>
      </p:grpSp>
      <p:pic>
        <p:nvPicPr>
          <p:cNvPr id="47" name="Picture 46" descr="dram chip">
            <a:extLst>
              <a:ext uri="{FF2B5EF4-FFF2-40B4-BE49-F238E27FC236}">
                <a16:creationId xmlns:a16="http://schemas.microsoft.com/office/drawing/2014/main" id="{62EAB8B8-C73E-40F1-89DA-0393CF9D36B8}"/>
              </a:ext>
            </a:extLst>
          </p:cNvPr>
          <p:cNvPicPr>
            <a:picLocks noChangeAspect="1"/>
          </p:cNvPicPr>
          <p:nvPr/>
        </p:nvPicPr>
        <p:blipFill>
          <a:blip r:embed="rId7"/>
          <a:stretch>
            <a:fillRect/>
          </a:stretch>
        </p:blipFill>
        <p:spPr>
          <a:xfrm rot="5400000">
            <a:off x="963856" y="2635315"/>
            <a:ext cx="1299548" cy="1165397"/>
          </a:xfrm>
          <a:prstGeom prst="rect">
            <a:avLst/>
          </a:prstGeom>
        </p:spPr>
      </p:pic>
      <p:cxnSp>
        <p:nvCxnSpPr>
          <p:cNvPr id="58" name="Straight Connector 57">
            <a:extLst>
              <a:ext uri="{FF2B5EF4-FFF2-40B4-BE49-F238E27FC236}">
                <a16:creationId xmlns:a16="http://schemas.microsoft.com/office/drawing/2014/main" id="{34AF0BAA-AC9E-4FCE-AC4A-4B9187B910B0}"/>
              </a:ext>
            </a:extLst>
          </p:cNvPr>
          <p:cNvCxnSpPr>
            <a:cxnSpLocks/>
          </p:cNvCxnSpPr>
          <p:nvPr/>
        </p:nvCxnSpPr>
        <p:spPr>
          <a:xfrm flipV="1">
            <a:off x="1881489" y="2104460"/>
            <a:ext cx="1433211" cy="825023"/>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7D1C2672-DEC4-49AB-B48C-69810FCD59E9}"/>
              </a:ext>
            </a:extLst>
          </p:cNvPr>
          <p:cNvCxnSpPr>
            <a:cxnSpLocks/>
          </p:cNvCxnSpPr>
          <p:nvPr/>
        </p:nvCxnSpPr>
        <p:spPr>
          <a:xfrm>
            <a:off x="1888864" y="3062186"/>
            <a:ext cx="1654436" cy="1953965"/>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CEFDD33A-09E3-448C-A5A2-619991DB4404}"/>
              </a:ext>
            </a:extLst>
          </p:cNvPr>
          <p:cNvSpPr/>
          <p:nvPr/>
        </p:nvSpPr>
        <p:spPr>
          <a:xfrm>
            <a:off x="1880381" y="2929483"/>
            <a:ext cx="114300" cy="132704"/>
          </a:xfrm>
          <a:prstGeom prst="rect">
            <a:avLst/>
          </a:prstGeom>
          <a:solidFill>
            <a:schemeClr val="bg1">
              <a:lumMod val="75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grpSp>
        <p:nvGrpSpPr>
          <p:cNvPr id="6" name="Group 5">
            <a:extLst>
              <a:ext uri="{FF2B5EF4-FFF2-40B4-BE49-F238E27FC236}">
                <a16:creationId xmlns:a16="http://schemas.microsoft.com/office/drawing/2014/main" id="{C8002DB3-EFAC-4FE6-A78A-AFE6936446A3}"/>
              </a:ext>
            </a:extLst>
          </p:cNvPr>
          <p:cNvGrpSpPr/>
          <p:nvPr/>
        </p:nvGrpSpPr>
        <p:grpSpPr>
          <a:xfrm>
            <a:off x="5314950" y="5016149"/>
            <a:ext cx="1941643" cy="721932"/>
            <a:chOff x="8310014" y="5351857"/>
            <a:chExt cx="2588857" cy="962576"/>
          </a:xfrm>
        </p:grpSpPr>
        <p:sp>
          <p:nvSpPr>
            <p:cNvPr id="5" name="TextBox 4">
              <a:extLst>
                <a:ext uri="{FF2B5EF4-FFF2-40B4-BE49-F238E27FC236}">
                  <a16:creationId xmlns:a16="http://schemas.microsoft.com/office/drawing/2014/main" id="{53891E08-2BCF-4756-9EA1-DEE1AD114C4D}"/>
                </a:ext>
              </a:extLst>
            </p:cNvPr>
            <p:cNvSpPr txBox="1"/>
            <p:nvPr/>
          </p:nvSpPr>
          <p:spPr>
            <a:xfrm>
              <a:off x="8310014" y="5760436"/>
              <a:ext cx="2588857" cy="553997"/>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0" i="1" u="none" strike="noStrike" kern="1200" cap="none" spc="0" normalizeH="0" baseline="0" noProof="0" dirty="0">
                  <a:ln>
                    <a:noFill/>
                  </a:ln>
                  <a:solidFill>
                    <a:prstClr val="black"/>
                  </a:solidFill>
                  <a:effectLst/>
                  <a:uLnTx/>
                  <a:uFillTx/>
                  <a:latin typeface="Cambria"/>
                  <a:ea typeface="+mn-ea"/>
                  <a:cs typeface="+mn-cs"/>
                </a:rPr>
                <a:t>sense amplifier</a:t>
              </a:r>
            </a:p>
          </p:txBody>
        </p:sp>
        <p:cxnSp>
          <p:nvCxnSpPr>
            <p:cNvPr id="7" name="Straight Arrow Connector 6">
              <a:extLst>
                <a:ext uri="{FF2B5EF4-FFF2-40B4-BE49-F238E27FC236}">
                  <a16:creationId xmlns:a16="http://schemas.microsoft.com/office/drawing/2014/main" id="{E3ED6901-BB5C-4E9D-9351-065CEE0831EC}"/>
                </a:ext>
              </a:extLst>
            </p:cNvPr>
            <p:cNvCxnSpPr>
              <a:cxnSpLocks/>
            </p:cNvCxnSpPr>
            <p:nvPr/>
          </p:nvCxnSpPr>
          <p:spPr>
            <a:xfrm>
              <a:off x="9260409" y="5351857"/>
              <a:ext cx="342734" cy="52823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Arrow: Curved Right 49">
            <a:extLst>
              <a:ext uri="{FF2B5EF4-FFF2-40B4-BE49-F238E27FC236}">
                <a16:creationId xmlns:a16="http://schemas.microsoft.com/office/drawing/2014/main" id="{1AA08664-CAC0-42EE-85D0-375C9589B3A6}"/>
              </a:ext>
            </a:extLst>
          </p:cNvPr>
          <p:cNvSpPr/>
          <p:nvPr/>
        </p:nvSpPr>
        <p:spPr>
          <a:xfrm rot="10800000" flipV="1">
            <a:off x="7103963" y="2493228"/>
            <a:ext cx="587615" cy="2469616"/>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51" name="Picture 50">
            <a:extLst>
              <a:ext uri="{FF2B5EF4-FFF2-40B4-BE49-F238E27FC236}">
                <a16:creationId xmlns:a16="http://schemas.microsoft.com/office/drawing/2014/main" id="{C474A0E5-B23E-46A5-9422-B9A9569DDE5B}"/>
              </a:ext>
            </a:extLst>
          </p:cNvPr>
          <p:cNvPicPr>
            <a:picLocks noChangeAspect="1"/>
          </p:cNvPicPr>
          <p:nvPr/>
        </p:nvPicPr>
        <p:blipFill>
          <a:blip r:embed="rId8"/>
          <a:stretch>
            <a:fillRect/>
          </a:stretch>
        </p:blipFill>
        <p:spPr>
          <a:xfrm>
            <a:off x="4377981" y="4561618"/>
            <a:ext cx="2836663" cy="573366"/>
          </a:xfrm>
          <a:prstGeom prst="rect">
            <a:avLst/>
          </a:prstGeom>
        </p:spPr>
      </p:pic>
      <p:pic>
        <p:nvPicPr>
          <p:cNvPr id="3" name="Audio 2">
            <a:hlinkClick r:id="" action="ppaction://media"/>
            <a:extLst>
              <a:ext uri="{FF2B5EF4-FFF2-40B4-BE49-F238E27FC236}">
                <a16:creationId xmlns:a16="http://schemas.microsoft.com/office/drawing/2014/main" id="{71D38825-23C9-4764-8233-00BB3B45BA1A}"/>
              </a:ext>
            </a:extLst>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2206656430"/>
      </p:ext>
    </p:extLst>
  </p:cSld>
  <p:clrMapOvr>
    <a:masterClrMapping/>
  </p:clrMapOvr>
  <mc:AlternateContent xmlns:mc="http://schemas.openxmlformats.org/markup-compatibility/2006" xmlns:p14="http://schemas.microsoft.com/office/powerpoint/2010/main">
    <mc:Choice Requires="p14">
      <p:transition p14:dur="0" advTm="16344"/>
    </mc:Choice>
    <mc:Fallback xmlns="">
      <p:transition advTm="16344"/>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500"/>
                                        <p:tgtEl>
                                          <p:spTgt spid="48"/>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58"/>
                                        </p:tgtEl>
                                        <p:attrNameLst>
                                          <p:attrName>style.visibility</p:attrName>
                                        </p:attrNameLst>
                                      </p:cBhvr>
                                      <p:to>
                                        <p:strVal val="visible"/>
                                      </p:to>
                                    </p:set>
                                    <p:animEffect transition="in" filter="wipe(left)">
                                      <p:cBhvr>
                                        <p:cTn id="19" dur="500"/>
                                        <p:tgtEl>
                                          <p:spTgt spid="58"/>
                                        </p:tgtEl>
                                      </p:cBhvr>
                                    </p:animEffect>
                                  </p:childTnLst>
                                </p:cTn>
                              </p:par>
                              <p:par>
                                <p:cTn id="20" presetID="22" presetClass="entr" presetSubtype="8" fill="hold" nodeType="withEffect">
                                  <p:stCondLst>
                                    <p:cond delay="0"/>
                                  </p:stCondLst>
                                  <p:childTnLst>
                                    <p:set>
                                      <p:cBhvr>
                                        <p:cTn id="21" dur="1" fill="hold">
                                          <p:stCondLst>
                                            <p:cond delay="0"/>
                                          </p:stCondLst>
                                        </p:cTn>
                                        <p:tgtEl>
                                          <p:spTgt spid="59"/>
                                        </p:tgtEl>
                                        <p:attrNameLst>
                                          <p:attrName>style.visibility</p:attrName>
                                        </p:attrNameLst>
                                      </p:cBhvr>
                                      <p:to>
                                        <p:strVal val="visible"/>
                                      </p:to>
                                    </p:set>
                                    <p:animEffect transition="in" filter="wipe(left)">
                                      <p:cBhvr>
                                        <p:cTn id="22" dur="500"/>
                                        <p:tgtEl>
                                          <p:spTgt spid="59"/>
                                        </p:tgtEl>
                                      </p:cBhvr>
                                    </p:animEffect>
                                  </p:childTnLst>
                                </p:cTn>
                              </p:par>
                            </p:childTnLst>
                          </p:cTn>
                        </p:par>
                        <p:par>
                          <p:cTn id="23" fill="hold">
                            <p:stCondLst>
                              <p:cond delay="1500"/>
                            </p:stCondLst>
                            <p:childTnLst>
                              <p:par>
                                <p:cTn id="24" presetID="10" presetClass="entr" presetSubtype="0" fill="hold" nodeType="afterEffect">
                                  <p:stCondLst>
                                    <p:cond delay="0"/>
                                  </p:stCondLst>
                                  <p:childTnLst>
                                    <p:set>
                                      <p:cBhvr>
                                        <p:cTn id="25" dur="1" fill="hold">
                                          <p:stCondLst>
                                            <p:cond delay="0"/>
                                          </p:stCondLst>
                                        </p:cTn>
                                        <p:tgtEl>
                                          <p:spTgt spid="22"/>
                                        </p:tgtEl>
                                        <p:attrNameLst>
                                          <p:attrName>style.visibility</p:attrName>
                                        </p:attrNameLst>
                                      </p:cBhvr>
                                      <p:to>
                                        <p:strVal val="visible"/>
                                      </p:to>
                                    </p:set>
                                    <p:animEffect transition="in" filter="fade">
                                      <p:cBhvr>
                                        <p:cTn id="26" dur="500"/>
                                        <p:tgtEl>
                                          <p:spTgt spid="22"/>
                                        </p:tgtEl>
                                      </p:cBhvr>
                                    </p:animEffect>
                                  </p:childTnLst>
                                </p:cTn>
                              </p:par>
                              <p:par>
                                <p:cTn id="27" presetID="10" presetClass="entr" presetSubtype="0" fill="hold" nodeType="with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fade">
                                      <p:cBhvr>
                                        <p:cTn id="29" dur="500"/>
                                        <p:tgtEl>
                                          <p:spTgt spid="44"/>
                                        </p:tgtEl>
                                      </p:cBhvr>
                                    </p:animEffect>
                                  </p:childTnLst>
                                </p:cTn>
                              </p:par>
                              <p:par>
                                <p:cTn id="30" presetID="10" presetClass="entr" presetSubtype="0" fill="hold"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1000"/>
                                        <p:tgtEl>
                                          <p:spTgt spid="49"/>
                                        </p:tgtEl>
                                      </p:cBhvr>
                                    </p:animEffect>
                                  </p:childTnLst>
                                </p:cTn>
                              </p:par>
                            </p:childTnLst>
                          </p:cTn>
                        </p:par>
                        <p:par>
                          <p:cTn id="38" fill="hold">
                            <p:stCondLst>
                              <p:cond delay="1000"/>
                            </p:stCondLst>
                            <p:childTnLst>
                              <p:par>
                                <p:cTn id="39" presetID="10" presetClass="entr" presetSubtype="0" fill="hold" grpId="0"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fade">
                                      <p:cBhvr>
                                        <p:cTn id="41" dur="1000"/>
                                        <p:tgtEl>
                                          <p:spTgt spid="50"/>
                                        </p:tgtEl>
                                      </p:cBhvr>
                                    </p:animEffect>
                                  </p:childTnLst>
                                </p:cTn>
                              </p:par>
                            </p:childTnLst>
                          </p:cTn>
                        </p:par>
                        <p:par>
                          <p:cTn id="42" fill="hold">
                            <p:stCondLst>
                              <p:cond delay="2000"/>
                            </p:stCondLst>
                            <p:childTnLst>
                              <p:par>
                                <p:cTn id="43" presetID="10" presetClass="entr" presetSubtype="0" fill="hold"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46" fill="hold" display="0">
                  <p:stCondLst>
                    <p:cond delay="indefinite"/>
                  </p:stCondLst>
                  <p:endCondLst>
                    <p:cond evt="onStopAudio" delay="0">
                      <p:tgtEl>
                        <p:sldTgt/>
                      </p:tgtEl>
                    </p:cond>
                  </p:endCondLst>
                </p:cTn>
                <p:tgtEl>
                  <p:spTgt spid="3"/>
                </p:tgtEl>
              </p:cMediaNode>
            </p:audio>
          </p:childTnLst>
        </p:cTn>
      </p:par>
    </p:tnLst>
    <p:bldLst>
      <p:bldP spid="49" grpId="0" animBg="1"/>
      <p:bldP spid="48" grpId="0" animBg="1"/>
      <p:bldP spid="50" grpId="0" animBg="1"/>
    </p:bld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Rounded Corners 27">
            <a:extLst>
              <a:ext uri="{FF2B5EF4-FFF2-40B4-BE49-F238E27FC236}">
                <a16:creationId xmlns:a16="http://schemas.microsoft.com/office/drawing/2014/main" id="{0AF598E7-770A-4F10-BF81-7AD88E6FF7D7}"/>
              </a:ext>
            </a:extLst>
          </p:cNvPr>
          <p:cNvSpPr/>
          <p:nvPr/>
        </p:nvSpPr>
        <p:spPr>
          <a:xfrm>
            <a:off x="4343400" y="2376060"/>
            <a:ext cx="2601907" cy="396179"/>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29" name="Rectangle: Rounded Corners 28">
            <a:extLst>
              <a:ext uri="{FF2B5EF4-FFF2-40B4-BE49-F238E27FC236}">
                <a16:creationId xmlns:a16="http://schemas.microsoft.com/office/drawing/2014/main" id="{7A071AD6-1DF8-4A0A-AB5B-C1FCD44BDA16}"/>
              </a:ext>
            </a:extLst>
          </p:cNvPr>
          <p:cNvSpPr/>
          <p:nvPr/>
        </p:nvSpPr>
        <p:spPr>
          <a:xfrm>
            <a:off x="4355342" y="3814636"/>
            <a:ext cx="2589964" cy="396179"/>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3" name="Content Placeholder 2">
            <a:extLst>
              <a:ext uri="{FF2B5EF4-FFF2-40B4-BE49-F238E27FC236}">
                <a16:creationId xmlns:a16="http://schemas.microsoft.com/office/drawing/2014/main" id="{983A0334-A864-439A-8AC5-7F321977B90A}"/>
              </a:ext>
            </a:extLst>
          </p:cNvPr>
          <p:cNvSpPr>
            <a:spLocks noGrp="1"/>
          </p:cNvSpPr>
          <p:nvPr>
            <p:ph idx="1"/>
          </p:nvPr>
        </p:nvSpPr>
        <p:spPr>
          <a:xfrm>
            <a:off x="-157939" y="4180012"/>
            <a:ext cx="3791840" cy="1420688"/>
          </a:xfrm>
        </p:spPr>
        <p:txBody>
          <a:bodyPr anchor="ctr">
            <a:normAutofit/>
          </a:bodyPr>
          <a:lstStyle/>
          <a:p>
            <a:pPr marL="0" indent="0" algn="ctr">
              <a:buNone/>
            </a:pPr>
            <a:r>
              <a:rPr lang="en-US" sz="2400" b="1" dirty="0">
                <a:solidFill>
                  <a:schemeClr val="accent6">
                    <a:lumMod val="75000"/>
                  </a:schemeClr>
                </a:solidFill>
              </a:rPr>
              <a:t>Row copy </a:t>
            </a:r>
          </a:p>
          <a:p>
            <a:pPr marL="0" indent="0" algn="ctr">
              <a:buNone/>
            </a:pPr>
            <a:r>
              <a:rPr lang="en-US" sz="2400" b="1" dirty="0">
                <a:solidFill>
                  <a:schemeClr val="accent4">
                    <a:lumMod val="75000"/>
                  </a:schemeClr>
                </a:solidFill>
              </a:rPr>
              <a:t>Multiple row activation</a:t>
            </a:r>
          </a:p>
        </p:txBody>
      </p:sp>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Copy Row DRAM (CROW)</a:t>
            </a:r>
          </a:p>
        </p:txBody>
      </p:sp>
      <p:grpSp>
        <p:nvGrpSpPr>
          <p:cNvPr id="44" name="Group 43">
            <a:extLst>
              <a:ext uri="{FF2B5EF4-FFF2-40B4-BE49-F238E27FC236}">
                <a16:creationId xmlns:a16="http://schemas.microsoft.com/office/drawing/2014/main" id="{40E68744-FE93-40C7-B785-406440C119C2}"/>
              </a:ext>
            </a:extLst>
          </p:cNvPr>
          <p:cNvGrpSpPr/>
          <p:nvPr/>
        </p:nvGrpSpPr>
        <p:grpSpPr>
          <a:xfrm>
            <a:off x="3634760" y="1811849"/>
            <a:ext cx="3365016" cy="500901"/>
            <a:chOff x="6553200" y="1802030"/>
            <a:chExt cx="2971800" cy="445280"/>
          </a:xfrm>
        </p:grpSpPr>
        <p:sp>
          <p:nvSpPr>
            <p:cNvPr id="45" name="TextBox 44">
              <a:extLst>
                <a:ext uri="{FF2B5EF4-FFF2-40B4-BE49-F238E27FC236}">
                  <a16:creationId xmlns:a16="http://schemas.microsoft.com/office/drawing/2014/main" id="{45A04786-00BE-41ED-959B-962BE3EA03E2}"/>
                </a:ext>
              </a:extLst>
            </p:cNvPr>
            <p:cNvSpPr txBox="1"/>
            <p:nvPr/>
          </p:nvSpPr>
          <p:spPr>
            <a:xfrm>
              <a:off x="6733696" y="1802030"/>
              <a:ext cx="2743200" cy="410401"/>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ambria"/>
                  <a:ea typeface="+mn-ea"/>
                  <a:cs typeface="+mn-cs"/>
                </a:rPr>
                <a:t>DRAM Subarray</a:t>
              </a:r>
            </a:p>
          </p:txBody>
        </p:sp>
        <p:cxnSp>
          <p:nvCxnSpPr>
            <p:cNvPr id="46" name="Straight Connector 45">
              <a:extLst>
                <a:ext uri="{FF2B5EF4-FFF2-40B4-BE49-F238E27FC236}">
                  <a16:creationId xmlns:a16="http://schemas.microsoft.com/office/drawing/2014/main" id="{EE6F68E0-95FA-4599-A149-66EF8DB3DF8F}"/>
                </a:ext>
              </a:extLst>
            </p:cNvPr>
            <p:cNvCxnSpPr>
              <a:cxnSpLocks/>
            </p:cNvCxnSpPr>
            <p:nvPr/>
          </p:nvCxnSpPr>
          <p:spPr>
            <a:xfrm>
              <a:off x="6553200" y="2247310"/>
              <a:ext cx="2971800" cy="0"/>
            </a:xfrm>
            <a:prstGeom prst="line">
              <a:avLst/>
            </a:prstGeom>
            <a:ln w="38100">
              <a:solidFill>
                <a:srgbClr val="FF0066"/>
              </a:solidFill>
            </a:ln>
          </p:spPr>
          <p:style>
            <a:lnRef idx="1">
              <a:schemeClr val="accent1"/>
            </a:lnRef>
            <a:fillRef idx="0">
              <a:schemeClr val="accent1"/>
            </a:fillRef>
            <a:effectRef idx="0">
              <a:schemeClr val="accent1"/>
            </a:effectRef>
            <a:fontRef idx="minor">
              <a:schemeClr val="tx1"/>
            </a:fontRef>
          </p:style>
        </p:cxnSp>
      </p:grpSp>
      <p:pic>
        <p:nvPicPr>
          <p:cNvPr id="47" name="Picture 46" descr="dram chip">
            <a:extLst>
              <a:ext uri="{FF2B5EF4-FFF2-40B4-BE49-F238E27FC236}">
                <a16:creationId xmlns:a16="http://schemas.microsoft.com/office/drawing/2014/main" id="{62EAB8B8-C73E-40F1-89DA-0393CF9D36B8}"/>
              </a:ext>
            </a:extLst>
          </p:cNvPr>
          <p:cNvPicPr>
            <a:picLocks noChangeAspect="1"/>
          </p:cNvPicPr>
          <p:nvPr/>
        </p:nvPicPr>
        <p:blipFill>
          <a:blip r:embed="rId6"/>
          <a:stretch>
            <a:fillRect/>
          </a:stretch>
        </p:blipFill>
        <p:spPr>
          <a:xfrm rot="5400000">
            <a:off x="963856" y="2635315"/>
            <a:ext cx="1299548" cy="1165397"/>
          </a:xfrm>
          <a:prstGeom prst="rect">
            <a:avLst/>
          </a:prstGeom>
        </p:spPr>
      </p:pic>
      <p:cxnSp>
        <p:nvCxnSpPr>
          <p:cNvPr id="58" name="Straight Connector 57">
            <a:extLst>
              <a:ext uri="{FF2B5EF4-FFF2-40B4-BE49-F238E27FC236}">
                <a16:creationId xmlns:a16="http://schemas.microsoft.com/office/drawing/2014/main" id="{34AF0BAA-AC9E-4FCE-AC4A-4B9187B910B0}"/>
              </a:ext>
            </a:extLst>
          </p:cNvPr>
          <p:cNvCxnSpPr>
            <a:cxnSpLocks/>
          </p:cNvCxnSpPr>
          <p:nvPr/>
        </p:nvCxnSpPr>
        <p:spPr>
          <a:xfrm flipV="1">
            <a:off x="1881489" y="2476016"/>
            <a:ext cx="948446" cy="453467"/>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7D1C2672-DEC4-49AB-B48C-69810FCD59E9}"/>
              </a:ext>
            </a:extLst>
          </p:cNvPr>
          <p:cNvCxnSpPr>
            <a:cxnSpLocks/>
          </p:cNvCxnSpPr>
          <p:nvPr/>
        </p:nvCxnSpPr>
        <p:spPr>
          <a:xfrm>
            <a:off x="1888865" y="3062186"/>
            <a:ext cx="1097033" cy="1378563"/>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CEFDD33A-09E3-448C-A5A2-619991DB4404}"/>
              </a:ext>
            </a:extLst>
          </p:cNvPr>
          <p:cNvSpPr/>
          <p:nvPr/>
        </p:nvSpPr>
        <p:spPr>
          <a:xfrm>
            <a:off x="1880381" y="2929483"/>
            <a:ext cx="114300" cy="132704"/>
          </a:xfrm>
          <a:prstGeom prst="rect">
            <a:avLst/>
          </a:prstGeom>
          <a:solidFill>
            <a:schemeClr val="bg1">
              <a:lumMod val="75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grpSp>
        <p:nvGrpSpPr>
          <p:cNvPr id="6" name="Group 5">
            <a:extLst>
              <a:ext uri="{FF2B5EF4-FFF2-40B4-BE49-F238E27FC236}">
                <a16:creationId xmlns:a16="http://schemas.microsoft.com/office/drawing/2014/main" id="{C8002DB3-EFAC-4FE6-A78A-AFE6936446A3}"/>
              </a:ext>
            </a:extLst>
          </p:cNvPr>
          <p:cNvGrpSpPr/>
          <p:nvPr/>
        </p:nvGrpSpPr>
        <p:grpSpPr>
          <a:xfrm>
            <a:off x="5314950" y="5016149"/>
            <a:ext cx="1941643" cy="721932"/>
            <a:chOff x="8310014" y="5351857"/>
            <a:chExt cx="2588857" cy="962576"/>
          </a:xfrm>
        </p:grpSpPr>
        <p:sp>
          <p:nvSpPr>
            <p:cNvPr id="5" name="TextBox 4">
              <a:extLst>
                <a:ext uri="{FF2B5EF4-FFF2-40B4-BE49-F238E27FC236}">
                  <a16:creationId xmlns:a16="http://schemas.microsoft.com/office/drawing/2014/main" id="{53891E08-2BCF-4756-9EA1-DEE1AD114C4D}"/>
                </a:ext>
              </a:extLst>
            </p:cNvPr>
            <p:cNvSpPr txBox="1"/>
            <p:nvPr/>
          </p:nvSpPr>
          <p:spPr>
            <a:xfrm>
              <a:off x="8310014" y="5760436"/>
              <a:ext cx="2588857" cy="553997"/>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0" i="1" u="none" strike="noStrike" kern="1200" cap="none" spc="0" normalizeH="0" baseline="0" noProof="0" dirty="0">
                  <a:ln>
                    <a:noFill/>
                  </a:ln>
                  <a:solidFill>
                    <a:prstClr val="black"/>
                  </a:solidFill>
                  <a:effectLst/>
                  <a:uLnTx/>
                  <a:uFillTx/>
                  <a:latin typeface="Cambria"/>
                  <a:ea typeface="+mn-ea"/>
                  <a:cs typeface="+mn-cs"/>
                </a:rPr>
                <a:t>sense amplifier</a:t>
              </a:r>
            </a:p>
          </p:txBody>
        </p:sp>
        <p:cxnSp>
          <p:nvCxnSpPr>
            <p:cNvPr id="7" name="Straight Arrow Connector 6">
              <a:extLst>
                <a:ext uri="{FF2B5EF4-FFF2-40B4-BE49-F238E27FC236}">
                  <a16:creationId xmlns:a16="http://schemas.microsoft.com/office/drawing/2014/main" id="{E3ED6901-BB5C-4E9D-9351-065CEE0831EC}"/>
                </a:ext>
              </a:extLst>
            </p:cNvPr>
            <p:cNvCxnSpPr>
              <a:cxnSpLocks/>
            </p:cNvCxnSpPr>
            <p:nvPr/>
          </p:nvCxnSpPr>
          <p:spPr>
            <a:xfrm>
              <a:off x="9260409" y="5351857"/>
              <a:ext cx="342734" cy="528239"/>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pic>
        <p:nvPicPr>
          <p:cNvPr id="10" name="Picture 9">
            <a:extLst>
              <a:ext uri="{FF2B5EF4-FFF2-40B4-BE49-F238E27FC236}">
                <a16:creationId xmlns:a16="http://schemas.microsoft.com/office/drawing/2014/main" id="{2DB1B42A-712C-485E-B393-A75DC275E3A7}"/>
              </a:ext>
            </a:extLst>
          </p:cNvPr>
          <p:cNvPicPr>
            <a:picLocks noChangeAspect="1"/>
          </p:cNvPicPr>
          <p:nvPr/>
        </p:nvPicPr>
        <p:blipFill>
          <a:blip r:embed="rId7"/>
          <a:stretch>
            <a:fillRect/>
          </a:stretch>
        </p:blipFill>
        <p:spPr>
          <a:xfrm>
            <a:off x="3594480" y="2352287"/>
            <a:ext cx="5273016" cy="2764492"/>
          </a:xfrm>
          <a:prstGeom prst="rect">
            <a:avLst/>
          </a:prstGeom>
        </p:spPr>
      </p:pic>
      <p:pic>
        <p:nvPicPr>
          <p:cNvPr id="11" name="Picture 10">
            <a:extLst>
              <a:ext uri="{FF2B5EF4-FFF2-40B4-BE49-F238E27FC236}">
                <a16:creationId xmlns:a16="http://schemas.microsoft.com/office/drawing/2014/main" id="{8AB82628-B067-4F26-8B62-543DC674C207}"/>
              </a:ext>
            </a:extLst>
          </p:cNvPr>
          <p:cNvPicPr>
            <a:picLocks noChangeAspect="1"/>
          </p:cNvPicPr>
          <p:nvPr/>
        </p:nvPicPr>
        <p:blipFill>
          <a:blip r:embed="rId8"/>
          <a:stretch>
            <a:fillRect/>
          </a:stretch>
        </p:blipFill>
        <p:spPr>
          <a:xfrm>
            <a:off x="4352748" y="4526893"/>
            <a:ext cx="2836663" cy="573366"/>
          </a:xfrm>
          <a:prstGeom prst="rect">
            <a:avLst/>
          </a:prstGeom>
        </p:spPr>
      </p:pic>
      <p:pic>
        <p:nvPicPr>
          <p:cNvPr id="31" name="Picture 30">
            <a:extLst>
              <a:ext uri="{FF2B5EF4-FFF2-40B4-BE49-F238E27FC236}">
                <a16:creationId xmlns:a16="http://schemas.microsoft.com/office/drawing/2014/main" id="{81F74D26-9827-45F5-A093-D51DA0C83A86}"/>
              </a:ext>
            </a:extLst>
          </p:cNvPr>
          <p:cNvPicPr>
            <a:picLocks noChangeAspect="1"/>
          </p:cNvPicPr>
          <p:nvPr/>
        </p:nvPicPr>
        <p:blipFill>
          <a:blip r:embed="rId9"/>
          <a:stretch>
            <a:fillRect/>
          </a:stretch>
        </p:blipFill>
        <p:spPr>
          <a:xfrm>
            <a:off x="4356107" y="4525136"/>
            <a:ext cx="2833304" cy="578157"/>
          </a:xfrm>
          <a:prstGeom prst="rect">
            <a:avLst/>
          </a:prstGeom>
        </p:spPr>
      </p:pic>
      <p:sp>
        <p:nvSpPr>
          <p:cNvPr id="32" name="Arrow: Curved Right 31">
            <a:extLst>
              <a:ext uri="{FF2B5EF4-FFF2-40B4-BE49-F238E27FC236}">
                <a16:creationId xmlns:a16="http://schemas.microsoft.com/office/drawing/2014/main" id="{26817674-AB8E-43EF-AC02-82C1992F0141}"/>
              </a:ext>
            </a:extLst>
          </p:cNvPr>
          <p:cNvSpPr/>
          <p:nvPr/>
        </p:nvSpPr>
        <p:spPr>
          <a:xfrm>
            <a:off x="2917770" y="2476016"/>
            <a:ext cx="1402090" cy="2570135"/>
          </a:xfrm>
          <a:prstGeom prst="curvedRightArrow">
            <a:avLst>
              <a:gd name="adj1" fmla="val 10894"/>
              <a:gd name="adj2" fmla="val 33277"/>
              <a:gd name="adj3" fmla="val 22538"/>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33" name="Arrow: Curved Right 32">
            <a:extLst>
              <a:ext uri="{FF2B5EF4-FFF2-40B4-BE49-F238E27FC236}">
                <a16:creationId xmlns:a16="http://schemas.microsoft.com/office/drawing/2014/main" id="{86DD6392-22AC-4886-939A-F19A5918FA09}"/>
              </a:ext>
            </a:extLst>
          </p:cNvPr>
          <p:cNvSpPr/>
          <p:nvPr/>
        </p:nvSpPr>
        <p:spPr>
          <a:xfrm rot="10564546">
            <a:off x="7062592" y="3894263"/>
            <a:ext cx="587615" cy="988622"/>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39" name="Arrow: Curved Right 38">
            <a:extLst>
              <a:ext uri="{FF2B5EF4-FFF2-40B4-BE49-F238E27FC236}">
                <a16:creationId xmlns:a16="http://schemas.microsoft.com/office/drawing/2014/main" id="{501B0FE9-E819-4304-A48C-C994C6FFB88F}"/>
              </a:ext>
            </a:extLst>
          </p:cNvPr>
          <p:cNvSpPr/>
          <p:nvPr/>
        </p:nvSpPr>
        <p:spPr>
          <a:xfrm>
            <a:off x="2884161" y="2470576"/>
            <a:ext cx="1402090" cy="2359666"/>
          </a:xfrm>
          <a:prstGeom prst="curvedRightArrow">
            <a:avLst>
              <a:gd name="adj1" fmla="val 9242"/>
              <a:gd name="adj2" fmla="val 16070"/>
              <a:gd name="adj3" fmla="val 11125"/>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40" name="Arrow: Curved Right 39">
            <a:extLst>
              <a:ext uri="{FF2B5EF4-FFF2-40B4-BE49-F238E27FC236}">
                <a16:creationId xmlns:a16="http://schemas.microsoft.com/office/drawing/2014/main" id="{CDB89385-FB56-420A-BC10-AA2D8A9443E4}"/>
              </a:ext>
            </a:extLst>
          </p:cNvPr>
          <p:cNvSpPr/>
          <p:nvPr/>
        </p:nvSpPr>
        <p:spPr>
          <a:xfrm>
            <a:off x="2884161" y="3943351"/>
            <a:ext cx="1402090" cy="1083569"/>
          </a:xfrm>
          <a:prstGeom prst="curvedRightArrow">
            <a:avLst>
              <a:gd name="adj1" fmla="val 9822"/>
              <a:gd name="adj2" fmla="val 18401"/>
              <a:gd name="adj3" fmla="val 15802"/>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8" name="Audio 7">
            <a:hlinkClick r:id="" action="ppaction://media"/>
            <a:extLst>
              <a:ext uri="{FF2B5EF4-FFF2-40B4-BE49-F238E27FC236}">
                <a16:creationId xmlns:a16="http://schemas.microsoft.com/office/drawing/2014/main" id="{EC6943C6-81C8-4516-BA84-AFBF5EB2FC58}"/>
              </a:ext>
            </a:extLst>
          </p:cNvPr>
          <p:cNvPicPr>
            <a:picLocks noChangeAspect="1"/>
          </p:cNvPicPr>
          <p:nvPr>
            <a:audioFile r:link="rId3"/>
            <p:extLst>
              <p:ext uri="{DAA4B4D4-6D71-4841-9C94-3DE7FCFB9230}">
                <p14:media xmlns:p14="http://schemas.microsoft.com/office/powerpoint/2010/main" r:embed="rId2"/>
              </p:ext>
            </p:extLst>
          </p:nvPr>
        </p:nvPicPr>
        <p:blipFill>
          <a:blip r:embed="rId10"/>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1845281038"/>
      </p:ext>
    </p:extLst>
  </p:cSld>
  <p:clrMapOvr>
    <a:masterClrMapping/>
  </p:clrMapOvr>
  <mc:AlternateContent xmlns:mc="http://schemas.openxmlformats.org/markup-compatibility/2006" xmlns:p14="http://schemas.microsoft.com/office/powerpoint/2010/main">
    <mc:Choice Requires="p14">
      <p:transition p14:dur="10" advTm="46607"/>
    </mc:Choice>
    <mc:Fallback xmlns="">
      <p:transition advTm="46607"/>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8"/>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1000"/>
                                        <p:tgtEl>
                                          <p:spTgt spid="2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1000"/>
                                        <p:tgtEl>
                                          <p:spTgt spid="32"/>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3000"/>
                            </p:stCondLst>
                            <p:childTnLst>
                              <p:par>
                                <p:cTn id="25" presetID="10" presetClass="entr" presetSubtype="0" fill="hold" grpId="0"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1000"/>
                                        <p:tgtEl>
                                          <p:spTgt spid="33"/>
                                        </p:tgtEl>
                                      </p:cBhvr>
                                    </p:animEffect>
                                  </p:childTnLst>
                                </p:cTn>
                              </p:par>
                            </p:childTnLst>
                          </p:cTn>
                        </p:par>
                        <p:par>
                          <p:cTn id="28" fill="hold">
                            <p:stCondLst>
                              <p:cond delay="4000"/>
                            </p:stCondLst>
                            <p:childTnLst>
                              <p:par>
                                <p:cTn id="29" presetID="10" presetClass="entr" presetSubtype="0" fill="hold" grpId="0" nodeType="afterEffect">
                                  <p:stCondLst>
                                    <p:cond delay="0"/>
                                  </p:stCondLst>
                                  <p:childTnLst>
                                    <p:set>
                                      <p:cBhvr>
                                        <p:cTn id="30" dur="1" fill="hold">
                                          <p:stCondLst>
                                            <p:cond delay="0"/>
                                          </p:stCondLst>
                                        </p:cTn>
                                        <p:tgtEl>
                                          <p:spTgt spid="29"/>
                                        </p:tgtEl>
                                        <p:attrNameLst>
                                          <p:attrName>style.visibility</p:attrName>
                                        </p:attrNameLst>
                                      </p:cBhvr>
                                      <p:to>
                                        <p:strVal val="visible"/>
                                      </p:to>
                                    </p:set>
                                    <p:animEffect transition="in" filter="fade">
                                      <p:cBhvr>
                                        <p:cTn id="31" dur="1000"/>
                                        <p:tgtEl>
                                          <p:spTgt spid="2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
                                            <p:txEl>
                                              <p:pRg st="1" end="1"/>
                                            </p:txEl>
                                          </p:spTgt>
                                        </p:tgtEl>
                                        <p:attrNameLst>
                                          <p:attrName>style.visibility</p:attrName>
                                        </p:attrNameLst>
                                      </p:cBhvr>
                                      <p:to>
                                        <p:strVal val="visible"/>
                                      </p:to>
                                    </p:set>
                                    <p:animEffect transition="in" filter="fade">
                                      <p:cBhvr>
                                        <p:cTn id="36" dur="500"/>
                                        <p:tgtEl>
                                          <p:spTgt spid="3">
                                            <p:txEl>
                                              <p:pRg st="1" end="1"/>
                                            </p:txEl>
                                          </p:spTgt>
                                        </p:tgtEl>
                                      </p:cBhvr>
                                    </p:animEffect>
                                  </p:childTnLst>
                                </p:cTn>
                              </p:par>
                              <p:par>
                                <p:cTn id="37" presetID="10" presetClass="exit" presetSubtype="0" fill="hold" grpId="1" nodeType="withEffect">
                                  <p:stCondLst>
                                    <p:cond delay="0"/>
                                  </p:stCondLst>
                                  <p:childTnLst>
                                    <p:animEffect transition="out" filter="fade">
                                      <p:cBhvr>
                                        <p:cTn id="38" dur="500"/>
                                        <p:tgtEl>
                                          <p:spTgt spid="28"/>
                                        </p:tgtEl>
                                      </p:cBhvr>
                                    </p:animEffect>
                                    <p:set>
                                      <p:cBhvr>
                                        <p:cTn id="39" dur="1" fill="hold">
                                          <p:stCondLst>
                                            <p:cond delay="499"/>
                                          </p:stCondLst>
                                        </p:cTn>
                                        <p:tgtEl>
                                          <p:spTgt spid="28"/>
                                        </p:tgtEl>
                                        <p:attrNameLst>
                                          <p:attrName>style.visibility</p:attrName>
                                        </p:attrNameLst>
                                      </p:cBhvr>
                                      <p:to>
                                        <p:strVal val="hidden"/>
                                      </p:to>
                                    </p:set>
                                  </p:childTnLst>
                                </p:cTn>
                              </p:par>
                              <p:par>
                                <p:cTn id="40" presetID="10" presetClass="exit" presetSubtype="0" fill="hold" grpId="1" nodeType="withEffect">
                                  <p:stCondLst>
                                    <p:cond delay="0"/>
                                  </p:stCondLst>
                                  <p:childTnLst>
                                    <p:animEffect transition="out" filter="fade">
                                      <p:cBhvr>
                                        <p:cTn id="41" dur="500"/>
                                        <p:tgtEl>
                                          <p:spTgt spid="29"/>
                                        </p:tgtEl>
                                      </p:cBhvr>
                                    </p:animEffect>
                                    <p:set>
                                      <p:cBhvr>
                                        <p:cTn id="42" dur="1" fill="hold">
                                          <p:stCondLst>
                                            <p:cond delay="499"/>
                                          </p:stCondLst>
                                        </p:cTn>
                                        <p:tgtEl>
                                          <p:spTgt spid="29"/>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32"/>
                                        </p:tgtEl>
                                      </p:cBhvr>
                                    </p:animEffect>
                                    <p:set>
                                      <p:cBhvr>
                                        <p:cTn id="45" dur="1" fill="hold">
                                          <p:stCondLst>
                                            <p:cond delay="499"/>
                                          </p:stCondLst>
                                        </p:cTn>
                                        <p:tgtEl>
                                          <p:spTgt spid="32"/>
                                        </p:tgtEl>
                                        <p:attrNameLst>
                                          <p:attrName>style.visibility</p:attrName>
                                        </p:attrNameLst>
                                      </p:cBhvr>
                                      <p:to>
                                        <p:strVal val="hidden"/>
                                      </p:to>
                                    </p:set>
                                  </p:childTnLst>
                                </p:cTn>
                              </p:par>
                              <p:par>
                                <p:cTn id="46" presetID="10" presetClass="exit" presetSubtype="0" fill="hold" grpId="1" nodeType="withEffect">
                                  <p:stCondLst>
                                    <p:cond delay="0"/>
                                  </p:stCondLst>
                                  <p:childTnLst>
                                    <p:animEffect transition="out" filter="fade">
                                      <p:cBhvr>
                                        <p:cTn id="47" dur="500"/>
                                        <p:tgtEl>
                                          <p:spTgt spid="33"/>
                                        </p:tgtEl>
                                      </p:cBhvr>
                                    </p:animEffect>
                                    <p:set>
                                      <p:cBhvr>
                                        <p:cTn id="48" dur="1" fill="hold">
                                          <p:stCondLst>
                                            <p:cond delay="499"/>
                                          </p:stCondLst>
                                        </p:cTn>
                                        <p:tgtEl>
                                          <p:spTgt spid="33"/>
                                        </p:tgtEl>
                                        <p:attrNameLst>
                                          <p:attrName>style.visibility</p:attrName>
                                        </p:attrNameLst>
                                      </p:cBhvr>
                                      <p:to>
                                        <p:strVal val="hidden"/>
                                      </p:to>
                                    </p:set>
                                  </p:childTnLst>
                                </p:cTn>
                              </p:par>
                              <p:par>
                                <p:cTn id="49" presetID="10" presetClass="exit" presetSubtype="0" fill="hold" nodeType="withEffect">
                                  <p:stCondLst>
                                    <p:cond delay="0"/>
                                  </p:stCondLst>
                                  <p:childTnLst>
                                    <p:animEffect transition="out" filter="fade">
                                      <p:cBhvr>
                                        <p:cTn id="50" dur="500"/>
                                        <p:tgtEl>
                                          <p:spTgt spid="11"/>
                                        </p:tgtEl>
                                      </p:cBhvr>
                                    </p:animEffect>
                                    <p:set>
                                      <p:cBhvr>
                                        <p:cTn id="51" dur="1" fill="hold">
                                          <p:stCondLst>
                                            <p:cond delay="499"/>
                                          </p:stCondLst>
                                        </p:cTn>
                                        <p:tgtEl>
                                          <p:spTgt spid="11"/>
                                        </p:tgtEl>
                                        <p:attrNameLst>
                                          <p:attrName>style.visibility</p:attrName>
                                        </p:attrNameLst>
                                      </p:cBhvr>
                                      <p:to>
                                        <p:strVal val="hidden"/>
                                      </p:to>
                                    </p:set>
                                  </p:childTnLst>
                                </p:cTn>
                              </p:par>
                            </p:childTnLst>
                          </p:cTn>
                        </p:par>
                        <p:par>
                          <p:cTn id="52" fill="hold">
                            <p:stCondLst>
                              <p:cond delay="500"/>
                            </p:stCondLst>
                            <p:childTnLst>
                              <p:par>
                                <p:cTn id="53" presetID="1" presetClass="emph" presetSubtype="2" fill="hold" nodeType="afterEffect">
                                  <p:stCondLst>
                                    <p:cond delay="0"/>
                                  </p:stCondLst>
                                  <p:childTnLst>
                                    <p:animClr clrSpc="rgb" dir="cw">
                                      <p:cBhvr>
                                        <p:cTn id="54" dur="100" fill="hold"/>
                                        <p:tgtEl>
                                          <p:spTgt spid="29"/>
                                        </p:tgtEl>
                                        <p:attrNameLst>
                                          <p:attrName>fillcolor</p:attrName>
                                        </p:attrNameLst>
                                      </p:cBhvr>
                                      <p:to>
                                        <a:srgbClr val="FFD965"/>
                                      </p:to>
                                    </p:animClr>
                                    <p:set>
                                      <p:cBhvr>
                                        <p:cTn id="55" dur="100" fill="hold"/>
                                        <p:tgtEl>
                                          <p:spTgt spid="29"/>
                                        </p:tgtEl>
                                        <p:attrNameLst>
                                          <p:attrName>fill.type</p:attrName>
                                        </p:attrNameLst>
                                      </p:cBhvr>
                                      <p:to>
                                        <p:strVal val="solid"/>
                                      </p:to>
                                    </p:set>
                                    <p:set>
                                      <p:cBhvr>
                                        <p:cTn id="56" dur="100" fill="hold"/>
                                        <p:tgtEl>
                                          <p:spTgt spid="29"/>
                                        </p:tgtEl>
                                        <p:attrNameLst>
                                          <p:attrName>fill.on</p:attrName>
                                        </p:attrNameLst>
                                      </p:cBhvr>
                                      <p:to>
                                        <p:strVal val="true"/>
                                      </p:to>
                                    </p:set>
                                  </p:childTnLst>
                                </p:cTn>
                              </p:par>
                              <p:par>
                                <p:cTn id="57" presetID="1" presetClass="emph" presetSubtype="2" fill="hold" nodeType="withEffect">
                                  <p:stCondLst>
                                    <p:cond delay="0"/>
                                  </p:stCondLst>
                                  <p:childTnLst>
                                    <p:animClr clrSpc="rgb" dir="cw">
                                      <p:cBhvr>
                                        <p:cTn id="58" dur="100" fill="hold"/>
                                        <p:tgtEl>
                                          <p:spTgt spid="28"/>
                                        </p:tgtEl>
                                        <p:attrNameLst>
                                          <p:attrName>fillcolor</p:attrName>
                                        </p:attrNameLst>
                                      </p:cBhvr>
                                      <p:to>
                                        <a:srgbClr val="FFD965"/>
                                      </p:to>
                                    </p:animClr>
                                    <p:set>
                                      <p:cBhvr>
                                        <p:cTn id="59" dur="100" fill="hold"/>
                                        <p:tgtEl>
                                          <p:spTgt spid="28"/>
                                        </p:tgtEl>
                                        <p:attrNameLst>
                                          <p:attrName>fill.type</p:attrName>
                                        </p:attrNameLst>
                                      </p:cBhvr>
                                      <p:to>
                                        <p:strVal val="solid"/>
                                      </p:to>
                                    </p:set>
                                    <p:set>
                                      <p:cBhvr>
                                        <p:cTn id="60" dur="100" fill="hold"/>
                                        <p:tgtEl>
                                          <p:spTgt spid="28"/>
                                        </p:tgtEl>
                                        <p:attrNameLst>
                                          <p:attrName>fill.on</p:attrName>
                                        </p:attrNameLst>
                                      </p:cBhvr>
                                      <p:to>
                                        <p:strVal val="true"/>
                                      </p:to>
                                    </p:set>
                                  </p:childTnLst>
                                </p:cTn>
                              </p:par>
                            </p:childTnLst>
                          </p:cTn>
                        </p:par>
                        <p:par>
                          <p:cTn id="61" fill="hold">
                            <p:stCondLst>
                              <p:cond delay="600"/>
                            </p:stCondLst>
                            <p:childTnLst>
                              <p:par>
                                <p:cTn id="62" presetID="10" presetClass="entr" presetSubtype="0" fill="hold" grpId="2" nodeType="after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fade">
                                      <p:cBhvr>
                                        <p:cTn id="64" dur="1000"/>
                                        <p:tgtEl>
                                          <p:spTgt spid="28"/>
                                        </p:tgtEl>
                                      </p:cBhvr>
                                    </p:animEffect>
                                  </p:childTnLst>
                                </p:cTn>
                              </p:par>
                              <p:par>
                                <p:cTn id="65" presetID="10" presetClass="entr" presetSubtype="0" fill="hold" grpId="2" nodeType="with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fade">
                                      <p:cBhvr>
                                        <p:cTn id="67" dur="1000"/>
                                        <p:tgtEl>
                                          <p:spTgt spid="29"/>
                                        </p:tgtEl>
                                      </p:cBhvr>
                                    </p:animEffect>
                                  </p:childTnLst>
                                </p:cTn>
                              </p:par>
                            </p:childTnLst>
                          </p:cTn>
                        </p:par>
                        <p:par>
                          <p:cTn id="68" fill="hold">
                            <p:stCondLst>
                              <p:cond delay="1600"/>
                            </p:stCondLst>
                            <p:childTnLst>
                              <p:par>
                                <p:cTn id="69" presetID="10" presetClass="entr" presetSubtype="0" fill="hold" grpId="0" nodeType="afterEffect">
                                  <p:stCondLst>
                                    <p:cond delay="0"/>
                                  </p:stCondLst>
                                  <p:childTnLst>
                                    <p:set>
                                      <p:cBhvr>
                                        <p:cTn id="70" dur="1" fill="hold">
                                          <p:stCondLst>
                                            <p:cond delay="0"/>
                                          </p:stCondLst>
                                        </p:cTn>
                                        <p:tgtEl>
                                          <p:spTgt spid="40"/>
                                        </p:tgtEl>
                                        <p:attrNameLst>
                                          <p:attrName>style.visibility</p:attrName>
                                        </p:attrNameLst>
                                      </p:cBhvr>
                                      <p:to>
                                        <p:strVal val="visible"/>
                                      </p:to>
                                    </p:set>
                                    <p:animEffect transition="in" filter="fade">
                                      <p:cBhvr>
                                        <p:cTn id="71" dur="1000"/>
                                        <p:tgtEl>
                                          <p:spTgt spid="40"/>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9"/>
                                        </p:tgtEl>
                                        <p:attrNameLst>
                                          <p:attrName>style.visibility</p:attrName>
                                        </p:attrNameLst>
                                      </p:cBhvr>
                                      <p:to>
                                        <p:strVal val="visible"/>
                                      </p:to>
                                    </p:set>
                                    <p:animEffect transition="in" filter="fade">
                                      <p:cBhvr>
                                        <p:cTn id="74" dur="1000"/>
                                        <p:tgtEl>
                                          <p:spTgt spid="39"/>
                                        </p:tgtEl>
                                      </p:cBhvr>
                                    </p:animEffect>
                                  </p:childTnLst>
                                </p:cTn>
                              </p:par>
                            </p:childTnLst>
                          </p:cTn>
                        </p:par>
                        <p:par>
                          <p:cTn id="75" fill="hold">
                            <p:stCondLst>
                              <p:cond delay="2600"/>
                            </p:stCondLst>
                            <p:childTnLst>
                              <p:par>
                                <p:cTn id="76" presetID="10" presetClass="entr" presetSubtype="0" fill="hold" nodeType="afterEffect">
                                  <p:stCondLst>
                                    <p:cond delay="0"/>
                                  </p:stCondLst>
                                  <p:childTnLst>
                                    <p:set>
                                      <p:cBhvr>
                                        <p:cTn id="77" dur="1" fill="hold">
                                          <p:stCondLst>
                                            <p:cond delay="0"/>
                                          </p:stCondLst>
                                        </p:cTn>
                                        <p:tgtEl>
                                          <p:spTgt spid="31"/>
                                        </p:tgtEl>
                                        <p:attrNameLst>
                                          <p:attrName>style.visibility</p:attrName>
                                        </p:attrNameLst>
                                      </p:cBhvr>
                                      <p:to>
                                        <p:strVal val="visible"/>
                                      </p:to>
                                    </p:set>
                                    <p:animEffect transition="in" filter="fade">
                                      <p:cBhvr>
                                        <p:cTn id="7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79" fill="hold" display="0">
                  <p:stCondLst>
                    <p:cond delay="indefinite"/>
                  </p:stCondLst>
                  <p:endCondLst>
                    <p:cond evt="onStopAudio" delay="0">
                      <p:tgtEl>
                        <p:sldTgt/>
                      </p:tgtEl>
                    </p:cond>
                  </p:endCondLst>
                </p:cTn>
                <p:tgtEl>
                  <p:spTgt spid="8"/>
                </p:tgtEl>
              </p:cMediaNode>
            </p:audio>
          </p:childTnLst>
        </p:cTn>
      </p:par>
    </p:tnLst>
    <p:bldLst>
      <p:bldP spid="28" grpId="0" animBg="1"/>
      <p:bldP spid="28" grpId="1" animBg="1"/>
      <p:bldP spid="28" grpId="2" animBg="1"/>
      <p:bldP spid="29" grpId="0" animBg="1"/>
      <p:bldP spid="29" grpId="1" animBg="1"/>
      <p:bldP spid="29" grpId="2" animBg="1"/>
      <p:bldP spid="3" grpId="0" uiExpand="1" build="p"/>
      <p:bldP spid="32" grpId="0" animBg="1"/>
      <p:bldP spid="32" grpId="1" animBg="1"/>
      <p:bldP spid="33" grpId="0" animBg="1"/>
      <p:bldP spid="33" grpId="1" animBg="1"/>
      <p:bldP spid="39" grpId="0" animBg="1"/>
      <p:bldP spid="40" grpId="0" animBg="1"/>
    </p:bld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Rounded Corners 26">
            <a:extLst>
              <a:ext uri="{FF2B5EF4-FFF2-40B4-BE49-F238E27FC236}">
                <a16:creationId xmlns:a16="http://schemas.microsoft.com/office/drawing/2014/main" id="{F37C3FB5-B2CA-4136-B3F0-F2FD8B4F497D}"/>
              </a:ext>
            </a:extLst>
          </p:cNvPr>
          <p:cNvSpPr/>
          <p:nvPr/>
        </p:nvSpPr>
        <p:spPr>
          <a:xfrm>
            <a:off x="6065466" y="1888873"/>
            <a:ext cx="2293679" cy="355118"/>
          </a:xfrm>
          <a:prstGeom prst="roundRect">
            <a:avLst/>
          </a:prstGeom>
          <a:solidFill>
            <a:srgbClr val="FF3F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28" name="Rectangle: Rounded Corners 27">
            <a:extLst>
              <a:ext uri="{FF2B5EF4-FFF2-40B4-BE49-F238E27FC236}">
                <a16:creationId xmlns:a16="http://schemas.microsoft.com/office/drawing/2014/main" id="{79B6DEFA-15DE-40F6-8100-26A76B3CACAA}"/>
              </a:ext>
            </a:extLst>
          </p:cNvPr>
          <p:cNvSpPr/>
          <p:nvPr/>
        </p:nvSpPr>
        <p:spPr>
          <a:xfrm>
            <a:off x="6068684" y="2840980"/>
            <a:ext cx="2293679" cy="355118"/>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3" name="Content Placeholder 2">
            <a:extLst>
              <a:ext uri="{FF2B5EF4-FFF2-40B4-BE49-F238E27FC236}">
                <a16:creationId xmlns:a16="http://schemas.microsoft.com/office/drawing/2014/main" id="{983A0334-A864-439A-8AC5-7F321977B90A}"/>
              </a:ext>
            </a:extLst>
          </p:cNvPr>
          <p:cNvSpPr>
            <a:spLocks noGrp="1"/>
          </p:cNvSpPr>
          <p:nvPr>
            <p:ph idx="1"/>
          </p:nvPr>
        </p:nvSpPr>
        <p:spPr>
          <a:xfrm>
            <a:off x="171450" y="1657350"/>
            <a:ext cx="8686800" cy="3738893"/>
          </a:xfrm>
        </p:spPr>
        <p:txBody>
          <a:bodyPr anchor="ctr">
            <a:normAutofit/>
          </a:bodyPr>
          <a:lstStyle/>
          <a:p>
            <a:pPr>
              <a:buFont typeface="Wingdings" panose="05000000000000000000" pitchFamily="2" charset="2"/>
              <a:buChar char="Ø"/>
            </a:pPr>
            <a:r>
              <a:rPr lang="en-US" sz="3300" b="1" dirty="0">
                <a:solidFill>
                  <a:srgbClr val="FF0066"/>
                </a:solidFill>
              </a:rPr>
              <a:t>CROW-cache </a:t>
            </a:r>
            <a:endParaRPr lang="en-US" sz="3300" dirty="0">
              <a:latin typeface="Cambria" panose="02040503050406030204" pitchFamily="18" charset="0"/>
              <a:ea typeface="Cambria" panose="02040503050406030204" pitchFamily="18" charset="0"/>
            </a:endParaRPr>
          </a:p>
          <a:p>
            <a:pPr lvl="1">
              <a:buFont typeface="Wingdings" panose="05000000000000000000" pitchFamily="2" charset="2"/>
              <a:buChar char="ü"/>
            </a:pPr>
            <a:r>
              <a:rPr lang="en-US" sz="3000" dirty="0">
                <a:latin typeface="Cambria" panose="02040503050406030204" pitchFamily="18" charset="0"/>
                <a:ea typeface="Cambria" panose="02040503050406030204" pitchFamily="18" charset="0"/>
              </a:rPr>
              <a:t>reduces </a:t>
            </a:r>
            <a:r>
              <a:rPr lang="en-US" sz="3000" i="1" dirty="0">
                <a:latin typeface="Cambria" panose="02040503050406030204" pitchFamily="18" charset="0"/>
                <a:ea typeface="Cambria" panose="02040503050406030204" pitchFamily="18" charset="0"/>
              </a:rPr>
              <a:t>access latency</a:t>
            </a:r>
            <a:endParaRPr lang="en-US" sz="3000" i="1" dirty="0"/>
          </a:p>
          <a:p>
            <a:pPr marL="342900" lvl="1" indent="0">
              <a:buNone/>
            </a:pPr>
            <a:endParaRPr lang="en-US" sz="3000" b="1" dirty="0">
              <a:solidFill>
                <a:srgbClr val="FF0066"/>
              </a:solidFill>
            </a:endParaRPr>
          </a:p>
          <a:p>
            <a:pPr>
              <a:buFont typeface="Wingdings" panose="05000000000000000000" pitchFamily="2" charset="2"/>
              <a:buChar char="Ø"/>
            </a:pPr>
            <a:r>
              <a:rPr lang="en-US" sz="3300" b="1" dirty="0">
                <a:solidFill>
                  <a:srgbClr val="FF0066"/>
                </a:solidFill>
              </a:rPr>
              <a:t>CROW-ref </a:t>
            </a:r>
            <a:endParaRPr lang="en-US" sz="3300" dirty="0">
              <a:latin typeface="Cambria" panose="02040503050406030204" pitchFamily="18" charset="0"/>
              <a:ea typeface="Cambria" panose="02040503050406030204" pitchFamily="18" charset="0"/>
            </a:endParaRPr>
          </a:p>
          <a:p>
            <a:pPr lvl="1">
              <a:buFont typeface="Wingdings" panose="05000000000000000000" pitchFamily="2" charset="2"/>
              <a:buChar char="ü"/>
            </a:pPr>
            <a:r>
              <a:rPr lang="en-US" sz="3000" dirty="0">
                <a:latin typeface="Cambria" panose="02040503050406030204" pitchFamily="18" charset="0"/>
                <a:ea typeface="Cambria" panose="02040503050406030204" pitchFamily="18" charset="0"/>
              </a:rPr>
              <a:t>reduces DRAM </a:t>
            </a:r>
            <a:r>
              <a:rPr lang="en-US" sz="3000" i="1" dirty="0">
                <a:latin typeface="Cambria" panose="02040503050406030204" pitchFamily="18" charset="0"/>
                <a:ea typeface="Cambria" panose="02040503050406030204" pitchFamily="18" charset="0"/>
              </a:rPr>
              <a:t>refresh overhead</a:t>
            </a:r>
            <a:endParaRPr lang="en-US" sz="3000" i="1" dirty="0"/>
          </a:p>
          <a:p>
            <a:pPr marL="342900" lvl="1" indent="0">
              <a:buNone/>
            </a:pPr>
            <a:endParaRPr lang="en-US" sz="3000" dirty="0">
              <a:solidFill>
                <a:schemeClr val="tx1">
                  <a:lumMod val="50000"/>
                  <a:lumOff val="50000"/>
                </a:schemeClr>
              </a:solidFill>
            </a:endParaRPr>
          </a:p>
          <a:p>
            <a:pPr>
              <a:buFont typeface="Wingdings" panose="05000000000000000000" pitchFamily="2" charset="2"/>
              <a:buChar char="Ø"/>
            </a:pPr>
            <a:r>
              <a:rPr lang="en-US" sz="3000" dirty="0"/>
              <a:t>A mechanism for protecting against </a:t>
            </a:r>
            <a:r>
              <a:rPr lang="en-US" sz="3000" i="1" dirty="0" err="1"/>
              <a:t>RowHammer</a:t>
            </a:r>
            <a:endParaRPr lang="en-US" sz="3300" i="1" dirty="0"/>
          </a:p>
        </p:txBody>
      </p:sp>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Use Cases of CROW</a:t>
            </a:r>
          </a:p>
        </p:txBody>
      </p:sp>
      <p:sp>
        <p:nvSpPr>
          <p:cNvPr id="5" name="Rectangle: Rounded Corners 4">
            <a:extLst>
              <a:ext uri="{FF2B5EF4-FFF2-40B4-BE49-F238E27FC236}">
                <a16:creationId xmlns:a16="http://schemas.microsoft.com/office/drawing/2014/main" id="{BFC0183B-2F05-4FA7-9B37-A8EDE479041D}"/>
              </a:ext>
            </a:extLst>
          </p:cNvPr>
          <p:cNvSpPr/>
          <p:nvPr/>
        </p:nvSpPr>
        <p:spPr>
          <a:xfrm>
            <a:off x="6065466" y="1275007"/>
            <a:ext cx="2293679" cy="355118"/>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sp>
        <p:nvSpPr>
          <p:cNvPr id="6" name="Rectangle: Rounded Corners 5">
            <a:extLst>
              <a:ext uri="{FF2B5EF4-FFF2-40B4-BE49-F238E27FC236}">
                <a16:creationId xmlns:a16="http://schemas.microsoft.com/office/drawing/2014/main" id="{62487DEE-95E3-4330-9B02-5716E842E56C}"/>
              </a:ext>
            </a:extLst>
          </p:cNvPr>
          <p:cNvSpPr/>
          <p:nvPr/>
        </p:nvSpPr>
        <p:spPr>
          <a:xfrm>
            <a:off x="6057900" y="2515240"/>
            <a:ext cx="2301245" cy="327464"/>
          </a:xfrm>
          <a:prstGeom prst="round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mbria"/>
              <a:ea typeface="+mn-ea"/>
              <a:cs typeface="+mn-cs"/>
            </a:endParaRPr>
          </a:p>
        </p:txBody>
      </p:sp>
      <p:pic>
        <p:nvPicPr>
          <p:cNvPr id="10" name="Audio 73">
            <a:hlinkClick r:id="" action="ppaction://media"/>
            <a:extLst>
              <a:ext uri="{FF2B5EF4-FFF2-40B4-BE49-F238E27FC236}">
                <a16:creationId xmlns:a16="http://schemas.microsoft.com/office/drawing/2014/main" id="{2B8D0FB4-E7AD-481E-A1EF-4012C4DA1AE2}"/>
              </a:ext>
            </a:extLst>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8664178" y="5520928"/>
            <a:ext cx="365522" cy="365522"/>
          </a:xfrm>
          <a:prstGeom prst="rect">
            <a:avLst/>
          </a:prstGeom>
        </p:spPr>
      </p:pic>
      <p:sp>
        <p:nvSpPr>
          <p:cNvPr id="19" name="Arrow: Curved Right 18">
            <a:extLst>
              <a:ext uri="{FF2B5EF4-FFF2-40B4-BE49-F238E27FC236}">
                <a16:creationId xmlns:a16="http://schemas.microsoft.com/office/drawing/2014/main" id="{CB013F6E-8DDB-40C4-8546-DE5BF713D85A}"/>
              </a:ext>
            </a:extLst>
          </p:cNvPr>
          <p:cNvSpPr/>
          <p:nvPr/>
        </p:nvSpPr>
        <p:spPr>
          <a:xfrm>
            <a:off x="4914900" y="1325780"/>
            <a:ext cx="1111999" cy="2327304"/>
          </a:xfrm>
          <a:prstGeom prst="curvedRightArrow">
            <a:avLst>
              <a:gd name="adj1" fmla="val 15639"/>
              <a:gd name="adj2" fmla="val 33277"/>
              <a:gd name="adj3" fmla="val 22538"/>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20" name="Arrow: Curved Right 19">
            <a:extLst>
              <a:ext uri="{FF2B5EF4-FFF2-40B4-BE49-F238E27FC236}">
                <a16:creationId xmlns:a16="http://schemas.microsoft.com/office/drawing/2014/main" id="{45D57253-80D9-4533-9474-BA721202DC8C}"/>
              </a:ext>
            </a:extLst>
          </p:cNvPr>
          <p:cNvSpPr/>
          <p:nvPr/>
        </p:nvSpPr>
        <p:spPr>
          <a:xfrm rot="10564546">
            <a:off x="8418330" y="2505862"/>
            <a:ext cx="587615" cy="988622"/>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21" name="Arrow: Curved Right 20">
            <a:extLst>
              <a:ext uri="{FF2B5EF4-FFF2-40B4-BE49-F238E27FC236}">
                <a16:creationId xmlns:a16="http://schemas.microsoft.com/office/drawing/2014/main" id="{4957B03C-49E0-4E2C-AD11-886F167EC931}"/>
              </a:ext>
            </a:extLst>
          </p:cNvPr>
          <p:cNvSpPr/>
          <p:nvPr/>
        </p:nvSpPr>
        <p:spPr>
          <a:xfrm>
            <a:off x="4914900" y="1349937"/>
            <a:ext cx="1118260" cy="2079063"/>
          </a:xfrm>
          <a:prstGeom prst="curvedRightArrow">
            <a:avLst>
              <a:gd name="adj1" fmla="val 8823"/>
              <a:gd name="adj2" fmla="val 18026"/>
              <a:gd name="adj3" fmla="val 14361"/>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sp>
        <p:nvSpPr>
          <p:cNvPr id="22" name="Arrow: Curved Right 21">
            <a:extLst>
              <a:ext uri="{FF2B5EF4-FFF2-40B4-BE49-F238E27FC236}">
                <a16:creationId xmlns:a16="http://schemas.microsoft.com/office/drawing/2014/main" id="{0BA6B16B-77B8-40D4-9279-F6F9DA297DCD}"/>
              </a:ext>
            </a:extLst>
          </p:cNvPr>
          <p:cNvSpPr/>
          <p:nvPr/>
        </p:nvSpPr>
        <p:spPr>
          <a:xfrm>
            <a:off x="5143500" y="2639997"/>
            <a:ext cx="876908" cy="989029"/>
          </a:xfrm>
          <a:prstGeom prst="curvedRightArrow">
            <a:avLst>
              <a:gd name="adj1" fmla="val 11065"/>
              <a:gd name="adj2" fmla="val 22581"/>
              <a:gd name="adj3" fmla="val 16673"/>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4" name="Picture 3">
            <a:extLst>
              <a:ext uri="{FF2B5EF4-FFF2-40B4-BE49-F238E27FC236}">
                <a16:creationId xmlns:a16="http://schemas.microsoft.com/office/drawing/2014/main" id="{A4EA6595-6B60-440B-9263-475982D423B1}"/>
              </a:ext>
            </a:extLst>
          </p:cNvPr>
          <p:cNvPicPr>
            <a:picLocks noChangeAspect="1"/>
          </p:cNvPicPr>
          <p:nvPr/>
        </p:nvPicPr>
        <p:blipFill>
          <a:blip r:embed="rId9"/>
          <a:stretch>
            <a:fillRect/>
          </a:stretch>
        </p:blipFill>
        <p:spPr>
          <a:xfrm>
            <a:off x="6091509" y="1291095"/>
            <a:ext cx="2440684" cy="2361989"/>
          </a:xfrm>
          <a:prstGeom prst="rect">
            <a:avLst/>
          </a:prstGeom>
        </p:spPr>
      </p:pic>
      <p:pic>
        <p:nvPicPr>
          <p:cNvPr id="17" name="Picture 16">
            <a:extLst>
              <a:ext uri="{FF2B5EF4-FFF2-40B4-BE49-F238E27FC236}">
                <a16:creationId xmlns:a16="http://schemas.microsoft.com/office/drawing/2014/main" id="{68DF66E1-24FD-471C-9931-91EF30CAB93E}"/>
              </a:ext>
            </a:extLst>
          </p:cNvPr>
          <p:cNvPicPr>
            <a:picLocks noChangeAspect="1"/>
          </p:cNvPicPr>
          <p:nvPr/>
        </p:nvPicPr>
        <p:blipFill>
          <a:blip r:embed="rId10"/>
          <a:stretch>
            <a:fillRect/>
          </a:stretch>
        </p:blipFill>
        <p:spPr>
          <a:xfrm>
            <a:off x="6091509" y="3159561"/>
            <a:ext cx="2440685" cy="493328"/>
          </a:xfrm>
          <a:prstGeom prst="rect">
            <a:avLst/>
          </a:prstGeom>
        </p:spPr>
      </p:pic>
      <p:pic>
        <p:nvPicPr>
          <p:cNvPr id="18" name="Picture 17">
            <a:extLst>
              <a:ext uri="{FF2B5EF4-FFF2-40B4-BE49-F238E27FC236}">
                <a16:creationId xmlns:a16="http://schemas.microsoft.com/office/drawing/2014/main" id="{BF45EB4B-3308-48F0-8276-2B1402C27B9C}"/>
              </a:ext>
            </a:extLst>
          </p:cNvPr>
          <p:cNvPicPr>
            <a:picLocks noChangeAspect="1"/>
          </p:cNvPicPr>
          <p:nvPr/>
        </p:nvPicPr>
        <p:blipFill>
          <a:blip r:embed="rId11"/>
          <a:stretch>
            <a:fillRect/>
          </a:stretch>
        </p:blipFill>
        <p:spPr>
          <a:xfrm>
            <a:off x="6097092" y="3159561"/>
            <a:ext cx="2440684" cy="498040"/>
          </a:xfrm>
          <a:prstGeom prst="rect">
            <a:avLst/>
          </a:prstGeom>
        </p:spPr>
      </p:pic>
      <p:sp>
        <p:nvSpPr>
          <p:cNvPr id="23" name="TextBox 22">
            <a:extLst>
              <a:ext uri="{FF2B5EF4-FFF2-40B4-BE49-F238E27FC236}">
                <a16:creationId xmlns:a16="http://schemas.microsoft.com/office/drawing/2014/main" id="{3CC0A6F7-27BF-4749-8299-8E8B50E51CB1}"/>
              </a:ext>
            </a:extLst>
          </p:cNvPr>
          <p:cNvSpPr txBox="1"/>
          <p:nvPr/>
        </p:nvSpPr>
        <p:spPr>
          <a:xfrm>
            <a:off x="5088279" y="1893585"/>
            <a:ext cx="1207607" cy="415498"/>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C00000"/>
                </a:solidFill>
                <a:effectLst/>
                <a:uLnTx/>
                <a:uFillTx/>
                <a:latin typeface="Cambria"/>
                <a:ea typeface="+mn-ea"/>
                <a:cs typeface="+mn-cs"/>
              </a:rPr>
              <a:t>weak</a:t>
            </a:r>
          </a:p>
        </p:txBody>
      </p:sp>
      <p:sp>
        <p:nvSpPr>
          <p:cNvPr id="24" name="TextBox 23">
            <a:extLst>
              <a:ext uri="{FF2B5EF4-FFF2-40B4-BE49-F238E27FC236}">
                <a16:creationId xmlns:a16="http://schemas.microsoft.com/office/drawing/2014/main" id="{5C2ED028-F71F-4046-B8CA-B1BC3B2AE069}"/>
              </a:ext>
            </a:extLst>
          </p:cNvPr>
          <p:cNvSpPr txBox="1"/>
          <p:nvPr/>
        </p:nvSpPr>
        <p:spPr>
          <a:xfrm>
            <a:off x="4993273" y="2777925"/>
            <a:ext cx="1207607" cy="415498"/>
          </a:xfrm>
          <a:prstGeom prst="rect">
            <a:avLst/>
          </a:prstGeom>
          <a:noFill/>
        </p:spPr>
        <p:txBody>
          <a:bodyPr wrap="square" rtlCol="0">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2100" b="1" i="0" u="none" strike="noStrike" kern="1200" cap="none" spc="0" normalizeH="0" baseline="0" noProof="0" dirty="0">
                <a:ln>
                  <a:noFill/>
                </a:ln>
                <a:solidFill>
                  <a:srgbClr val="00B050"/>
                </a:solidFill>
                <a:effectLst/>
                <a:uLnTx/>
                <a:uFillTx/>
                <a:latin typeface="Cambria"/>
                <a:ea typeface="+mn-ea"/>
                <a:cs typeface="+mn-cs"/>
              </a:rPr>
              <a:t>strong</a:t>
            </a:r>
          </a:p>
        </p:txBody>
      </p:sp>
      <p:sp>
        <p:nvSpPr>
          <p:cNvPr id="25" name="Arrow: Curved Right 24">
            <a:extLst>
              <a:ext uri="{FF2B5EF4-FFF2-40B4-BE49-F238E27FC236}">
                <a16:creationId xmlns:a16="http://schemas.microsoft.com/office/drawing/2014/main" id="{1BBE79B4-DF82-42F0-AE1C-92DEF39F1295}"/>
              </a:ext>
            </a:extLst>
          </p:cNvPr>
          <p:cNvSpPr/>
          <p:nvPr/>
        </p:nvSpPr>
        <p:spPr>
          <a:xfrm flipH="1">
            <a:off x="8434976" y="2914651"/>
            <a:ext cx="604110" cy="679685"/>
          </a:xfrm>
          <a:prstGeom prst="curvedRightArrow">
            <a:avLst>
              <a:gd name="adj1" fmla="val 25985"/>
              <a:gd name="adj2" fmla="val 52772"/>
              <a:gd name="adj3" fmla="val 26737"/>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a:ea typeface="+mn-ea"/>
              <a:cs typeface="+mn-cs"/>
            </a:endParaRPr>
          </a:p>
        </p:txBody>
      </p:sp>
      <p:pic>
        <p:nvPicPr>
          <p:cNvPr id="11" name="Audio 10">
            <a:hlinkClick r:id="" action="ppaction://media"/>
            <a:extLst>
              <a:ext uri="{FF2B5EF4-FFF2-40B4-BE49-F238E27FC236}">
                <a16:creationId xmlns:a16="http://schemas.microsoft.com/office/drawing/2014/main" id="{47CC87B9-93DB-4303-969F-F0CFE2014ECD}"/>
              </a:ext>
            </a:extLst>
          </p:cNvPr>
          <p:cNvPicPr>
            <a:picLocks noChangeAspect="1"/>
          </p:cNvPicPr>
          <p:nvPr>
            <a:audioFile r:link="rId5"/>
            <p:extLst>
              <p:ext uri="{DAA4B4D4-6D71-4841-9C94-3DE7FCFB9230}">
                <p14:media xmlns:p14="http://schemas.microsoft.com/office/powerpoint/2010/main" r:embed="rId4"/>
              </p:ext>
            </p:extLst>
          </p:nvPr>
        </p:nvPicPr>
        <p:blipFill>
          <a:blip r:embed="rId8"/>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1390228631"/>
      </p:ext>
    </p:extLst>
  </p:cSld>
  <p:clrMapOvr>
    <a:masterClrMapping/>
  </p:clrMapOvr>
  <mc:AlternateContent xmlns:mc="http://schemas.openxmlformats.org/markup-compatibility/2006" xmlns:p14="http://schemas.microsoft.com/office/powerpoint/2010/main">
    <mc:Choice Requires="p14">
      <p:transition spd="slow" p14:dur="2000" advTm="55046"/>
    </mc:Choice>
    <mc:Fallback xmlns="">
      <p:transition spd="slow" advTm="55046"/>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1"/>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500"/>
                                        <p:tgtEl>
                                          <p:spTgt spid="3">
                                            <p:txEl>
                                              <p:pRg st="1" end="1"/>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1000"/>
                                        <p:tgtEl>
                                          <p:spTgt spid="19"/>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17"/>
                                        </p:tgtEl>
                                        <p:attrNameLst>
                                          <p:attrName>style.visibility</p:attrName>
                                        </p:attrNameLst>
                                      </p:cBhvr>
                                      <p:to>
                                        <p:strVal val="visible"/>
                                      </p:to>
                                    </p:set>
                                    <p:animEffect transition="in" filter="fade">
                                      <p:cBhvr>
                                        <p:cTn id="31" dur="500"/>
                                        <p:tgtEl>
                                          <p:spTgt spid="17"/>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1000"/>
                                        <p:tgtEl>
                                          <p:spTgt spid="20"/>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1000"/>
                                        <p:tgtEl>
                                          <p:spTgt spid="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grpId="1" nodeType="clickEffect">
                                  <p:stCondLst>
                                    <p:cond delay="0"/>
                                  </p:stCondLst>
                                  <p:childTnLst>
                                    <p:animEffect transition="out" filter="fad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10" presetClass="exit" presetSubtype="0" fill="hold" grpId="1" nodeType="withEffect">
                                  <p:stCondLst>
                                    <p:cond delay="0"/>
                                  </p:stCondLst>
                                  <p:childTnLst>
                                    <p:animEffect transition="out" filter="fade">
                                      <p:cBhvr>
                                        <p:cTn id="46" dur="500"/>
                                        <p:tgtEl>
                                          <p:spTgt spid="6"/>
                                        </p:tgtEl>
                                      </p:cBhvr>
                                    </p:animEffect>
                                    <p:set>
                                      <p:cBhvr>
                                        <p:cTn id="47" dur="1" fill="hold">
                                          <p:stCondLst>
                                            <p:cond delay="499"/>
                                          </p:stCondLst>
                                        </p:cTn>
                                        <p:tgtEl>
                                          <p:spTgt spid="6"/>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19"/>
                                        </p:tgtEl>
                                      </p:cBhvr>
                                    </p:animEffect>
                                    <p:set>
                                      <p:cBhvr>
                                        <p:cTn id="50" dur="1" fill="hold">
                                          <p:stCondLst>
                                            <p:cond delay="499"/>
                                          </p:stCondLst>
                                        </p:cTn>
                                        <p:tgtEl>
                                          <p:spTgt spid="19"/>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20"/>
                                        </p:tgtEl>
                                      </p:cBhvr>
                                    </p:animEffect>
                                    <p:set>
                                      <p:cBhvr>
                                        <p:cTn id="53" dur="1" fill="hold">
                                          <p:stCondLst>
                                            <p:cond delay="499"/>
                                          </p:stCondLst>
                                        </p:cTn>
                                        <p:tgtEl>
                                          <p:spTgt spid="20"/>
                                        </p:tgtEl>
                                        <p:attrNameLst>
                                          <p:attrName>style.visibility</p:attrName>
                                        </p:attrNameLst>
                                      </p:cBhvr>
                                      <p:to>
                                        <p:strVal val="hidden"/>
                                      </p:to>
                                    </p:set>
                                  </p:childTnLst>
                                </p:cTn>
                              </p:par>
                              <p:par>
                                <p:cTn id="54" presetID="10" presetClass="exit" presetSubtype="0" fill="hold" nodeType="withEffect">
                                  <p:stCondLst>
                                    <p:cond delay="0"/>
                                  </p:stCondLst>
                                  <p:childTnLst>
                                    <p:animEffect transition="out" filter="fade">
                                      <p:cBhvr>
                                        <p:cTn id="55" dur="500"/>
                                        <p:tgtEl>
                                          <p:spTgt spid="17"/>
                                        </p:tgtEl>
                                      </p:cBhvr>
                                    </p:animEffect>
                                    <p:set>
                                      <p:cBhvr>
                                        <p:cTn id="56" dur="1" fill="hold">
                                          <p:stCondLst>
                                            <p:cond delay="499"/>
                                          </p:stCondLst>
                                        </p:cTn>
                                        <p:tgtEl>
                                          <p:spTgt spid="17"/>
                                        </p:tgtEl>
                                        <p:attrNameLst>
                                          <p:attrName>style.visibility</p:attrName>
                                        </p:attrNameLst>
                                      </p:cBhvr>
                                      <p:to>
                                        <p:strVal val="hidden"/>
                                      </p:to>
                                    </p:set>
                                  </p:childTnLst>
                                </p:cTn>
                              </p:par>
                            </p:childTnLst>
                          </p:cTn>
                        </p:par>
                        <p:par>
                          <p:cTn id="57" fill="hold">
                            <p:stCondLst>
                              <p:cond delay="500"/>
                            </p:stCondLst>
                            <p:childTnLst>
                              <p:par>
                                <p:cTn id="58" presetID="1" presetClass="emph" presetSubtype="2" fill="hold" nodeType="afterEffect">
                                  <p:stCondLst>
                                    <p:cond delay="0"/>
                                  </p:stCondLst>
                                  <p:childTnLst>
                                    <p:animClr clrSpc="rgb" dir="cw">
                                      <p:cBhvr>
                                        <p:cTn id="59" dur="100" fill="hold"/>
                                        <p:tgtEl>
                                          <p:spTgt spid="6"/>
                                        </p:tgtEl>
                                        <p:attrNameLst>
                                          <p:attrName>fillcolor</p:attrName>
                                        </p:attrNameLst>
                                      </p:cBhvr>
                                      <p:to>
                                        <a:srgbClr val="FFD965"/>
                                      </p:to>
                                    </p:animClr>
                                    <p:set>
                                      <p:cBhvr>
                                        <p:cTn id="60" dur="100" fill="hold"/>
                                        <p:tgtEl>
                                          <p:spTgt spid="6"/>
                                        </p:tgtEl>
                                        <p:attrNameLst>
                                          <p:attrName>fill.type</p:attrName>
                                        </p:attrNameLst>
                                      </p:cBhvr>
                                      <p:to>
                                        <p:strVal val="solid"/>
                                      </p:to>
                                    </p:set>
                                    <p:set>
                                      <p:cBhvr>
                                        <p:cTn id="61" dur="100" fill="hold"/>
                                        <p:tgtEl>
                                          <p:spTgt spid="6"/>
                                        </p:tgtEl>
                                        <p:attrNameLst>
                                          <p:attrName>fill.on</p:attrName>
                                        </p:attrNameLst>
                                      </p:cBhvr>
                                      <p:to>
                                        <p:strVal val="true"/>
                                      </p:to>
                                    </p:set>
                                  </p:childTnLst>
                                </p:cTn>
                              </p:par>
                              <p:par>
                                <p:cTn id="62" presetID="1" presetClass="emph" presetSubtype="2" fill="hold" nodeType="withEffect">
                                  <p:stCondLst>
                                    <p:cond delay="0"/>
                                  </p:stCondLst>
                                  <p:childTnLst>
                                    <p:animClr clrSpc="rgb" dir="cw">
                                      <p:cBhvr>
                                        <p:cTn id="63" dur="100" fill="hold"/>
                                        <p:tgtEl>
                                          <p:spTgt spid="5"/>
                                        </p:tgtEl>
                                        <p:attrNameLst>
                                          <p:attrName>fillcolor</p:attrName>
                                        </p:attrNameLst>
                                      </p:cBhvr>
                                      <p:to>
                                        <a:srgbClr val="FFD965"/>
                                      </p:to>
                                    </p:animClr>
                                    <p:set>
                                      <p:cBhvr>
                                        <p:cTn id="64" dur="100" fill="hold"/>
                                        <p:tgtEl>
                                          <p:spTgt spid="5"/>
                                        </p:tgtEl>
                                        <p:attrNameLst>
                                          <p:attrName>fill.type</p:attrName>
                                        </p:attrNameLst>
                                      </p:cBhvr>
                                      <p:to>
                                        <p:strVal val="solid"/>
                                      </p:to>
                                    </p:set>
                                    <p:set>
                                      <p:cBhvr>
                                        <p:cTn id="65" dur="100" fill="hold"/>
                                        <p:tgtEl>
                                          <p:spTgt spid="5"/>
                                        </p:tgtEl>
                                        <p:attrNameLst>
                                          <p:attrName>fill.on</p:attrName>
                                        </p:attrNameLst>
                                      </p:cBhvr>
                                      <p:to>
                                        <p:strVal val="true"/>
                                      </p:to>
                                    </p:set>
                                  </p:childTnLst>
                                </p:cTn>
                              </p:par>
                            </p:childTnLst>
                          </p:cTn>
                        </p:par>
                        <p:par>
                          <p:cTn id="66" fill="hold">
                            <p:stCondLst>
                              <p:cond delay="600"/>
                            </p:stCondLst>
                            <p:childTnLst>
                              <p:par>
                                <p:cTn id="67" presetID="10" presetClass="entr" presetSubtype="0" fill="hold" grpId="2" nodeType="afterEffect">
                                  <p:stCondLst>
                                    <p:cond delay="0"/>
                                  </p:stCondLst>
                                  <p:childTnLst>
                                    <p:set>
                                      <p:cBhvr>
                                        <p:cTn id="68" dur="1" fill="hold">
                                          <p:stCondLst>
                                            <p:cond delay="0"/>
                                          </p:stCondLst>
                                        </p:cTn>
                                        <p:tgtEl>
                                          <p:spTgt spid="5"/>
                                        </p:tgtEl>
                                        <p:attrNameLst>
                                          <p:attrName>style.visibility</p:attrName>
                                        </p:attrNameLst>
                                      </p:cBhvr>
                                      <p:to>
                                        <p:strVal val="visible"/>
                                      </p:to>
                                    </p:set>
                                    <p:animEffect transition="in" filter="fade">
                                      <p:cBhvr>
                                        <p:cTn id="69" dur="1000"/>
                                        <p:tgtEl>
                                          <p:spTgt spid="5"/>
                                        </p:tgtEl>
                                      </p:cBhvr>
                                    </p:animEffect>
                                  </p:childTnLst>
                                </p:cTn>
                              </p:par>
                              <p:par>
                                <p:cTn id="70" presetID="10" presetClass="entr" presetSubtype="0" fill="hold" grpId="2" nodeType="withEffect">
                                  <p:stCondLst>
                                    <p:cond delay="0"/>
                                  </p:stCondLst>
                                  <p:childTnLst>
                                    <p:set>
                                      <p:cBhvr>
                                        <p:cTn id="71" dur="1" fill="hold">
                                          <p:stCondLst>
                                            <p:cond delay="0"/>
                                          </p:stCondLst>
                                        </p:cTn>
                                        <p:tgtEl>
                                          <p:spTgt spid="6"/>
                                        </p:tgtEl>
                                        <p:attrNameLst>
                                          <p:attrName>style.visibility</p:attrName>
                                        </p:attrNameLst>
                                      </p:cBhvr>
                                      <p:to>
                                        <p:strVal val="visible"/>
                                      </p:to>
                                    </p:set>
                                    <p:animEffect transition="in" filter="fade">
                                      <p:cBhvr>
                                        <p:cTn id="72" dur="1000"/>
                                        <p:tgtEl>
                                          <p:spTgt spid="6"/>
                                        </p:tgtEl>
                                      </p:cBhvr>
                                    </p:animEffect>
                                  </p:childTnLst>
                                </p:cTn>
                              </p:par>
                            </p:childTnLst>
                          </p:cTn>
                        </p:par>
                        <p:par>
                          <p:cTn id="73" fill="hold">
                            <p:stCondLst>
                              <p:cond delay="1600"/>
                            </p:stCondLst>
                            <p:childTnLst>
                              <p:par>
                                <p:cTn id="74" presetID="10" presetClass="entr" presetSubtype="0" fill="hold" grpId="0" nodeType="after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fade">
                                      <p:cBhvr>
                                        <p:cTn id="76" dur="1000"/>
                                        <p:tgtEl>
                                          <p:spTgt spid="2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fade">
                                      <p:cBhvr>
                                        <p:cTn id="79" dur="1000"/>
                                        <p:tgtEl>
                                          <p:spTgt spid="21"/>
                                        </p:tgtEl>
                                      </p:cBhvr>
                                    </p:animEffect>
                                  </p:childTnLst>
                                </p:cTn>
                              </p:par>
                            </p:childTnLst>
                          </p:cTn>
                        </p:par>
                        <p:par>
                          <p:cTn id="80" fill="hold">
                            <p:stCondLst>
                              <p:cond delay="2600"/>
                            </p:stCondLst>
                            <p:childTnLst>
                              <p:par>
                                <p:cTn id="81" presetID="10" presetClass="entr" presetSubtype="0" fill="hold" nodeType="after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500"/>
                                        <p:tgtEl>
                                          <p:spTgt spid="18"/>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3">
                                            <p:txEl>
                                              <p:pRg st="3" end="3"/>
                                            </p:txEl>
                                          </p:spTgt>
                                        </p:tgtEl>
                                        <p:attrNameLst>
                                          <p:attrName>style.visibility</p:attrName>
                                        </p:attrNameLst>
                                      </p:cBhvr>
                                      <p:to>
                                        <p:strVal val="visible"/>
                                      </p:to>
                                    </p:set>
                                    <p:animEffect transition="in" filter="fade">
                                      <p:cBhvr>
                                        <p:cTn id="88" dur="500"/>
                                        <p:tgtEl>
                                          <p:spTgt spid="3">
                                            <p:txEl>
                                              <p:pRg st="3" end="3"/>
                                            </p:txEl>
                                          </p:spTgt>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3">
                                            <p:txEl>
                                              <p:pRg st="4" end="4"/>
                                            </p:txEl>
                                          </p:spTgt>
                                        </p:tgtEl>
                                        <p:attrNameLst>
                                          <p:attrName>style.visibility</p:attrName>
                                        </p:attrNameLst>
                                      </p:cBhvr>
                                      <p:to>
                                        <p:strVal val="visible"/>
                                      </p:to>
                                    </p:set>
                                    <p:animEffect transition="in" filter="fade">
                                      <p:cBhvr>
                                        <p:cTn id="91" dur="500"/>
                                        <p:tgtEl>
                                          <p:spTgt spid="3">
                                            <p:txEl>
                                              <p:pRg st="4" end="4"/>
                                            </p:txEl>
                                          </p:spTgt>
                                        </p:tgtEl>
                                      </p:cBhvr>
                                    </p:animEffect>
                                  </p:childTnLst>
                                </p:cTn>
                              </p:par>
                              <p:par>
                                <p:cTn id="92" presetID="10" presetClass="exit" presetSubtype="0" fill="hold" nodeType="withEffect">
                                  <p:stCondLst>
                                    <p:cond delay="0"/>
                                  </p:stCondLst>
                                  <p:childTnLst>
                                    <p:animEffect transition="out" filter="fade">
                                      <p:cBhvr>
                                        <p:cTn id="93" dur="500"/>
                                        <p:tgtEl>
                                          <p:spTgt spid="18"/>
                                        </p:tgtEl>
                                      </p:cBhvr>
                                    </p:animEffect>
                                    <p:set>
                                      <p:cBhvr>
                                        <p:cTn id="94" dur="1" fill="hold">
                                          <p:stCondLst>
                                            <p:cond delay="499"/>
                                          </p:stCondLst>
                                        </p:cTn>
                                        <p:tgtEl>
                                          <p:spTgt spid="18"/>
                                        </p:tgtEl>
                                        <p:attrNameLst>
                                          <p:attrName>style.visibility</p:attrName>
                                        </p:attrNameLst>
                                      </p:cBhvr>
                                      <p:to>
                                        <p:strVal val="hidden"/>
                                      </p:to>
                                    </p:set>
                                  </p:childTnLst>
                                </p:cTn>
                              </p:par>
                              <p:par>
                                <p:cTn id="95" presetID="10" presetClass="exit" presetSubtype="0" fill="hold" grpId="1" nodeType="withEffect">
                                  <p:stCondLst>
                                    <p:cond delay="0"/>
                                  </p:stCondLst>
                                  <p:childTnLst>
                                    <p:animEffect transition="out" filter="fade">
                                      <p:cBhvr>
                                        <p:cTn id="96" dur="500"/>
                                        <p:tgtEl>
                                          <p:spTgt spid="21"/>
                                        </p:tgtEl>
                                      </p:cBhvr>
                                    </p:animEffect>
                                    <p:set>
                                      <p:cBhvr>
                                        <p:cTn id="97" dur="1" fill="hold">
                                          <p:stCondLst>
                                            <p:cond delay="499"/>
                                          </p:stCondLst>
                                        </p:cTn>
                                        <p:tgtEl>
                                          <p:spTgt spid="21"/>
                                        </p:tgtEl>
                                        <p:attrNameLst>
                                          <p:attrName>style.visibility</p:attrName>
                                        </p:attrNameLst>
                                      </p:cBhvr>
                                      <p:to>
                                        <p:strVal val="hidden"/>
                                      </p:to>
                                    </p:set>
                                  </p:childTnLst>
                                </p:cTn>
                              </p:par>
                              <p:par>
                                <p:cTn id="98" presetID="10" presetClass="exit" presetSubtype="0" fill="hold" grpId="1" nodeType="withEffect">
                                  <p:stCondLst>
                                    <p:cond delay="0"/>
                                  </p:stCondLst>
                                  <p:childTnLst>
                                    <p:animEffect transition="out" filter="fade">
                                      <p:cBhvr>
                                        <p:cTn id="99" dur="500"/>
                                        <p:tgtEl>
                                          <p:spTgt spid="22"/>
                                        </p:tgtEl>
                                      </p:cBhvr>
                                    </p:animEffect>
                                    <p:set>
                                      <p:cBhvr>
                                        <p:cTn id="100" dur="1" fill="hold">
                                          <p:stCondLst>
                                            <p:cond delay="499"/>
                                          </p:stCondLst>
                                        </p:cTn>
                                        <p:tgtEl>
                                          <p:spTgt spid="22"/>
                                        </p:tgtEl>
                                        <p:attrNameLst>
                                          <p:attrName>style.visibility</p:attrName>
                                        </p:attrNameLst>
                                      </p:cBhvr>
                                      <p:to>
                                        <p:strVal val="hidden"/>
                                      </p:to>
                                    </p:set>
                                  </p:childTnLst>
                                </p:cTn>
                              </p:par>
                              <p:par>
                                <p:cTn id="101" presetID="10" presetClass="exit" presetSubtype="0" fill="hold" grpId="3" nodeType="withEffect">
                                  <p:stCondLst>
                                    <p:cond delay="0"/>
                                  </p:stCondLst>
                                  <p:childTnLst>
                                    <p:animEffect transition="out" filter="fade">
                                      <p:cBhvr>
                                        <p:cTn id="102" dur="500"/>
                                        <p:tgtEl>
                                          <p:spTgt spid="5"/>
                                        </p:tgtEl>
                                      </p:cBhvr>
                                    </p:animEffect>
                                    <p:set>
                                      <p:cBhvr>
                                        <p:cTn id="103" dur="1" fill="hold">
                                          <p:stCondLst>
                                            <p:cond delay="499"/>
                                          </p:stCondLst>
                                        </p:cTn>
                                        <p:tgtEl>
                                          <p:spTgt spid="5"/>
                                        </p:tgtEl>
                                        <p:attrNameLst>
                                          <p:attrName>style.visibility</p:attrName>
                                        </p:attrNameLst>
                                      </p:cBhvr>
                                      <p:to>
                                        <p:strVal val="hidden"/>
                                      </p:to>
                                    </p:set>
                                  </p:childTnLst>
                                </p:cTn>
                              </p:par>
                              <p:par>
                                <p:cTn id="104" presetID="10" presetClass="exit" presetSubtype="0" fill="hold" grpId="3" nodeType="withEffect">
                                  <p:stCondLst>
                                    <p:cond delay="0"/>
                                  </p:stCondLst>
                                  <p:childTnLst>
                                    <p:animEffect transition="out" filter="fade">
                                      <p:cBhvr>
                                        <p:cTn id="105" dur="500"/>
                                        <p:tgtEl>
                                          <p:spTgt spid="6"/>
                                        </p:tgtEl>
                                      </p:cBhvr>
                                    </p:animEffect>
                                    <p:set>
                                      <p:cBhvr>
                                        <p:cTn id="106" dur="1" fill="hold">
                                          <p:stCondLst>
                                            <p:cond delay="499"/>
                                          </p:stCondLst>
                                        </p:cTn>
                                        <p:tgtEl>
                                          <p:spTgt spid="6"/>
                                        </p:tgtEl>
                                        <p:attrNameLst>
                                          <p:attrName>style.visibility</p:attrName>
                                        </p:attrNameLst>
                                      </p:cBhvr>
                                      <p:to>
                                        <p:strVal val="hidden"/>
                                      </p:to>
                                    </p:set>
                                  </p:childTnLst>
                                </p:cTn>
                              </p:par>
                            </p:childTnLst>
                          </p:cTn>
                        </p:par>
                        <p:par>
                          <p:cTn id="107" fill="hold">
                            <p:stCondLst>
                              <p:cond delay="500"/>
                            </p:stCondLst>
                            <p:childTnLst>
                              <p:par>
                                <p:cTn id="108" presetID="10" presetClass="entr" presetSubtype="0" fill="hold" grpId="0" nodeType="afterEffect">
                                  <p:stCondLst>
                                    <p:cond delay="0"/>
                                  </p:stCondLst>
                                  <p:childTnLst>
                                    <p:set>
                                      <p:cBhvr>
                                        <p:cTn id="109" dur="1" fill="hold">
                                          <p:stCondLst>
                                            <p:cond delay="0"/>
                                          </p:stCondLst>
                                        </p:cTn>
                                        <p:tgtEl>
                                          <p:spTgt spid="23"/>
                                        </p:tgtEl>
                                        <p:attrNameLst>
                                          <p:attrName>style.visibility</p:attrName>
                                        </p:attrNameLst>
                                      </p:cBhvr>
                                      <p:to>
                                        <p:strVal val="visible"/>
                                      </p:to>
                                    </p:set>
                                    <p:animEffect transition="in" filter="fade">
                                      <p:cBhvr>
                                        <p:cTn id="110" dur="500"/>
                                        <p:tgtEl>
                                          <p:spTgt spid="23"/>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24"/>
                                        </p:tgtEl>
                                        <p:attrNameLst>
                                          <p:attrName>style.visibility</p:attrName>
                                        </p:attrNameLst>
                                      </p:cBhvr>
                                      <p:to>
                                        <p:strVal val="visible"/>
                                      </p:to>
                                    </p:set>
                                    <p:animEffect transition="in" filter="fade">
                                      <p:cBhvr>
                                        <p:cTn id="113" dur="500"/>
                                        <p:tgtEl>
                                          <p:spTgt spid="24"/>
                                        </p:tgtEl>
                                      </p:cBhvr>
                                    </p:animEffect>
                                  </p:childTnLst>
                                </p:cTn>
                              </p:par>
                            </p:childTnLst>
                          </p:cTn>
                        </p:par>
                      </p:childTnLst>
                    </p:cTn>
                  </p:par>
                  <p:par>
                    <p:cTn id="114" fill="hold">
                      <p:stCondLst>
                        <p:cond delay="indefinite"/>
                      </p:stCondLst>
                      <p:childTnLst>
                        <p:par>
                          <p:cTn id="115" fill="hold">
                            <p:stCondLst>
                              <p:cond delay="0"/>
                            </p:stCondLst>
                            <p:childTnLst>
                              <p:par>
                                <p:cTn id="116" presetID="10" presetClass="entr" presetSubtype="0" fill="hold" grpId="0" nodeType="clickEffect">
                                  <p:stCondLst>
                                    <p:cond delay="0"/>
                                  </p:stCondLst>
                                  <p:childTnLst>
                                    <p:set>
                                      <p:cBhvr>
                                        <p:cTn id="117" dur="1" fill="hold">
                                          <p:stCondLst>
                                            <p:cond delay="0"/>
                                          </p:stCondLst>
                                        </p:cTn>
                                        <p:tgtEl>
                                          <p:spTgt spid="27"/>
                                        </p:tgtEl>
                                        <p:attrNameLst>
                                          <p:attrName>style.visibility</p:attrName>
                                        </p:attrNameLst>
                                      </p:cBhvr>
                                      <p:to>
                                        <p:strVal val="visible"/>
                                      </p:to>
                                    </p:set>
                                    <p:animEffect transition="in" filter="fade">
                                      <p:cBhvr>
                                        <p:cTn id="118" dur="1000"/>
                                        <p:tgtEl>
                                          <p:spTgt spid="27"/>
                                        </p:tgtEl>
                                      </p:cBhvr>
                                    </p:animEffect>
                                  </p:childTnLst>
                                </p:cTn>
                              </p:par>
                            </p:childTnLst>
                          </p:cTn>
                        </p:par>
                        <p:par>
                          <p:cTn id="119" fill="hold">
                            <p:stCondLst>
                              <p:cond delay="1000"/>
                            </p:stCondLst>
                            <p:childTnLst>
                              <p:par>
                                <p:cTn id="120" presetID="10" presetClass="entr" presetSubtype="0" fill="hold" grpId="0" nodeType="afterEffect">
                                  <p:stCondLst>
                                    <p:cond delay="0"/>
                                  </p:stCondLst>
                                  <p:childTnLst>
                                    <p:set>
                                      <p:cBhvr>
                                        <p:cTn id="121" dur="1" fill="hold">
                                          <p:stCondLst>
                                            <p:cond delay="0"/>
                                          </p:stCondLst>
                                        </p:cTn>
                                        <p:tgtEl>
                                          <p:spTgt spid="28"/>
                                        </p:tgtEl>
                                        <p:attrNameLst>
                                          <p:attrName>style.visibility</p:attrName>
                                        </p:attrNameLst>
                                      </p:cBhvr>
                                      <p:to>
                                        <p:strVal val="visible"/>
                                      </p:to>
                                    </p:set>
                                    <p:animEffect transition="in" filter="fade">
                                      <p:cBhvr>
                                        <p:cTn id="122" dur="1000"/>
                                        <p:tgtEl>
                                          <p:spTgt spid="28"/>
                                        </p:tgtEl>
                                      </p:cBhvr>
                                    </p:animEffect>
                                  </p:childTnLst>
                                </p:cTn>
                              </p:par>
                            </p:childTnLst>
                          </p:cTn>
                        </p:par>
                        <p:par>
                          <p:cTn id="123" fill="hold">
                            <p:stCondLst>
                              <p:cond delay="2000"/>
                            </p:stCondLst>
                            <p:childTnLst>
                              <p:par>
                                <p:cTn id="124" presetID="10" presetClass="entr" presetSubtype="0" fill="hold" grpId="0" nodeType="afterEffect">
                                  <p:stCondLst>
                                    <p:cond delay="0"/>
                                  </p:stCondLst>
                                  <p:childTnLst>
                                    <p:set>
                                      <p:cBhvr>
                                        <p:cTn id="125" dur="1" fill="hold">
                                          <p:stCondLst>
                                            <p:cond delay="0"/>
                                          </p:stCondLst>
                                        </p:cTn>
                                        <p:tgtEl>
                                          <p:spTgt spid="25"/>
                                        </p:tgtEl>
                                        <p:attrNameLst>
                                          <p:attrName>style.visibility</p:attrName>
                                        </p:attrNameLst>
                                      </p:cBhvr>
                                      <p:to>
                                        <p:strVal val="visible"/>
                                      </p:to>
                                    </p:set>
                                    <p:animEffect transition="in" filter="fade">
                                      <p:cBhvr>
                                        <p:cTn id="126" dur="1000"/>
                                        <p:tgtEl>
                                          <p:spTgt spid="25"/>
                                        </p:tgtEl>
                                      </p:cBhvr>
                                    </p:animEffect>
                                  </p:childTnLst>
                                </p:cTn>
                              </p:par>
                            </p:childTnLst>
                          </p:cTn>
                        </p:par>
                        <p:par>
                          <p:cTn id="127" fill="hold">
                            <p:stCondLst>
                              <p:cond delay="3000"/>
                            </p:stCondLst>
                            <p:childTnLst>
                              <p:par>
                                <p:cTn id="128" presetID="10" presetClass="entr" presetSubtype="0" fill="hold" nodeType="afterEffect">
                                  <p:stCondLst>
                                    <p:cond delay="0"/>
                                  </p:stCondLst>
                                  <p:childTnLst>
                                    <p:set>
                                      <p:cBhvr>
                                        <p:cTn id="129" dur="1" fill="hold">
                                          <p:stCondLst>
                                            <p:cond delay="0"/>
                                          </p:stCondLst>
                                        </p:cTn>
                                        <p:tgtEl>
                                          <p:spTgt spid="17"/>
                                        </p:tgtEl>
                                        <p:attrNameLst>
                                          <p:attrName>style.visibility</p:attrName>
                                        </p:attrNameLst>
                                      </p:cBhvr>
                                      <p:to>
                                        <p:strVal val="visible"/>
                                      </p:to>
                                    </p:set>
                                    <p:animEffect transition="in" filter="fade">
                                      <p:cBhvr>
                                        <p:cTn id="130" dur="500"/>
                                        <p:tgtEl>
                                          <p:spTgt spid="17"/>
                                        </p:tgtEl>
                                      </p:cBhvr>
                                    </p:animEffect>
                                  </p:childTnLst>
                                </p:cTn>
                              </p:par>
                            </p:childTnLst>
                          </p:cTn>
                        </p:par>
                      </p:childTnLst>
                    </p:cTn>
                  </p:par>
                  <p:par>
                    <p:cTn id="131" fill="hold">
                      <p:stCondLst>
                        <p:cond delay="indefinite"/>
                      </p:stCondLst>
                      <p:childTnLst>
                        <p:par>
                          <p:cTn id="132" fill="hold">
                            <p:stCondLst>
                              <p:cond delay="0"/>
                            </p:stCondLst>
                            <p:childTnLst>
                              <p:par>
                                <p:cTn id="133" presetID="10" presetClass="entr" presetSubtype="0" fill="hold" grpId="0" nodeType="clickEffect">
                                  <p:stCondLst>
                                    <p:cond delay="0"/>
                                  </p:stCondLst>
                                  <p:childTnLst>
                                    <p:set>
                                      <p:cBhvr>
                                        <p:cTn id="134" dur="1" fill="hold">
                                          <p:stCondLst>
                                            <p:cond delay="0"/>
                                          </p:stCondLst>
                                        </p:cTn>
                                        <p:tgtEl>
                                          <p:spTgt spid="3">
                                            <p:txEl>
                                              <p:pRg st="6" end="6"/>
                                            </p:txEl>
                                          </p:spTgt>
                                        </p:tgtEl>
                                        <p:attrNameLst>
                                          <p:attrName>style.visibility</p:attrName>
                                        </p:attrNameLst>
                                      </p:cBhvr>
                                      <p:to>
                                        <p:strVal val="visible"/>
                                      </p:to>
                                    </p:set>
                                    <p:animEffect transition="in" filter="fade">
                                      <p:cBhvr>
                                        <p:cTn id="135"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36" fill="hold" display="0">
                  <p:stCondLst>
                    <p:cond delay="indefinite"/>
                  </p:stCondLst>
                  <p:endCondLst>
                    <p:cond evt="onStopAudio" delay="0">
                      <p:tgtEl>
                        <p:sldTgt/>
                      </p:tgtEl>
                    </p:cond>
                  </p:endCondLst>
                </p:cTn>
                <p:tgtEl>
                  <p:spTgt spid="10"/>
                </p:tgtEl>
              </p:cMediaNode>
            </p:audio>
            <p:audio isNarration="1">
              <p:cMediaNode vol="80000" showWhenStopped="0">
                <p:cTn id="137" fill="hold" display="0">
                  <p:stCondLst>
                    <p:cond delay="indefinite"/>
                  </p:stCondLst>
                  <p:endCondLst>
                    <p:cond evt="onStopAudio" delay="0">
                      <p:tgtEl>
                        <p:sldTgt/>
                      </p:tgtEl>
                    </p:cond>
                  </p:endCondLst>
                </p:cTn>
                <p:tgtEl>
                  <p:spTgt spid="11"/>
                </p:tgtEl>
              </p:cMediaNode>
            </p:audio>
          </p:childTnLst>
        </p:cTn>
      </p:par>
    </p:tnLst>
    <p:bldLst>
      <p:bldP spid="27" grpId="0" uiExpand="1" animBg="1"/>
      <p:bldP spid="28" grpId="0" uiExpand="1" animBg="1"/>
      <p:bldP spid="3" grpId="0" uiExpand="1" build="p"/>
      <p:bldP spid="5" grpId="0" uiExpand="1" animBg="1"/>
      <p:bldP spid="5" grpId="1" uiExpand="1" animBg="1"/>
      <p:bldP spid="5" grpId="2" uiExpand="1" animBg="1"/>
      <p:bldP spid="5" grpId="3" animBg="1"/>
      <p:bldP spid="6" grpId="0" uiExpand="1" animBg="1"/>
      <p:bldP spid="6" grpId="1" uiExpand="1" animBg="1"/>
      <p:bldP spid="6" grpId="2" uiExpand="1" animBg="1"/>
      <p:bldP spid="6" grpId="3" animBg="1"/>
      <p:bldP spid="19" grpId="0" uiExpand="1" animBg="1"/>
      <p:bldP spid="19" grpId="1" uiExpand="1" animBg="1"/>
      <p:bldP spid="20" grpId="0" uiExpand="1" animBg="1"/>
      <p:bldP spid="20" grpId="1" uiExpand="1" animBg="1"/>
      <p:bldP spid="21" grpId="0" uiExpand="1" animBg="1"/>
      <p:bldP spid="21" grpId="1" animBg="1"/>
      <p:bldP spid="22" grpId="0" uiExpand="1" animBg="1"/>
      <p:bldP spid="22" grpId="1" animBg="1"/>
      <p:bldP spid="23" grpId="0"/>
      <p:bldP spid="24" grpId="0"/>
      <p:bldP spid="25" grpId="0" uiExpand="1" animBg="1"/>
    </p:bld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83A0334-A864-439A-8AC5-7F321977B90A}"/>
              </a:ext>
            </a:extLst>
          </p:cNvPr>
          <p:cNvSpPr>
            <a:spLocks noGrp="1"/>
          </p:cNvSpPr>
          <p:nvPr>
            <p:ph idx="1"/>
          </p:nvPr>
        </p:nvSpPr>
        <p:spPr>
          <a:xfrm>
            <a:off x="400050" y="1747507"/>
            <a:ext cx="8686800" cy="3738893"/>
          </a:xfrm>
        </p:spPr>
        <p:txBody>
          <a:bodyPr anchor="ctr">
            <a:noAutofit/>
          </a:bodyPr>
          <a:lstStyle/>
          <a:p>
            <a:pPr marL="342900" lvl="1" indent="0">
              <a:buNone/>
            </a:pPr>
            <a:r>
              <a:rPr lang="en-US" sz="3300" b="1" dirty="0">
                <a:solidFill>
                  <a:srgbClr val="FF0066"/>
                </a:solidFill>
              </a:rPr>
              <a:t>CROW-cache + CROW-ref</a:t>
            </a:r>
          </a:p>
          <a:p>
            <a:pPr lvl="2">
              <a:buClr>
                <a:schemeClr val="tx1"/>
              </a:buClr>
            </a:pPr>
            <a:r>
              <a:rPr lang="en-US" sz="3000" dirty="0">
                <a:solidFill>
                  <a:srgbClr val="00B050"/>
                </a:solidFill>
              </a:rPr>
              <a:t>20% speedup</a:t>
            </a:r>
          </a:p>
          <a:p>
            <a:pPr lvl="2">
              <a:buClr>
                <a:schemeClr val="tx1"/>
              </a:buClr>
            </a:pPr>
            <a:r>
              <a:rPr lang="en-US" sz="3000" dirty="0">
                <a:solidFill>
                  <a:srgbClr val="00B050"/>
                </a:solidFill>
              </a:rPr>
              <a:t>22% less DRAM energy</a:t>
            </a:r>
          </a:p>
          <a:p>
            <a:pPr lvl="2">
              <a:buClr>
                <a:schemeClr val="tx1"/>
              </a:buClr>
            </a:pPr>
            <a:endParaRPr lang="en-US" sz="3300" i="1" dirty="0"/>
          </a:p>
          <a:p>
            <a:pPr marL="342900" lvl="1" indent="0">
              <a:buNone/>
            </a:pPr>
            <a:r>
              <a:rPr lang="en-US" sz="3300" b="1" dirty="0"/>
              <a:t>Hardware Overhead</a:t>
            </a:r>
          </a:p>
          <a:p>
            <a:pPr lvl="2">
              <a:buClr>
                <a:schemeClr val="tx1"/>
              </a:buClr>
            </a:pPr>
            <a:r>
              <a:rPr lang="en-US" sz="3000" dirty="0">
                <a:solidFill>
                  <a:srgbClr val="C00000"/>
                </a:solidFill>
              </a:rPr>
              <a:t>0.5% DRAM chip area</a:t>
            </a:r>
          </a:p>
          <a:p>
            <a:pPr lvl="2">
              <a:buClr>
                <a:schemeClr val="tx1"/>
              </a:buClr>
            </a:pPr>
            <a:r>
              <a:rPr lang="en-US" sz="3000" dirty="0">
                <a:solidFill>
                  <a:srgbClr val="C00000"/>
                </a:solidFill>
              </a:rPr>
              <a:t>1.6% DRAM capacity</a:t>
            </a:r>
          </a:p>
          <a:p>
            <a:pPr lvl="2">
              <a:buClr>
                <a:schemeClr val="tx1"/>
              </a:buClr>
            </a:pPr>
            <a:r>
              <a:rPr lang="en-US" sz="3000" dirty="0">
                <a:solidFill>
                  <a:srgbClr val="C00000"/>
                </a:solidFill>
              </a:rPr>
              <a:t>11.3 KiB memory controller storage</a:t>
            </a:r>
          </a:p>
        </p:txBody>
      </p:sp>
      <p:sp>
        <p:nvSpPr>
          <p:cNvPr id="2" name="Title 1">
            <a:extLst>
              <a:ext uri="{FF2B5EF4-FFF2-40B4-BE49-F238E27FC236}">
                <a16:creationId xmlns:a16="http://schemas.microsoft.com/office/drawing/2014/main" id="{B57DA618-DA85-4786-B350-9C791313FE0A}"/>
              </a:ext>
            </a:extLst>
          </p:cNvPr>
          <p:cNvSpPr>
            <a:spLocks noGrp="1"/>
          </p:cNvSpPr>
          <p:nvPr>
            <p:ph type="title"/>
          </p:nvPr>
        </p:nvSpPr>
        <p:spPr/>
        <p:txBody>
          <a:bodyPr>
            <a:normAutofit/>
          </a:bodyPr>
          <a:lstStyle/>
          <a:p>
            <a:r>
              <a:rPr lang="en-US" dirty="0"/>
              <a:t>Key Results</a:t>
            </a:r>
          </a:p>
        </p:txBody>
      </p:sp>
      <p:pic>
        <p:nvPicPr>
          <p:cNvPr id="7" name="Audio 6">
            <a:hlinkClick r:id="" action="ppaction://media"/>
            <a:extLst>
              <a:ext uri="{FF2B5EF4-FFF2-40B4-BE49-F238E27FC236}">
                <a16:creationId xmlns:a16="http://schemas.microsoft.com/office/drawing/2014/main" id="{53BFB404-FA21-42FA-9237-5335FDFBCAAD}"/>
              </a:ext>
            </a:extLst>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8664178" y="5520928"/>
            <a:ext cx="365522" cy="365522"/>
          </a:xfrm>
          <a:prstGeom prst="rect">
            <a:avLst/>
          </a:prstGeom>
        </p:spPr>
      </p:pic>
    </p:spTree>
    <p:custDataLst>
      <p:tags r:id="rId1"/>
    </p:custDataLst>
    <p:extLst>
      <p:ext uri="{BB962C8B-B14F-4D97-AF65-F5344CB8AC3E}">
        <p14:creationId xmlns:p14="http://schemas.microsoft.com/office/powerpoint/2010/main" val="2535501789"/>
      </p:ext>
    </p:extLst>
  </p:cSld>
  <p:clrMapOvr>
    <a:masterClrMapping/>
  </p:clrMapOvr>
  <mc:AlternateContent xmlns:mc="http://schemas.openxmlformats.org/markup-compatibility/2006" xmlns:p14="http://schemas.microsoft.com/office/powerpoint/2010/main">
    <mc:Choice Requires="p14">
      <p:transition spd="slow" p14:dur="2000" advTm="19134"/>
    </mc:Choice>
    <mc:Fallback xmlns="">
      <p:transition spd="slow" advTm="19134"/>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7"/>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500"/>
                                        <p:tgtEl>
                                          <p:spTgt spid="3">
                                            <p:txEl>
                                              <p:pRg st="1" end="1"/>
                                            </p:txEl>
                                          </p:spTgt>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
                                            <p:txEl>
                                              <p:pRg st="4" end="4"/>
                                            </p:txEl>
                                          </p:spTgt>
                                        </p:tgtEl>
                                        <p:attrNameLst>
                                          <p:attrName>style.visibility</p:attrName>
                                        </p:attrNameLst>
                                      </p:cBhvr>
                                      <p:to>
                                        <p:strVal val="visible"/>
                                      </p:to>
                                    </p:set>
                                    <p:animEffect transition="in" filter="fade">
                                      <p:cBhvr>
                                        <p:cTn id="20" dur="500"/>
                                        <p:tgtEl>
                                          <p:spTgt spid="3">
                                            <p:txEl>
                                              <p:pRg st="4" end="4"/>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animEffect transition="in" filter="fade">
                                      <p:cBhvr>
                                        <p:cTn id="23" dur="500"/>
                                        <p:tgtEl>
                                          <p:spTgt spid="3">
                                            <p:txEl>
                                              <p:pRg st="5" end="5"/>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
                                            <p:txEl>
                                              <p:pRg st="6" end="6"/>
                                            </p:txEl>
                                          </p:spTgt>
                                        </p:tgtEl>
                                        <p:attrNameLst>
                                          <p:attrName>style.visibility</p:attrName>
                                        </p:attrNameLst>
                                      </p:cBhvr>
                                      <p:to>
                                        <p:strVal val="visible"/>
                                      </p:to>
                                    </p:set>
                                    <p:animEffect transition="in" filter="fade">
                                      <p:cBhvr>
                                        <p:cTn id="26" dur="500"/>
                                        <p:tgtEl>
                                          <p:spTgt spid="3">
                                            <p:txEl>
                                              <p:pRg st="6" end="6"/>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animEffect transition="in" filter="fade">
                                      <p:cBhvr>
                                        <p:cTn id="29"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isNarration="1">
              <p:cMediaNode vol="80000" showWhenStopped="0">
                <p:cTn id="30" fill="hold" display="0">
                  <p:stCondLst>
                    <p:cond delay="indefinite"/>
                  </p:stCondLst>
                  <p:endCondLst>
                    <p:cond evt="onStopAudio" delay="0">
                      <p:tgtEl>
                        <p:sldTgt/>
                      </p:tgtEl>
                    </p:cond>
                  </p:endCondLst>
                </p:cTn>
                <p:tgtEl>
                  <p:spTgt spid="7"/>
                </p:tgtEl>
              </p:cMediaNode>
            </p:audio>
          </p:childTnLst>
        </p:cTn>
      </p:par>
    </p:tnLst>
    <p:bldLst>
      <p:bldP spid="3" grpId="0" uiExpand="1" build="p"/>
    </p:bld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CROW</a:t>
            </a:r>
          </a:p>
        </p:txBody>
      </p:sp>
      <p:sp>
        <p:nvSpPr>
          <p:cNvPr id="3" name="Content Placeholder 2"/>
          <p:cNvSpPr>
            <a:spLocks noGrp="1"/>
          </p:cNvSpPr>
          <p:nvPr>
            <p:ph idx="1"/>
          </p:nvPr>
        </p:nvSpPr>
        <p:spPr/>
        <p:txBody>
          <a:bodyPr/>
          <a:lstStyle/>
          <a:p>
            <a:r>
              <a:rPr lang="en-US" sz="1700" dirty="0"/>
              <a:t>Hasan Hassan, Minesh Patel, </a:t>
            </a:r>
            <a:r>
              <a:rPr lang="en-US" sz="1700" dirty="0" err="1"/>
              <a:t>Jeremie</a:t>
            </a:r>
            <a:r>
              <a:rPr lang="en-US" sz="1700" dirty="0"/>
              <a:t> S. Kim, A. </a:t>
            </a:r>
            <a:r>
              <a:rPr lang="en-US" sz="1700" dirty="0" err="1"/>
              <a:t>Giray</a:t>
            </a:r>
            <a:r>
              <a:rPr lang="en-US" sz="1700" dirty="0"/>
              <a:t> </a:t>
            </a:r>
            <a:r>
              <a:rPr lang="en-US" sz="1700" dirty="0" err="1"/>
              <a:t>Yaglikci</a:t>
            </a:r>
            <a:r>
              <a:rPr lang="en-US" sz="1700" dirty="0"/>
              <a:t>, Nandita Vijaykumar, Nika </a:t>
            </a:r>
            <a:r>
              <a:rPr lang="en-US" sz="1700" dirty="0" err="1"/>
              <a:t>Mansourighiasi</a:t>
            </a:r>
            <a:r>
              <a:rPr lang="en-US" sz="1700" dirty="0"/>
              <a:t>, Saugata Ghose, and Onur Mutlu,</a:t>
            </a:r>
            <a:br>
              <a:rPr lang="en-US" sz="1700" dirty="0"/>
            </a:br>
            <a:r>
              <a:rPr lang="en-US" sz="1700" b="1" dirty="0">
                <a:hlinkClick r:id="rId2"/>
              </a:rPr>
              <a:t>"CROW: A Low-Cost Substrate for Improving DRAM Performance, Energy Efficiency, and Reliability"</a:t>
            </a:r>
            <a:br>
              <a:rPr lang="en-US" sz="1700" dirty="0"/>
            </a:br>
            <a:r>
              <a:rPr lang="en-US" sz="1700" i="1" dirty="0"/>
              <a:t>Proceedings of the </a:t>
            </a:r>
            <a:r>
              <a:rPr lang="en-US" sz="1700" i="1" dirty="0">
                <a:hlinkClick r:id="rId3"/>
              </a:rPr>
              <a:t>46th International Symposium on Computer Architecture</a:t>
            </a:r>
            <a:r>
              <a:rPr lang="en-US" sz="1700" i="1" dirty="0"/>
              <a:t> (</a:t>
            </a:r>
            <a:r>
              <a:rPr lang="en-US" sz="1700" b="1" i="1" dirty="0"/>
              <a:t>ISCA</a:t>
            </a:r>
            <a:r>
              <a:rPr lang="en-US" sz="1700" i="1" dirty="0"/>
              <a:t>)</a:t>
            </a:r>
            <a:r>
              <a:rPr lang="en-US" sz="1700" dirty="0"/>
              <a:t>, Phoenix, AZ, USA, June 2019.</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Lightning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Poster (pptx)</a:t>
            </a:r>
            <a:r>
              <a:rPr lang="en-US" sz="1700" dirty="0"/>
              <a:t> </a:t>
            </a:r>
            <a:r>
              <a:rPr lang="en-US" sz="1700" dirty="0">
                <a:hlinkClick r:id="rId9"/>
              </a:rPr>
              <a:t>(pdf)</a:t>
            </a:r>
            <a:r>
              <a:rPr lang="en-US" sz="1700" dirty="0"/>
              <a:t>]</a:t>
            </a:r>
            <a:br>
              <a:rPr lang="en-US" sz="1700" dirty="0"/>
            </a:br>
            <a:r>
              <a:rPr lang="en-US" sz="1700" dirty="0"/>
              <a:t>[</a:t>
            </a:r>
            <a:r>
              <a:rPr lang="en-US" sz="1700" dirty="0">
                <a:hlinkClick r:id="rId10"/>
              </a:rPr>
              <a:t>Lightning Talk Video</a:t>
            </a:r>
            <a:r>
              <a:rPr lang="en-US" sz="1700" dirty="0"/>
              <a:t> (3 minutes)]</a:t>
            </a:r>
            <a:br>
              <a:rPr lang="en-US" sz="1700" dirty="0"/>
            </a:br>
            <a:r>
              <a:rPr lang="en-US" sz="1700" dirty="0"/>
              <a:t>[</a:t>
            </a:r>
            <a:r>
              <a:rPr lang="en-US" sz="1700" dirty="0">
                <a:hlinkClick r:id="rId11"/>
              </a:rPr>
              <a:t>Full Talk Video</a:t>
            </a:r>
            <a:r>
              <a:rPr lang="en-US" sz="1700" dirty="0"/>
              <a:t> (16 minutes)]</a:t>
            </a:r>
            <a:br>
              <a:rPr lang="en-US" sz="1700" dirty="0"/>
            </a:br>
            <a:r>
              <a:rPr lang="en-US" sz="1700" dirty="0"/>
              <a:t>[</a:t>
            </a:r>
            <a:r>
              <a:rPr lang="en-US" sz="1700" dirty="0">
                <a:hlinkClick r:id="rId12"/>
              </a:rPr>
              <a:t>Source Code for CROW</a:t>
            </a:r>
            <a:r>
              <a:rPr lang="en-US" sz="1700" dirty="0"/>
              <a:t> (Ramulator and Circuit Modeling)]</a:t>
            </a:r>
            <a:br>
              <a:rPr lang="en-US" sz="1700" dirty="0"/>
            </a:br>
            <a:endParaRPr lang="en-US" sz="17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AF949416-2B44-2245-91D3-C3136C03D9B6}"/>
              </a:ext>
            </a:extLst>
          </p:cNvPr>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38100" y="4329801"/>
            <a:ext cx="9144000" cy="2217049"/>
          </a:xfrm>
          <a:prstGeom prst="rect">
            <a:avLst/>
          </a:prstGeom>
        </p:spPr>
      </p:pic>
    </p:spTree>
    <p:extLst>
      <p:ext uri="{BB962C8B-B14F-4D97-AF65-F5344CB8AC3E}">
        <p14:creationId xmlns:p14="http://schemas.microsoft.com/office/powerpoint/2010/main" val="384842585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E503BB-C474-3743-9AED-4F8E5978E0F9}"/>
              </a:ext>
            </a:extLst>
          </p:cNvPr>
          <p:cNvSpPr>
            <a:spLocks noGrp="1"/>
          </p:cNvSpPr>
          <p:nvPr>
            <p:ph type="title"/>
          </p:nvPr>
        </p:nvSpPr>
        <p:spPr>
          <a:xfrm>
            <a:off x="228600" y="152400"/>
            <a:ext cx="8915400" cy="1066800"/>
          </a:xfrm>
        </p:spPr>
        <p:txBody>
          <a:bodyPr/>
          <a:lstStyle/>
          <a:p>
            <a:r>
              <a:rPr lang="en-US" sz="3600" dirty="0"/>
              <a:t>CLR-DRAM: Capacity-Latency Reconfigurability</a:t>
            </a:r>
          </a:p>
        </p:txBody>
      </p:sp>
      <p:sp>
        <p:nvSpPr>
          <p:cNvPr id="3" name="Content Placeholder 2">
            <a:extLst>
              <a:ext uri="{FF2B5EF4-FFF2-40B4-BE49-F238E27FC236}">
                <a16:creationId xmlns:a16="http://schemas.microsoft.com/office/drawing/2014/main" id="{46338C27-AA63-F346-9B31-7ED0FA9A86DD}"/>
              </a:ext>
            </a:extLst>
          </p:cNvPr>
          <p:cNvSpPr>
            <a:spLocks noGrp="1"/>
          </p:cNvSpPr>
          <p:nvPr>
            <p:ph idx="1"/>
          </p:nvPr>
        </p:nvSpPr>
        <p:spPr/>
        <p:txBody>
          <a:bodyPr/>
          <a:lstStyle/>
          <a:p>
            <a:r>
              <a:rPr lang="en-US" sz="2200" dirty="0" err="1"/>
              <a:t>Haocong</a:t>
            </a:r>
            <a:r>
              <a:rPr lang="en-US" sz="2200" dirty="0"/>
              <a:t> Luo, Taha </a:t>
            </a:r>
            <a:r>
              <a:rPr lang="en-US" sz="2200" dirty="0" err="1"/>
              <a:t>Shahroodi</a:t>
            </a:r>
            <a:r>
              <a:rPr lang="en-US" sz="2200" dirty="0"/>
              <a:t>, Hasan Hassan, Minesh Patel, A. </a:t>
            </a:r>
            <a:r>
              <a:rPr lang="en-US" sz="2200" dirty="0" err="1"/>
              <a:t>Giray</a:t>
            </a:r>
            <a:r>
              <a:rPr lang="en-US" sz="2200" dirty="0"/>
              <a:t> </a:t>
            </a:r>
            <a:r>
              <a:rPr lang="en-US" sz="2200" dirty="0" err="1"/>
              <a:t>Yaglikci</a:t>
            </a:r>
            <a:r>
              <a:rPr lang="en-US" sz="2200" dirty="0"/>
              <a:t>, Lois </a:t>
            </a:r>
            <a:r>
              <a:rPr lang="en-US" sz="2200" dirty="0" err="1"/>
              <a:t>Orosa</a:t>
            </a:r>
            <a:r>
              <a:rPr lang="en-US" sz="2200" dirty="0"/>
              <a:t>, Jisung Park, and Onur Mutlu,</a:t>
            </a:r>
            <a:br>
              <a:rPr lang="en-US" sz="2200" dirty="0"/>
            </a:br>
            <a:r>
              <a:rPr lang="en-US" sz="2200" b="1" dirty="0">
                <a:hlinkClick r:id="rId2"/>
              </a:rPr>
              <a:t>"CLR-DRAM: A Low-Cost DRAM Architecture Enabling Dynamic Capacity-Latency Trade-Off"</a:t>
            </a:r>
            <a:br>
              <a:rPr lang="en-US" sz="2200" dirty="0"/>
            </a:br>
            <a:r>
              <a:rPr lang="en-US" sz="2200" i="1" dirty="0"/>
              <a:t>Proceedings of the </a:t>
            </a:r>
            <a:r>
              <a:rPr lang="en-US" sz="2200" i="1" dirty="0">
                <a:hlinkClick r:id="rId3"/>
              </a:rPr>
              <a:t>47th International Symposium on Computer Architecture</a:t>
            </a:r>
            <a:r>
              <a:rPr lang="en-US" sz="2200" i="1" dirty="0"/>
              <a:t> (</a:t>
            </a:r>
            <a:r>
              <a:rPr lang="en-US" sz="2200" b="1" i="1" dirty="0"/>
              <a:t>ISCA</a:t>
            </a:r>
            <a:r>
              <a:rPr lang="en-US" sz="2200" i="1" dirty="0"/>
              <a:t>)</a:t>
            </a:r>
            <a:r>
              <a:rPr lang="en-US" sz="2200" dirty="0"/>
              <a:t>, Valencia, Spain, June 2020.</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a:t>
            </a:r>
            <a:br>
              <a:rPr lang="en-US" sz="2200" dirty="0"/>
            </a:br>
            <a:r>
              <a:rPr lang="en-US" sz="2200" dirty="0"/>
              <a:t>[</a:t>
            </a:r>
            <a:r>
              <a:rPr lang="en-US" sz="2200" dirty="0">
                <a:hlinkClick r:id="rId6"/>
              </a:rPr>
              <a:t>Lightning Talk Slides (pptx)</a:t>
            </a:r>
            <a:r>
              <a:rPr lang="en-US" sz="2200" dirty="0"/>
              <a:t> </a:t>
            </a:r>
            <a:r>
              <a:rPr lang="en-US" sz="2200" dirty="0">
                <a:hlinkClick r:id="rId7"/>
              </a:rPr>
              <a:t>(pdf)</a:t>
            </a:r>
            <a:r>
              <a:rPr lang="en-US" sz="2200" dirty="0"/>
              <a:t>]</a:t>
            </a:r>
            <a:br>
              <a:rPr lang="en-US" sz="2200" dirty="0"/>
            </a:br>
            <a:r>
              <a:rPr lang="en-US" sz="2200" dirty="0"/>
              <a:t>[</a:t>
            </a:r>
            <a:r>
              <a:rPr lang="en-US" sz="2200" dirty="0">
                <a:hlinkClick r:id="rId8"/>
              </a:rPr>
              <a:t>Talk Video</a:t>
            </a:r>
            <a:r>
              <a:rPr lang="en-US" sz="2200" dirty="0"/>
              <a:t> (20 minutes)]</a:t>
            </a:r>
            <a:br>
              <a:rPr lang="en-US" sz="2200" dirty="0"/>
            </a:br>
            <a:r>
              <a:rPr lang="en-US" sz="2200" dirty="0"/>
              <a:t>[</a:t>
            </a:r>
            <a:r>
              <a:rPr lang="en-US" sz="2200" dirty="0">
                <a:hlinkClick r:id="rId9"/>
              </a:rPr>
              <a:t>Lightning Talk Video</a:t>
            </a:r>
            <a:r>
              <a:rPr lang="en-US" sz="2200" dirty="0"/>
              <a:t> (3 minutes)]</a:t>
            </a:r>
          </a:p>
          <a:p>
            <a:pPr marL="0" indent="0">
              <a:buNone/>
            </a:pPr>
            <a:endParaRPr lang="en-US" sz="2200" dirty="0"/>
          </a:p>
        </p:txBody>
      </p:sp>
      <p:sp>
        <p:nvSpPr>
          <p:cNvPr id="4" name="Slide Number Placeholder 3">
            <a:extLst>
              <a:ext uri="{FF2B5EF4-FFF2-40B4-BE49-F238E27FC236}">
                <a16:creationId xmlns:a16="http://schemas.microsoft.com/office/drawing/2014/main" id="{BE9F525C-1573-0943-86E0-ACEB4B8A310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D0F14FA1-CD5D-204C-A4F6-152CF334C6AE}"/>
              </a:ext>
            </a:extLst>
          </p:cNvPr>
          <p:cNvPicPr>
            <a:picLocks noChangeAspect="1"/>
          </p:cNvPicPr>
          <p:nvPr/>
        </p:nvPicPr>
        <p:blipFill>
          <a:blip r:embed="rId10"/>
          <a:stretch>
            <a:fillRect/>
          </a:stretch>
        </p:blipFill>
        <p:spPr>
          <a:xfrm>
            <a:off x="1330142" y="4692650"/>
            <a:ext cx="6489700" cy="1854200"/>
          </a:xfrm>
          <a:prstGeom prst="rect">
            <a:avLst/>
          </a:prstGeom>
        </p:spPr>
      </p:pic>
    </p:spTree>
    <p:extLst>
      <p:ext uri="{BB962C8B-B14F-4D97-AF65-F5344CB8AC3E}">
        <p14:creationId xmlns:p14="http://schemas.microsoft.com/office/powerpoint/2010/main" val="460942670"/>
      </p:ext>
    </p:extLst>
  </p:cSld>
  <p:clrMapOvr>
    <a:masterClrMapping/>
  </p:clrMapOvr>
  <p:transition/>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67544" y="1524000"/>
            <a:ext cx="8280920" cy="1752600"/>
          </a:xfrm>
        </p:spPr>
        <p:txBody>
          <a:bodyPr/>
          <a:lstStyle/>
          <a:p>
            <a:pPr algn="ctr"/>
            <a:r>
              <a:rPr lang="en-US" sz="4000" dirty="0"/>
              <a:t>CLR-DRAM: Capacity-Latency Reconfigurable DRAM </a:t>
            </a:r>
            <a:r>
              <a:rPr lang="en-US" sz="3000" b="1" dirty="0"/>
              <a:t>[ISCA 2020]</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468</a:t>
            </a:fld>
            <a:endParaRPr kumimoji="0" lang="en-US" sz="12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37133604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Shape 58"/>
        <p:cNvGrpSpPr/>
        <p:nvPr/>
      </p:nvGrpSpPr>
      <p:grpSpPr>
        <a:xfrm>
          <a:off x="0" y="0"/>
          <a:ext cx="0" cy="0"/>
          <a:chOff x="0" y="0"/>
          <a:chExt cx="0" cy="0"/>
        </a:xfrm>
      </p:grpSpPr>
      <p:pic>
        <p:nvPicPr>
          <p:cNvPr id="59" name="Google Shape;59;p14"/>
          <p:cNvPicPr preferRelativeResize="0"/>
          <p:nvPr/>
        </p:nvPicPr>
        <p:blipFill rotWithShape="1">
          <a:blip r:embed="rId3" cstate="screen">
            <a:alphaModFix/>
            <a:extLst>
              <a:ext uri="{28A0092B-C50C-407E-A947-70E740481C1C}">
                <a14:useLocalDpi xmlns:a14="http://schemas.microsoft.com/office/drawing/2010/main"/>
              </a:ext>
            </a:extLst>
          </a:blip>
          <a:srcRect t="25649" b="27026"/>
          <a:stretch/>
        </p:blipFill>
        <p:spPr>
          <a:xfrm>
            <a:off x="6443436" y="5111650"/>
            <a:ext cx="2332391" cy="613200"/>
          </a:xfrm>
          <a:prstGeom prst="rect">
            <a:avLst/>
          </a:prstGeom>
          <a:noFill/>
          <a:ln>
            <a:noFill/>
          </a:ln>
        </p:spPr>
      </p:pic>
      <p:sp>
        <p:nvSpPr>
          <p:cNvPr id="60" name="Google Shape;60;p14"/>
          <p:cNvSpPr/>
          <p:nvPr/>
        </p:nvSpPr>
        <p:spPr>
          <a:xfrm>
            <a:off x="0" y="857250"/>
            <a:ext cx="9144000" cy="23073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 name="Google Shape;61;p14"/>
          <p:cNvSpPr txBox="1"/>
          <p:nvPr/>
        </p:nvSpPr>
        <p:spPr>
          <a:xfrm>
            <a:off x="156000" y="1138350"/>
            <a:ext cx="8988000" cy="20262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4100" b="1" i="0" u="none" strike="noStrike" kern="0" cap="none" spc="0" normalizeH="0" baseline="0" noProof="0">
                <a:ln>
                  <a:noFill/>
                </a:ln>
                <a:solidFill>
                  <a:srgbClr val="F3F3F3"/>
                </a:solidFill>
                <a:effectLst/>
                <a:uLnTx/>
                <a:uFillTx/>
                <a:latin typeface="Cambria"/>
                <a:ea typeface="Cambria"/>
                <a:cs typeface="Cambria"/>
                <a:sym typeface="Cambria"/>
              </a:rPr>
              <a:t>CLR-DRAM:</a:t>
            </a:r>
            <a:endParaRPr kumimoji="0" sz="4100" b="1" i="0" u="none" strike="noStrike" kern="0" cap="none" spc="0" normalizeH="0" baseline="0" noProof="0">
              <a:ln>
                <a:noFill/>
              </a:ln>
              <a:solidFill>
                <a:srgbClr val="F3F3F3"/>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000" b="1" i="0" u="none" strike="noStrike" kern="0" cap="none" spc="0" normalizeH="0" baseline="0" noProof="0">
                <a:ln>
                  <a:noFill/>
                </a:ln>
                <a:solidFill>
                  <a:srgbClr val="F3F3F3"/>
                </a:solidFill>
                <a:effectLst/>
                <a:uLnTx/>
                <a:uFillTx/>
                <a:latin typeface="Cambria"/>
                <a:ea typeface="Cambria"/>
                <a:cs typeface="Cambria"/>
                <a:sym typeface="Cambria"/>
              </a:rPr>
              <a:t> A Low-Cost DRAM Architecture</a:t>
            </a:r>
            <a:endParaRPr kumimoji="0" sz="3000" b="1" i="0" u="none" strike="noStrike" kern="0" cap="none" spc="0" normalizeH="0" baseline="0" noProof="0">
              <a:ln>
                <a:noFill/>
              </a:ln>
              <a:solidFill>
                <a:srgbClr val="F3F3F3"/>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3000" b="1" i="0" u="none" strike="noStrike" kern="0" cap="none" spc="0" normalizeH="0" baseline="0" noProof="0">
                <a:ln>
                  <a:noFill/>
                </a:ln>
                <a:solidFill>
                  <a:srgbClr val="F3F3F3"/>
                </a:solidFill>
                <a:effectLst/>
                <a:uLnTx/>
                <a:uFillTx/>
                <a:latin typeface="Cambria"/>
                <a:ea typeface="Cambria"/>
                <a:cs typeface="Cambria"/>
                <a:sym typeface="Cambria"/>
              </a:rPr>
              <a:t>Enabling Dynamic Capacity-Latency Trade-off</a:t>
            </a:r>
            <a:endParaRPr kumimoji="0" sz="3000" b="1" i="0" u="none" strike="noStrike" kern="0" cap="none" spc="0" normalizeH="0" baseline="0" noProof="0">
              <a:ln>
                <a:noFill/>
              </a:ln>
              <a:solidFill>
                <a:srgbClr val="F3F3F3"/>
              </a:solidFill>
              <a:effectLst/>
              <a:uLnTx/>
              <a:uFillTx/>
              <a:latin typeface="Cambria"/>
              <a:ea typeface="Cambria"/>
              <a:cs typeface="Cambria"/>
              <a:sym typeface="Cambria"/>
            </a:endParaRPr>
          </a:p>
        </p:txBody>
      </p:sp>
      <p:pic>
        <p:nvPicPr>
          <p:cNvPr id="62" name="Google Shape;62;p14" descr="http://www.euroc-project.eu/fileadmin/imgEuroc/eurocConsortiumLogos/ethLogo.png"/>
          <p:cNvPicPr preferRelativeResize="0"/>
          <p:nvPr/>
        </p:nvPicPr>
        <p:blipFill rotWithShape="1">
          <a:blip r:embed="rId4" cstate="screen">
            <a:alphaModFix/>
            <a:extLst>
              <a:ext uri="{28A0092B-C50C-407E-A947-70E740481C1C}">
                <a14:useLocalDpi xmlns:a14="http://schemas.microsoft.com/office/drawing/2010/main"/>
              </a:ext>
            </a:extLst>
          </a:blip>
          <a:srcRect/>
          <a:stretch/>
        </p:blipFill>
        <p:spPr>
          <a:xfrm>
            <a:off x="459029" y="5172006"/>
            <a:ext cx="2397511" cy="492491"/>
          </a:xfrm>
          <a:prstGeom prst="rect">
            <a:avLst/>
          </a:prstGeom>
          <a:noFill/>
          <a:ln>
            <a:noFill/>
          </a:ln>
        </p:spPr>
      </p:pic>
      <p:sp>
        <p:nvSpPr>
          <p:cNvPr id="63" name="Google Shape;63;p14"/>
          <p:cNvSpPr txBox="1"/>
          <p:nvPr/>
        </p:nvSpPr>
        <p:spPr>
          <a:xfrm>
            <a:off x="228600" y="3684925"/>
            <a:ext cx="8686800" cy="915600"/>
          </a:xfrm>
          <a:prstGeom prst="rect">
            <a:avLst/>
          </a:prstGeom>
          <a:no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Tx/>
              <a:buNone/>
              <a:tabLst/>
              <a:defRPr/>
            </a:pPr>
            <a:r>
              <a:rPr kumimoji="0" lang="en" sz="2000" b="1" i="0" u="sng" strike="noStrike" kern="0" cap="none" spc="0" normalizeH="0" baseline="0" noProof="0">
                <a:ln>
                  <a:noFill/>
                </a:ln>
                <a:solidFill>
                  <a:srgbClr val="000000"/>
                </a:solidFill>
                <a:effectLst/>
                <a:uLnTx/>
                <a:uFillTx/>
                <a:latin typeface="Cambria"/>
                <a:ea typeface="Cambria"/>
                <a:cs typeface="Cambria"/>
                <a:sym typeface="Cambria"/>
              </a:rPr>
              <a:t>Haocong Luo</a:t>
            </a:r>
            <a:r>
              <a:rPr kumimoji="0" lang="en" sz="2000" b="1" i="0" u="none" strike="noStrike" kern="0" cap="none" spc="0" normalizeH="0" baseline="0" noProof="0">
                <a:ln>
                  <a:noFill/>
                </a:ln>
                <a:solidFill>
                  <a:srgbClr val="000000"/>
                </a:solidFill>
                <a:effectLst/>
                <a:uLnTx/>
                <a:uFillTx/>
                <a:latin typeface="Cambria"/>
                <a:ea typeface="Cambria"/>
                <a:cs typeface="Cambria"/>
                <a:sym typeface="Cambria"/>
              </a:rPr>
              <a:t>   Taha Shahroodi   Hasan Hassan   Minesh Patel     </a:t>
            </a:r>
            <a:endParaRPr kumimoji="0" sz="2000" b="1" i="0"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0" algn="ctr" defTabSz="914400" rtl="0" eaLnBrk="1" fontAlgn="auto" latinLnBrk="0" hangingPunct="1">
              <a:lnSpc>
                <a:spcPct val="90000"/>
              </a:lnSpc>
              <a:spcBef>
                <a:spcPts val="0"/>
              </a:spcBef>
              <a:spcAft>
                <a:spcPts val="0"/>
              </a:spcAft>
              <a:buClr>
                <a:srgbClr val="000000"/>
              </a:buClr>
              <a:buSzTx/>
              <a:buFontTx/>
              <a:buNone/>
              <a:tabLst/>
              <a:defRPr/>
            </a:pPr>
            <a:r>
              <a:rPr kumimoji="0" lang="en" sz="2000" b="1" i="0" u="none" strike="noStrike" kern="0" cap="none" spc="0" normalizeH="0" baseline="0" noProof="0">
                <a:ln>
                  <a:noFill/>
                </a:ln>
                <a:solidFill>
                  <a:srgbClr val="000000"/>
                </a:solidFill>
                <a:effectLst/>
                <a:uLnTx/>
                <a:uFillTx/>
                <a:latin typeface="Cambria"/>
                <a:ea typeface="Cambria"/>
                <a:cs typeface="Cambria"/>
                <a:sym typeface="Cambria"/>
              </a:rPr>
              <a:t>A. Giray Yaglıkçı</a:t>
            </a:r>
            <a:r>
              <a:rPr kumimoji="0" lang="en" sz="600" b="0" i="0" u="none" strike="noStrike" kern="0" cap="none" spc="0" normalizeH="0" baseline="0" noProof="0">
                <a:ln>
                  <a:noFill/>
                </a:ln>
                <a:solidFill>
                  <a:srgbClr val="000000"/>
                </a:solidFill>
                <a:effectLst/>
                <a:uLnTx/>
                <a:uFillTx/>
                <a:latin typeface="Arial"/>
                <a:ea typeface="+mn-ea"/>
                <a:cs typeface="Arial"/>
                <a:sym typeface="Arial"/>
              </a:rPr>
              <a:t> </a:t>
            </a:r>
            <a:r>
              <a:rPr kumimoji="0" lang="en" sz="2000" b="0" i="0" u="none" strike="noStrike" kern="0" cap="none" spc="0" normalizeH="0" baseline="0" noProof="0">
                <a:ln>
                  <a:noFill/>
                </a:ln>
                <a:solidFill>
                  <a:srgbClr val="000000"/>
                </a:solidFill>
                <a:effectLst/>
                <a:uLnTx/>
                <a:uFillTx/>
                <a:latin typeface="Arial"/>
                <a:ea typeface="+mn-ea"/>
                <a:cs typeface="Arial"/>
                <a:sym typeface="Arial"/>
              </a:rPr>
              <a:t>  </a:t>
            </a:r>
            <a:r>
              <a:rPr kumimoji="0" lang="en" sz="2000" b="1" i="0" u="none" strike="noStrike" kern="0" cap="none" spc="0" normalizeH="0" baseline="0" noProof="0">
                <a:ln>
                  <a:noFill/>
                </a:ln>
                <a:solidFill>
                  <a:srgbClr val="000000"/>
                </a:solidFill>
                <a:effectLst/>
                <a:uLnTx/>
                <a:uFillTx/>
                <a:latin typeface="Cambria"/>
                <a:ea typeface="Cambria"/>
                <a:cs typeface="Cambria"/>
                <a:sym typeface="Cambria"/>
              </a:rPr>
              <a:t>Lois Orosa   Jisung Park  Onur Mutlu </a:t>
            </a:r>
            <a:endParaRPr kumimoji="0" sz="2000" b="0" i="0" u="none" strike="noStrike" kern="0" cap="none" spc="0" normalizeH="0" baseline="0" noProof="0">
              <a:ln>
                <a:noFill/>
              </a:ln>
              <a:solidFill>
                <a:srgbClr val="000000"/>
              </a:solidFill>
              <a:effectLst/>
              <a:uLnTx/>
              <a:uFillTx/>
              <a:latin typeface="Cambria"/>
              <a:ea typeface="Cambria"/>
              <a:cs typeface="Cambria"/>
              <a:sym typeface="Cambria"/>
            </a:endParaRPr>
          </a:p>
        </p:txBody>
      </p:sp>
      <p:pic>
        <p:nvPicPr>
          <p:cNvPr id="64" name="Google Shape;64;p14"/>
          <p:cNvPicPr preferRelativeResize="0"/>
          <p:nvPr/>
        </p:nvPicPr>
        <p:blipFill>
          <a:blip r:embed="rId5" cstate="screen">
            <a:alphaModFix/>
            <a:extLst>
              <a:ext uri="{28A0092B-C50C-407E-A947-70E740481C1C}">
                <a14:useLocalDpi xmlns:a14="http://schemas.microsoft.com/office/drawing/2010/main"/>
              </a:ext>
            </a:extLst>
          </a:blip>
          <a:stretch>
            <a:fillRect/>
          </a:stretch>
        </p:blipFill>
        <p:spPr>
          <a:xfrm>
            <a:off x="3607663" y="5111651"/>
            <a:ext cx="1928674" cy="766375"/>
          </a:xfrm>
          <a:prstGeom prst="rect">
            <a:avLst/>
          </a:prstGeom>
          <a:noFill/>
          <a:ln>
            <a:noFill/>
          </a:ln>
        </p:spPr>
      </p:pic>
    </p:spTree>
    <p:extLst>
      <p:ext uri="{BB962C8B-B14F-4D97-AF65-F5344CB8AC3E}">
        <p14:creationId xmlns:p14="http://schemas.microsoft.com/office/powerpoint/2010/main" val="3937703091"/>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Shape 68"/>
        <p:cNvGrpSpPr/>
        <p:nvPr/>
      </p:nvGrpSpPr>
      <p:grpSpPr>
        <a:xfrm>
          <a:off x="0" y="0"/>
          <a:ext cx="0" cy="0"/>
          <a:chOff x="0" y="0"/>
          <a:chExt cx="0" cy="0"/>
        </a:xfrm>
      </p:grpSpPr>
      <p:sp>
        <p:nvSpPr>
          <p:cNvPr id="69" name="Google Shape;69;p15"/>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 name="Google Shape;70;p15"/>
          <p:cNvSpPr txBox="1"/>
          <p:nvPr/>
        </p:nvSpPr>
        <p:spPr>
          <a:xfrm>
            <a:off x="103900" y="935250"/>
            <a:ext cx="34344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Motivation &amp; Goal</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sp>
        <p:nvSpPr>
          <p:cNvPr id="71" name="Google Shape;71;p15"/>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470</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72" name="Google Shape;72;p15"/>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73" name="Google Shape;73;p15"/>
          <p:cNvSpPr txBox="1"/>
          <p:nvPr/>
        </p:nvSpPr>
        <p:spPr>
          <a:xfrm>
            <a:off x="76200" y="1475500"/>
            <a:ext cx="8572200" cy="1689000"/>
          </a:xfrm>
          <a:prstGeom prst="rect">
            <a:avLst/>
          </a:prstGeom>
          <a:noFill/>
          <a:ln>
            <a:noFill/>
          </a:ln>
        </p:spPr>
        <p:txBody>
          <a:bodyPr spcFirstLastPara="1" wrap="square" lIns="91425" tIns="45700" rIns="91425" bIns="45700" anchor="t" anchorCtr="0">
            <a:noAutofit/>
          </a:bodyPr>
          <a:lstStyle/>
          <a:p>
            <a:pPr marL="342900" marR="0" lvl="0" indent="-228600" algn="l" defTabSz="914400" rtl="0" eaLnBrk="1" fontAlgn="auto" latinLnBrk="0" hangingPunct="1">
              <a:lnSpc>
                <a:spcPct val="115000"/>
              </a:lnSpc>
              <a:spcBef>
                <a:spcPts val="0"/>
              </a:spcBef>
              <a:spcAft>
                <a:spcPts val="0"/>
              </a:spcAft>
              <a:buClr>
                <a:srgbClr val="000000"/>
              </a:buClr>
              <a:buSzPts val="1800"/>
              <a:buFont typeface="Arial"/>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Workloads and systems have </a:t>
            </a: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varying</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main memory capacity and latency demands.</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342900" marR="0" lvl="0" indent="-2286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Existing commodity DRAM makes </a:t>
            </a: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static</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capacity-latency trade-off at </a:t>
            </a: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design time</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457200" marR="0" lvl="0" indent="0" algn="l" defTabSz="914400" rtl="0" eaLnBrk="1" fontAlgn="auto" latinLnBrk="0" hangingPunct="1">
              <a:lnSpc>
                <a:spcPct val="115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342900" marR="0" lvl="0" indent="-228600" algn="l" defTabSz="914400" rtl="0" eaLnBrk="1" fontAlgn="auto" latinLnBrk="0" hangingPunct="1">
              <a:lnSpc>
                <a:spcPct val="115000"/>
              </a:lnSpc>
              <a:spcBef>
                <a:spcPts val="0"/>
              </a:spcBef>
              <a:spcAft>
                <a:spcPts val="0"/>
              </a:spcAft>
              <a:buClr>
                <a:srgbClr val="980000"/>
              </a:buClr>
              <a:buSzPts val="1800"/>
              <a:buFont typeface="Cambria"/>
              <a:buChar char="●"/>
              <a:tabLst/>
              <a:defRPr/>
            </a:pPr>
            <a:r>
              <a:rPr kumimoji="0" lang="en" sz="1800" b="0" i="0" u="none" strike="noStrike" kern="0" cap="none" spc="0" normalizeH="0" baseline="0" noProof="0">
                <a:ln>
                  <a:noFill/>
                </a:ln>
                <a:solidFill>
                  <a:srgbClr val="980000"/>
                </a:solidFill>
                <a:effectLst/>
                <a:uLnTx/>
                <a:uFillTx/>
                <a:latin typeface="Cambria"/>
                <a:ea typeface="Cambria"/>
                <a:cs typeface="Cambria"/>
                <a:sym typeface="Cambria"/>
              </a:rPr>
              <a:t>Systems miss opportunities to improve performance by adapting to changes in main memory capacity and latency demands.</a:t>
            </a:r>
            <a:endParaRPr kumimoji="0" sz="1800" b="0" i="0" u="none" strike="noStrike" kern="0" cap="none" spc="0" normalizeH="0" baseline="0" noProof="0">
              <a:ln>
                <a:noFill/>
              </a:ln>
              <a:solidFill>
                <a:srgbClr val="980000"/>
              </a:solidFill>
              <a:effectLst/>
              <a:uLnTx/>
              <a:uFillTx/>
              <a:latin typeface="Cambria"/>
              <a:ea typeface="Cambria"/>
              <a:cs typeface="Cambria"/>
              <a:sym typeface="Cambria"/>
            </a:endParaRPr>
          </a:p>
        </p:txBody>
      </p:sp>
      <p:sp>
        <p:nvSpPr>
          <p:cNvPr id="74" name="Google Shape;74;p15"/>
          <p:cNvSpPr txBox="1"/>
          <p:nvPr/>
        </p:nvSpPr>
        <p:spPr>
          <a:xfrm>
            <a:off x="0" y="3532901"/>
            <a:ext cx="9068100" cy="744600"/>
          </a:xfrm>
          <a:prstGeom prst="rect">
            <a:avLst/>
          </a:prstGeom>
          <a:noFill/>
          <a:ln>
            <a:noFill/>
          </a:ln>
        </p:spPr>
        <p:txBody>
          <a:bodyPr spcFirstLastPara="1" wrap="square" lIns="91425" tIns="45700" rIns="91425" bIns="45700" anchor="t" anchorCtr="0">
            <a:noAutofit/>
          </a:bodyPr>
          <a:lstStyle/>
          <a:p>
            <a:pPr marL="342900" marR="0" lvl="0" indent="-228600" algn="l" defTabSz="914400" rtl="0" eaLnBrk="1" fontAlgn="auto" latinLnBrk="0" hangingPunct="1">
              <a:lnSpc>
                <a:spcPct val="100000"/>
              </a:lnSpc>
              <a:spcBef>
                <a:spcPts val="0"/>
              </a:spcBef>
              <a:spcAft>
                <a:spcPts val="0"/>
              </a:spcAft>
              <a:buClr>
                <a:srgbClr val="38761D"/>
              </a:buClr>
              <a:buSzPts val="1800"/>
              <a:buFont typeface="Arial"/>
              <a:buChar char="●"/>
              <a:tabLst/>
              <a:defRPr/>
            </a:pPr>
            <a:r>
              <a:rPr kumimoji="0" lang="en" sz="1800" b="1" i="0" u="sng" strike="noStrike" kern="0" cap="none" spc="0" normalizeH="0" baseline="0" noProof="0">
                <a:ln>
                  <a:noFill/>
                </a:ln>
                <a:solidFill>
                  <a:srgbClr val="38761D"/>
                </a:solidFill>
                <a:effectLst/>
                <a:uLnTx/>
                <a:uFillTx/>
                <a:latin typeface="Cambria"/>
                <a:ea typeface="Cambria"/>
                <a:cs typeface="Cambria"/>
                <a:sym typeface="Cambria"/>
              </a:rPr>
              <a:t>Goal</a:t>
            </a:r>
            <a:r>
              <a:rPr kumimoji="0" lang="en" sz="1800" b="0" i="0" u="none" strike="noStrike" kern="0" cap="none" spc="0" normalizeH="0" baseline="0" noProof="0">
                <a:ln>
                  <a:noFill/>
                </a:ln>
                <a:solidFill>
                  <a:srgbClr val="38761D"/>
                </a:solidFill>
                <a:effectLst/>
                <a:uLnTx/>
                <a:uFillTx/>
                <a:latin typeface="Cambria"/>
                <a:ea typeface="Cambria"/>
                <a:cs typeface="Cambria"/>
                <a:sym typeface="Cambria"/>
              </a:rPr>
              <a:t>: </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Design a low-cost DRAM architecture that can be </a:t>
            </a:r>
            <a:r>
              <a:rPr kumimoji="0" lang="en" sz="1800" b="0" i="0" u="none" strike="noStrike" kern="0" cap="none" spc="0" normalizeH="0" baseline="0" noProof="0">
                <a:ln>
                  <a:noFill/>
                </a:ln>
                <a:solidFill>
                  <a:srgbClr val="558B3D"/>
                </a:solidFill>
                <a:effectLst/>
                <a:uLnTx/>
                <a:uFillTx/>
                <a:latin typeface="Cambria"/>
                <a:ea typeface="Cambria"/>
                <a:cs typeface="Cambria"/>
                <a:sym typeface="Cambria"/>
              </a:rPr>
              <a:t>dynamically</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configured to have high capacity or low latency at a fine granularity (i.e., at the granularity of a row).</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457200" algn="l" defTabSz="914400" rtl="0" eaLnBrk="1" fontAlgn="auto" latinLnBrk="0" hangingPunct="1">
              <a:lnSpc>
                <a:spcPct val="100000"/>
              </a:lnSpc>
              <a:spcBef>
                <a:spcPts val="0"/>
              </a:spcBef>
              <a:spcAft>
                <a:spcPts val="0"/>
              </a:spcAft>
              <a:buClr>
                <a:srgbClr val="000000"/>
              </a:buClr>
              <a:buSzTx/>
              <a:buFontTx/>
              <a:buNone/>
              <a:tabLst/>
              <a:defRPr/>
            </a:pPr>
            <a:endParaRPr kumimoji="0" sz="3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nvGrpSpPr>
          <p:cNvPr id="75" name="Google Shape;75;p15"/>
          <p:cNvGrpSpPr/>
          <p:nvPr/>
        </p:nvGrpSpPr>
        <p:grpSpPr>
          <a:xfrm>
            <a:off x="1398884" y="4125077"/>
            <a:ext cx="6343981" cy="1609935"/>
            <a:chOff x="1398883" y="3267826"/>
            <a:chExt cx="6343981" cy="1609935"/>
          </a:xfrm>
        </p:grpSpPr>
        <p:grpSp>
          <p:nvGrpSpPr>
            <p:cNvPr id="76" name="Google Shape;76;p15"/>
            <p:cNvGrpSpPr/>
            <p:nvPr/>
          </p:nvGrpSpPr>
          <p:grpSpPr>
            <a:xfrm>
              <a:off x="1398883" y="3883501"/>
              <a:ext cx="2329539" cy="661146"/>
              <a:chOff x="713125" y="3196450"/>
              <a:chExt cx="2901045" cy="823344"/>
            </a:xfrm>
          </p:grpSpPr>
          <p:sp>
            <p:nvSpPr>
              <p:cNvPr id="77" name="Google Shape;77;p15"/>
              <p:cNvSpPr/>
              <p:nvPr/>
            </p:nvSpPr>
            <p:spPr>
              <a:xfrm>
                <a:off x="713125" y="3196450"/>
                <a:ext cx="2901000" cy="393600"/>
              </a:xfrm>
              <a:prstGeom prst="rect">
                <a:avLst/>
              </a:prstGeom>
              <a:solidFill>
                <a:srgbClr val="1C4587"/>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FFFFFF"/>
                    </a:solidFill>
                    <a:effectLst/>
                    <a:uLnTx/>
                    <a:uFillTx/>
                    <a:latin typeface="Cambria"/>
                    <a:ea typeface="Cambria"/>
                    <a:cs typeface="Cambria"/>
                    <a:sym typeface="Cambria"/>
                  </a:rPr>
                  <a:t>DRAM Row </a:t>
                </a:r>
                <a:r>
                  <a:rPr kumimoji="0" lang="en" sz="1400" b="1" i="1" u="none" strike="noStrike" kern="0" cap="none" spc="0" normalizeH="0" baseline="0" noProof="0">
                    <a:ln>
                      <a:noFill/>
                    </a:ln>
                    <a:solidFill>
                      <a:srgbClr val="FFFFFF"/>
                    </a:solidFill>
                    <a:effectLst/>
                    <a:uLnTx/>
                    <a:uFillTx/>
                    <a:latin typeface="Cambria"/>
                    <a:ea typeface="Cambria"/>
                    <a:cs typeface="Cambria"/>
                    <a:sym typeface="Cambria"/>
                  </a:rPr>
                  <a:t>X</a:t>
                </a:r>
                <a:endParaRPr kumimoji="0" sz="1400" b="1" i="1" u="none" strike="noStrike" kern="0" cap="none" spc="0" normalizeH="0" baseline="0" noProof="0">
                  <a:ln>
                    <a:noFill/>
                  </a:ln>
                  <a:solidFill>
                    <a:srgbClr val="FFFFFF"/>
                  </a:solidFill>
                  <a:effectLst/>
                  <a:uLnTx/>
                  <a:uFillTx/>
                  <a:latin typeface="Cambria"/>
                  <a:ea typeface="Cambria"/>
                  <a:cs typeface="Cambria"/>
                  <a:sym typeface="Cambria"/>
                </a:endParaRPr>
              </a:p>
            </p:txBody>
          </p:sp>
          <p:sp>
            <p:nvSpPr>
              <p:cNvPr id="78" name="Google Shape;78;p15"/>
              <p:cNvSpPr txBox="1"/>
              <p:nvPr/>
            </p:nvSpPr>
            <p:spPr>
              <a:xfrm>
                <a:off x="815170" y="3535894"/>
                <a:ext cx="2799000" cy="4839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000000"/>
                    </a:solidFill>
                    <a:effectLst/>
                    <a:uLnTx/>
                    <a:uFillTx/>
                    <a:latin typeface="Cambria"/>
                    <a:ea typeface="Cambria"/>
                    <a:cs typeface="Cambria"/>
                    <a:sym typeface="Cambria"/>
                  </a:rPr>
                  <a:t>High Storage Capacity</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9" name="Google Shape;79;p15"/>
            <p:cNvGrpSpPr/>
            <p:nvPr/>
          </p:nvGrpSpPr>
          <p:grpSpPr>
            <a:xfrm>
              <a:off x="5413361" y="3878643"/>
              <a:ext cx="2329503" cy="666008"/>
              <a:chOff x="5712475" y="3190400"/>
              <a:chExt cx="2901000" cy="829400"/>
            </a:xfrm>
          </p:grpSpPr>
          <p:sp>
            <p:nvSpPr>
              <p:cNvPr id="80" name="Google Shape;80;p15"/>
              <p:cNvSpPr/>
              <p:nvPr/>
            </p:nvSpPr>
            <p:spPr>
              <a:xfrm>
                <a:off x="5712475" y="3190400"/>
                <a:ext cx="2901000" cy="393600"/>
              </a:xfrm>
              <a:prstGeom prst="rect">
                <a:avLst/>
              </a:prstGeom>
              <a:solidFill>
                <a:srgbClr val="1C4587"/>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FFFFFF"/>
                    </a:solidFill>
                    <a:effectLst/>
                    <a:uLnTx/>
                    <a:uFillTx/>
                    <a:latin typeface="Cambria"/>
                    <a:ea typeface="Cambria"/>
                    <a:cs typeface="Cambria"/>
                    <a:sym typeface="Cambria"/>
                  </a:rPr>
                  <a:t>DRAM Row </a:t>
                </a:r>
                <a:r>
                  <a:rPr kumimoji="0" lang="en" sz="1400" b="1" i="1" u="none" strike="noStrike" kern="0" cap="none" spc="0" normalizeH="0" baseline="0" noProof="0">
                    <a:ln>
                      <a:noFill/>
                    </a:ln>
                    <a:solidFill>
                      <a:srgbClr val="FFFFFF"/>
                    </a:solidFill>
                    <a:effectLst/>
                    <a:uLnTx/>
                    <a:uFillTx/>
                    <a:latin typeface="Cambria"/>
                    <a:ea typeface="Cambria"/>
                    <a:cs typeface="Cambria"/>
                    <a:sym typeface="Cambria"/>
                  </a:rPr>
                  <a:t>X</a:t>
                </a:r>
                <a:endParaRPr kumimoji="0" sz="1400" b="1" i="1" u="none" strike="noStrike" kern="0" cap="none" spc="0" normalizeH="0" baseline="0" noProof="0">
                  <a:ln>
                    <a:noFill/>
                  </a:ln>
                  <a:solidFill>
                    <a:srgbClr val="FFFFFF"/>
                  </a:solidFill>
                  <a:effectLst/>
                  <a:uLnTx/>
                  <a:uFillTx/>
                  <a:latin typeface="Cambria"/>
                  <a:ea typeface="Cambria"/>
                  <a:cs typeface="Cambria"/>
                  <a:sym typeface="Cambria"/>
                </a:endParaRPr>
              </a:p>
            </p:txBody>
          </p:sp>
          <p:sp>
            <p:nvSpPr>
              <p:cNvPr id="81" name="Google Shape;81;p15"/>
              <p:cNvSpPr txBox="1"/>
              <p:nvPr/>
            </p:nvSpPr>
            <p:spPr>
              <a:xfrm>
                <a:off x="5795500" y="3535900"/>
                <a:ext cx="2736900" cy="4839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000000"/>
                    </a:solidFill>
                    <a:effectLst/>
                    <a:uLnTx/>
                    <a:uFillTx/>
                    <a:latin typeface="Cambria"/>
                    <a:ea typeface="Cambria"/>
                    <a:cs typeface="Cambria"/>
                    <a:sym typeface="Cambria"/>
                  </a:rPr>
                  <a:t>Low Latency</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2" name="Google Shape;82;p15"/>
            <p:cNvGrpSpPr/>
            <p:nvPr/>
          </p:nvGrpSpPr>
          <p:grpSpPr>
            <a:xfrm>
              <a:off x="3943238" y="3267826"/>
              <a:ext cx="1139788" cy="1609935"/>
              <a:chOff x="3881688" y="2429731"/>
              <a:chExt cx="1419413" cy="2004900"/>
            </a:xfrm>
          </p:grpSpPr>
          <p:sp>
            <p:nvSpPr>
              <p:cNvPr id="83" name="Google Shape;83;p15"/>
              <p:cNvSpPr/>
              <p:nvPr/>
            </p:nvSpPr>
            <p:spPr>
              <a:xfrm rot="2700000">
                <a:off x="4212307" y="2616538"/>
                <a:ext cx="901985" cy="901985"/>
              </a:xfrm>
              <a:prstGeom prst="bentArrow">
                <a:avLst>
                  <a:gd name="adj1" fmla="val 25000"/>
                  <a:gd name="adj2" fmla="val 25000"/>
                  <a:gd name="adj3" fmla="val 25000"/>
                  <a:gd name="adj4" fmla="val 43750"/>
                </a:avLst>
              </a:prstGeom>
              <a:no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 name="Google Shape;84;p15"/>
              <p:cNvSpPr/>
              <p:nvPr/>
            </p:nvSpPr>
            <p:spPr>
              <a:xfrm rot="-8100000">
                <a:off x="4068495" y="3345838"/>
                <a:ext cx="901985" cy="901985"/>
              </a:xfrm>
              <a:prstGeom prst="bentArrow">
                <a:avLst>
                  <a:gd name="adj1" fmla="val 25000"/>
                  <a:gd name="adj2" fmla="val 25000"/>
                  <a:gd name="adj3" fmla="val 25000"/>
                  <a:gd name="adj4" fmla="val 43750"/>
                </a:avLst>
              </a:prstGeom>
              <a:no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Tree>
    <p:extLst>
      <p:ext uri="{BB962C8B-B14F-4D97-AF65-F5344CB8AC3E}">
        <p14:creationId xmlns:p14="http://schemas.microsoft.com/office/powerpoint/2010/main" val="1105029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3">
                                            <p:txEl>
                                              <p:pRg st="0" end="0"/>
                                            </p:txEl>
                                          </p:spTgt>
                                        </p:tgtEl>
                                        <p:attrNameLst>
                                          <p:attrName>style.visibility</p:attrName>
                                        </p:attrNameLst>
                                      </p:cBhvr>
                                      <p:to>
                                        <p:strVal val="visible"/>
                                      </p:to>
                                    </p:set>
                                    <p:animEffect transition="in" filter="fade">
                                      <p:cBhvr>
                                        <p:cTn id="7" dur="1000"/>
                                        <p:tgtEl>
                                          <p:spTgt spid="7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3">
                                            <p:txEl>
                                              <p:pRg st="1" end="1"/>
                                            </p:txEl>
                                          </p:spTgt>
                                        </p:tgtEl>
                                        <p:attrNameLst>
                                          <p:attrName>style.visibility</p:attrName>
                                        </p:attrNameLst>
                                      </p:cBhvr>
                                      <p:to>
                                        <p:strVal val="visible"/>
                                      </p:to>
                                    </p:set>
                                    <p:animEffect transition="in" filter="fade">
                                      <p:cBhvr>
                                        <p:cTn id="12" dur="1000"/>
                                        <p:tgtEl>
                                          <p:spTgt spid="7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3">
                                            <p:txEl>
                                              <p:pRg st="3" end="3"/>
                                            </p:txEl>
                                          </p:spTgt>
                                        </p:tgtEl>
                                        <p:attrNameLst>
                                          <p:attrName>style.visibility</p:attrName>
                                        </p:attrNameLst>
                                      </p:cBhvr>
                                      <p:to>
                                        <p:strVal val="visible"/>
                                      </p:to>
                                    </p:set>
                                    <p:animEffect transition="in" filter="fade">
                                      <p:cBhvr>
                                        <p:cTn id="17" dur="1000"/>
                                        <p:tgtEl>
                                          <p:spTgt spid="73">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74"/>
                                        </p:tgtEl>
                                        <p:attrNameLst>
                                          <p:attrName>style.visibility</p:attrName>
                                        </p:attrNameLst>
                                      </p:cBhvr>
                                      <p:to>
                                        <p:strVal val="visible"/>
                                      </p:to>
                                    </p:set>
                                    <p:animEffect transition="in" filter="fade">
                                      <p:cBhvr>
                                        <p:cTn id="22" dur="1000"/>
                                        <p:tgtEl>
                                          <p:spTgt spid="74"/>
                                        </p:tgtEl>
                                      </p:cBhvr>
                                    </p:animEffect>
                                  </p:childTnLst>
                                </p:cTn>
                              </p:par>
                            </p:childTnLst>
                          </p:cTn>
                        </p:par>
                        <p:par>
                          <p:cTn id="23" fill="hold">
                            <p:stCondLst>
                              <p:cond delay="1000"/>
                            </p:stCondLst>
                            <p:childTnLst>
                              <p:par>
                                <p:cTn id="24" presetID="10" presetClass="entr" presetSubtype="0" fill="hold" nodeType="afterEffect">
                                  <p:stCondLst>
                                    <p:cond delay="0"/>
                                  </p:stCondLst>
                                  <p:childTnLst>
                                    <p:set>
                                      <p:cBhvr>
                                        <p:cTn id="25" dur="1" fill="hold">
                                          <p:stCondLst>
                                            <p:cond delay="0"/>
                                          </p:stCondLst>
                                        </p:cTn>
                                        <p:tgtEl>
                                          <p:spTgt spid="75"/>
                                        </p:tgtEl>
                                        <p:attrNameLst>
                                          <p:attrName>style.visibility</p:attrName>
                                        </p:attrNameLst>
                                      </p:cBhvr>
                                      <p:to>
                                        <p:strVal val="visible"/>
                                      </p:to>
                                    </p:set>
                                    <p:animEffect transition="in" filter="fade">
                                      <p:cBhvr>
                                        <p:cTn id="26" dur="10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Shape 88"/>
        <p:cNvGrpSpPr/>
        <p:nvPr/>
      </p:nvGrpSpPr>
      <p:grpSpPr>
        <a:xfrm>
          <a:off x="0" y="0"/>
          <a:ext cx="0" cy="0"/>
          <a:chOff x="0" y="0"/>
          <a:chExt cx="0" cy="0"/>
        </a:xfrm>
      </p:grpSpPr>
      <p:sp>
        <p:nvSpPr>
          <p:cNvPr id="89" name="Google Shape;89;p16"/>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 name="Google Shape;90;p16"/>
          <p:cNvSpPr txBox="1"/>
          <p:nvPr/>
        </p:nvSpPr>
        <p:spPr>
          <a:xfrm>
            <a:off x="103900" y="935250"/>
            <a:ext cx="74712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CLR-DRAM (</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C</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apacity-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L</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atency-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R</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econfigurable DRAM)</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sp>
        <p:nvSpPr>
          <p:cNvPr id="91" name="Google Shape;91;p16"/>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471</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92" name="Google Shape;92;p16"/>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93" name="Google Shape;93;p16"/>
          <p:cNvSpPr txBox="1"/>
          <p:nvPr/>
        </p:nvSpPr>
        <p:spPr>
          <a:xfrm>
            <a:off x="166250" y="1443475"/>
            <a:ext cx="8507700" cy="1116300"/>
          </a:xfrm>
          <a:prstGeom prst="rect">
            <a:avLst/>
          </a:prstGeom>
          <a:noFill/>
          <a:ln>
            <a:noFill/>
          </a:ln>
        </p:spPr>
        <p:txBody>
          <a:bodyPr spcFirstLastPara="1" wrap="square" lIns="91425" tIns="91425" rIns="91425" bIns="91425" anchor="t" anchorCtr="0">
            <a:noAutofit/>
          </a:bodyPr>
          <a:lstStyle/>
          <a:p>
            <a:pPr marL="274320" marR="0" lvl="0" indent="-236220" algn="l" defTabSz="914400" rtl="0" eaLnBrk="1" fontAlgn="auto" latinLnBrk="0" hangingPunct="1">
              <a:lnSpc>
                <a:spcPct val="100000"/>
              </a:lnSpc>
              <a:spcBef>
                <a:spcPts val="0"/>
              </a:spcBef>
              <a:spcAft>
                <a:spcPts val="0"/>
              </a:spcAft>
              <a:buClr>
                <a:srgbClr val="1C4587"/>
              </a:buClr>
              <a:buSzPts val="1600"/>
              <a:buFont typeface="Cambria"/>
              <a:buChar char="●"/>
              <a:tabLst/>
              <a:defRPr/>
            </a:pPr>
            <a:r>
              <a:rPr kumimoji="0" lang="en" sz="1600" b="1" i="0" u="none" strike="noStrike" kern="0" cap="none" spc="0" normalizeH="0" baseline="0" noProof="0">
                <a:ln>
                  <a:noFill/>
                </a:ln>
                <a:solidFill>
                  <a:srgbClr val="1C4587"/>
                </a:solidFill>
                <a:effectLst/>
                <a:uLnTx/>
                <a:uFillTx/>
                <a:latin typeface="Cambria"/>
                <a:ea typeface="Cambria"/>
                <a:cs typeface="Cambria"/>
                <a:sym typeface="Cambria"/>
              </a:rPr>
              <a:t>CLR-DRAM (Capacity-Latency-Reconfigurable DRAM)</a:t>
            </a:r>
            <a:r>
              <a:rPr kumimoji="0" lang="en" sz="1600" b="0" i="0" u="none" strike="noStrike" kern="0" cap="none" spc="0" normalizeH="0" baseline="0" noProof="0">
                <a:ln>
                  <a:noFill/>
                </a:ln>
                <a:solidFill>
                  <a:srgbClr val="1C4587"/>
                </a:solidFill>
                <a:effectLst/>
                <a:uLnTx/>
                <a:uFillTx/>
                <a:latin typeface="Cambria"/>
                <a:ea typeface="Cambria"/>
                <a:cs typeface="Cambria"/>
                <a:sym typeface="Cambria"/>
              </a:rPr>
              <a:t>:</a:t>
            </a:r>
            <a:endParaRPr kumimoji="0" sz="1600" b="0" i="0" u="none" strike="noStrike" kern="0" cap="none" spc="0" normalizeH="0" baseline="0" noProof="0">
              <a:ln>
                <a:noFill/>
              </a:ln>
              <a:solidFill>
                <a:srgbClr val="1C4587"/>
              </a:solidFill>
              <a:effectLst/>
              <a:uLnTx/>
              <a:uFillTx/>
              <a:latin typeface="Cambria"/>
              <a:ea typeface="Cambria"/>
              <a:cs typeface="Cambria"/>
              <a:sym typeface="Cambria"/>
            </a:endParaRPr>
          </a:p>
          <a:p>
            <a:pPr marL="628650" marR="0" lvl="1" indent="-330200" algn="l" defTabSz="914400" rtl="0" eaLnBrk="1" fontAlgn="auto" latinLnBrk="0" hangingPunct="1">
              <a:lnSpc>
                <a:spcPct val="100000"/>
              </a:lnSpc>
              <a:spcBef>
                <a:spcPts val="0"/>
              </a:spcBef>
              <a:spcAft>
                <a:spcPts val="0"/>
              </a:spcAft>
              <a:buClr>
                <a:srgbClr val="1C4587"/>
              </a:buClr>
              <a:buSzPts val="1600"/>
              <a:buFont typeface="Cambria"/>
              <a:buChar char="○"/>
              <a:tabLst/>
              <a:defRPr/>
            </a:pP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A </a:t>
            </a:r>
            <a:r>
              <a:rPr kumimoji="0" lang="en" sz="1600" b="0" i="0" u="none" strike="noStrike" kern="0" cap="none" spc="0" normalizeH="0" baseline="0" noProof="0">
                <a:ln>
                  <a:noFill/>
                </a:ln>
                <a:solidFill>
                  <a:srgbClr val="34A853"/>
                </a:solidFill>
                <a:effectLst/>
                <a:uLnTx/>
                <a:uFillTx/>
                <a:latin typeface="Cambria"/>
                <a:ea typeface="Cambria"/>
                <a:cs typeface="Cambria"/>
                <a:sym typeface="Cambria"/>
              </a:rPr>
              <a:t>low cost </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DRAM architecture that enables a single DRAM row to </a:t>
            </a:r>
            <a:r>
              <a:rPr kumimoji="0" lang="en" sz="1600" b="0" i="1" u="none" strike="noStrike" kern="0" cap="none" spc="0" normalizeH="0" baseline="0" noProof="0">
                <a:ln>
                  <a:noFill/>
                </a:ln>
                <a:solidFill>
                  <a:srgbClr val="0070C0"/>
                </a:solidFill>
                <a:effectLst/>
                <a:uLnTx/>
                <a:uFillTx/>
                <a:latin typeface="Cambria"/>
                <a:ea typeface="Cambria"/>
                <a:cs typeface="Cambria"/>
                <a:sym typeface="Cambria"/>
              </a:rPr>
              <a:t>dynamically</a:t>
            </a:r>
            <a:r>
              <a:rPr kumimoji="0" lang="en" sz="1600" b="0" i="0" u="none" strike="noStrike" kern="0" cap="none" spc="0" normalizeH="0" baseline="0" noProof="0">
                <a:ln>
                  <a:noFill/>
                </a:ln>
                <a:solidFill>
                  <a:srgbClr val="0070C0"/>
                </a:solidFill>
                <a:effectLst/>
                <a:uLnTx/>
                <a:uFillTx/>
                <a:latin typeface="Cambria"/>
                <a:ea typeface="Cambria"/>
                <a:cs typeface="Cambria"/>
                <a:sym typeface="Cambria"/>
              </a:rPr>
              <a:t> </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switch between </a:t>
            </a:r>
            <a:r>
              <a:rPr kumimoji="0" lang="en" sz="1600" b="1" i="0" u="none" strike="noStrike" kern="0" cap="none" spc="0" normalizeH="0" baseline="0" noProof="0">
                <a:ln>
                  <a:noFill/>
                </a:ln>
                <a:solidFill>
                  <a:srgbClr val="0070C0"/>
                </a:solidFill>
                <a:effectLst/>
                <a:uLnTx/>
                <a:uFillTx/>
                <a:latin typeface="Cambria"/>
                <a:ea typeface="Cambria"/>
                <a:cs typeface="Cambria"/>
                <a:sym typeface="Cambria"/>
              </a:rPr>
              <a:t>max-capacity mode</a:t>
            </a:r>
            <a:r>
              <a:rPr kumimoji="0" lang="en" sz="1600" b="1" i="0" u="none" strike="noStrike" kern="0" cap="none" spc="0" normalizeH="0" baseline="0" noProof="0">
                <a:ln>
                  <a:noFill/>
                </a:ln>
                <a:solidFill>
                  <a:srgbClr val="000000"/>
                </a:solidFill>
                <a:effectLst/>
                <a:uLnTx/>
                <a:uFillTx/>
                <a:latin typeface="Cambria"/>
                <a:ea typeface="Cambria"/>
                <a:cs typeface="Cambria"/>
                <a:sym typeface="Cambria"/>
              </a:rPr>
              <a:t> </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or</a:t>
            </a:r>
            <a:r>
              <a:rPr kumimoji="0" lang="en" sz="1600" b="1" i="0" u="none" strike="noStrike" kern="0" cap="none" spc="0" normalizeH="0" baseline="0" noProof="0">
                <a:ln>
                  <a:noFill/>
                </a:ln>
                <a:solidFill>
                  <a:srgbClr val="000000"/>
                </a:solidFill>
                <a:effectLst/>
                <a:uLnTx/>
                <a:uFillTx/>
                <a:latin typeface="Cambria"/>
                <a:ea typeface="Cambria"/>
                <a:cs typeface="Cambria"/>
                <a:sym typeface="Cambria"/>
              </a:rPr>
              <a:t> </a:t>
            </a:r>
            <a:r>
              <a:rPr kumimoji="0" lang="en" sz="1600" b="1" i="0" u="none" strike="noStrike" kern="0" cap="none" spc="0" normalizeH="0" baseline="0" noProof="0">
                <a:ln>
                  <a:noFill/>
                </a:ln>
                <a:solidFill>
                  <a:srgbClr val="0070C0"/>
                </a:solidFill>
                <a:effectLst/>
                <a:uLnTx/>
                <a:uFillTx/>
                <a:latin typeface="Cambria"/>
                <a:ea typeface="Cambria"/>
                <a:cs typeface="Cambria"/>
                <a:sym typeface="Cambria"/>
              </a:rPr>
              <a:t>high-performance mode</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a:t>
            </a:r>
            <a:endParaRPr kumimoji="0" sz="1600" b="0" i="0" u="none" strike="noStrike" kern="0" cap="none" spc="0" normalizeH="0" baseline="0" noProof="0">
              <a:ln>
                <a:noFill/>
              </a:ln>
              <a:solidFill>
                <a:srgbClr val="000000"/>
              </a:solidFill>
              <a:effectLst/>
              <a:uLnTx/>
              <a:uFillTx/>
              <a:latin typeface="Cambria"/>
              <a:ea typeface="Cambria"/>
              <a:cs typeface="Cambria"/>
              <a:sym typeface="Cambria"/>
            </a:endParaRPr>
          </a:p>
        </p:txBody>
      </p:sp>
      <p:sp>
        <p:nvSpPr>
          <p:cNvPr id="94" name="Google Shape;94;p16"/>
          <p:cNvSpPr txBox="1"/>
          <p:nvPr/>
        </p:nvSpPr>
        <p:spPr>
          <a:xfrm>
            <a:off x="166250" y="2255525"/>
            <a:ext cx="8507700" cy="1116300"/>
          </a:xfrm>
          <a:prstGeom prst="rect">
            <a:avLst/>
          </a:prstGeom>
          <a:noFill/>
          <a:ln>
            <a:noFill/>
          </a:ln>
        </p:spPr>
        <p:txBody>
          <a:bodyPr spcFirstLastPara="1" wrap="square" lIns="91425" tIns="91425" rIns="91425" bIns="91425" anchor="t" anchorCtr="0">
            <a:noAutofit/>
          </a:bodyPr>
          <a:lstStyle/>
          <a:p>
            <a:pPr marL="274320" marR="0" lvl="0" indent="-236220" algn="l" defTabSz="914400" rtl="0" eaLnBrk="1" fontAlgn="auto" latinLnBrk="0" hangingPunct="1">
              <a:lnSpc>
                <a:spcPct val="100000"/>
              </a:lnSpc>
              <a:spcBef>
                <a:spcPts val="0"/>
              </a:spcBef>
              <a:spcAft>
                <a:spcPts val="0"/>
              </a:spcAft>
              <a:buClr>
                <a:srgbClr val="980000"/>
              </a:buClr>
              <a:buSzPts val="1600"/>
              <a:buFont typeface="Cambria"/>
              <a:buChar char="●"/>
              <a:tabLst/>
              <a:defRPr/>
            </a:pPr>
            <a:r>
              <a:rPr kumimoji="0" lang="en" sz="1600" b="1" i="0" u="none" strike="noStrike" kern="0" cap="none" spc="0" normalizeH="0" baseline="0" noProof="0">
                <a:ln>
                  <a:noFill/>
                </a:ln>
                <a:solidFill>
                  <a:srgbClr val="980000"/>
                </a:solidFill>
                <a:effectLst/>
                <a:uLnTx/>
                <a:uFillTx/>
                <a:latin typeface="Cambria"/>
                <a:ea typeface="Cambria"/>
                <a:cs typeface="Cambria"/>
                <a:sym typeface="Cambria"/>
              </a:rPr>
              <a:t>Key Idea</a:t>
            </a:r>
            <a:r>
              <a:rPr kumimoji="0" lang="en" sz="1600" b="0" i="0" u="none" strike="noStrike" kern="0" cap="none" spc="0" normalizeH="0" baseline="0" noProof="0">
                <a:ln>
                  <a:noFill/>
                </a:ln>
                <a:solidFill>
                  <a:srgbClr val="980000"/>
                </a:solidFill>
                <a:effectLst/>
                <a:uLnTx/>
                <a:uFillTx/>
                <a:latin typeface="Cambria"/>
                <a:ea typeface="Cambria"/>
                <a:cs typeface="Cambria"/>
                <a:sym typeface="Cambria"/>
              </a:rPr>
              <a:t>: </a:t>
            </a:r>
            <a:endParaRPr kumimoji="0" sz="1600" b="0" i="0" u="none" strike="noStrike" kern="0" cap="none" spc="0" normalizeH="0" baseline="0" noProof="0">
              <a:ln>
                <a:noFill/>
              </a:ln>
              <a:solidFill>
                <a:srgbClr val="980000"/>
              </a:solidFill>
              <a:effectLst/>
              <a:uLnTx/>
              <a:uFillTx/>
              <a:latin typeface="Cambria"/>
              <a:ea typeface="Cambria"/>
              <a:cs typeface="Cambria"/>
              <a:sym typeface="Cambria"/>
            </a:endParaRPr>
          </a:p>
          <a:p>
            <a:pPr marL="45720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600" b="0" i="1" u="none" strike="noStrike" kern="0" cap="none" spc="0" normalizeH="0" baseline="0" noProof="0">
                <a:ln>
                  <a:noFill/>
                </a:ln>
                <a:solidFill>
                  <a:srgbClr val="000000"/>
                </a:solidFill>
                <a:effectLst/>
                <a:uLnTx/>
                <a:uFillTx/>
                <a:latin typeface="Cambria"/>
                <a:ea typeface="Cambria"/>
                <a:cs typeface="Cambria"/>
                <a:sym typeface="Cambria"/>
              </a:rPr>
              <a:t>Dynamically</a:t>
            </a:r>
            <a:r>
              <a:rPr kumimoji="0" lang="en" sz="1600" b="0" i="0" u="none" strike="noStrike" kern="0" cap="none" spc="0" normalizeH="0" baseline="0" noProof="0">
                <a:ln>
                  <a:noFill/>
                </a:ln>
                <a:solidFill>
                  <a:srgbClr val="000000"/>
                </a:solidFill>
                <a:effectLst/>
                <a:uLnTx/>
                <a:uFillTx/>
                <a:latin typeface="Cambria"/>
                <a:ea typeface="Cambria"/>
                <a:cs typeface="Cambria"/>
                <a:sym typeface="Cambria"/>
              </a:rPr>
              <a:t> configure the connections between DRAM cells and sense amplifiers in the density-optimized open-bitline architecture.</a:t>
            </a:r>
            <a:endParaRPr kumimoji="0" sz="16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nvGrpSpPr>
          <p:cNvPr id="95" name="Google Shape;95;p16"/>
          <p:cNvGrpSpPr/>
          <p:nvPr/>
        </p:nvGrpSpPr>
        <p:grpSpPr>
          <a:xfrm>
            <a:off x="4994030" y="3602667"/>
            <a:ext cx="2116603" cy="1430955"/>
            <a:chOff x="5308695" y="1980522"/>
            <a:chExt cx="2825906" cy="1910487"/>
          </a:xfrm>
        </p:grpSpPr>
        <p:grpSp>
          <p:nvGrpSpPr>
            <p:cNvPr id="96" name="Google Shape;96;p16"/>
            <p:cNvGrpSpPr/>
            <p:nvPr/>
          </p:nvGrpSpPr>
          <p:grpSpPr>
            <a:xfrm>
              <a:off x="6960231" y="3525484"/>
              <a:ext cx="227765" cy="354284"/>
              <a:chOff x="5018004" y="3311112"/>
              <a:chExt cx="167795" cy="457200"/>
            </a:xfrm>
          </p:grpSpPr>
          <p:sp>
            <p:nvSpPr>
              <p:cNvPr id="97" name="Google Shape;97;p16"/>
              <p:cNvSpPr/>
              <p:nvPr/>
            </p:nvSpPr>
            <p:spPr>
              <a:xfrm>
                <a:off x="5018004" y="3311112"/>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00000"/>
                </a:solidFill>
                <a:prstDash val="solid"/>
                <a:round/>
                <a:headEnd type="none" w="med" len="med"/>
                <a:tailEnd type="none" w="med" len="med"/>
              </a:ln>
            </p:spPr>
          </p:sp>
          <p:cxnSp>
            <p:nvCxnSpPr>
              <p:cNvPr id="98" name="Google Shape;98;p16"/>
              <p:cNvCxnSpPr/>
              <p:nvPr/>
            </p:nvCxnSpPr>
            <p:spPr>
              <a:xfrm>
                <a:off x="5185799" y="3463505"/>
                <a:ext cx="0" cy="152400"/>
              </a:xfrm>
              <a:prstGeom prst="straightConnector1">
                <a:avLst/>
              </a:prstGeom>
              <a:noFill/>
              <a:ln w="38100" cap="flat" cmpd="sng">
                <a:solidFill>
                  <a:srgbClr val="C00000"/>
                </a:solidFill>
                <a:prstDash val="solid"/>
                <a:round/>
                <a:headEnd type="none" w="med" len="med"/>
                <a:tailEnd type="none" w="med" len="med"/>
              </a:ln>
            </p:spPr>
          </p:cxnSp>
        </p:grpSp>
        <p:grpSp>
          <p:nvGrpSpPr>
            <p:cNvPr id="99" name="Google Shape;99;p16"/>
            <p:cNvGrpSpPr/>
            <p:nvPr/>
          </p:nvGrpSpPr>
          <p:grpSpPr>
            <a:xfrm flipH="1">
              <a:off x="6227894" y="1980522"/>
              <a:ext cx="227765" cy="354284"/>
              <a:chOff x="5016936" y="2822952"/>
              <a:chExt cx="167795" cy="457200"/>
            </a:xfrm>
          </p:grpSpPr>
          <p:sp>
            <p:nvSpPr>
              <p:cNvPr id="100" name="Google Shape;100;p16"/>
              <p:cNvSpPr/>
              <p:nvPr/>
            </p:nvSpPr>
            <p:spPr>
              <a:xfrm>
                <a:off x="5016936" y="2822952"/>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00000"/>
                </a:solidFill>
                <a:prstDash val="solid"/>
                <a:round/>
                <a:headEnd type="none" w="med" len="med"/>
                <a:tailEnd type="none" w="med" len="med"/>
              </a:ln>
            </p:spPr>
          </p:sp>
          <p:cxnSp>
            <p:nvCxnSpPr>
              <p:cNvPr id="101" name="Google Shape;101;p16"/>
              <p:cNvCxnSpPr/>
              <p:nvPr/>
            </p:nvCxnSpPr>
            <p:spPr>
              <a:xfrm>
                <a:off x="5184731" y="2975345"/>
                <a:ext cx="0" cy="152400"/>
              </a:xfrm>
              <a:prstGeom prst="straightConnector1">
                <a:avLst/>
              </a:prstGeom>
              <a:noFill/>
              <a:ln w="38100" cap="flat" cmpd="sng">
                <a:solidFill>
                  <a:srgbClr val="C00000"/>
                </a:solidFill>
                <a:prstDash val="solid"/>
                <a:round/>
                <a:headEnd type="none" w="med" len="med"/>
                <a:tailEnd type="none" w="med" len="med"/>
              </a:ln>
            </p:spPr>
          </p:cxnSp>
        </p:grpSp>
        <p:sp>
          <p:nvSpPr>
            <p:cNvPr id="102" name="Google Shape;102;p16"/>
            <p:cNvSpPr txBox="1"/>
            <p:nvPr/>
          </p:nvSpPr>
          <p:spPr>
            <a:xfrm>
              <a:off x="5308695" y="2022706"/>
              <a:ext cx="946200" cy="237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3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3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3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sp>
          <p:nvSpPr>
            <p:cNvPr id="103" name="Google Shape;103;p16"/>
            <p:cNvSpPr txBox="1"/>
            <p:nvPr/>
          </p:nvSpPr>
          <p:spPr>
            <a:xfrm>
              <a:off x="7188400" y="3589809"/>
              <a:ext cx="9462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4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4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grpSp>
        <p:nvGrpSpPr>
          <p:cNvPr id="104" name="Google Shape;104;p16"/>
          <p:cNvGrpSpPr/>
          <p:nvPr/>
        </p:nvGrpSpPr>
        <p:grpSpPr>
          <a:xfrm>
            <a:off x="4994030" y="3602662"/>
            <a:ext cx="2116603" cy="1430958"/>
            <a:chOff x="5308695" y="1980517"/>
            <a:chExt cx="2825906" cy="1910492"/>
          </a:xfrm>
        </p:grpSpPr>
        <p:grpSp>
          <p:nvGrpSpPr>
            <p:cNvPr id="105" name="Google Shape;105;p16"/>
            <p:cNvGrpSpPr/>
            <p:nvPr/>
          </p:nvGrpSpPr>
          <p:grpSpPr>
            <a:xfrm flipH="1">
              <a:off x="6227687" y="3525480"/>
              <a:ext cx="223135" cy="354284"/>
              <a:chOff x="4978462" y="3305672"/>
              <a:chExt cx="198078" cy="457200"/>
            </a:xfrm>
          </p:grpSpPr>
          <p:sp>
            <p:nvSpPr>
              <p:cNvPr id="106" name="Google Shape;106;p16"/>
              <p:cNvSpPr/>
              <p:nvPr/>
            </p:nvSpPr>
            <p:spPr>
              <a:xfrm>
                <a:off x="4978462" y="3305672"/>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1C4587"/>
                </a:solidFill>
                <a:prstDash val="solid"/>
                <a:round/>
                <a:headEnd type="none" w="med" len="med"/>
                <a:tailEnd type="none" w="med" len="med"/>
              </a:ln>
            </p:spPr>
          </p:sp>
          <p:cxnSp>
            <p:nvCxnSpPr>
              <p:cNvPr id="107" name="Google Shape;107;p16"/>
              <p:cNvCxnSpPr/>
              <p:nvPr/>
            </p:nvCxnSpPr>
            <p:spPr>
              <a:xfrm>
                <a:off x="5176540" y="3458066"/>
                <a:ext cx="0" cy="152400"/>
              </a:xfrm>
              <a:prstGeom prst="straightConnector1">
                <a:avLst/>
              </a:prstGeom>
              <a:noFill/>
              <a:ln w="38100" cap="flat" cmpd="sng">
                <a:solidFill>
                  <a:srgbClr val="1C4587"/>
                </a:solidFill>
                <a:prstDash val="solid"/>
                <a:round/>
                <a:headEnd type="none" w="med" len="med"/>
                <a:tailEnd type="none" w="med" len="med"/>
              </a:ln>
            </p:spPr>
          </p:cxnSp>
        </p:grpSp>
        <p:grpSp>
          <p:nvGrpSpPr>
            <p:cNvPr id="108" name="Google Shape;108;p16"/>
            <p:cNvGrpSpPr/>
            <p:nvPr/>
          </p:nvGrpSpPr>
          <p:grpSpPr>
            <a:xfrm>
              <a:off x="6965067" y="1980517"/>
              <a:ext cx="223135" cy="354284"/>
              <a:chOff x="4979749" y="2817513"/>
              <a:chExt cx="198078" cy="457200"/>
            </a:xfrm>
          </p:grpSpPr>
          <p:sp>
            <p:nvSpPr>
              <p:cNvPr id="109" name="Google Shape;109;p16"/>
              <p:cNvSpPr/>
              <p:nvPr/>
            </p:nvSpPr>
            <p:spPr>
              <a:xfrm>
                <a:off x="4979749" y="2817513"/>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1C4587"/>
                </a:solidFill>
                <a:prstDash val="solid"/>
                <a:round/>
                <a:headEnd type="none" w="med" len="med"/>
                <a:tailEnd type="none" w="med" len="med"/>
              </a:ln>
            </p:spPr>
          </p:sp>
          <p:cxnSp>
            <p:nvCxnSpPr>
              <p:cNvPr id="110" name="Google Shape;110;p16"/>
              <p:cNvCxnSpPr/>
              <p:nvPr/>
            </p:nvCxnSpPr>
            <p:spPr>
              <a:xfrm>
                <a:off x="5177827" y="2969906"/>
                <a:ext cx="0" cy="152400"/>
              </a:xfrm>
              <a:prstGeom prst="straightConnector1">
                <a:avLst/>
              </a:prstGeom>
              <a:noFill/>
              <a:ln w="38100" cap="flat" cmpd="sng">
                <a:solidFill>
                  <a:srgbClr val="1C4587"/>
                </a:solidFill>
                <a:prstDash val="solid"/>
                <a:round/>
                <a:headEnd type="none" w="med" len="med"/>
                <a:tailEnd type="none" w="med" len="med"/>
              </a:ln>
            </p:spPr>
          </p:cxnSp>
        </p:grpSp>
        <p:sp>
          <p:nvSpPr>
            <p:cNvPr id="111" name="Google Shape;111;p16"/>
            <p:cNvSpPr txBox="1"/>
            <p:nvPr/>
          </p:nvSpPr>
          <p:spPr>
            <a:xfrm>
              <a:off x="5308695" y="3589809"/>
              <a:ext cx="9462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3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 name="Google Shape;112;p16"/>
            <p:cNvSpPr txBox="1"/>
            <p:nvPr/>
          </p:nvSpPr>
          <p:spPr>
            <a:xfrm>
              <a:off x="7188400" y="1991064"/>
              <a:ext cx="9462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3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3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113" name="Google Shape;113;p16"/>
          <p:cNvCxnSpPr/>
          <p:nvPr/>
        </p:nvCxnSpPr>
        <p:spPr>
          <a:xfrm>
            <a:off x="4186253" y="4303463"/>
            <a:ext cx="925200" cy="0"/>
          </a:xfrm>
          <a:prstGeom prst="straightConnector1">
            <a:avLst/>
          </a:prstGeom>
          <a:noFill/>
          <a:ln w="76200" cap="flat" cmpd="sng">
            <a:solidFill>
              <a:srgbClr val="434343"/>
            </a:solidFill>
            <a:prstDash val="solid"/>
            <a:round/>
            <a:headEnd type="none" w="med" len="med"/>
            <a:tailEnd type="triangle" w="med" len="med"/>
          </a:ln>
        </p:spPr>
      </p:cxnSp>
      <p:grpSp>
        <p:nvGrpSpPr>
          <p:cNvPr id="114" name="Google Shape;114;p16"/>
          <p:cNvGrpSpPr/>
          <p:nvPr/>
        </p:nvGrpSpPr>
        <p:grpSpPr>
          <a:xfrm>
            <a:off x="4861326" y="3228303"/>
            <a:ext cx="2384783" cy="2580968"/>
            <a:chOff x="4888314" y="2289476"/>
            <a:chExt cx="2689200" cy="2910428"/>
          </a:xfrm>
        </p:grpSpPr>
        <p:sp>
          <p:nvSpPr>
            <p:cNvPr id="115" name="Google Shape;115;p16"/>
            <p:cNvSpPr txBox="1"/>
            <p:nvPr/>
          </p:nvSpPr>
          <p:spPr>
            <a:xfrm>
              <a:off x="4888314" y="5002204"/>
              <a:ext cx="2689200" cy="1977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CLR-DRAM </a:t>
              </a:r>
              <a:endParaRPr kumimoji="0"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nvGrpSpPr>
            <p:cNvPr id="116" name="Google Shape;116;p16"/>
            <p:cNvGrpSpPr/>
            <p:nvPr/>
          </p:nvGrpSpPr>
          <p:grpSpPr>
            <a:xfrm>
              <a:off x="5608394" y="2289476"/>
              <a:ext cx="1257289" cy="2468650"/>
              <a:chOff x="5984125" y="1480675"/>
              <a:chExt cx="1488621" cy="2922863"/>
            </a:xfrm>
          </p:grpSpPr>
          <p:sp>
            <p:nvSpPr>
              <p:cNvPr id="117" name="Google Shape;117;p16"/>
              <p:cNvSpPr/>
              <p:nvPr/>
            </p:nvSpPr>
            <p:spPr>
              <a:xfrm>
                <a:off x="6900238"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 name="Google Shape;118;p16"/>
              <p:cNvSpPr/>
              <p:nvPr/>
            </p:nvSpPr>
            <p:spPr>
              <a:xfrm>
                <a:off x="6379913"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 name="Google Shape;119;p16"/>
              <p:cNvSpPr/>
              <p:nvPr/>
            </p:nvSpPr>
            <p:spPr>
              <a:xfrm>
                <a:off x="6899613" y="38096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 name="Google Shape;120;p16"/>
              <p:cNvSpPr/>
              <p:nvPr/>
            </p:nvSpPr>
            <p:spPr>
              <a:xfrm>
                <a:off x="6379288" y="38096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1" name="Google Shape;121;p16"/>
              <p:cNvGrpSpPr/>
              <p:nvPr/>
            </p:nvGrpSpPr>
            <p:grpSpPr>
              <a:xfrm>
                <a:off x="6388773" y="4244538"/>
                <a:ext cx="679325" cy="159000"/>
                <a:chOff x="6065025" y="1897425"/>
                <a:chExt cx="679325" cy="159000"/>
              </a:xfrm>
            </p:grpSpPr>
            <p:sp>
              <p:nvSpPr>
                <p:cNvPr id="122" name="Google Shape;122;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 name="Google Shape;123;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 name="Google Shape;124;p16"/>
              <p:cNvGrpSpPr/>
              <p:nvPr/>
            </p:nvGrpSpPr>
            <p:grpSpPr>
              <a:xfrm>
                <a:off x="6388773" y="1480675"/>
                <a:ext cx="679325" cy="159000"/>
                <a:chOff x="6065025" y="1897425"/>
                <a:chExt cx="679325" cy="159000"/>
              </a:xfrm>
            </p:grpSpPr>
            <p:sp>
              <p:nvSpPr>
                <p:cNvPr id="125" name="Google Shape;125;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 name="Google Shape;126;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127" name="Google Shape;127;p16"/>
              <p:cNvCxnSpPr/>
              <p:nvPr/>
            </p:nvCxnSpPr>
            <p:spPr>
              <a:xfrm>
                <a:off x="5984125" y="2938870"/>
                <a:ext cx="1488300" cy="0"/>
              </a:xfrm>
              <a:prstGeom prst="straightConnector1">
                <a:avLst/>
              </a:prstGeom>
              <a:noFill/>
              <a:ln w="38100" cap="flat" cmpd="sng">
                <a:solidFill>
                  <a:srgbClr val="000000"/>
                </a:solidFill>
                <a:prstDash val="solid"/>
                <a:round/>
                <a:headEnd type="none" w="med" len="med"/>
                <a:tailEnd type="none" w="med" len="med"/>
              </a:ln>
            </p:spPr>
          </p:cxnSp>
          <p:cxnSp>
            <p:nvCxnSpPr>
              <p:cNvPr id="128" name="Google Shape;128;p16"/>
              <p:cNvCxnSpPr/>
              <p:nvPr/>
            </p:nvCxnSpPr>
            <p:spPr>
              <a:xfrm>
                <a:off x="5984145" y="3408750"/>
                <a:ext cx="1488600" cy="0"/>
              </a:xfrm>
              <a:prstGeom prst="straightConnector1">
                <a:avLst/>
              </a:prstGeom>
              <a:noFill/>
              <a:ln w="38100" cap="flat" cmpd="sng">
                <a:solidFill>
                  <a:srgbClr val="000000"/>
                </a:solidFill>
                <a:prstDash val="solid"/>
                <a:round/>
                <a:headEnd type="none" w="med" len="med"/>
                <a:tailEnd type="none" w="med" len="med"/>
              </a:ln>
            </p:spPr>
          </p:cxnSp>
          <p:cxnSp>
            <p:nvCxnSpPr>
              <p:cNvPr id="129" name="Google Shape;129;p16"/>
              <p:cNvCxnSpPr/>
              <p:nvPr/>
            </p:nvCxnSpPr>
            <p:spPr>
              <a:xfrm>
                <a:off x="5984145" y="2469000"/>
                <a:ext cx="1488600" cy="0"/>
              </a:xfrm>
              <a:prstGeom prst="straightConnector1">
                <a:avLst/>
              </a:prstGeom>
              <a:noFill/>
              <a:ln w="38100" cap="flat" cmpd="sng">
                <a:solidFill>
                  <a:srgbClr val="000000"/>
                </a:solidFill>
                <a:prstDash val="solid"/>
                <a:round/>
                <a:headEnd type="none" w="med" len="med"/>
                <a:tailEnd type="none" w="med" len="med"/>
              </a:ln>
            </p:spPr>
          </p:cxnSp>
          <p:cxnSp>
            <p:nvCxnSpPr>
              <p:cNvPr id="130" name="Google Shape;130;p16"/>
              <p:cNvCxnSpPr>
                <a:stCxn id="131" idx="0"/>
                <a:endCxn id="132" idx="4"/>
              </p:cNvCxnSpPr>
              <p:nvPr/>
            </p:nvCxnSpPr>
            <p:spPr>
              <a:xfrm rot="10800000">
                <a:off x="6459414" y="2641106"/>
                <a:ext cx="0" cy="595200"/>
              </a:xfrm>
              <a:prstGeom prst="straightConnector1">
                <a:avLst/>
              </a:prstGeom>
              <a:noFill/>
              <a:ln w="38100" cap="flat" cmpd="sng">
                <a:solidFill>
                  <a:srgbClr val="000000"/>
                </a:solidFill>
                <a:prstDash val="solid"/>
                <a:round/>
                <a:headEnd type="none" w="med" len="med"/>
                <a:tailEnd type="none" w="med" len="med"/>
              </a:ln>
            </p:spPr>
          </p:cxnSp>
          <p:cxnSp>
            <p:nvCxnSpPr>
              <p:cNvPr id="133" name="Google Shape;133;p16"/>
              <p:cNvCxnSpPr>
                <a:stCxn id="134" idx="4"/>
              </p:cNvCxnSpPr>
              <p:nvPr/>
            </p:nvCxnSpPr>
            <p:spPr>
              <a:xfrm rot="10800000">
                <a:off x="6978345" y="2636468"/>
                <a:ext cx="0" cy="944400"/>
              </a:xfrm>
              <a:prstGeom prst="straightConnector1">
                <a:avLst/>
              </a:prstGeom>
              <a:noFill/>
              <a:ln w="38100" cap="flat" cmpd="sng">
                <a:solidFill>
                  <a:srgbClr val="000000"/>
                </a:solidFill>
                <a:prstDash val="solid"/>
                <a:round/>
                <a:headEnd type="none" w="med" len="med"/>
                <a:tailEnd type="none" w="med" len="med"/>
              </a:ln>
            </p:spPr>
          </p:cxnSp>
          <p:sp>
            <p:nvSpPr>
              <p:cNvPr id="135" name="Google Shape;135;p16"/>
              <p:cNvSpPr/>
              <p:nvPr/>
            </p:nvSpPr>
            <p:spPr>
              <a:xfrm>
                <a:off x="6285909" y="1569704"/>
                <a:ext cx="866100" cy="3987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36" name="Google Shape;136;p16"/>
              <p:cNvSpPr/>
              <p:nvPr/>
            </p:nvSpPr>
            <p:spPr>
              <a:xfrm>
                <a:off x="6285909" y="3909428"/>
                <a:ext cx="866100" cy="3987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137" name="Google Shape;137;p16"/>
              <p:cNvGrpSpPr/>
              <p:nvPr/>
            </p:nvGrpSpPr>
            <p:grpSpPr>
              <a:xfrm>
                <a:off x="6285871" y="2296650"/>
                <a:ext cx="347086" cy="1284219"/>
                <a:chOff x="1975325" y="1580225"/>
                <a:chExt cx="365700" cy="1363000"/>
              </a:xfrm>
            </p:grpSpPr>
            <p:sp>
              <p:nvSpPr>
                <p:cNvPr id="132" name="Google Shape;132;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 name="Google Shape;138;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 name="Google Shape;131;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 name="Google Shape;139;p16"/>
              <p:cNvGrpSpPr/>
              <p:nvPr/>
            </p:nvGrpSpPr>
            <p:grpSpPr>
              <a:xfrm>
                <a:off x="6804802" y="2296650"/>
                <a:ext cx="347086" cy="1284219"/>
                <a:chOff x="1975325" y="1580225"/>
                <a:chExt cx="365700" cy="1363000"/>
              </a:xfrm>
            </p:grpSpPr>
            <p:sp>
              <p:nvSpPr>
                <p:cNvPr id="140" name="Google Shape;140;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 name="Google Shape;141;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 name="Google Shape;134;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42" name="Google Shape;142;p16"/>
              <p:cNvSpPr txBox="1"/>
              <p:nvPr/>
            </p:nvSpPr>
            <p:spPr>
              <a:xfrm>
                <a:off x="6239432" y="2744645"/>
                <a:ext cx="413400" cy="3849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143" name="Google Shape;143;p16"/>
              <p:cNvSpPr txBox="1"/>
              <p:nvPr/>
            </p:nvSpPr>
            <p:spPr>
              <a:xfrm>
                <a:off x="6773028" y="2748089"/>
                <a:ext cx="413400" cy="3849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grpSp>
        <p:nvGrpSpPr>
          <p:cNvPr id="144" name="Google Shape;144;p16"/>
          <p:cNvGrpSpPr/>
          <p:nvPr/>
        </p:nvGrpSpPr>
        <p:grpSpPr>
          <a:xfrm>
            <a:off x="6667432" y="3723360"/>
            <a:ext cx="1427519" cy="1197426"/>
            <a:chOff x="7238100" y="1989275"/>
            <a:chExt cx="1905900" cy="1598700"/>
          </a:xfrm>
        </p:grpSpPr>
        <p:sp>
          <p:nvSpPr>
            <p:cNvPr id="145" name="Google Shape;145;p16"/>
            <p:cNvSpPr txBox="1"/>
            <p:nvPr/>
          </p:nvSpPr>
          <p:spPr>
            <a:xfrm>
              <a:off x="7238100" y="2384075"/>
              <a:ext cx="1905900" cy="7986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300" b="1" i="1" u="none" strike="noStrike" kern="0" cap="none" spc="0" normalizeH="0" baseline="0" noProof="0">
                  <a:ln>
                    <a:noFill/>
                  </a:ln>
                  <a:solidFill>
                    <a:srgbClr val="000000"/>
                  </a:solidFill>
                  <a:effectLst/>
                  <a:uLnTx/>
                  <a:uFillTx/>
                  <a:latin typeface="Cambria"/>
                  <a:ea typeface="Cambria"/>
                  <a:cs typeface="Cambria"/>
                  <a:sym typeface="Cambria"/>
                </a:rPr>
                <a:t>bitline mode </a:t>
              </a:r>
              <a:endParaRPr kumimoji="0" sz="1300" b="1" i="1"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300" b="1" i="1" u="none" strike="noStrike" kern="0" cap="none" spc="0" normalizeH="0" baseline="0" noProof="0">
                  <a:ln>
                    <a:noFill/>
                  </a:ln>
                  <a:solidFill>
                    <a:srgbClr val="000000"/>
                  </a:solidFill>
                  <a:effectLst/>
                  <a:uLnTx/>
                  <a:uFillTx/>
                  <a:latin typeface="Cambria"/>
                  <a:ea typeface="Cambria"/>
                  <a:cs typeface="Cambria"/>
                  <a:sym typeface="Cambria"/>
                </a:rPr>
                <a:t>select transistors</a:t>
              </a:r>
              <a:endParaRPr kumimoji="0" sz="1300" b="1" i="1" u="none" strike="noStrike" kern="0" cap="none" spc="0" normalizeH="0" baseline="-25000" noProof="0">
                <a:ln>
                  <a:noFill/>
                </a:ln>
                <a:solidFill>
                  <a:srgbClr val="000000"/>
                </a:solidFill>
                <a:effectLst/>
                <a:uLnTx/>
                <a:uFillTx/>
                <a:latin typeface="Cambria"/>
                <a:ea typeface="Cambria"/>
                <a:cs typeface="Cambria"/>
                <a:sym typeface="Cambria"/>
              </a:endParaRPr>
            </a:p>
          </p:txBody>
        </p:sp>
        <p:cxnSp>
          <p:nvCxnSpPr>
            <p:cNvPr id="146" name="Google Shape;146;p16"/>
            <p:cNvCxnSpPr>
              <a:stCxn id="145" idx="0"/>
              <a:endCxn id="112" idx="3"/>
            </p:cNvCxnSpPr>
            <p:nvPr/>
          </p:nvCxnSpPr>
          <p:spPr>
            <a:xfrm rot="5400000" flipH="1">
              <a:off x="7813050" y="2006075"/>
              <a:ext cx="394800" cy="361200"/>
            </a:xfrm>
            <a:prstGeom prst="bentConnector2">
              <a:avLst/>
            </a:prstGeom>
            <a:noFill/>
            <a:ln w="28575" cap="flat" cmpd="sng">
              <a:solidFill>
                <a:srgbClr val="000000"/>
              </a:solidFill>
              <a:prstDash val="solid"/>
              <a:round/>
              <a:headEnd type="none" w="med" len="med"/>
              <a:tailEnd type="stealth" w="med" len="med"/>
            </a:ln>
          </p:spPr>
        </p:cxnSp>
        <p:cxnSp>
          <p:nvCxnSpPr>
            <p:cNvPr id="147" name="Google Shape;147;p16"/>
            <p:cNvCxnSpPr>
              <a:stCxn id="145" idx="2"/>
              <a:endCxn id="103" idx="3"/>
            </p:cNvCxnSpPr>
            <p:nvPr/>
          </p:nvCxnSpPr>
          <p:spPr>
            <a:xfrm rot="5400000">
              <a:off x="7807800" y="3204725"/>
              <a:ext cx="405300" cy="361200"/>
            </a:xfrm>
            <a:prstGeom prst="bentConnector2">
              <a:avLst/>
            </a:prstGeom>
            <a:noFill/>
            <a:ln w="28575" cap="flat" cmpd="sng">
              <a:solidFill>
                <a:srgbClr val="000000"/>
              </a:solidFill>
              <a:prstDash val="solid"/>
              <a:round/>
              <a:headEnd type="none" w="med" len="med"/>
              <a:tailEnd type="stealth" w="med" len="med"/>
            </a:ln>
          </p:spPr>
        </p:cxnSp>
      </p:grpSp>
      <p:grpSp>
        <p:nvGrpSpPr>
          <p:cNvPr id="148" name="Google Shape;148;p16"/>
          <p:cNvGrpSpPr/>
          <p:nvPr/>
        </p:nvGrpSpPr>
        <p:grpSpPr>
          <a:xfrm>
            <a:off x="1588200" y="3228313"/>
            <a:ext cx="3179710" cy="2580959"/>
            <a:chOff x="1197376" y="2289486"/>
            <a:chExt cx="3585600" cy="2910418"/>
          </a:xfrm>
        </p:grpSpPr>
        <p:sp>
          <p:nvSpPr>
            <p:cNvPr id="149" name="Google Shape;149;p16"/>
            <p:cNvSpPr txBox="1"/>
            <p:nvPr/>
          </p:nvSpPr>
          <p:spPr>
            <a:xfrm>
              <a:off x="1197376" y="5002204"/>
              <a:ext cx="3585600" cy="1977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Open-bitline (Baseline) </a:t>
              </a:r>
              <a:endParaRPr kumimoji="0" sz="1800" b="0"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nvGrpSpPr>
            <p:cNvPr id="150" name="Google Shape;150;p16"/>
            <p:cNvGrpSpPr/>
            <p:nvPr/>
          </p:nvGrpSpPr>
          <p:grpSpPr>
            <a:xfrm>
              <a:off x="2683601" y="4623775"/>
              <a:ext cx="573758" cy="134291"/>
              <a:chOff x="6065025" y="1897425"/>
              <a:chExt cx="679325" cy="159000"/>
            </a:xfrm>
          </p:grpSpPr>
          <p:sp>
            <p:nvSpPr>
              <p:cNvPr id="151" name="Google Shape;151;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 name="Google Shape;152;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 name="Google Shape;153;p16"/>
            <p:cNvGrpSpPr/>
            <p:nvPr/>
          </p:nvGrpSpPr>
          <p:grpSpPr>
            <a:xfrm>
              <a:off x="2683612" y="2289486"/>
              <a:ext cx="573758" cy="134291"/>
              <a:chOff x="6065025" y="1897425"/>
              <a:chExt cx="679325" cy="159000"/>
            </a:xfrm>
          </p:grpSpPr>
          <p:sp>
            <p:nvSpPr>
              <p:cNvPr id="154" name="Google Shape;154;p16"/>
              <p:cNvSpPr/>
              <p:nvPr/>
            </p:nvSpPr>
            <p:spPr>
              <a:xfrm>
                <a:off x="6585350"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5" name="Google Shape;155;p16"/>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56" name="Google Shape;156;p16"/>
            <p:cNvSpPr/>
            <p:nvPr/>
          </p:nvSpPr>
          <p:spPr>
            <a:xfrm>
              <a:off x="3123441" y="2641415"/>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 name="Google Shape;157;p16"/>
            <p:cNvSpPr/>
            <p:nvPr/>
          </p:nvSpPr>
          <p:spPr>
            <a:xfrm>
              <a:off x="2683988" y="2641415"/>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 name="Google Shape;158;p16"/>
            <p:cNvSpPr/>
            <p:nvPr/>
          </p:nvSpPr>
          <p:spPr>
            <a:xfrm>
              <a:off x="3122913" y="4256412"/>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 name="Google Shape;159;p16"/>
            <p:cNvSpPr/>
            <p:nvPr/>
          </p:nvSpPr>
          <p:spPr>
            <a:xfrm>
              <a:off x="2683460" y="4256412"/>
              <a:ext cx="134100" cy="1341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60" name="Google Shape;160;p16"/>
            <p:cNvCxnSpPr/>
            <p:nvPr/>
          </p:nvCxnSpPr>
          <p:spPr>
            <a:xfrm>
              <a:off x="2280112" y="3520994"/>
              <a:ext cx="1400100" cy="0"/>
            </a:xfrm>
            <a:prstGeom prst="straightConnector1">
              <a:avLst/>
            </a:prstGeom>
            <a:noFill/>
            <a:ln w="38100" cap="flat" cmpd="sng">
              <a:solidFill>
                <a:srgbClr val="000000"/>
              </a:solidFill>
              <a:prstDash val="solid"/>
              <a:round/>
              <a:headEnd type="none" w="med" len="med"/>
              <a:tailEnd type="none" w="med" len="med"/>
            </a:ln>
          </p:spPr>
        </p:cxnSp>
        <p:cxnSp>
          <p:nvCxnSpPr>
            <p:cNvPr id="161" name="Google Shape;161;p16"/>
            <p:cNvCxnSpPr/>
            <p:nvPr/>
          </p:nvCxnSpPr>
          <p:spPr>
            <a:xfrm>
              <a:off x="2280132" y="3917843"/>
              <a:ext cx="1400400" cy="0"/>
            </a:xfrm>
            <a:prstGeom prst="straightConnector1">
              <a:avLst/>
            </a:prstGeom>
            <a:noFill/>
            <a:ln w="38100" cap="flat" cmpd="sng">
              <a:solidFill>
                <a:srgbClr val="000000"/>
              </a:solidFill>
              <a:prstDash val="solid"/>
              <a:round/>
              <a:headEnd type="none" w="med" len="med"/>
              <a:tailEnd type="none" w="med" len="med"/>
            </a:ln>
          </p:spPr>
        </p:cxnSp>
        <p:cxnSp>
          <p:nvCxnSpPr>
            <p:cNvPr id="162" name="Google Shape;162;p16"/>
            <p:cNvCxnSpPr/>
            <p:nvPr/>
          </p:nvCxnSpPr>
          <p:spPr>
            <a:xfrm>
              <a:off x="2280132" y="3124153"/>
              <a:ext cx="1400400" cy="0"/>
            </a:xfrm>
            <a:prstGeom prst="straightConnector1">
              <a:avLst/>
            </a:prstGeom>
            <a:noFill/>
            <a:ln w="38100" cap="flat" cmpd="sng">
              <a:solidFill>
                <a:srgbClr val="000000"/>
              </a:solidFill>
              <a:prstDash val="solid"/>
              <a:round/>
              <a:headEnd type="none" w="med" len="med"/>
              <a:tailEnd type="none" w="med" len="med"/>
            </a:ln>
          </p:spPr>
        </p:cxnSp>
        <p:cxnSp>
          <p:nvCxnSpPr>
            <p:cNvPr id="163" name="Google Shape;163;p16"/>
            <p:cNvCxnSpPr>
              <a:stCxn id="164" idx="0"/>
            </p:cNvCxnSpPr>
            <p:nvPr/>
          </p:nvCxnSpPr>
          <p:spPr>
            <a:xfrm rot="10800000">
              <a:off x="2751163" y="2701607"/>
              <a:ext cx="0" cy="1070700"/>
            </a:xfrm>
            <a:prstGeom prst="straightConnector1">
              <a:avLst/>
            </a:prstGeom>
            <a:noFill/>
            <a:ln w="38100" cap="flat" cmpd="sng">
              <a:solidFill>
                <a:srgbClr val="000000"/>
              </a:solidFill>
              <a:prstDash val="solid"/>
              <a:round/>
              <a:headEnd type="none" w="med" len="med"/>
              <a:tailEnd type="none" w="med" len="med"/>
            </a:ln>
          </p:spPr>
        </p:cxnSp>
        <p:cxnSp>
          <p:nvCxnSpPr>
            <p:cNvPr id="165" name="Google Shape;165;p16"/>
            <p:cNvCxnSpPr/>
            <p:nvPr/>
          </p:nvCxnSpPr>
          <p:spPr>
            <a:xfrm rot="10800000">
              <a:off x="3189444" y="3265646"/>
              <a:ext cx="0" cy="1070700"/>
            </a:xfrm>
            <a:prstGeom prst="straightConnector1">
              <a:avLst/>
            </a:prstGeom>
            <a:noFill/>
            <a:ln w="38100" cap="flat" cmpd="sng">
              <a:solidFill>
                <a:srgbClr val="000000"/>
              </a:solidFill>
              <a:prstDash val="solid"/>
              <a:round/>
              <a:headEnd type="none" w="med" len="med"/>
              <a:tailEnd type="none" w="med" len="med"/>
            </a:ln>
          </p:spPr>
        </p:cxnSp>
        <p:grpSp>
          <p:nvGrpSpPr>
            <p:cNvPr id="166" name="Google Shape;166;p16"/>
            <p:cNvGrpSpPr/>
            <p:nvPr/>
          </p:nvGrpSpPr>
          <p:grpSpPr>
            <a:xfrm>
              <a:off x="2604590" y="2978656"/>
              <a:ext cx="293145" cy="1084675"/>
              <a:chOff x="1975325" y="1580225"/>
              <a:chExt cx="365700" cy="1363000"/>
            </a:xfrm>
          </p:grpSpPr>
          <p:sp>
            <p:nvSpPr>
              <p:cNvPr id="167" name="Google Shape;167;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 name="Google Shape;168;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 name="Google Shape;164;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 name="Google Shape;169;p16"/>
            <p:cNvGrpSpPr/>
            <p:nvPr/>
          </p:nvGrpSpPr>
          <p:grpSpPr>
            <a:xfrm>
              <a:off x="3042867" y="2978656"/>
              <a:ext cx="293145" cy="1084675"/>
              <a:chOff x="1975325" y="1580225"/>
              <a:chExt cx="365700" cy="1363000"/>
            </a:xfrm>
          </p:grpSpPr>
          <p:sp>
            <p:nvSpPr>
              <p:cNvPr id="170" name="Google Shape;170;p16"/>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 name="Google Shape;171;p16"/>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 name="Google Shape;172;p16"/>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 name="Google Shape;173;p16"/>
            <p:cNvSpPr/>
            <p:nvPr/>
          </p:nvSpPr>
          <p:spPr>
            <a:xfrm>
              <a:off x="2604595" y="2364631"/>
              <a:ext cx="731400" cy="3369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74" name="Google Shape;174;p16"/>
            <p:cNvSpPr/>
            <p:nvPr/>
          </p:nvSpPr>
          <p:spPr>
            <a:xfrm>
              <a:off x="2604595" y="4340703"/>
              <a:ext cx="731400" cy="336900"/>
            </a:xfrm>
            <a:prstGeom prst="rect">
              <a:avLst/>
            </a:prstGeom>
            <a:solidFill>
              <a:srgbClr val="43434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6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6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75" name="Google Shape;175;p16"/>
            <p:cNvSpPr txBox="1"/>
            <p:nvPr/>
          </p:nvSpPr>
          <p:spPr>
            <a:xfrm>
              <a:off x="2565341" y="3356956"/>
              <a:ext cx="349200" cy="325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176" name="Google Shape;176;p16"/>
            <p:cNvSpPr txBox="1"/>
            <p:nvPr/>
          </p:nvSpPr>
          <p:spPr>
            <a:xfrm>
              <a:off x="3016003" y="3359865"/>
              <a:ext cx="349200" cy="325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17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nvGrpSpPr>
          <p:cNvPr id="177" name="Google Shape;177;p16"/>
          <p:cNvGrpSpPr/>
          <p:nvPr/>
        </p:nvGrpSpPr>
        <p:grpSpPr>
          <a:xfrm>
            <a:off x="2775277" y="3542004"/>
            <a:ext cx="761444" cy="1561154"/>
            <a:chOff x="2346410" y="1899531"/>
            <a:chExt cx="1016614" cy="2084318"/>
          </a:xfrm>
        </p:grpSpPr>
        <p:sp>
          <p:nvSpPr>
            <p:cNvPr id="178" name="Google Shape;178;p16"/>
            <p:cNvSpPr/>
            <p:nvPr/>
          </p:nvSpPr>
          <p:spPr>
            <a:xfrm>
              <a:off x="2346410" y="1899531"/>
              <a:ext cx="483000" cy="486900"/>
            </a:xfrm>
            <a:prstGeom prst="rect">
              <a:avLst/>
            </a:prstGeom>
            <a:noFill/>
            <a:ln w="28575" cap="flat" cmpd="sng">
              <a:solidFill>
                <a:srgbClr val="990000"/>
              </a:solidFill>
              <a:prstDash val="dash"/>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 name="Google Shape;179;p16"/>
            <p:cNvSpPr/>
            <p:nvPr/>
          </p:nvSpPr>
          <p:spPr>
            <a:xfrm>
              <a:off x="2880023" y="3496950"/>
              <a:ext cx="483000" cy="486900"/>
            </a:xfrm>
            <a:prstGeom prst="rect">
              <a:avLst/>
            </a:prstGeom>
            <a:noFill/>
            <a:ln w="28575" cap="flat" cmpd="sng">
              <a:solidFill>
                <a:srgbClr val="990000"/>
              </a:solidFill>
              <a:prstDash val="dash"/>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 name="Google Shape;180;p16"/>
          <p:cNvGrpSpPr/>
          <p:nvPr/>
        </p:nvGrpSpPr>
        <p:grpSpPr>
          <a:xfrm>
            <a:off x="1068042" y="3724464"/>
            <a:ext cx="2106900" cy="1196303"/>
            <a:chOff x="-237720" y="1305001"/>
            <a:chExt cx="2812950" cy="1597200"/>
          </a:xfrm>
        </p:grpSpPr>
        <p:sp>
          <p:nvSpPr>
            <p:cNvPr id="181" name="Google Shape;181;p16"/>
            <p:cNvSpPr txBox="1"/>
            <p:nvPr/>
          </p:nvSpPr>
          <p:spPr>
            <a:xfrm>
              <a:off x="-237720" y="1673401"/>
              <a:ext cx="1746300" cy="8610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0" i="0" u="none" strike="noStrike" kern="0" cap="none" spc="0" normalizeH="0" baseline="0" noProof="0">
                  <a:ln>
                    <a:noFill/>
                  </a:ln>
                  <a:solidFill>
                    <a:srgbClr val="000000"/>
                  </a:solidFill>
                  <a:effectLst/>
                  <a:uLnTx/>
                  <a:uFillTx/>
                  <a:latin typeface="Cambria"/>
                  <a:ea typeface="Cambria"/>
                  <a:cs typeface="Cambria"/>
                  <a:sym typeface="Cambria"/>
                </a:rPr>
                <a:t>Each bitline is </a:t>
              </a:r>
              <a:endParaRPr kumimoji="0" sz="1400" b="0" i="0" u="none" strike="noStrike" kern="0" cap="none" spc="0" normalizeH="0" baseline="0" noProof="0">
                <a:ln>
                  <a:noFill/>
                </a:ln>
                <a:solidFill>
                  <a:srgbClr val="000000"/>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0" i="0" u="none" strike="noStrike" kern="0" cap="none" spc="0" normalizeH="0" baseline="0" noProof="0">
                  <a:ln>
                    <a:noFill/>
                  </a:ln>
                  <a:solidFill>
                    <a:srgbClr val="000000"/>
                  </a:solidFill>
                  <a:effectLst/>
                  <a:uLnTx/>
                  <a:uFillTx/>
                  <a:latin typeface="Cambria"/>
                  <a:ea typeface="Cambria"/>
                  <a:cs typeface="Cambria"/>
                  <a:sym typeface="Cambria"/>
                </a:rPr>
                <a:t>connected to only one SA</a:t>
              </a:r>
              <a:endParaRPr kumimoji="0" sz="1400" b="0" i="0" u="none" strike="noStrike" kern="0" cap="none" spc="0" normalizeH="0" baseline="0" noProof="0">
                <a:ln>
                  <a:noFill/>
                </a:ln>
                <a:solidFill>
                  <a:srgbClr val="000000"/>
                </a:solidFill>
                <a:effectLst/>
                <a:uLnTx/>
                <a:uFillTx/>
                <a:latin typeface="Cambria"/>
                <a:ea typeface="Cambria"/>
                <a:cs typeface="Cambria"/>
                <a:sym typeface="Cambria"/>
              </a:endParaRPr>
            </a:p>
          </p:txBody>
        </p:sp>
        <p:cxnSp>
          <p:nvCxnSpPr>
            <p:cNvPr id="182" name="Google Shape;182;p16"/>
            <p:cNvCxnSpPr>
              <a:stCxn id="181" idx="0"/>
              <a:endCxn id="178" idx="1"/>
            </p:cNvCxnSpPr>
            <p:nvPr/>
          </p:nvCxnSpPr>
          <p:spPr>
            <a:xfrm rot="-5400000">
              <a:off x="1154430" y="786001"/>
              <a:ext cx="368400" cy="1406400"/>
            </a:xfrm>
            <a:prstGeom prst="bentConnector2">
              <a:avLst/>
            </a:prstGeom>
            <a:noFill/>
            <a:ln w="28575" cap="flat" cmpd="sng">
              <a:solidFill>
                <a:srgbClr val="000000"/>
              </a:solidFill>
              <a:prstDash val="solid"/>
              <a:round/>
              <a:headEnd type="none" w="med" len="med"/>
              <a:tailEnd type="stealth" w="med" len="med"/>
            </a:ln>
          </p:spPr>
        </p:cxnSp>
        <p:cxnSp>
          <p:nvCxnSpPr>
            <p:cNvPr id="183" name="Google Shape;183;p16"/>
            <p:cNvCxnSpPr>
              <a:stCxn id="181" idx="2"/>
              <a:endCxn id="179" idx="1"/>
            </p:cNvCxnSpPr>
            <p:nvPr/>
          </p:nvCxnSpPr>
          <p:spPr>
            <a:xfrm rot="-5400000" flipH="1">
              <a:off x="1421430" y="1748401"/>
              <a:ext cx="367800" cy="1939800"/>
            </a:xfrm>
            <a:prstGeom prst="bentConnector2">
              <a:avLst/>
            </a:prstGeom>
            <a:noFill/>
            <a:ln w="28575" cap="flat" cmpd="sng">
              <a:solidFill>
                <a:srgbClr val="000000"/>
              </a:solidFill>
              <a:prstDash val="solid"/>
              <a:round/>
              <a:headEnd type="none" w="med" len="med"/>
              <a:tailEnd type="stealth" w="med" len="med"/>
            </a:ln>
          </p:spPr>
        </p:cxnSp>
      </p:grpSp>
    </p:spTree>
    <p:extLst>
      <p:ext uri="{BB962C8B-B14F-4D97-AF65-F5344CB8AC3E}">
        <p14:creationId xmlns:p14="http://schemas.microsoft.com/office/powerpoint/2010/main" val="315803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10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4"/>
                                        </p:tgtEl>
                                        <p:attrNameLst>
                                          <p:attrName>style.visibility</p:attrName>
                                        </p:attrNameLst>
                                      </p:cBhvr>
                                      <p:to>
                                        <p:strVal val="visible"/>
                                      </p:to>
                                    </p:set>
                                    <p:animEffect transition="in" filter="fade">
                                      <p:cBhvr>
                                        <p:cTn id="12" dur="1000"/>
                                        <p:tgtEl>
                                          <p:spTgt spid="9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48"/>
                                        </p:tgtEl>
                                        <p:attrNameLst>
                                          <p:attrName>style.visibility</p:attrName>
                                        </p:attrNameLst>
                                      </p:cBhvr>
                                      <p:to>
                                        <p:strVal val="visible"/>
                                      </p:to>
                                    </p:set>
                                    <p:animEffect transition="in" filter="fade">
                                      <p:cBhvr>
                                        <p:cTn id="17" dur="1000"/>
                                        <p:tgtEl>
                                          <p:spTgt spid="148"/>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fade">
                                      <p:cBhvr>
                                        <p:cTn id="21" dur="1000"/>
                                        <p:tgtEl>
                                          <p:spTgt spid="177"/>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80"/>
                                        </p:tgtEl>
                                        <p:attrNameLst>
                                          <p:attrName>style.visibility</p:attrName>
                                        </p:attrNameLst>
                                      </p:cBhvr>
                                      <p:to>
                                        <p:strVal val="visible"/>
                                      </p:to>
                                    </p:set>
                                    <p:animEffect transition="in" filter="fade">
                                      <p:cBhvr>
                                        <p:cTn id="25" dur="500"/>
                                        <p:tgtEl>
                                          <p:spTgt spid="18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13"/>
                                        </p:tgtEl>
                                        <p:attrNameLst>
                                          <p:attrName>style.visibility</p:attrName>
                                        </p:attrNameLst>
                                      </p:cBhvr>
                                      <p:to>
                                        <p:strVal val="visible"/>
                                      </p:to>
                                    </p:set>
                                    <p:animEffect transition="in" filter="fade">
                                      <p:cBhvr>
                                        <p:cTn id="30" dur="1000"/>
                                        <p:tgtEl>
                                          <p:spTgt spid="113"/>
                                        </p:tgtEl>
                                      </p:cBhvr>
                                    </p:animEffect>
                                  </p:childTnLst>
                                </p:cTn>
                              </p:par>
                            </p:childTnLst>
                          </p:cTn>
                        </p:par>
                        <p:par>
                          <p:cTn id="31" fill="hold">
                            <p:stCondLst>
                              <p:cond delay="1000"/>
                            </p:stCondLst>
                            <p:childTnLst>
                              <p:par>
                                <p:cTn id="32" presetID="10" presetClass="entr" presetSubtype="0" fill="hold" nodeType="afterEffect">
                                  <p:stCondLst>
                                    <p:cond delay="0"/>
                                  </p:stCondLst>
                                  <p:childTnLst>
                                    <p:set>
                                      <p:cBhvr>
                                        <p:cTn id="33" dur="1" fill="hold">
                                          <p:stCondLst>
                                            <p:cond delay="0"/>
                                          </p:stCondLst>
                                        </p:cTn>
                                        <p:tgtEl>
                                          <p:spTgt spid="114"/>
                                        </p:tgtEl>
                                        <p:attrNameLst>
                                          <p:attrName>style.visibility</p:attrName>
                                        </p:attrNameLst>
                                      </p:cBhvr>
                                      <p:to>
                                        <p:strVal val="visible"/>
                                      </p:to>
                                    </p:set>
                                    <p:animEffect transition="in" filter="fade">
                                      <p:cBhvr>
                                        <p:cTn id="34" dur="1000"/>
                                        <p:tgtEl>
                                          <p:spTgt spid="114"/>
                                        </p:tgtEl>
                                      </p:cBhvr>
                                    </p:animEffect>
                                  </p:childTnLst>
                                </p:cTn>
                              </p:par>
                            </p:childTnLst>
                          </p:cTn>
                        </p:par>
                        <p:par>
                          <p:cTn id="35" fill="hold">
                            <p:stCondLst>
                              <p:cond delay="2000"/>
                            </p:stCondLst>
                            <p:childTnLst>
                              <p:par>
                                <p:cTn id="36" presetID="10" presetClass="entr" presetSubtype="0" fill="hold" nodeType="afterEffect">
                                  <p:stCondLst>
                                    <p:cond delay="0"/>
                                  </p:stCondLst>
                                  <p:childTnLst>
                                    <p:set>
                                      <p:cBhvr>
                                        <p:cTn id="37" dur="1" fill="hold">
                                          <p:stCondLst>
                                            <p:cond delay="0"/>
                                          </p:stCondLst>
                                        </p:cTn>
                                        <p:tgtEl>
                                          <p:spTgt spid="104"/>
                                        </p:tgtEl>
                                        <p:attrNameLst>
                                          <p:attrName>style.visibility</p:attrName>
                                        </p:attrNameLst>
                                      </p:cBhvr>
                                      <p:to>
                                        <p:strVal val="visible"/>
                                      </p:to>
                                    </p:set>
                                    <p:animEffect transition="in" filter="fade">
                                      <p:cBhvr>
                                        <p:cTn id="38" dur="1000"/>
                                        <p:tgtEl>
                                          <p:spTgt spid="104"/>
                                        </p:tgtEl>
                                      </p:cBhvr>
                                    </p:animEffect>
                                  </p:childTnLst>
                                </p:cTn>
                              </p:par>
                              <p:par>
                                <p:cTn id="39" presetID="10" presetClass="entr" presetSubtype="0" fill="hold" nodeType="withEffect">
                                  <p:stCondLst>
                                    <p:cond delay="0"/>
                                  </p:stCondLst>
                                  <p:childTnLst>
                                    <p:set>
                                      <p:cBhvr>
                                        <p:cTn id="40" dur="1" fill="hold">
                                          <p:stCondLst>
                                            <p:cond delay="0"/>
                                          </p:stCondLst>
                                        </p:cTn>
                                        <p:tgtEl>
                                          <p:spTgt spid="95"/>
                                        </p:tgtEl>
                                        <p:attrNameLst>
                                          <p:attrName>style.visibility</p:attrName>
                                        </p:attrNameLst>
                                      </p:cBhvr>
                                      <p:to>
                                        <p:strVal val="visible"/>
                                      </p:to>
                                    </p:set>
                                    <p:animEffect transition="in" filter="fade">
                                      <p:cBhvr>
                                        <p:cTn id="41" dur="1000"/>
                                        <p:tgtEl>
                                          <p:spTgt spid="95"/>
                                        </p:tgtEl>
                                      </p:cBhvr>
                                    </p:animEffect>
                                  </p:childTnLst>
                                </p:cTn>
                              </p:par>
                            </p:childTnLst>
                          </p:cTn>
                        </p:par>
                        <p:par>
                          <p:cTn id="42" fill="hold">
                            <p:stCondLst>
                              <p:cond delay="3000"/>
                            </p:stCondLst>
                            <p:childTnLst>
                              <p:par>
                                <p:cTn id="43" presetID="10" presetClass="entr" presetSubtype="0" fill="hold" nodeType="afterEffect">
                                  <p:stCondLst>
                                    <p:cond delay="0"/>
                                  </p:stCondLst>
                                  <p:childTnLst>
                                    <p:set>
                                      <p:cBhvr>
                                        <p:cTn id="44" dur="1" fill="hold">
                                          <p:stCondLst>
                                            <p:cond delay="0"/>
                                          </p:stCondLst>
                                        </p:cTn>
                                        <p:tgtEl>
                                          <p:spTgt spid="144"/>
                                        </p:tgtEl>
                                        <p:attrNameLst>
                                          <p:attrName>style.visibility</p:attrName>
                                        </p:attrNameLst>
                                      </p:cBhvr>
                                      <p:to>
                                        <p:strVal val="visible"/>
                                      </p:to>
                                    </p:set>
                                    <p:animEffect transition="in" filter="fade">
                                      <p:cBhvr>
                                        <p:cTn id="45" dur="10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Shape 187"/>
        <p:cNvGrpSpPr/>
        <p:nvPr/>
      </p:nvGrpSpPr>
      <p:grpSpPr>
        <a:xfrm>
          <a:off x="0" y="0"/>
          <a:ext cx="0" cy="0"/>
          <a:chOff x="0" y="0"/>
          <a:chExt cx="0" cy="0"/>
        </a:xfrm>
      </p:grpSpPr>
      <p:sp>
        <p:nvSpPr>
          <p:cNvPr id="188" name="Google Shape;188;p17"/>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 name="Google Shape;189;p17"/>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472</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190" name="Google Shape;190;p17"/>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191" name="Google Shape;191;p17"/>
          <p:cNvSpPr txBox="1"/>
          <p:nvPr/>
        </p:nvSpPr>
        <p:spPr>
          <a:xfrm>
            <a:off x="166250" y="1519675"/>
            <a:ext cx="5217900" cy="739200"/>
          </a:xfrm>
          <a:prstGeom prst="rect">
            <a:avLst/>
          </a:prstGeom>
          <a:noFill/>
          <a:ln>
            <a:noFill/>
          </a:ln>
        </p:spPr>
        <p:txBody>
          <a:bodyPr spcFirstLastPara="1" wrap="square" lIns="91425" tIns="91425" rIns="91425" bIns="91425" anchor="t" anchorCtr="0">
            <a:noAutofit/>
          </a:bodyPr>
          <a:lstStyle/>
          <a:p>
            <a:pPr marL="457200" marR="0" lvl="0" indent="-342900" algn="l" defTabSz="914400" rtl="0" eaLnBrk="1" fontAlgn="auto" latinLnBrk="0" hangingPunct="1">
              <a:lnSpc>
                <a:spcPct val="100000"/>
              </a:lnSpc>
              <a:spcBef>
                <a:spcPts val="0"/>
              </a:spcBef>
              <a:spcAft>
                <a:spcPts val="0"/>
              </a:spcAft>
              <a:buClr>
                <a:srgbClr val="0070C0"/>
              </a:buClr>
              <a:buSzPts val="1800"/>
              <a:buFont typeface="Cambria"/>
              <a:buChar char="●"/>
              <a:tabLst/>
              <a:defRPr/>
            </a:pPr>
            <a:r>
              <a:rPr kumimoji="0" lang="en" sz="1800" b="1" i="0" u="none" strike="noStrike" kern="0" cap="none" spc="0" normalizeH="0" baseline="0" noProof="0">
                <a:ln>
                  <a:noFill/>
                </a:ln>
                <a:solidFill>
                  <a:srgbClr val="0070C0"/>
                </a:solidFill>
                <a:effectLst/>
                <a:uLnTx/>
                <a:uFillTx/>
                <a:latin typeface="Cambria"/>
                <a:ea typeface="Cambria"/>
                <a:cs typeface="Cambria"/>
                <a:sym typeface="Cambria"/>
              </a:rPr>
              <a:t>Max-capacity mode</a:t>
            </a:r>
            <a:endParaRPr kumimoji="0" sz="1800" b="1" i="0" u="none" strike="noStrike" kern="0" cap="none" spc="0" normalizeH="0" baseline="0" noProof="0">
              <a:ln>
                <a:noFill/>
              </a:ln>
              <a:solidFill>
                <a:srgbClr val="0070C0"/>
              </a:solidFill>
              <a:effectLst/>
              <a:uLnTx/>
              <a:uFillTx/>
              <a:latin typeface="Cambria"/>
              <a:ea typeface="Cambria"/>
              <a:cs typeface="Cambria"/>
              <a:sym typeface="Cambria"/>
            </a:endParaRPr>
          </a:p>
        </p:txBody>
      </p:sp>
      <p:grpSp>
        <p:nvGrpSpPr>
          <p:cNvPr id="192" name="Google Shape;192;p17"/>
          <p:cNvGrpSpPr/>
          <p:nvPr/>
        </p:nvGrpSpPr>
        <p:grpSpPr>
          <a:xfrm>
            <a:off x="499781" y="2036586"/>
            <a:ext cx="2010857" cy="2386230"/>
            <a:chOff x="499780" y="1255536"/>
            <a:chExt cx="2010857" cy="2386230"/>
          </a:xfrm>
        </p:grpSpPr>
        <p:grpSp>
          <p:nvGrpSpPr>
            <p:cNvPr id="193" name="Google Shape;193;p17"/>
            <p:cNvGrpSpPr/>
            <p:nvPr/>
          </p:nvGrpSpPr>
          <p:grpSpPr>
            <a:xfrm>
              <a:off x="499780" y="1609805"/>
              <a:ext cx="2010857" cy="1675597"/>
              <a:chOff x="5612800" y="989756"/>
              <a:chExt cx="2547000" cy="2122352"/>
            </a:xfrm>
          </p:grpSpPr>
          <p:grpSp>
            <p:nvGrpSpPr>
              <p:cNvPr id="194" name="Google Shape;194;p17"/>
              <p:cNvGrpSpPr/>
              <p:nvPr/>
            </p:nvGrpSpPr>
            <p:grpSpPr>
              <a:xfrm flipH="1">
                <a:off x="6429357" y="2658200"/>
                <a:ext cx="169070" cy="453908"/>
                <a:chOff x="5013805" y="2895606"/>
                <a:chExt cx="167795" cy="457200"/>
              </a:xfrm>
            </p:grpSpPr>
            <p:sp>
              <p:nvSpPr>
                <p:cNvPr id="195" name="Google Shape;195;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CCCCC"/>
                  </a:solidFill>
                  <a:prstDash val="solid"/>
                  <a:round/>
                  <a:headEnd type="none" w="med" len="med"/>
                  <a:tailEnd type="none" w="med" len="med"/>
                </a:ln>
              </p:spPr>
            </p:sp>
            <p:cxnSp>
              <p:nvCxnSpPr>
                <p:cNvPr id="196" name="Google Shape;196;p17"/>
                <p:cNvCxnSpPr/>
                <p:nvPr/>
              </p:nvCxnSpPr>
              <p:spPr>
                <a:xfrm>
                  <a:off x="5181600" y="3048000"/>
                  <a:ext cx="0" cy="152400"/>
                </a:xfrm>
                <a:prstGeom prst="straightConnector1">
                  <a:avLst/>
                </a:prstGeom>
                <a:noFill/>
                <a:ln w="38100" cap="flat" cmpd="sng">
                  <a:solidFill>
                    <a:srgbClr val="CCCCCC"/>
                  </a:solidFill>
                  <a:prstDash val="solid"/>
                  <a:round/>
                  <a:headEnd type="none" w="med" len="med"/>
                  <a:tailEnd type="none" w="med" len="med"/>
                </a:ln>
              </p:spPr>
            </p:cxnSp>
          </p:grpSp>
          <p:grpSp>
            <p:nvGrpSpPr>
              <p:cNvPr id="197" name="Google Shape;197;p17"/>
              <p:cNvGrpSpPr/>
              <p:nvPr/>
            </p:nvGrpSpPr>
            <p:grpSpPr>
              <a:xfrm>
                <a:off x="7145184" y="2658194"/>
                <a:ext cx="165633" cy="453908"/>
                <a:chOff x="4983522" y="2890167"/>
                <a:chExt cx="198078" cy="457200"/>
              </a:xfrm>
            </p:grpSpPr>
            <p:sp>
              <p:nvSpPr>
                <p:cNvPr id="198" name="Google Shape;198;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199" name="Google Shape;199;p17"/>
                <p:cNvCxnSpPr/>
                <p:nvPr/>
              </p:nvCxnSpPr>
              <p:spPr>
                <a:xfrm>
                  <a:off x="5181600" y="3042561"/>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00" name="Google Shape;200;p17"/>
              <p:cNvSpPr txBox="1"/>
              <p:nvPr/>
            </p:nvSpPr>
            <p:spPr>
              <a:xfrm>
                <a:off x="5612800" y="2726150"/>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8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 name="Google Shape;201;p17"/>
              <p:cNvSpPr txBox="1"/>
              <p:nvPr/>
            </p:nvSpPr>
            <p:spPr>
              <a:xfrm>
                <a:off x="7289200" y="2726704"/>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nvGrpSpPr>
              <p:cNvPr id="202" name="Google Shape;202;p17"/>
              <p:cNvGrpSpPr/>
              <p:nvPr/>
            </p:nvGrpSpPr>
            <p:grpSpPr>
              <a:xfrm>
                <a:off x="7149159" y="989756"/>
                <a:ext cx="165633" cy="453908"/>
                <a:chOff x="4983522" y="2890167"/>
                <a:chExt cx="198078" cy="457200"/>
              </a:xfrm>
            </p:grpSpPr>
            <p:sp>
              <p:nvSpPr>
                <p:cNvPr id="203" name="Google Shape;203;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CCCCCC"/>
                  </a:solidFill>
                  <a:prstDash val="solid"/>
                  <a:round/>
                  <a:headEnd type="none" w="med" len="med"/>
                  <a:tailEnd type="none" w="med" len="med"/>
                </a:ln>
              </p:spPr>
            </p:sp>
            <p:cxnSp>
              <p:nvCxnSpPr>
                <p:cNvPr id="204" name="Google Shape;204;p17"/>
                <p:cNvCxnSpPr/>
                <p:nvPr/>
              </p:nvCxnSpPr>
              <p:spPr>
                <a:xfrm>
                  <a:off x="5181600" y="3042561"/>
                  <a:ext cx="0" cy="152400"/>
                </a:xfrm>
                <a:prstGeom prst="straightConnector1">
                  <a:avLst/>
                </a:prstGeom>
                <a:noFill/>
                <a:ln w="38100" cap="flat" cmpd="sng">
                  <a:solidFill>
                    <a:srgbClr val="CCCCCC"/>
                  </a:solidFill>
                  <a:prstDash val="solid"/>
                  <a:round/>
                  <a:headEnd type="none" w="med" len="med"/>
                  <a:tailEnd type="none" w="med" len="med"/>
                </a:ln>
              </p:spPr>
            </p:cxnSp>
          </p:grpSp>
          <p:grpSp>
            <p:nvGrpSpPr>
              <p:cNvPr id="205" name="Google Shape;205;p17"/>
              <p:cNvGrpSpPr/>
              <p:nvPr/>
            </p:nvGrpSpPr>
            <p:grpSpPr>
              <a:xfrm flipH="1">
                <a:off x="6433332" y="989762"/>
                <a:ext cx="169070" cy="453908"/>
                <a:chOff x="5013805" y="2895606"/>
                <a:chExt cx="167795" cy="457200"/>
              </a:xfrm>
            </p:grpSpPr>
            <p:sp>
              <p:nvSpPr>
                <p:cNvPr id="206" name="Google Shape;206;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07" name="Google Shape;207;p17"/>
                <p:cNvCxnSpPr/>
                <p:nvPr/>
              </p:nvCxnSpPr>
              <p:spPr>
                <a:xfrm>
                  <a:off x="5181600" y="3048000"/>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08" name="Google Shape;208;p17"/>
              <p:cNvSpPr txBox="1"/>
              <p:nvPr/>
            </p:nvSpPr>
            <p:spPr>
              <a:xfrm>
                <a:off x="5616775" y="1097750"/>
                <a:ext cx="866700" cy="237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sp>
            <p:nvSpPr>
              <p:cNvPr id="209" name="Google Shape;209;p17"/>
              <p:cNvSpPr txBox="1"/>
              <p:nvPr/>
            </p:nvSpPr>
            <p:spPr>
              <a:xfrm>
                <a:off x="7293100" y="1097225"/>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8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 name="Google Shape;210;p17"/>
            <p:cNvGrpSpPr/>
            <p:nvPr/>
          </p:nvGrpSpPr>
          <p:grpSpPr>
            <a:xfrm>
              <a:off x="1228678" y="3516226"/>
              <a:ext cx="549966" cy="125540"/>
              <a:chOff x="6065025" y="1897413"/>
              <a:chExt cx="696600" cy="159013"/>
            </a:xfrm>
          </p:grpSpPr>
          <p:sp>
            <p:nvSpPr>
              <p:cNvPr id="211" name="Google Shape;211;p17"/>
              <p:cNvSpPr/>
              <p:nvPr/>
            </p:nvSpPr>
            <p:spPr>
              <a:xfrm>
                <a:off x="66026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 name="Google Shape;212;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 name="Google Shape;213;p17"/>
            <p:cNvGrpSpPr/>
            <p:nvPr/>
          </p:nvGrpSpPr>
          <p:grpSpPr>
            <a:xfrm>
              <a:off x="1228678" y="3196966"/>
              <a:ext cx="546097" cy="125540"/>
              <a:chOff x="6065025" y="1897413"/>
              <a:chExt cx="691700" cy="159013"/>
            </a:xfrm>
          </p:grpSpPr>
          <p:sp>
            <p:nvSpPr>
              <p:cNvPr id="214" name="Google Shape;214;p17"/>
              <p:cNvSpPr/>
              <p:nvPr/>
            </p:nvSpPr>
            <p:spPr>
              <a:xfrm>
                <a:off x="65977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 name="Google Shape;215;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 name="Google Shape;216;p17"/>
            <p:cNvGrpSpPr/>
            <p:nvPr/>
          </p:nvGrpSpPr>
          <p:grpSpPr>
            <a:xfrm>
              <a:off x="1218534" y="1255536"/>
              <a:ext cx="556242" cy="125540"/>
              <a:chOff x="6065025" y="1897413"/>
              <a:chExt cx="704550" cy="159013"/>
            </a:xfrm>
          </p:grpSpPr>
          <p:sp>
            <p:nvSpPr>
              <p:cNvPr id="217" name="Google Shape;217;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 name="Google Shape;218;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 name="Google Shape;219;p17"/>
            <p:cNvGrpSpPr/>
            <p:nvPr/>
          </p:nvGrpSpPr>
          <p:grpSpPr>
            <a:xfrm>
              <a:off x="1218534" y="1571363"/>
              <a:ext cx="556242" cy="125540"/>
              <a:chOff x="6065025" y="1897413"/>
              <a:chExt cx="704550" cy="159013"/>
            </a:xfrm>
          </p:grpSpPr>
          <p:sp>
            <p:nvSpPr>
              <p:cNvPr id="220" name="Google Shape;220;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 name="Google Shape;221;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222" name="Google Shape;222;p17"/>
            <p:cNvCxnSpPr>
              <a:stCxn id="223" idx="0"/>
              <a:endCxn id="224" idx="0"/>
            </p:cNvCxnSpPr>
            <p:nvPr/>
          </p:nvCxnSpPr>
          <p:spPr>
            <a:xfrm rot="10800000">
              <a:off x="1280216" y="1914323"/>
              <a:ext cx="0" cy="781800"/>
            </a:xfrm>
            <a:prstGeom prst="straightConnector1">
              <a:avLst/>
            </a:prstGeom>
            <a:noFill/>
            <a:ln w="38100" cap="flat" cmpd="sng">
              <a:solidFill>
                <a:srgbClr val="000000"/>
              </a:solidFill>
              <a:prstDash val="solid"/>
              <a:round/>
              <a:headEnd type="none" w="med" len="med"/>
              <a:tailEnd type="none" w="med" len="med"/>
            </a:ln>
          </p:spPr>
        </p:cxnSp>
        <p:cxnSp>
          <p:nvCxnSpPr>
            <p:cNvPr id="225" name="Google Shape;225;p17"/>
            <p:cNvCxnSpPr>
              <a:stCxn id="226" idx="4"/>
            </p:cNvCxnSpPr>
            <p:nvPr/>
          </p:nvCxnSpPr>
          <p:spPr>
            <a:xfrm rot="10800000">
              <a:off x="1711858" y="2197059"/>
              <a:ext cx="0" cy="785700"/>
            </a:xfrm>
            <a:prstGeom prst="straightConnector1">
              <a:avLst/>
            </a:prstGeom>
            <a:noFill/>
            <a:ln w="38100" cap="flat" cmpd="sng">
              <a:solidFill>
                <a:srgbClr val="000000"/>
              </a:solidFill>
              <a:prstDash val="solid"/>
              <a:round/>
              <a:headEnd type="none" w="med" len="med"/>
              <a:tailEnd type="none" w="med" len="med"/>
            </a:ln>
          </p:spPr>
        </p:cxnSp>
        <p:sp>
          <p:nvSpPr>
            <p:cNvPr id="227" name="Google Shape;227;p17"/>
            <p:cNvSpPr/>
            <p:nvPr/>
          </p:nvSpPr>
          <p:spPr>
            <a:xfrm>
              <a:off x="1135793" y="1309666"/>
              <a:ext cx="720600" cy="3315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8" name="Google Shape;228;p17"/>
            <p:cNvSpPr/>
            <p:nvPr/>
          </p:nvSpPr>
          <p:spPr>
            <a:xfrm>
              <a:off x="1135793" y="3255918"/>
              <a:ext cx="720600" cy="3315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9" name="Google Shape;229;p17"/>
            <p:cNvSpPr txBox="1"/>
            <p:nvPr/>
          </p:nvSpPr>
          <p:spPr>
            <a:xfrm>
              <a:off x="1107175" y="2288602"/>
              <a:ext cx="344100" cy="3201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230" name="Google Shape;230;p17"/>
            <p:cNvSpPr txBox="1"/>
            <p:nvPr/>
          </p:nvSpPr>
          <p:spPr>
            <a:xfrm>
              <a:off x="1543592" y="2288612"/>
              <a:ext cx="344100" cy="3201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cxnSp>
          <p:nvCxnSpPr>
            <p:cNvPr id="231" name="Google Shape;231;p17"/>
            <p:cNvCxnSpPr/>
            <p:nvPr/>
          </p:nvCxnSpPr>
          <p:spPr>
            <a:xfrm>
              <a:off x="884801" y="2448550"/>
              <a:ext cx="1203300" cy="0"/>
            </a:xfrm>
            <a:prstGeom prst="straightConnector1">
              <a:avLst/>
            </a:prstGeom>
            <a:noFill/>
            <a:ln w="38100" cap="flat" cmpd="sng">
              <a:solidFill>
                <a:srgbClr val="000000"/>
              </a:solidFill>
              <a:prstDash val="solid"/>
              <a:round/>
              <a:headEnd type="none" w="med" len="med"/>
              <a:tailEnd type="none" w="med" len="med"/>
            </a:ln>
          </p:spPr>
        </p:cxnSp>
        <p:cxnSp>
          <p:nvCxnSpPr>
            <p:cNvPr id="232" name="Google Shape;232;p17"/>
            <p:cNvCxnSpPr/>
            <p:nvPr/>
          </p:nvCxnSpPr>
          <p:spPr>
            <a:xfrm>
              <a:off x="884801" y="2839443"/>
              <a:ext cx="1203300" cy="0"/>
            </a:xfrm>
            <a:prstGeom prst="straightConnector1">
              <a:avLst/>
            </a:prstGeom>
            <a:noFill/>
            <a:ln w="38100" cap="flat" cmpd="sng">
              <a:solidFill>
                <a:srgbClr val="000000"/>
              </a:solidFill>
              <a:prstDash val="solid"/>
              <a:round/>
              <a:headEnd type="none" w="med" len="med"/>
              <a:tailEnd type="none" w="med" len="med"/>
            </a:ln>
          </p:spPr>
        </p:cxnSp>
        <p:cxnSp>
          <p:nvCxnSpPr>
            <p:cNvPr id="233" name="Google Shape;233;p17"/>
            <p:cNvCxnSpPr/>
            <p:nvPr/>
          </p:nvCxnSpPr>
          <p:spPr>
            <a:xfrm>
              <a:off x="884801" y="2057732"/>
              <a:ext cx="1203300" cy="0"/>
            </a:xfrm>
            <a:prstGeom prst="straightConnector1">
              <a:avLst/>
            </a:prstGeom>
            <a:noFill/>
            <a:ln w="38100" cap="flat" cmpd="sng">
              <a:solidFill>
                <a:srgbClr val="000000"/>
              </a:solidFill>
              <a:prstDash val="solid"/>
              <a:round/>
              <a:headEnd type="none" w="med" len="med"/>
              <a:tailEnd type="none" w="med" len="med"/>
            </a:ln>
          </p:spPr>
        </p:cxnSp>
        <p:grpSp>
          <p:nvGrpSpPr>
            <p:cNvPr id="234" name="Google Shape;234;p17"/>
            <p:cNvGrpSpPr/>
            <p:nvPr/>
          </p:nvGrpSpPr>
          <p:grpSpPr>
            <a:xfrm>
              <a:off x="1135856" y="1914440"/>
              <a:ext cx="288720" cy="1068319"/>
              <a:chOff x="1975325" y="1580225"/>
              <a:chExt cx="365700" cy="1363000"/>
            </a:xfrm>
          </p:grpSpPr>
          <p:sp>
            <p:nvSpPr>
              <p:cNvPr id="224" name="Google Shape;224;p17"/>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 name="Google Shape;235;p17"/>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 name="Google Shape;223;p17"/>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 name="Google Shape;236;p17"/>
            <p:cNvGrpSpPr/>
            <p:nvPr/>
          </p:nvGrpSpPr>
          <p:grpSpPr>
            <a:xfrm>
              <a:off x="1567498" y="1914440"/>
              <a:ext cx="288720" cy="1068319"/>
              <a:chOff x="1975325" y="1580225"/>
              <a:chExt cx="365700" cy="1363000"/>
            </a:xfrm>
          </p:grpSpPr>
          <p:sp>
            <p:nvSpPr>
              <p:cNvPr id="237" name="Google Shape;237;p17"/>
              <p:cNvSpPr/>
              <p:nvPr/>
            </p:nvSpPr>
            <p:spPr>
              <a:xfrm>
                <a:off x="1975325" y="15802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 name="Google Shape;238;p17"/>
              <p:cNvSpPr/>
              <p:nvPr/>
            </p:nvSpPr>
            <p:spPr>
              <a:xfrm>
                <a:off x="1975325" y="207887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 name="Google Shape;226;p17"/>
              <p:cNvSpPr/>
              <p:nvPr/>
            </p:nvSpPr>
            <p:spPr>
              <a:xfrm>
                <a:off x="1975325" y="2577525"/>
                <a:ext cx="365700" cy="365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 name="Google Shape;239;p17"/>
            <p:cNvGrpSpPr/>
            <p:nvPr/>
          </p:nvGrpSpPr>
          <p:grpSpPr>
            <a:xfrm>
              <a:off x="1107379" y="2288662"/>
              <a:ext cx="780579" cy="319994"/>
              <a:chOff x="6382400" y="1849612"/>
              <a:chExt cx="988700" cy="405313"/>
            </a:xfrm>
          </p:grpSpPr>
          <p:sp>
            <p:nvSpPr>
              <p:cNvPr id="240" name="Google Shape;240;p17"/>
              <p:cNvSpPr txBox="1"/>
              <p:nvPr/>
            </p:nvSpPr>
            <p:spPr>
              <a:xfrm>
                <a:off x="6382400" y="1849612"/>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241" name="Google Shape;241;p17"/>
              <p:cNvSpPr txBox="1"/>
              <p:nvPr/>
            </p:nvSpPr>
            <p:spPr>
              <a:xfrm>
                <a:off x="6935200" y="1849625"/>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sp>
        <p:nvSpPr>
          <p:cNvPr id="242" name="Google Shape;242;p17"/>
          <p:cNvSpPr txBox="1"/>
          <p:nvPr/>
        </p:nvSpPr>
        <p:spPr>
          <a:xfrm>
            <a:off x="4662050" y="1519675"/>
            <a:ext cx="5217900" cy="429300"/>
          </a:xfrm>
          <a:prstGeom prst="rect">
            <a:avLst/>
          </a:prstGeom>
          <a:noFill/>
          <a:ln>
            <a:noFill/>
          </a:ln>
        </p:spPr>
        <p:txBody>
          <a:bodyPr spcFirstLastPara="1" wrap="square" lIns="91425" tIns="91425" rIns="91425" bIns="91425" anchor="t" anchorCtr="0">
            <a:noAutofit/>
          </a:bodyPr>
          <a:lstStyle/>
          <a:p>
            <a:pPr marL="457200" marR="0" lvl="0" indent="-342900" algn="l" defTabSz="914400" rtl="0" eaLnBrk="1" fontAlgn="auto" latinLnBrk="0" hangingPunct="1">
              <a:lnSpc>
                <a:spcPct val="100000"/>
              </a:lnSpc>
              <a:spcBef>
                <a:spcPts val="0"/>
              </a:spcBef>
              <a:spcAft>
                <a:spcPts val="0"/>
              </a:spcAft>
              <a:buClr>
                <a:srgbClr val="0070C0"/>
              </a:buClr>
              <a:buSzPts val="1800"/>
              <a:buFont typeface="Cambria"/>
              <a:buChar char="●"/>
              <a:tabLst/>
              <a:defRPr/>
            </a:pPr>
            <a:r>
              <a:rPr kumimoji="0" lang="en" sz="1800" b="1" i="0" u="none" strike="noStrike" kern="0" cap="none" spc="0" normalizeH="0" baseline="0" noProof="0">
                <a:ln>
                  <a:noFill/>
                </a:ln>
                <a:solidFill>
                  <a:srgbClr val="0070C0"/>
                </a:solidFill>
                <a:effectLst/>
                <a:uLnTx/>
                <a:uFillTx/>
                <a:latin typeface="Cambria"/>
                <a:ea typeface="Cambria"/>
                <a:cs typeface="Cambria"/>
                <a:sym typeface="Cambria"/>
              </a:rPr>
              <a:t>High-performance mode</a:t>
            </a:r>
            <a:endParaRPr kumimoji="0" sz="1800" b="1" i="0" u="none" strike="noStrike" kern="0" cap="none" spc="0" normalizeH="0" baseline="0" noProof="0">
              <a:ln>
                <a:noFill/>
              </a:ln>
              <a:solidFill>
                <a:srgbClr val="0070C0"/>
              </a:solidFill>
              <a:effectLst/>
              <a:uLnTx/>
              <a:uFillTx/>
              <a:latin typeface="Cambria"/>
              <a:ea typeface="Cambria"/>
              <a:cs typeface="Cambria"/>
              <a:sym typeface="Cambria"/>
            </a:endParaRPr>
          </a:p>
        </p:txBody>
      </p:sp>
      <p:sp>
        <p:nvSpPr>
          <p:cNvPr id="243" name="Google Shape;243;p17"/>
          <p:cNvSpPr txBox="1"/>
          <p:nvPr/>
        </p:nvSpPr>
        <p:spPr>
          <a:xfrm>
            <a:off x="103900" y="935250"/>
            <a:ext cx="74712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CLR-DRAM (</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C</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apacity-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L</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atency-</a:t>
            </a:r>
            <a:r>
              <a:rPr kumimoji="0" lang="en" sz="2300" b="1" i="0" u="sng" strike="noStrike" kern="0" cap="none" spc="0" normalizeH="0" baseline="0" noProof="0">
                <a:ln>
                  <a:noFill/>
                </a:ln>
                <a:solidFill>
                  <a:srgbClr val="F3F3F3"/>
                </a:solidFill>
                <a:effectLst/>
                <a:uLnTx/>
                <a:uFillTx/>
                <a:latin typeface="Cambria"/>
                <a:ea typeface="Cambria"/>
                <a:cs typeface="Cambria"/>
                <a:sym typeface="Cambria"/>
              </a:rPr>
              <a:t>R</a:t>
            </a: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econfigurable DRAM)</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grpSp>
        <p:nvGrpSpPr>
          <p:cNvPr id="244" name="Google Shape;244;p17"/>
          <p:cNvGrpSpPr/>
          <p:nvPr/>
        </p:nvGrpSpPr>
        <p:grpSpPr>
          <a:xfrm>
            <a:off x="7393380" y="2250300"/>
            <a:ext cx="1788421" cy="1988038"/>
            <a:chOff x="7469879" y="1472688"/>
            <a:chExt cx="1788421" cy="1988038"/>
          </a:xfrm>
        </p:grpSpPr>
        <p:sp>
          <p:nvSpPr>
            <p:cNvPr id="245" name="Google Shape;245;p17"/>
            <p:cNvSpPr txBox="1"/>
            <p:nvPr/>
          </p:nvSpPr>
          <p:spPr>
            <a:xfrm>
              <a:off x="7676400" y="2116775"/>
              <a:ext cx="1581900" cy="5310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1C4587"/>
                  </a:solidFill>
                  <a:effectLst/>
                  <a:uLnTx/>
                  <a:uFillTx/>
                  <a:latin typeface="Cambria"/>
                  <a:ea typeface="Cambria"/>
                  <a:cs typeface="Cambria"/>
                  <a:sym typeface="Cambria"/>
                </a:rPr>
                <a:t>coupled </a:t>
              </a:r>
              <a:endParaRPr kumimoji="0" sz="1400" b="1" i="0" u="none" strike="noStrike" kern="0" cap="none" spc="0" normalizeH="0" baseline="0" noProof="0">
                <a:ln>
                  <a:noFill/>
                </a:ln>
                <a:solidFill>
                  <a:srgbClr val="1C4587"/>
                </a:solidFill>
                <a:effectLst/>
                <a:uLnTx/>
                <a:uFillTx/>
                <a:latin typeface="Cambria"/>
                <a:ea typeface="Cambria"/>
                <a:cs typeface="Cambria"/>
                <a:sym typeface="Cambria"/>
              </a:endParaRP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1C4587"/>
                  </a:solidFill>
                  <a:effectLst/>
                  <a:uLnTx/>
                  <a:uFillTx/>
                  <a:latin typeface="Cambria"/>
                  <a:ea typeface="Cambria"/>
                  <a:cs typeface="Cambria"/>
                  <a:sym typeface="Cambria"/>
                </a:rPr>
                <a:t>sense amplifiers</a:t>
              </a:r>
              <a:endParaRPr kumimoji="0" sz="1400" b="1" i="0" u="none" strike="noStrike" kern="0" cap="none" spc="0" normalizeH="0" baseline="0" noProof="0">
                <a:ln>
                  <a:noFill/>
                </a:ln>
                <a:solidFill>
                  <a:srgbClr val="1C4587"/>
                </a:solidFill>
                <a:effectLst/>
                <a:uLnTx/>
                <a:uFillTx/>
                <a:latin typeface="Cambria"/>
                <a:ea typeface="Cambria"/>
                <a:cs typeface="Cambria"/>
                <a:sym typeface="Cambria"/>
              </a:endParaRPr>
            </a:p>
          </p:txBody>
        </p:sp>
        <p:cxnSp>
          <p:nvCxnSpPr>
            <p:cNvPr id="246" name="Google Shape;246;p17"/>
            <p:cNvCxnSpPr/>
            <p:nvPr/>
          </p:nvCxnSpPr>
          <p:spPr>
            <a:xfrm flipH="1">
              <a:off x="7528125" y="2790525"/>
              <a:ext cx="919800" cy="670200"/>
            </a:xfrm>
            <a:prstGeom prst="straightConnector1">
              <a:avLst/>
            </a:prstGeom>
            <a:noFill/>
            <a:ln w="28575" cap="flat" cmpd="sng">
              <a:solidFill>
                <a:srgbClr val="1C4587"/>
              </a:solidFill>
              <a:prstDash val="solid"/>
              <a:round/>
              <a:headEnd type="none" w="med" len="med"/>
              <a:tailEnd type="stealth" w="med" len="med"/>
            </a:ln>
          </p:spPr>
        </p:cxnSp>
        <p:cxnSp>
          <p:nvCxnSpPr>
            <p:cNvPr id="247" name="Google Shape;247;p17"/>
            <p:cNvCxnSpPr/>
            <p:nvPr/>
          </p:nvCxnSpPr>
          <p:spPr>
            <a:xfrm rot="10800000">
              <a:off x="7469879" y="1472688"/>
              <a:ext cx="972000" cy="573000"/>
            </a:xfrm>
            <a:prstGeom prst="straightConnector1">
              <a:avLst/>
            </a:prstGeom>
            <a:noFill/>
            <a:ln w="28575" cap="flat" cmpd="sng">
              <a:solidFill>
                <a:srgbClr val="1C4587"/>
              </a:solidFill>
              <a:prstDash val="solid"/>
              <a:round/>
              <a:headEnd type="none" w="med" len="med"/>
              <a:tailEnd type="stealth" w="med" len="med"/>
            </a:ln>
          </p:spPr>
        </p:cxnSp>
      </p:grpSp>
      <p:sp>
        <p:nvSpPr>
          <p:cNvPr id="248" name="Google Shape;248;p17"/>
          <p:cNvSpPr txBox="1"/>
          <p:nvPr/>
        </p:nvSpPr>
        <p:spPr>
          <a:xfrm>
            <a:off x="413150" y="4707500"/>
            <a:ext cx="3732900" cy="670200"/>
          </a:xfrm>
          <a:prstGeom prst="rect">
            <a:avLst/>
          </a:prstGeom>
          <a:no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3200"/>
              <a:buFontTx/>
              <a:buNone/>
              <a:tabLst/>
              <a:defRPr/>
            </a:pPr>
            <a:r>
              <a:rPr kumimoji="0" lang="en" sz="1500" b="1" i="0" u="none" strike="noStrike" kern="0" cap="none" spc="0" normalizeH="0" baseline="0" noProof="0">
                <a:ln>
                  <a:noFill/>
                </a:ln>
                <a:solidFill>
                  <a:srgbClr val="38761D"/>
                </a:solidFill>
                <a:effectLst/>
                <a:uLnTx/>
                <a:uFillTx/>
                <a:latin typeface="Cambria"/>
                <a:ea typeface="Cambria"/>
                <a:cs typeface="Cambria"/>
                <a:sym typeface="Cambria"/>
              </a:rPr>
              <a:t>The same storage capacity</a:t>
            </a:r>
            <a:r>
              <a:rPr kumimoji="0" lang="en" sz="1500" b="1" i="0" u="none" strike="noStrike" kern="0" cap="none" spc="0" normalizeH="0" baseline="0" noProof="0">
                <a:ln>
                  <a:noFill/>
                </a:ln>
                <a:solidFill>
                  <a:srgbClr val="000000"/>
                </a:solidFill>
                <a:effectLst/>
                <a:uLnTx/>
                <a:uFillTx/>
                <a:latin typeface="Cambria"/>
                <a:ea typeface="Cambria"/>
                <a:cs typeface="Cambria"/>
                <a:sym typeface="Cambria"/>
              </a:rPr>
              <a:t> as the conventional open-bitline architecture</a:t>
            </a:r>
            <a:endParaRPr kumimoji="0" sz="300" b="1" i="0" u="none" strike="noStrike" kern="0" cap="none" spc="0" normalizeH="0" baseline="0" noProof="0">
              <a:ln>
                <a:noFill/>
              </a:ln>
              <a:solidFill>
                <a:srgbClr val="1C4587"/>
              </a:solidFill>
              <a:effectLst/>
              <a:uLnTx/>
              <a:uFillTx/>
              <a:latin typeface="Cambria"/>
              <a:ea typeface="Cambria"/>
              <a:cs typeface="Cambria"/>
              <a:sym typeface="Cambria"/>
            </a:endParaRPr>
          </a:p>
        </p:txBody>
      </p:sp>
      <p:sp>
        <p:nvSpPr>
          <p:cNvPr id="249" name="Google Shape;249;p17"/>
          <p:cNvSpPr txBox="1"/>
          <p:nvPr/>
        </p:nvSpPr>
        <p:spPr>
          <a:xfrm>
            <a:off x="4987500" y="4692063"/>
            <a:ext cx="3732900" cy="670200"/>
          </a:xfrm>
          <a:prstGeom prst="rect">
            <a:avLst/>
          </a:prstGeom>
          <a:no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500" b="1" i="0" u="none" strike="noStrike" kern="0" cap="none" spc="0" normalizeH="0" baseline="0" noProof="0">
                <a:ln>
                  <a:noFill/>
                </a:ln>
                <a:solidFill>
                  <a:srgbClr val="38761D"/>
                </a:solidFill>
                <a:effectLst/>
                <a:uLnTx/>
                <a:uFillTx/>
                <a:latin typeface="Cambria"/>
                <a:ea typeface="Cambria"/>
                <a:cs typeface="Cambria"/>
                <a:sym typeface="Cambria"/>
              </a:rPr>
              <a:t>Reduced latency and refresh overhead</a:t>
            </a:r>
            <a:r>
              <a:rPr kumimoji="0" lang="en" sz="1500" b="1" i="0" u="none" strike="noStrike" kern="0" cap="none" spc="0" normalizeH="0" baseline="0" noProof="0">
                <a:ln>
                  <a:noFill/>
                </a:ln>
                <a:solidFill>
                  <a:srgbClr val="000000"/>
                </a:solidFill>
                <a:effectLst/>
                <a:uLnTx/>
                <a:uFillTx/>
                <a:latin typeface="Cambria"/>
                <a:ea typeface="Cambria"/>
                <a:cs typeface="Cambria"/>
                <a:sym typeface="Cambria"/>
              </a:rPr>
              <a:t> via coupled cell/SA operation</a:t>
            </a:r>
            <a:endParaRPr kumimoji="0" sz="300" b="1" i="0" u="none" strike="noStrike" kern="0" cap="none" spc="0" normalizeH="0" baseline="0" noProof="0">
              <a:ln>
                <a:noFill/>
              </a:ln>
              <a:solidFill>
                <a:srgbClr val="1C4587"/>
              </a:solidFill>
              <a:effectLst/>
              <a:uLnTx/>
              <a:uFillTx/>
              <a:latin typeface="Cambria"/>
              <a:ea typeface="Cambria"/>
              <a:cs typeface="Cambria"/>
              <a:sym typeface="Cambria"/>
            </a:endParaRPr>
          </a:p>
        </p:txBody>
      </p:sp>
      <p:grpSp>
        <p:nvGrpSpPr>
          <p:cNvPr id="250" name="Google Shape;250;p17"/>
          <p:cNvGrpSpPr/>
          <p:nvPr/>
        </p:nvGrpSpPr>
        <p:grpSpPr>
          <a:xfrm>
            <a:off x="1058411" y="2747475"/>
            <a:ext cx="3605215" cy="999300"/>
            <a:chOff x="1058410" y="1966425"/>
            <a:chExt cx="3605215" cy="999300"/>
          </a:xfrm>
        </p:grpSpPr>
        <p:sp>
          <p:nvSpPr>
            <p:cNvPr id="251" name="Google Shape;251;p17"/>
            <p:cNvSpPr txBox="1"/>
            <p:nvPr/>
          </p:nvSpPr>
          <p:spPr>
            <a:xfrm>
              <a:off x="2394425" y="1966425"/>
              <a:ext cx="2269200" cy="9993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500" b="0" i="1" u="none" strike="noStrike" kern="0" cap="none" spc="0" normalizeH="0" baseline="0" noProof="0">
                  <a:ln>
                    <a:noFill/>
                  </a:ln>
                  <a:solidFill>
                    <a:srgbClr val="558B3D"/>
                  </a:solidFill>
                  <a:effectLst/>
                  <a:uLnTx/>
                  <a:uFillTx/>
                  <a:latin typeface="Cambria"/>
                  <a:ea typeface="Cambria"/>
                  <a:cs typeface="Cambria"/>
                  <a:sym typeface="Cambria"/>
                </a:rPr>
                <a:t>mimics</a:t>
              </a:r>
              <a:r>
                <a:rPr kumimoji="0" lang="en" sz="1500" b="1" i="1" u="none" strike="noStrike" kern="0" cap="none" spc="0" normalizeH="0" baseline="0" noProof="0">
                  <a:ln>
                    <a:noFill/>
                  </a:ln>
                  <a:solidFill>
                    <a:srgbClr val="558B3D"/>
                  </a:solidFill>
                  <a:effectLst/>
                  <a:uLnTx/>
                  <a:uFillTx/>
                  <a:latin typeface="Cambria"/>
                  <a:ea typeface="Cambria"/>
                  <a:cs typeface="Cambria"/>
                  <a:sym typeface="Cambria"/>
                </a:rPr>
                <a:t> </a:t>
              </a:r>
              <a:r>
                <a:rPr kumimoji="0" lang="en" sz="1500" b="0" i="1" u="none" strike="noStrike" kern="0" cap="none" spc="0" normalizeH="0" baseline="0" noProof="0">
                  <a:ln>
                    <a:noFill/>
                  </a:ln>
                  <a:solidFill>
                    <a:srgbClr val="000000"/>
                  </a:solidFill>
                  <a:effectLst/>
                  <a:uLnTx/>
                  <a:uFillTx/>
                  <a:latin typeface="Cambria"/>
                  <a:ea typeface="Cambria"/>
                  <a:cs typeface="Cambria"/>
                  <a:sym typeface="Cambria"/>
                </a:rPr>
                <a:t>the cell-to-SA connections as in the open-bitline architecture</a:t>
              </a:r>
              <a:endParaRPr kumimoji="0" sz="1500" b="1" i="1" u="none" strike="noStrike" kern="0" cap="none" spc="0" normalizeH="0" baseline="0" noProof="0">
                <a:ln>
                  <a:noFill/>
                </a:ln>
                <a:solidFill>
                  <a:srgbClr val="1C4587"/>
                </a:solidFill>
                <a:effectLst/>
                <a:uLnTx/>
                <a:uFillTx/>
                <a:latin typeface="Cambria"/>
                <a:ea typeface="Cambria"/>
                <a:cs typeface="Cambria"/>
                <a:sym typeface="Cambria"/>
              </a:endParaRPr>
            </a:p>
          </p:txBody>
        </p:sp>
        <p:grpSp>
          <p:nvGrpSpPr>
            <p:cNvPr id="252" name="Google Shape;252;p17"/>
            <p:cNvGrpSpPr/>
            <p:nvPr/>
          </p:nvGrpSpPr>
          <p:grpSpPr>
            <a:xfrm>
              <a:off x="1058410" y="2109179"/>
              <a:ext cx="877095" cy="698589"/>
              <a:chOff x="6320375" y="1622275"/>
              <a:chExt cx="1110950" cy="884850"/>
            </a:xfrm>
          </p:grpSpPr>
          <p:cxnSp>
            <p:nvCxnSpPr>
              <p:cNvPr id="253" name="Google Shape;253;p17"/>
              <p:cNvCxnSpPr/>
              <p:nvPr/>
            </p:nvCxnSpPr>
            <p:spPr>
              <a:xfrm rot="10800000">
                <a:off x="6320375" y="1622275"/>
                <a:ext cx="0" cy="545400"/>
              </a:xfrm>
              <a:prstGeom prst="straightConnector1">
                <a:avLst/>
              </a:prstGeom>
              <a:noFill/>
              <a:ln w="28575" cap="flat" cmpd="sng">
                <a:solidFill>
                  <a:srgbClr val="FF00FF"/>
                </a:solidFill>
                <a:prstDash val="solid"/>
                <a:round/>
                <a:headEnd type="none" w="med" len="med"/>
                <a:tailEnd type="triangle" w="med" len="med"/>
              </a:ln>
            </p:spPr>
          </p:cxnSp>
          <p:cxnSp>
            <p:nvCxnSpPr>
              <p:cNvPr id="254" name="Google Shape;254;p17"/>
              <p:cNvCxnSpPr/>
              <p:nvPr/>
            </p:nvCxnSpPr>
            <p:spPr>
              <a:xfrm>
                <a:off x="7431325" y="1961725"/>
                <a:ext cx="0" cy="545400"/>
              </a:xfrm>
              <a:prstGeom prst="straightConnector1">
                <a:avLst/>
              </a:prstGeom>
              <a:noFill/>
              <a:ln w="28575" cap="flat" cmpd="sng">
                <a:solidFill>
                  <a:srgbClr val="FF00FF"/>
                </a:solidFill>
                <a:prstDash val="solid"/>
                <a:round/>
                <a:headEnd type="none" w="med" len="med"/>
                <a:tailEnd type="triangle" w="med" len="med"/>
              </a:ln>
            </p:spPr>
          </p:cxnSp>
        </p:grpSp>
      </p:grpSp>
      <p:grpSp>
        <p:nvGrpSpPr>
          <p:cNvPr id="255" name="Google Shape;255;p17"/>
          <p:cNvGrpSpPr/>
          <p:nvPr/>
        </p:nvGrpSpPr>
        <p:grpSpPr>
          <a:xfrm>
            <a:off x="5842559" y="2036574"/>
            <a:ext cx="2040260" cy="2421067"/>
            <a:chOff x="3264814" y="1317299"/>
            <a:chExt cx="1892986" cy="2246304"/>
          </a:xfrm>
        </p:grpSpPr>
        <p:grpSp>
          <p:nvGrpSpPr>
            <p:cNvPr id="256" name="Google Shape;256;p17"/>
            <p:cNvGrpSpPr/>
            <p:nvPr/>
          </p:nvGrpSpPr>
          <p:grpSpPr>
            <a:xfrm>
              <a:off x="3264814" y="1650798"/>
              <a:ext cx="1892986" cy="1577332"/>
              <a:chOff x="5612800" y="989756"/>
              <a:chExt cx="2547075" cy="2122352"/>
            </a:xfrm>
          </p:grpSpPr>
          <p:grpSp>
            <p:nvGrpSpPr>
              <p:cNvPr id="257" name="Google Shape;257;p17"/>
              <p:cNvGrpSpPr/>
              <p:nvPr/>
            </p:nvGrpSpPr>
            <p:grpSpPr>
              <a:xfrm flipH="1">
                <a:off x="6433332" y="989762"/>
                <a:ext cx="169070" cy="453908"/>
                <a:chOff x="5013805" y="2895606"/>
                <a:chExt cx="167795" cy="457200"/>
              </a:xfrm>
            </p:grpSpPr>
            <p:sp>
              <p:nvSpPr>
                <p:cNvPr id="258" name="Google Shape;258;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59" name="Google Shape;259;p17"/>
                <p:cNvCxnSpPr/>
                <p:nvPr/>
              </p:nvCxnSpPr>
              <p:spPr>
                <a:xfrm>
                  <a:off x="5181600" y="3048000"/>
                  <a:ext cx="0" cy="152400"/>
                </a:xfrm>
                <a:prstGeom prst="straightConnector1">
                  <a:avLst/>
                </a:prstGeom>
                <a:noFill/>
                <a:ln w="38100" cap="flat" cmpd="sng">
                  <a:solidFill>
                    <a:srgbClr val="558B3D"/>
                  </a:solidFill>
                  <a:prstDash val="solid"/>
                  <a:round/>
                  <a:headEnd type="none" w="med" len="med"/>
                  <a:tailEnd type="none" w="med" len="med"/>
                </a:ln>
              </p:spPr>
            </p:cxnSp>
          </p:grpSp>
          <p:grpSp>
            <p:nvGrpSpPr>
              <p:cNvPr id="260" name="Google Shape;260;p17"/>
              <p:cNvGrpSpPr/>
              <p:nvPr/>
            </p:nvGrpSpPr>
            <p:grpSpPr>
              <a:xfrm>
                <a:off x="5612800" y="989756"/>
                <a:ext cx="2547075" cy="2122352"/>
                <a:chOff x="5612800" y="989756"/>
                <a:chExt cx="2547075" cy="2122352"/>
              </a:xfrm>
            </p:grpSpPr>
            <p:grpSp>
              <p:nvGrpSpPr>
                <p:cNvPr id="261" name="Google Shape;261;p17"/>
                <p:cNvGrpSpPr/>
                <p:nvPr/>
              </p:nvGrpSpPr>
              <p:grpSpPr>
                <a:xfrm>
                  <a:off x="5612800" y="1097213"/>
                  <a:ext cx="2547075" cy="1930138"/>
                  <a:chOff x="5612800" y="1097213"/>
                  <a:chExt cx="2547075" cy="1930138"/>
                </a:xfrm>
              </p:grpSpPr>
              <p:sp>
                <p:nvSpPr>
                  <p:cNvPr id="262" name="Google Shape;262;p17"/>
                  <p:cNvSpPr txBox="1"/>
                  <p:nvPr/>
                </p:nvSpPr>
                <p:spPr>
                  <a:xfrm>
                    <a:off x="5612800" y="2726150"/>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 name="Google Shape;263;p17"/>
                  <p:cNvSpPr txBox="1"/>
                  <p:nvPr/>
                </p:nvSpPr>
                <p:spPr>
                  <a:xfrm>
                    <a:off x="7293175" y="1097213"/>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rPr>
                      <a:t>Type 2</a:t>
                    </a: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 name="Google Shape;264;p17"/>
                <p:cNvGrpSpPr/>
                <p:nvPr/>
              </p:nvGrpSpPr>
              <p:grpSpPr>
                <a:xfrm flipH="1">
                  <a:off x="6429357" y="2658200"/>
                  <a:ext cx="169070" cy="453908"/>
                  <a:chOff x="5013805" y="2895606"/>
                  <a:chExt cx="167795" cy="457200"/>
                </a:xfrm>
              </p:grpSpPr>
              <p:sp>
                <p:nvSpPr>
                  <p:cNvPr id="265" name="Google Shape;265;p17"/>
                  <p:cNvSpPr/>
                  <p:nvPr/>
                </p:nvSpPr>
                <p:spPr>
                  <a:xfrm>
                    <a:off x="5013805" y="2895606"/>
                    <a:ext cx="91608"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66" name="Google Shape;266;p17"/>
                  <p:cNvCxnSpPr/>
                  <p:nvPr/>
                </p:nvCxnSpPr>
                <p:spPr>
                  <a:xfrm>
                    <a:off x="5181600" y="3048000"/>
                    <a:ext cx="0" cy="152400"/>
                  </a:xfrm>
                  <a:prstGeom prst="straightConnector1">
                    <a:avLst/>
                  </a:prstGeom>
                  <a:noFill/>
                  <a:ln w="38100" cap="flat" cmpd="sng">
                    <a:solidFill>
                      <a:srgbClr val="558B3D"/>
                    </a:solidFill>
                    <a:prstDash val="solid"/>
                    <a:round/>
                    <a:headEnd type="none" w="med" len="med"/>
                    <a:tailEnd type="none" w="med" len="med"/>
                  </a:ln>
                </p:spPr>
              </p:cxnSp>
            </p:grpSp>
            <p:grpSp>
              <p:nvGrpSpPr>
                <p:cNvPr id="267" name="Google Shape;267;p17"/>
                <p:cNvGrpSpPr/>
                <p:nvPr/>
              </p:nvGrpSpPr>
              <p:grpSpPr>
                <a:xfrm>
                  <a:off x="7145184" y="2658194"/>
                  <a:ext cx="165633" cy="453908"/>
                  <a:chOff x="4983522" y="2890167"/>
                  <a:chExt cx="198078" cy="457200"/>
                </a:xfrm>
              </p:grpSpPr>
              <p:sp>
                <p:nvSpPr>
                  <p:cNvPr id="268" name="Google Shape;268;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69" name="Google Shape;269;p17"/>
                  <p:cNvCxnSpPr/>
                  <p:nvPr/>
                </p:nvCxnSpPr>
                <p:spPr>
                  <a:xfrm>
                    <a:off x="5181600" y="3042561"/>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70" name="Google Shape;270;p17"/>
                <p:cNvSpPr txBox="1"/>
                <p:nvPr/>
              </p:nvSpPr>
              <p:spPr>
                <a:xfrm>
                  <a:off x="7289200" y="2726704"/>
                  <a:ext cx="866700" cy="3012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nvGrpSpPr>
                <p:cNvPr id="271" name="Google Shape;271;p17"/>
                <p:cNvGrpSpPr/>
                <p:nvPr/>
              </p:nvGrpSpPr>
              <p:grpSpPr>
                <a:xfrm>
                  <a:off x="7149159" y="989756"/>
                  <a:ext cx="165633" cy="453908"/>
                  <a:chOff x="4983522" y="2890167"/>
                  <a:chExt cx="198078" cy="457200"/>
                </a:xfrm>
              </p:grpSpPr>
              <p:sp>
                <p:nvSpPr>
                  <p:cNvPr id="272" name="Google Shape;272;p17"/>
                  <p:cNvSpPr/>
                  <p:nvPr/>
                </p:nvSpPr>
                <p:spPr>
                  <a:xfrm>
                    <a:off x="4983522" y="2890167"/>
                    <a:ext cx="121874" cy="457200"/>
                  </a:xfrm>
                  <a:custGeom>
                    <a:avLst/>
                    <a:gdLst/>
                    <a:ahLst/>
                    <a:cxnLst/>
                    <a:rect l="l" t="t" r="r" b="b"/>
                    <a:pathLst>
                      <a:path w="6096" h="18288" extrusionOk="0">
                        <a:moveTo>
                          <a:pt x="0" y="0"/>
                        </a:moveTo>
                        <a:lnTo>
                          <a:pt x="0" y="6096"/>
                        </a:lnTo>
                        <a:lnTo>
                          <a:pt x="6096" y="6096"/>
                        </a:lnTo>
                        <a:lnTo>
                          <a:pt x="6096" y="12192"/>
                        </a:lnTo>
                        <a:lnTo>
                          <a:pt x="0" y="12192"/>
                        </a:lnTo>
                        <a:lnTo>
                          <a:pt x="0" y="18288"/>
                        </a:lnTo>
                      </a:path>
                    </a:pathLst>
                  </a:custGeom>
                  <a:noFill/>
                  <a:ln w="38100" cap="flat" cmpd="sng">
                    <a:solidFill>
                      <a:srgbClr val="558B3D"/>
                    </a:solidFill>
                    <a:prstDash val="solid"/>
                    <a:round/>
                    <a:headEnd type="none" w="med" len="med"/>
                    <a:tailEnd type="none" w="med" len="med"/>
                  </a:ln>
                </p:spPr>
              </p:sp>
              <p:cxnSp>
                <p:nvCxnSpPr>
                  <p:cNvPr id="273" name="Google Shape;273;p17"/>
                  <p:cNvCxnSpPr/>
                  <p:nvPr/>
                </p:nvCxnSpPr>
                <p:spPr>
                  <a:xfrm>
                    <a:off x="5181600" y="3042561"/>
                    <a:ext cx="0" cy="152400"/>
                  </a:xfrm>
                  <a:prstGeom prst="straightConnector1">
                    <a:avLst/>
                  </a:prstGeom>
                  <a:noFill/>
                  <a:ln w="38100" cap="flat" cmpd="sng">
                    <a:solidFill>
                      <a:srgbClr val="558B3D"/>
                    </a:solidFill>
                    <a:prstDash val="solid"/>
                    <a:round/>
                    <a:headEnd type="none" w="med" len="med"/>
                    <a:tailEnd type="none" w="med" len="med"/>
                  </a:ln>
                </p:spPr>
              </p:cxnSp>
            </p:grpSp>
            <p:sp>
              <p:nvSpPr>
                <p:cNvPr id="274" name="Google Shape;274;p17"/>
                <p:cNvSpPr txBox="1"/>
                <p:nvPr/>
              </p:nvSpPr>
              <p:spPr>
                <a:xfrm>
                  <a:off x="5616775" y="1097750"/>
                  <a:ext cx="866700" cy="237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50000"/>
                    </a:lnSpc>
                    <a:spcBef>
                      <a:spcPts val="0"/>
                    </a:spcBef>
                    <a:spcAft>
                      <a:spcPts val="0"/>
                    </a:spcAft>
                    <a:buClr>
                      <a:srgbClr val="000000"/>
                    </a:buClr>
                    <a:buSzTx/>
                    <a:buFontTx/>
                    <a:buNone/>
                    <a:tabLst/>
                    <a:defRPr/>
                  </a:pPr>
                  <a:r>
                    <a:rPr kumimoji="0" lang="en"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rPr>
                    <a:t>Type 1</a:t>
                  </a:r>
                  <a:endParaRPr kumimoji="0" sz="1200" b="1" i="0" u="none" strike="noStrike" kern="0" cap="none" spc="0" normalizeH="0" baseline="0" noProof="0">
                    <a:ln>
                      <a:noFill/>
                    </a:ln>
                    <a:solidFill>
                      <a:srgbClr val="99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a:p>
                  <a:pPr marL="0" marR="0" lvl="0" indent="0" algn="l" defTabSz="914400" rtl="0" eaLnBrk="1" fontAlgn="auto" latinLnBrk="0" hangingPunct="1">
                    <a:lnSpc>
                      <a:spcPct val="50000"/>
                    </a:lnSpc>
                    <a:spcBef>
                      <a:spcPts val="0"/>
                    </a:spcBef>
                    <a:spcAft>
                      <a:spcPts val="0"/>
                    </a:spcAft>
                    <a:buClr>
                      <a:srgbClr val="000000"/>
                    </a:buClr>
                    <a:buSzTx/>
                    <a:buFontTx/>
                    <a:buNone/>
                    <a:tabLst/>
                    <a:defRPr/>
                  </a:pPr>
                  <a:endParaRPr kumimoji="0" sz="1200" b="1" i="0" u="none" strike="noStrike" kern="0" cap="none" spc="0" normalizeH="0" baseline="0" noProof="0">
                    <a:ln>
                      <a:noFill/>
                    </a:ln>
                    <a:solidFill>
                      <a:srgbClr val="1C4587"/>
                    </a:solidFill>
                    <a:effectLst/>
                    <a:uLnTx/>
                    <a:uFillTx/>
                    <a:latin typeface="Times New Roman"/>
                    <a:ea typeface="Times New Roman"/>
                    <a:cs typeface="Times New Roman"/>
                    <a:sym typeface="Times New Roman"/>
                  </a:endParaRPr>
                </a:p>
              </p:txBody>
            </p:sp>
          </p:grpSp>
        </p:grpSp>
        <p:cxnSp>
          <p:nvCxnSpPr>
            <p:cNvPr id="275" name="Google Shape;275;p17"/>
            <p:cNvCxnSpPr/>
            <p:nvPr/>
          </p:nvCxnSpPr>
          <p:spPr>
            <a:xfrm>
              <a:off x="4360234" y="2357202"/>
              <a:ext cx="114900" cy="0"/>
            </a:xfrm>
            <a:prstGeom prst="straightConnector1">
              <a:avLst/>
            </a:prstGeom>
            <a:noFill/>
            <a:ln w="28575" cap="flat" cmpd="sng">
              <a:solidFill>
                <a:srgbClr val="000000"/>
              </a:solidFill>
              <a:prstDash val="solid"/>
              <a:round/>
              <a:headEnd type="none" w="med" len="med"/>
              <a:tailEnd type="none" w="med" len="med"/>
            </a:ln>
          </p:spPr>
        </p:cxnSp>
        <p:grpSp>
          <p:nvGrpSpPr>
            <p:cNvPr id="276" name="Google Shape;276;p17"/>
            <p:cNvGrpSpPr/>
            <p:nvPr/>
          </p:nvGrpSpPr>
          <p:grpSpPr>
            <a:xfrm>
              <a:off x="3950968" y="3445425"/>
              <a:ext cx="517713" cy="118178"/>
              <a:chOff x="6065025" y="1897413"/>
              <a:chExt cx="696600" cy="159013"/>
            </a:xfrm>
          </p:grpSpPr>
          <p:sp>
            <p:nvSpPr>
              <p:cNvPr id="277" name="Google Shape;277;p17"/>
              <p:cNvSpPr/>
              <p:nvPr/>
            </p:nvSpPr>
            <p:spPr>
              <a:xfrm>
                <a:off x="66026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 name="Google Shape;278;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9" name="Google Shape;279;p17"/>
            <p:cNvGrpSpPr/>
            <p:nvPr/>
          </p:nvGrpSpPr>
          <p:grpSpPr>
            <a:xfrm>
              <a:off x="3950968" y="3144885"/>
              <a:ext cx="514071" cy="118178"/>
              <a:chOff x="6065025" y="1897413"/>
              <a:chExt cx="691700" cy="159013"/>
            </a:xfrm>
          </p:grpSpPr>
          <p:sp>
            <p:nvSpPr>
              <p:cNvPr id="280" name="Google Shape;280;p17"/>
              <p:cNvSpPr/>
              <p:nvPr/>
            </p:nvSpPr>
            <p:spPr>
              <a:xfrm>
                <a:off x="659772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 name="Google Shape;281;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82" name="Google Shape;282;p17"/>
            <p:cNvGrpSpPr/>
            <p:nvPr/>
          </p:nvGrpSpPr>
          <p:grpSpPr>
            <a:xfrm>
              <a:off x="3941418" y="1317299"/>
              <a:ext cx="523622" cy="118178"/>
              <a:chOff x="6065025" y="1897413"/>
              <a:chExt cx="704550" cy="159013"/>
            </a:xfrm>
          </p:grpSpPr>
          <p:sp>
            <p:nvSpPr>
              <p:cNvPr id="283" name="Google Shape;283;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 name="Google Shape;284;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85" name="Google Shape;285;p17"/>
            <p:cNvGrpSpPr/>
            <p:nvPr/>
          </p:nvGrpSpPr>
          <p:grpSpPr>
            <a:xfrm>
              <a:off x="3941418" y="1614606"/>
              <a:ext cx="523622" cy="118178"/>
              <a:chOff x="6065025" y="1897413"/>
              <a:chExt cx="704550" cy="159013"/>
            </a:xfrm>
          </p:grpSpPr>
          <p:sp>
            <p:nvSpPr>
              <p:cNvPr id="286" name="Google Shape;286;p17"/>
              <p:cNvSpPr/>
              <p:nvPr/>
            </p:nvSpPr>
            <p:spPr>
              <a:xfrm>
                <a:off x="6610575" y="1897413"/>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 name="Google Shape;287;p17"/>
              <p:cNvSpPr/>
              <p:nvPr/>
            </p:nvSpPr>
            <p:spPr>
              <a:xfrm>
                <a:off x="6065025" y="1897425"/>
                <a:ext cx="159000" cy="159000"/>
              </a:xfrm>
              <a:prstGeom prst="ellipse">
                <a:avLst/>
              </a:prstGeom>
              <a:solidFill>
                <a:srgbClr val="00000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cxnSp>
          <p:nvCxnSpPr>
            <p:cNvPr id="288" name="Google Shape;288;p17"/>
            <p:cNvCxnSpPr>
              <a:stCxn id="289" idx="0"/>
              <a:endCxn id="290" idx="0"/>
            </p:cNvCxnSpPr>
            <p:nvPr/>
          </p:nvCxnSpPr>
          <p:spPr>
            <a:xfrm rot="10800000">
              <a:off x="3999444" y="1937480"/>
              <a:ext cx="0" cy="735900"/>
            </a:xfrm>
            <a:prstGeom prst="straightConnector1">
              <a:avLst/>
            </a:prstGeom>
            <a:noFill/>
            <a:ln w="38100" cap="flat" cmpd="sng">
              <a:solidFill>
                <a:srgbClr val="000000"/>
              </a:solidFill>
              <a:prstDash val="solid"/>
              <a:round/>
              <a:headEnd type="none" w="med" len="med"/>
              <a:tailEnd type="none" w="med" len="med"/>
            </a:ln>
          </p:spPr>
        </p:cxnSp>
        <p:cxnSp>
          <p:nvCxnSpPr>
            <p:cNvPr id="291" name="Google Shape;291;p17"/>
            <p:cNvCxnSpPr>
              <a:stCxn id="292" idx="4"/>
            </p:cNvCxnSpPr>
            <p:nvPr/>
          </p:nvCxnSpPr>
          <p:spPr>
            <a:xfrm rot="10800000">
              <a:off x="4405773" y="2203280"/>
              <a:ext cx="0" cy="739800"/>
            </a:xfrm>
            <a:prstGeom prst="straightConnector1">
              <a:avLst/>
            </a:prstGeom>
            <a:noFill/>
            <a:ln w="38100" cap="flat" cmpd="sng">
              <a:solidFill>
                <a:srgbClr val="000000"/>
              </a:solidFill>
              <a:prstDash val="solid"/>
              <a:round/>
              <a:headEnd type="none" w="med" len="med"/>
              <a:tailEnd type="none" w="med" len="med"/>
            </a:ln>
          </p:spPr>
        </p:cxnSp>
        <p:sp>
          <p:nvSpPr>
            <p:cNvPr id="293" name="Google Shape;293;p17"/>
            <p:cNvSpPr/>
            <p:nvPr/>
          </p:nvSpPr>
          <p:spPr>
            <a:xfrm>
              <a:off x="3863544" y="1368263"/>
              <a:ext cx="678300" cy="3120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SA1</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94" name="Google Shape;294;p17"/>
            <p:cNvSpPr/>
            <p:nvPr/>
          </p:nvSpPr>
          <p:spPr>
            <a:xfrm>
              <a:off x="3863544" y="3200389"/>
              <a:ext cx="678300" cy="312000"/>
            </a:xfrm>
            <a:prstGeom prst="rect">
              <a:avLst/>
            </a:prstGeom>
            <a:solidFill>
              <a:srgbClr val="434343"/>
            </a:solidFill>
            <a:ln w="2857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900" b="1" i="0" u="none" strike="noStrike" kern="0" cap="none" spc="0" normalizeH="0" baseline="0" noProof="0">
                  <a:ln>
                    <a:noFill/>
                  </a:ln>
                  <a:solidFill>
                    <a:srgbClr val="FFFFFF"/>
                  </a:solidFill>
                  <a:effectLst/>
                  <a:uLnTx/>
                  <a:uFillTx/>
                  <a:latin typeface="Arial"/>
                  <a:ea typeface="+mn-ea"/>
                  <a:cs typeface="Arial"/>
                  <a:sym typeface="Arial"/>
                </a:rPr>
                <a:t>SA2</a:t>
              </a:r>
              <a:endParaRPr kumimoji="0" sz="19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95" name="Google Shape;295;p17"/>
            <p:cNvSpPr txBox="1"/>
            <p:nvPr/>
          </p:nvSpPr>
          <p:spPr>
            <a:xfrm>
              <a:off x="3836604" y="2289796"/>
              <a:ext cx="324000" cy="301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296" name="Google Shape;296;p17"/>
            <p:cNvSpPr txBox="1"/>
            <p:nvPr/>
          </p:nvSpPr>
          <p:spPr>
            <a:xfrm>
              <a:off x="4247430" y="2289805"/>
              <a:ext cx="324000" cy="3012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B</a:t>
              </a:r>
              <a:endParaRPr kumimoji="0" sz="24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cxnSp>
          <p:nvCxnSpPr>
            <p:cNvPr id="297" name="Google Shape;297;p17"/>
            <p:cNvCxnSpPr/>
            <p:nvPr/>
          </p:nvCxnSpPr>
          <p:spPr>
            <a:xfrm>
              <a:off x="3627271" y="2440365"/>
              <a:ext cx="1132800" cy="0"/>
            </a:xfrm>
            <a:prstGeom prst="straightConnector1">
              <a:avLst/>
            </a:prstGeom>
            <a:noFill/>
            <a:ln w="38100" cap="flat" cmpd="sng">
              <a:solidFill>
                <a:srgbClr val="000000"/>
              </a:solidFill>
              <a:prstDash val="solid"/>
              <a:round/>
              <a:headEnd type="none" w="med" len="med"/>
              <a:tailEnd type="none" w="med" len="med"/>
            </a:ln>
          </p:spPr>
        </p:cxnSp>
        <p:cxnSp>
          <p:nvCxnSpPr>
            <p:cNvPr id="298" name="Google Shape;298;p17"/>
            <p:cNvCxnSpPr/>
            <p:nvPr/>
          </p:nvCxnSpPr>
          <p:spPr>
            <a:xfrm>
              <a:off x="3627271" y="2808336"/>
              <a:ext cx="1132800" cy="0"/>
            </a:xfrm>
            <a:prstGeom prst="straightConnector1">
              <a:avLst/>
            </a:prstGeom>
            <a:noFill/>
            <a:ln w="38100" cap="flat" cmpd="sng">
              <a:solidFill>
                <a:srgbClr val="000000"/>
              </a:solidFill>
              <a:prstDash val="solid"/>
              <a:round/>
              <a:headEnd type="none" w="med" len="med"/>
              <a:tailEnd type="none" w="med" len="med"/>
            </a:ln>
          </p:spPr>
        </p:cxnSp>
        <p:cxnSp>
          <p:nvCxnSpPr>
            <p:cNvPr id="299" name="Google Shape;299;p17"/>
            <p:cNvCxnSpPr/>
            <p:nvPr/>
          </p:nvCxnSpPr>
          <p:spPr>
            <a:xfrm>
              <a:off x="3627271" y="2072464"/>
              <a:ext cx="1132800" cy="0"/>
            </a:xfrm>
            <a:prstGeom prst="straightConnector1">
              <a:avLst/>
            </a:prstGeom>
            <a:noFill/>
            <a:ln w="38100" cap="flat" cmpd="sng">
              <a:solidFill>
                <a:srgbClr val="000000"/>
              </a:solidFill>
              <a:prstDash val="solid"/>
              <a:round/>
              <a:headEnd type="none" w="med" len="med"/>
              <a:tailEnd type="none" w="med" len="med"/>
            </a:ln>
          </p:spPr>
        </p:cxnSp>
        <p:sp>
          <p:nvSpPr>
            <p:cNvPr id="300" name="Google Shape;300;p17"/>
            <p:cNvSpPr/>
            <p:nvPr/>
          </p:nvSpPr>
          <p:spPr>
            <a:xfrm>
              <a:off x="4269873" y="1937549"/>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 name="Google Shape;292;p17"/>
            <p:cNvSpPr/>
            <p:nvPr/>
          </p:nvSpPr>
          <p:spPr>
            <a:xfrm>
              <a:off x="4269873" y="2673380"/>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 name="Google Shape;301;p17"/>
            <p:cNvSpPr/>
            <p:nvPr/>
          </p:nvSpPr>
          <p:spPr>
            <a:xfrm>
              <a:off x="4269873" y="2305465"/>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 name="Google Shape;290;p17"/>
            <p:cNvSpPr/>
            <p:nvPr/>
          </p:nvSpPr>
          <p:spPr>
            <a:xfrm>
              <a:off x="3863544" y="1937549"/>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 name="Google Shape;289;p17"/>
            <p:cNvSpPr/>
            <p:nvPr/>
          </p:nvSpPr>
          <p:spPr>
            <a:xfrm>
              <a:off x="3863544" y="2673380"/>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 name="Google Shape;302;p17"/>
            <p:cNvSpPr/>
            <p:nvPr/>
          </p:nvSpPr>
          <p:spPr>
            <a:xfrm>
              <a:off x="3863544" y="2305465"/>
              <a:ext cx="271800" cy="269700"/>
            </a:xfrm>
            <a:prstGeom prst="ellipse">
              <a:avLst/>
            </a:prstGeom>
            <a:solidFill>
              <a:srgbClr val="F3F3F3"/>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303" name="Google Shape;303;p17"/>
            <p:cNvGrpSpPr/>
            <p:nvPr/>
          </p:nvGrpSpPr>
          <p:grpSpPr>
            <a:xfrm>
              <a:off x="3835753" y="2289841"/>
              <a:ext cx="734802" cy="301228"/>
              <a:chOff x="3496600" y="2825900"/>
              <a:chExt cx="988700" cy="405313"/>
            </a:xfrm>
          </p:grpSpPr>
          <p:grpSp>
            <p:nvGrpSpPr>
              <p:cNvPr id="304" name="Google Shape;304;p17"/>
              <p:cNvGrpSpPr/>
              <p:nvPr/>
            </p:nvGrpSpPr>
            <p:grpSpPr>
              <a:xfrm>
                <a:off x="3539500" y="2847046"/>
                <a:ext cx="912450" cy="363000"/>
                <a:chOff x="4225300" y="2237446"/>
                <a:chExt cx="912450" cy="363000"/>
              </a:xfrm>
            </p:grpSpPr>
            <p:sp>
              <p:nvSpPr>
                <p:cNvPr id="305" name="Google Shape;305;p17"/>
                <p:cNvSpPr/>
                <p:nvPr/>
              </p:nvSpPr>
              <p:spPr>
                <a:xfrm>
                  <a:off x="4772050" y="2237446"/>
                  <a:ext cx="365700" cy="363000"/>
                </a:xfrm>
                <a:prstGeom prst="ellipse">
                  <a:avLst/>
                </a:prstGeom>
                <a:solidFill>
                  <a:srgbClr val="A4C2F4"/>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 name="Google Shape;306;p17"/>
                <p:cNvSpPr/>
                <p:nvPr/>
              </p:nvSpPr>
              <p:spPr>
                <a:xfrm>
                  <a:off x="4225300" y="2237446"/>
                  <a:ext cx="365700" cy="363000"/>
                </a:xfrm>
                <a:prstGeom prst="ellipse">
                  <a:avLst/>
                </a:prstGeom>
                <a:solidFill>
                  <a:srgbClr val="A4C2F4"/>
                </a:solid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307" name="Google Shape;307;p17"/>
                <p:cNvCxnSpPr/>
                <p:nvPr/>
              </p:nvCxnSpPr>
              <p:spPr>
                <a:xfrm>
                  <a:off x="4862463" y="2307000"/>
                  <a:ext cx="154500" cy="0"/>
                </a:xfrm>
                <a:prstGeom prst="straightConnector1">
                  <a:avLst/>
                </a:prstGeom>
                <a:noFill/>
                <a:ln w="28575" cap="flat" cmpd="sng">
                  <a:solidFill>
                    <a:srgbClr val="000000"/>
                  </a:solidFill>
                  <a:prstDash val="solid"/>
                  <a:round/>
                  <a:headEnd type="none" w="med" len="med"/>
                  <a:tailEnd type="none" w="med" len="med"/>
                </a:ln>
              </p:spPr>
            </p:cxnSp>
          </p:grpSp>
          <p:grpSp>
            <p:nvGrpSpPr>
              <p:cNvPr id="308" name="Google Shape;308;p17"/>
              <p:cNvGrpSpPr/>
              <p:nvPr/>
            </p:nvGrpSpPr>
            <p:grpSpPr>
              <a:xfrm>
                <a:off x="3496600" y="2825900"/>
                <a:ext cx="988700" cy="405313"/>
                <a:chOff x="6382400" y="1849612"/>
                <a:chExt cx="988700" cy="405313"/>
              </a:xfrm>
            </p:grpSpPr>
            <p:sp>
              <p:nvSpPr>
                <p:cNvPr id="309" name="Google Shape;309;p17"/>
                <p:cNvSpPr txBox="1"/>
                <p:nvPr/>
              </p:nvSpPr>
              <p:spPr>
                <a:xfrm>
                  <a:off x="6382400" y="1849612"/>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sp>
              <p:nvSpPr>
                <p:cNvPr id="310" name="Google Shape;310;p17"/>
                <p:cNvSpPr txBox="1"/>
                <p:nvPr/>
              </p:nvSpPr>
              <p:spPr>
                <a:xfrm>
                  <a:off x="6935200" y="1849625"/>
                  <a:ext cx="435900" cy="405300"/>
                </a:xfrm>
                <a:prstGeom prst="rect">
                  <a:avLst/>
                </a:prstGeom>
                <a:no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rPr>
                    <a:t>A</a:t>
                  </a:r>
                  <a:endParaRPr kumimoji="0" sz="1800" b="1" i="0" u="none" strike="noStrike" kern="0" cap="none" spc="0" normalizeH="0" baseline="0" noProof="0">
                    <a:ln>
                      <a:noFill/>
                    </a:ln>
                    <a:solidFill>
                      <a:srgbClr val="000000"/>
                    </a:solidFill>
                    <a:effectLst/>
                    <a:uLnTx/>
                    <a:uFillTx/>
                    <a:latin typeface="Times New Roman"/>
                    <a:ea typeface="Times New Roman"/>
                    <a:cs typeface="Times New Roman"/>
                    <a:sym typeface="Times New Roman"/>
                  </a:endParaRPr>
                </a:p>
              </p:txBody>
            </p:sp>
          </p:grpSp>
        </p:grpSp>
      </p:grpSp>
      <p:grpSp>
        <p:nvGrpSpPr>
          <p:cNvPr id="311" name="Google Shape;311;p17"/>
          <p:cNvGrpSpPr/>
          <p:nvPr/>
        </p:nvGrpSpPr>
        <p:grpSpPr>
          <a:xfrm rot="10800000">
            <a:off x="6336338" y="3134364"/>
            <a:ext cx="1052680" cy="436865"/>
            <a:chOff x="6225246" y="1622275"/>
            <a:chExt cx="1314207" cy="545400"/>
          </a:xfrm>
        </p:grpSpPr>
        <p:cxnSp>
          <p:nvCxnSpPr>
            <p:cNvPr id="312" name="Google Shape;312;p17"/>
            <p:cNvCxnSpPr/>
            <p:nvPr/>
          </p:nvCxnSpPr>
          <p:spPr>
            <a:xfrm rot="10800000">
              <a:off x="6225246" y="1622275"/>
              <a:ext cx="0" cy="545400"/>
            </a:xfrm>
            <a:prstGeom prst="straightConnector1">
              <a:avLst/>
            </a:prstGeom>
            <a:noFill/>
            <a:ln w="28575" cap="flat" cmpd="sng">
              <a:solidFill>
                <a:srgbClr val="FF00FF"/>
              </a:solidFill>
              <a:prstDash val="solid"/>
              <a:round/>
              <a:headEnd type="none" w="med" len="med"/>
              <a:tailEnd type="triangle" w="med" len="med"/>
            </a:ln>
          </p:spPr>
        </p:cxnSp>
        <p:cxnSp>
          <p:nvCxnSpPr>
            <p:cNvPr id="313" name="Google Shape;313;p17"/>
            <p:cNvCxnSpPr/>
            <p:nvPr/>
          </p:nvCxnSpPr>
          <p:spPr>
            <a:xfrm rot="10800000">
              <a:off x="7539454" y="1622275"/>
              <a:ext cx="0" cy="545400"/>
            </a:xfrm>
            <a:prstGeom prst="straightConnector1">
              <a:avLst/>
            </a:prstGeom>
            <a:noFill/>
            <a:ln w="28575" cap="flat" cmpd="sng">
              <a:solidFill>
                <a:srgbClr val="FF00FF"/>
              </a:solidFill>
              <a:prstDash val="solid"/>
              <a:round/>
              <a:headEnd type="none" w="med" len="med"/>
              <a:tailEnd type="triangle" w="med" len="med"/>
            </a:ln>
          </p:spPr>
        </p:cxnSp>
      </p:grpSp>
      <p:grpSp>
        <p:nvGrpSpPr>
          <p:cNvPr id="314" name="Google Shape;314;p17"/>
          <p:cNvGrpSpPr/>
          <p:nvPr/>
        </p:nvGrpSpPr>
        <p:grpSpPr>
          <a:xfrm>
            <a:off x="4904412" y="2758670"/>
            <a:ext cx="2399837" cy="667462"/>
            <a:chOff x="4904411" y="1977620"/>
            <a:chExt cx="2399837" cy="667462"/>
          </a:xfrm>
        </p:grpSpPr>
        <p:grpSp>
          <p:nvGrpSpPr>
            <p:cNvPr id="315" name="Google Shape;315;p17"/>
            <p:cNvGrpSpPr/>
            <p:nvPr/>
          </p:nvGrpSpPr>
          <p:grpSpPr>
            <a:xfrm>
              <a:off x="4904411" y="1977620"/>
              <a:ext cx="1417049" cy="531063"/>
              <a:chOff x="4337036" y="1424428"/>
              <a:chExt cx="1769100" cy="663000"/>
            </a:xfrm>
          </p:grpSpPr>
          <p:sp>
            <p:nvSpPr>
              <p:cNvPr id="316" name="Google Shape;316;p17"/>
              <p:cNvSpPr txBox="1"/>
              <p:nvPr/>
            </p:nvSpPr>
            <p:spPr>
              <a:xfrm>
                <a:off x="4337036" y="1424428"/>
                <a:ext cx="1124400" cy="663000"/>
              </a:xfrm>
              <a:prstGeom prst="rect">
                <a:avLst/>
              </a:prstGeom>
              <a:noFill/>
              <a:ln>
                <a:noFill/>
              </a:ln>
            </p:spPr>
            <p:txBody>
              <a:bodyPr spcFirstLastPara="1" wrap="square" lIns="91425" tIns="91425" rIns="91425" bIns="9142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400" b="1" i="0" u="none" strike="noStrike" kern="0" cap="none" spc="0" normalizeH="0" baseline="0" noProof="0">
                    <a:ln>
                      <a:noFill/>
                    </a:ln>
                    <a:solidFill>
                      <a:srgbClr val="1C4587"/>
                    </a:solidFill>
                    <a:effectLst/>
                    <a:uLnTx/>
                    <a:uFillTx/>
                    <a:latin typeface="Cambria"/>
                    <a:ea typeface="Cambria"/>
                    <a:cs typeface="Cambria"/>
                    <a:sym typeface="Cambria"/>
                  </a:rPr>
                  <a:t>coupled cells</a:t>
                </a:r>
                <a:endParaRPr kumimoji="0" sz="1400" b="1" i="0" u="none" strike="noStrike" kern="0" cap="none" spc="0" normalizeH="0" baseline="0" noProof="0">
                  <a:ln>
                    <a:noFill/>
                  </a:ln>
                  <a:solidFill>
                    <a:srgbClr val="1C4587"/>
                  </a:solidFill>
                  <a:effectLst/>
                  <a:uLnTx/>
                  <a:uFillTx/>
                  <a:latin typeface="Cambria"/>
                  <a:ea typeface="Cambria"/>
                  <a:cs typeface="Cambria"/>
                  <a:sym typeface="Cambria"/>
                </a:endParaRPr>
              </a:p>
            </p:txBody>
          </p:sp>
          <p:cxnSp>
            <p:nvCxnSpPr>
              <p:cNvPr id="317" name="Google Shape;317;p17"/>
              <p:cNvCxnSpPr>
                <a:stCxn id="316" idx="3"/>
              </p:cNvCxnSpPr>
              <p:nvPr/>
            </p:nvCxnSpPr>
            <p:spPr>
              <a:xfrm>
                <a:off x="5461436" y="1755928"/>
                <a:ext cx="644700" cy="178800"/>
              </a:xfrm>
              <a:prstGeom prst="straightConnector1">
                <a:avLst/>
              </a:prstGeom>
              <a:noFill/>
              <a:ln w="28575" cap="flat" cmpd="sng">
                <a:solidFill>
                  <a:srgbClr val="1C4587"/>
                </a:solidFill>
                <a:prstDash val="solid"/>
                <a:round/>
                <a:headEnd type="none" w="med" len="med"/>
                <a:tailEnd type="stealth" w="med" len="med"/>
              </a:ln>
            </p:spPr>
          </p:cxnSp>
        </p:grpSp>
        <p:sp>
          <p:nvSpPr>
            <p:cNvPr id="318" name="Google Shape;318;p17"/>
            <p:cNvSpPr/>
            <p:nvPr/>
          </p:nvSpPr>
          <p:spPr>
            <a:xfrm>
              <a:off x="6403648" y="2281482"/>
              <a:ext cx="900600" cy="363600"/>
            </a:xfrm>
            <a:prstGeom prst="roundRect">
              <a:avLst>
                <a:gd name="adj" fmla="val 45572"/>
              </a:avLst>
            </a:prstGeom>
            <a:noFill/>
            <a:ln w="38100" cap="flat" cmpd="sng">
              <a:solidFill>
                <a:srgbClr val="1C4587"/>
              </a:solidFill>
              <a:prstDash val="dash"/>
              <a:round/>
              <a:headEnd type="none" w="sm" len="sm"/>
              <a:tailEnd type="none" w="sm" len="sm"/>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1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319" name="Google Shape;319;p17"/>
          <p:cNvGrpSpPr/>
          <p:nvPr/>
        </p:nvGrpSpPr>
        <p:grpSpPr>
          <a:xfrm>
            <a:off x="6488453" y="2088783"/>
            <a:ext cx="730993" cy="2311102"/>
            <a:chOff x="6342450" y="762017"/>
            <a:chExt cx="912600" cy="2885271"/>
          </a:xfrm>
        </p:grpSpPr>
        <p:sp>
          <p:nvSpPr>
            <p:cNvPr id="320" name="Google Shape;320;p17"/>
            <p:cNvSpPr/>
            <p:nvPr/>
          </p:nvSpPr>
          <p:spPr>
            <a:xfrm>
              <a:off x="6342450" y="762017"/>
              <a:ext cx="912600" cy="420000"/>
            </a:xfrm>
            <a:prstGeom prst="rect">
              <a:avLst/>
            </a:prstGeom>
            <a:solidFill>
              <a:srgbClr val="434343"/>
            </a:solidFill>
            <a:ln w="38100" cap="flat" cmpd="sng">
              <a:solidFill>
                <a:srgbClr val="0070C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000" b="1" i="0" u="none" strike="noStrike" kern="0" cap="none" spc="0" normalizeH="0" baseline="0" noProof="0">
                  <a:ln>
                    <a:noFill/>
                  </a:ln>
                  <a:solidFill>
                    <a:srgbClr val="FFFFFF"/>
                  </a:solidFill>
                  <a:effectLst/>
                  <a:uLnTx/>
                  <a:uFillTx/>
                  <a:latin typeface="Arial"/>
                  <a:ea typeface="+mn-ea"/>
                  <a:cs typeface="Arial"/>
                  <a:sym typeface="Arial"/>
                </a:rPr>
                <a:t>SA</a:t>
              </a:r>
              <a:endParaRPr kumimoji="0" sz="2000" b="1"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321" name="Google Shape;321;p17"/>
            <p:cNvSpPr/>
            <p:nvPr/>
          </p:nvSpPr>
          <p:spPr>
            <a:xfrm>
              <a:off x="6342450" y="3227288"/>
              <a:ext cx="912600" cy="420000"/>
            </a:xfrm>
            <a:prstGeom prst="rect">
              <a:avLst/>
            </a:prstGeom>
            <a:solidFill>
              <a:srgbClr val="434343"/>
            </a:solidFill>
            <a:ln w="38100" cap="flat" cmpd="sng">
              <a:solidFill>
                <a:srgbClr val="0070C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2000" b="1" i="0" u="none" strike="noStrike" kern="0" cap="none" spc="0" normalizeH="0" baseline="0" noProof="0">
                  <a:ln>
                    <a:noFill/>
                  </a:ln>
                  <a:solidFill>
                    <a:srgbClr val="FFFFFF"/>
                  </a:solidFill>
                  <a:effectLst/>
                  <a:uLnTx/>
                  <a:uFillTx/>
                  <a:latin typeface="Arial"/>
                  <a:ea typeface="+mn-ea"/>
                  <a:cs typeface="Arial"/>
                  <a:sym typeface="Arial"/>
                </a:rPr>
                <a:t>SA</a:t>
              </a:r>
              <a:endParaRPr kumimoji="0" sz="2000" b="1"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322" name="Google Shape;322;p17"/>
          <p:cNvGrpSpPr/>
          <p:nvPr/>
        </p:nvGrpSpPr>
        <p:grpSpPr>
          <a:xfrm>
            <a:off x="6336338" y="2915939"/>
            <a:ext cx="1052680" cy="436865"/>
            <a:chOff x="6225246" y="1622275"/>
            <a:chExt cx="1314207" cy="545400"/>
          </a:xfrm>
        </p:grpSpPr>
        <p:cxnSp>
          <p:nvCxnSpPr>
            <p:cNvPr id="323" name="Google Shape;323;p17"/>
            <p:cNvCxnSpPr/>
            <p:nvPr/>
          </p:nvCxnSpPr>
          <p:spPr>
            <a:xfrm rot="10800000">
              <a:off x="6225246" y="1622275"/>
              <a:ext cx="0" cy="545400"/>
            </a:xfrm>
            <a:prstGeom prst="straightConnector1">
              <a:avLst/>
            </a:prstGeom>
            <a:noFill/>
            <a:ln w="28575" cap="flat" cmpd="sng">
              <a:solidFill>
                <a:srgbClr val="FF00FF"/>
              </a:solidFill>
              <a:prstDash val="solid"/>
              <a:round/>
              <a:headEnd type="none" w="med" len="med"/>
              <a:tailEnd type="triangle" w="med" len="med"/>
            </a:ln>
          </p:spPr>
        </p:cxnSp>
        <p:cxnSp>
          <p:nvCxnSpPr>
            <p:cNvPr id="324" name="Google Shape;324;p17"/>
            <p:cNvCxnSpPr/>
            <p:nvPr/>
          </p:nvCxnSpPr>
          <p:spPr>
            <a:xfrm rot="10800000">
              <a:off x="7539454" y="1622275"/>
              <a:ext cx="0" cy="545400"/>
            </a:xfrm>
            <a:prstGeom prst="straightConnector1">
              <a:avLst/>
            </a:prstGeom>
            <a:noFill/>
            <a:ln w="28575" cap="flat" cmpd="sng">
              <a:solidFill>
                <a:srgbClr val="FF00FF"/>
              </a:solidFill>
              <a:prstDash val="solid"/>
              <a:round/>
              <a:headEnd type="none" w="med" len="med"/>
              <a:tailEnd type="triangle" w="med" len="med"/>
            </a:ln>
          </p:spPr>
        </p:cxnSp>
      </p:grpSp>
    </p:spTree>
    <p:extLst>
      <p:ext uri="{BB962C8B-B14F-4D97-AF65-F5344CB8AC3E}">
        <p14:creationId xmlns:p14="http://schemas.microsoft.com/office/powerpoint/2010/main" val="3424370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fade">
                                      <p:cBhvr>
                                        <p:cTn id="7" dur="1000"/>
                                        <p:tgtEl>
                                          <p:spTgt spid="191"/>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92"/>
                                        </p:tgtEl>
                                        <p:attrNameLst>
                                          <p:attrName>style.visibility</p:attrName>
                                        </p:attrNameLst>
                                      </p:cBhvr>
                                      <p:to>
                                        <p:strVal val="visible"/>
                                      </p:to>
                                    </p:set>
                                    <p:animEffect transition="in" filter="fade">
                                      <p:cBhvr>
                                        <p:cTn id="11" dur="1000"/>
                                        <p:tgtEl>
                                          <p:spTgt spid="192"/>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50"/>
                                        </p:tgtEl>
                                        <p:attrNameLst>
                                          <p:attrName>style.visibility</p:attrName>
                                        </p:attrNameLst>
                                      </p:cBhvr>
                                      <p:to>
                                        <p:strVal val="visible"/>
                                      </p:to>
                                    </p:set>
                                    <p:animEffect transition="in" filter="fade">
                                      <p:cBhvr>
                                        <p:cTn id="15" dur="1000"/>
                                        <p:tgtEl>
                                          <p:spTgt spid="250"/>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48"/>
                                        </p:tgtEl>
                                        <p:attrNameLst>
                                          <p:attrName>style.visibility</p:attrName>
                                        </p:attrNameLst>
                                      </p:cBhvr>
                                      <p:to>
                                        <p:strVal val="visible"/>
                                      </p:to>
                                    </p:set>
                                    <p:animEffect transition="in" filter="fade">
                                      <p:cBhvr>
                                        <p:cTn id="20" dur="1000"/>
                                        <p:tgtEl>
                                          <p:spTgt spid="24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42"/>
                                        </p:tgtEl>
                                        <p:attrNameLst>
                                          <p:attrName>style.visibility</p:attrName>
                                        </p:attrNameLst>
                                      </p:cBhvr>
                                      <p:to>
                                        <p:strVal val="visible"/>
                                      </p:to>
                                    </p:set>
                                    <p:animEffect transition="in" filter="fade">
                                      <p:cBhvr>
                                        <p:cTn id="25" dur="1000"/>
                                        <p:tgtEl>
                                          <p:spTgt spid="242"/>
                                        </p:tgtEl>
                                      </p:cBhvr>
                                    </p:animEffect>
                                  </p:childTnLst>
                                </p:cTn>
                              </p:par>
                            </p:childTnLst>
                          </p:cTn>
                        </p:par>
                        <p:par>
                          <p:cTn id="26" fill="hold">
                            <p:stCondLst>
                              <p:cond delay="1000"/>
                            </p:stCondLst>
                            <p:childTnLst>
                              <p:par>
                                <p:cTn id="27" presetID="10" presetClass="entr" presetSubtype="0" fill="hold" nodeType="afterEffect">
                                  <p:stCondLst>
                                    <p:cond delay="0"/>
                                  </p:stCondLst>
                                  <p:childTnLst>
                                    <p:set>
                                      <p:cBhvr>
                                        <p:cTn id="28" dur="1" fill="hold">
                                          <p:stCondLst>
                                            <p:cond delay="0"/>
                                          </p:stCondLst>
                                        </p:cTn>
                                        <p:tgtEl>
                                          <p:spTgt spid="255"/>
                                        </p:tgtEl>
                                        <p:attrNameLst>
                                          <p:attrName>style.visibility</p:attrName>
                                        </p:attrNameLst>
                                      </p:cBhvr>
                                      <p:to>
                                        <p:strVal val="visible"/>
                                      </p:to>
                                    </p:set>
                                    <p:animEffect transition="in" filter="fade">
                                      <p:cBhvr>
                                        <p:cTn id="29" dur="1000"/>
                                        <p:tgtEl>
                                          <p:spTgt spid="25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314"/>
                                        </p:tgtEl>
                                        <p:attrNameLst>
                                          <p:attrName>style.visibility</p:attrName>
                                        </p:attrNameLst>
                                      </p:cBhvr>
                                      <p:to>
                                        <p:strVal val="visible"/>
                                      </p:to>
                                    </p:set>
                                    <p:animEffect transition="in" filter="fade">
                                      <p:cBhvr>
                                        <p:cTn id="34" dur="1000"/>
                                        <p:tgtEl>
                                          <p:spTgt spid="314"/>
                                        </p:tgtEl>
                                      </p:cBhvr>
                                    </p:animEffect>
                                  </p:childTnLst>
                                </p:cTn>
                              </p:par>
                              <p:par>
                                <p:cTn id="35" presetID="10" presetClass="entr" presetSubtype="0" fill="hold" nodeType="withEffect">
                                  <p:stCondLst>
                                    <p:cond delay="0"/>
                                  </p:stCondLst>
                                  <p:childTnLst>
                                    <p:set>
                                      <p:cBhvr>
                                        <p:cTn id="36" dur="1" fill="hold">
                                          <p:stCondLst>
                                            <p:cond delay="0"/>
                                          </p:stCondLst>
                                        </p:cTn>
                                        <p:tgtEl>
                                          <p:spTgt spid="311"/>
                                        </p:tgtEl>
                                        <p:attrNameLst>
                                          <p:attrName>style.visibility</p:attrName>
                                        </p:attrNameLst>
                                      </p:cBhvr>
                                      <p:to>
                                        <p:strVal val="visible"/>
                                      </p:to>
                                    </p:set>
                                    <p:animEffect transition="in" filter="fade">
                                      <p:cBhvr>
                                        <p:cTn id="37" dur="1000"/>
                                        <p:tgtEl>
                                          <p:spTgt spid="311"/>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19"/>
                                        </p:tgtEl>
                                        <p:attrNameLst>
                                          <p:attrName>style.visibility</p:attrName>
                                        </p:attrNameLst>
                                      </p:cBhvr>
                                      <p:to>
                                        <p:strVal val="visible"/>
                                      </p:to>
                                    </p:set>
                                    <p:animEffect transition="in" filter="fade">
                                      <p:cBhvr>
                                        <p:cTn id="42" dur="1000"/>
                                        <p:tgtEl>
                                          <p:spTgt spid="319"/>
                                        </p:tgtEl>
                                      </p:cBhvr>
                                    </p:animEffect>
                                  </p:childTnLst>
                                </p:cTn>
                              </p:par>
                            </p:childTnLst>
                          </p:cTn>
                        </p:par>
                        <p:par>
                          <p:cTn id="43" fill="hold">
                            <p:stCondLst>
                              <p:cond delay="1000"/>
                            </p:stCondLst>
                            <p:childTnLst>
                              <p:par>
                                <p:cTn id="44" presetID="10" presetClass="entr" presetSubtype="0" fill="hold" nodeType="afterEffect">
                                  <p:stCondLst>
                                    <p:cond delay="0"/>
                                  </p:stCondLst>
                                  <p:childTnLst>
                                    <p:set>
                                      <p:cBhvr>
                                        <p:cTn id="45" dur="1" fill="hold">
                                          <p:stCondLst>
                                            <p:cond delay="0"/>
                                          </p:stCondLst>
                                        </p:cTn>
                                        <p:tgtEl>
                                          <p:spTgt spid="244"/>
                                        </p:tgtEl>
                                        <p:attrNameLst>
                                          <p:attrName>style.visibility</p:attrName>
                                        </p:attrNameLst>
                                      </p:cBhvr>
                                      <p:to>
                                        <p:strVal val="visible"/>
                                      </p:to>
                                    </p:set>
                                    <p:animEffect transition="in" filter="fade">
                                      <p:cBhvr>
                                        <p:cTn id="46" dur="1000"/>
                                        <p:tgtEl>
                                          <p:spTgt spid="244"/>
                                        </p:tgtEl>
                                      </p:cBhvr>
                                    </p:animEffect>
                                  </p:childTnLst>
                                </p:cTn>
                              </p:par>
                              <p:par>
                                <p:cTn id="47" presetID="10" presetClass="entr" presetSubtype="0" fill="hold" nodeType="withEffect">
                                  <p:stCondLst>
                                    <p:cond delay="0"/>
                                  </p:stCondLst>
                                  <p:childTnLst>
                                    <p:set>
                                      <p:cBhvr>
                                        <p:cTn id="48" dur="1" fill="hold">
                                          <p:stCondLst>
                                            <p:cond delay="0"/>
                                          </p:stCondLst>
                                        </p:cTn>
                                        <p:tgtEl>
                                          <p:spTgt spid="322"/>
                                        </p:tgtEl>
                                        <p:attrNameLst>
                                          <p:attrName>style.visibility</p:attrName>
                                        </p:attrNameLst>
                                      </p:cBhvr>
                                      <p:to>
                                        <p:strVal val="visible"/>
                                      </p:to>
                                    </p:set>
                                    <p:animEffect transition="in" filter="fade">
                                      <p:cBhvr>
                                        <p:cTn id="49" dur="1200"/>
                                        <p:tgtEl>
                                          <p:spTgt spid="32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249"/>
                                        </p:tgtEl>
                                        <p:attrNameLst>
                                          <p:attrName>style.visibility</p:attrName>
                                        </p:attrNameLst>
                                      </p:cBhvr>
                                      <p:to>
                                        <p:strVal val="visible"/>
                                      </p:to>
                                    </p:set>
                                    <p:animEffect transition="in" filter="fade">
                                      <p:cBhvr>
                                        <p:cTn id="54" dur="1000"/>
                                        <p:tgtEl>
                                          <p:spTgt spid="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Shape 328"/>
        <p:cNvGrpSpPr/>
        <p:nvPr/>
      </p:nvGrpSpPr>
      <p:grpSpPr>
        <a:xfrm>
          <a:off x="0" y="0"/>
          <a:ext cx="0" cy="0"/>
          <a:chOff x="0" y="0"/>
          <a:chExt cx="0" cy="0"/>
        </a:xfrm>
      </p:grpSpPr>
      <p:sp>
        <p:nvSpPr>
          <p:cNvPr id="329" name="Google Shape;329;p18"/>
          <p:cNvSpPr/>
          <p:nvPr/>
        </p:nvSpPr>
        <p:spPr>
          <a:xfrm>
            <a:off x="0" y="857250"/>
            <a:ext cx="9144000" cy="483900"/>
          </a:xfrm>
          <a:prstGeom prst="rect">
            <a:avLst/>
          </a:prstGeom>
          <a:solidFill>
            <a:srgbClr val="1C4587"/>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 name="Google Shape;330;p18"/>
          <p:cNvSpPr txBox="1">
            <a:spLocks noGrp="1"/>
          </p:cNvSpPr>
          <p:nvPr>
            <p:ph type="sldNum" idx="12"/>
          </p:nvPr>
        </p:nvSpPr>
        <p:spPr>
          <a:xfrm>
            <a:off x="8472458" y="5520467"/>
            <a:ext cx="548700" cy="393600"/>
          </a:xfrm>
          <a:prstGeom prst="rect">
            <a:avLst/>
          </a:prstGeom>
        </p:spPr>
        <p:txBody>
          <a:bodyPr spcFirstLastPara="1" wrap="square" lIns="91425" tIns="91425" rIns="91425" bIns="91425"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Tx/>
              <a:buNone/>
              <a:tabLst/>
              <a:defRPr/>
            </a:pPr>
            <a:fld id="{00000000-1234-1234-1234-123412341234}" type="slidenum">
              <a:rPr kumimoji="0" lang="en" sz="1000" b="0" i="0" u="none" strike="noStrike" kern="0" cap="none" spc="0" normalizeH="0" baseline="0" noProof="0">
                <a:ln>
                  <a:noFill/>
                </a:ln>
                <a:solidFill>
                  <a:srgbClr val="595959"/>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Tx/>
                <a:buNone/>
                <a:tabLst/>
                <a:defRPr/>
              </a:pPr>
              <a:t>473</a:t>
            </a:fld>
            <a:endParaRPr kumimoji="0" sz="1000" b="0" i="0" u="none" strike="noStrike" kern="0" cap="none" spc="0" normalizeH="0" baseline="0" noProof="0">
              <a:ln>
                <a:noFill/>
              </a:ln>
              <a:solidFill>
                <a:srgbClr val="595959"/>
              </a:solidFill>
              <a:effectLst/>
              <a:uLnTx/>
              <a:uFillTx/>
              <a:latin typeface="Arial"/>
              <a:ea typeface="+mn-ea"/>
              <a:cs typeface="Arial"/>
              <a:sym typeface="Arial"/>
            </a:endParaRPr>
          </a:p>
        </p:txBody>
      </p:sp>
      <p:pic>
        <p:nvPicPr>
          <p:cNvPr id="331" name="Google Shape;331;p18"/>
          <p:cNvPicPr preferRelativeResize="0"/>
          <p:nvPr/>
        </p:nvPicPr>
        <p:blipFill rotWithShape="1">
          <a:blip r:embed="rId3" cstate="screen">
            <a:alphaModFix/>
            <a:extLst>
              <a:ext uri="{28A0092B-C50C-407E-A947-70E740481C1C}">
                <a14:useLocalDpi xmlns:a14="http://schemas.microsoft.com/office/drawing/2010/main"/>
              </a:ext>
            </a:extLst>
          </a:blip>
          <a:srcRect/>
          <a:stretch/>
        </p:blipFill>
        <p:spPr>
          <a:xfrm>
            <a:off x="166249" y="5586175"/>
            <a:ext cx="1134466" cy="327900"/>
          </a:xfrm>
          <a:prstGeom prst="rect">
            <a:avLst/>
          </a:prstGeom>
          <a:noFill/>
          <a:ln>
            <a:noFill/>
          </a:ln>
        </p:spPr>
      </p:pic>
      <p:sp>
        <p:nvSpPr>
          <p:cNvPr id="332" name="Google Shape;332;p18"/>
          <p:cNvSpPr txBox="1"/>
          <p:nvPr/>
        </p:nvSpPr>
        <p:spPr>
          <a:xfrm>
            <a:off x="103900" y="935250"/>
            <a:ext cx="7471200" cy="3279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2300" b="1" i="0" u="none" strike="noStrike" kern="0" cap="none" spc="0" normalizeH="0" baseline="0" noProof="0">
                <a:ln>
                  <a:noFill/>
                </a:ln>
                <a:solidFill>
                  <a:srgbClr val="F3F3F3"/>
                </a:solidFill>
                <a:effectLst/>
                <a:uLnTx/>
                <a:uFillTx/>
                <a:latin typeface="Cambria"/>
                <a:ea typeface="Cambria"/>
                <a:cs typeface="Cambria"/>
                <a:sym typeface="Cambria"/>
              </a:rPr>
              <a:t>Key Results</a:t>
            </a:r>
            <a:endParaRPr kumimoji="0" sz="2300" b="1" i="0" u="none" strike="noStrike" kern="0" cap="none" spc="0" normalizeH="0" baseline="0" noProof="0">
              <a:ln>
                <a:noFill/>
              </a:ln>
              <a:solidFill>
                <a:srgbClr val="F3F3F3"/>
              </a:solidFill>
              <a:effectLst/>
              <a:uLnTx/>
              <a:uFillTx/>
              <a:latin typeface="Cambria"/>
              <a:ea typeface="Cambria"/>
              <a:cs typeface="Cambria"/>
              <a:sym typeface="Cambria"/>
            </a:endParaRPr>
          </a:p>
        </p:txBody>
      </p:sp>
      <p:sp>
        <p:nvSpPr>
          <p:cNvPr id="333" name="Google Shape;333;p18"/>
          <p:cNvSpPr txBox="1"/>
          <p:nvPr/>
        </p:nvSpPr>
        <p:spPr>
          <a:xfrm>
            <a:off x="0" y="1341138"/>
            <a:ext cx="4766700" cy="2409300"/>
          </a:xfrm>
          <a:prstGeom prst="rect">
            <a:avLst/>
          </a:prstGeom>
          <a:noFill/>
          <a:ln>
            <a:noFill/>
          </a:ln>
        </p:spPr>
        <p:txBody>
          <a:bodyPr spcFirstLastPara="1" wrap="square" lIns="91425" tIns="45700" rIns="91425" bIns="45700" anchor="ctr" anchorCtr="0">
            <a:noAutofit/>
          </a:bodyPr>
          <a:lstStyle/>
          <a:p>
            <a:pPr marL="342900" marR="0" lvl="0" indent="-228600" algn="l" defTabSz="914400" rtl="0" eaLnBrk="1" fontAlgn="auto" latinLnBrk="0" hangingPunct="1">
              <a:lnSpc>
                <a:spcPct val="150000"/>
              </a:lnSpc>
              <a:spcBef>
                <a:spcPts val="0"/>
              </a:spcBef>
              <a:spcAft>
                <a:spcPts val="0"/>
              </a:spcAft>
              <a:buClr>
                <a:srgbClr val="000000"/>
              </a:buClr>
              <a:buSzPts val="1800"/>
              <a:buFont typeface="Arial"/>
              <a:buChar char="●"/>
              <a:tabLst/>
              <a:defRPr/>
            </a:pPr>
            <a:r>
              <a:rPr kumimoji="0" lang="en" sz="1800" b="1" i="0" u="sng" strike="noStrike" kern="0" cap="none" spc="0" normalizeH="0" baseline="0" noProof="0">
                <a:ln>
                  <a:noFill/>
                </a:ln>
                <a:solidFill>
                  <a:srgbClr val="000000"/>
                </a:solidFill>
                <a:effectLst/>
                <a:uLnTx/>
                <a:uFillTx/>
                <a:latin typeface="Cambria"/>
                <a:ea typeface="Cambria"/>
                <a:cs typeface="Cambria"/>
                <a:sym typeface="Cambria"/>
              </a:rPr>
              <a:t>DRAM Latency Reduction</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t>
            </a:r>
            <a:r>
              <a:rPr kumimoji="0" lang="en" sz="1800" b="0" i="0" u="none" strike="noStrike" kern="0" cap="none" spc="0" normalizeH="0" baseline="0" noProof="0">
                <a:ln>
                  <a:noFill/>
                </a:ln>
                <a:solidFill>
                  <a:srgbClr val="38761D"/>
                </a:solidFill>
                <a:effectLst/>
                <a:uLnTx/>
                <a:uFillTx/>
                <a:latin typeface="Cambria"/>
                <a:ea typeface="Cambria"/>
                <a:cs typeface="Cambria"/>
                <a:sym typeface="Cambria"/>
              </a:rPr>
              <a:t> </a:t>
            </a:r>
            <a:endParaRPr kumimoji="0" sz="1800" b="0" i="0" u="none" strike="noStrike" kern="0" cap="none" spc="0" normalizeH="0" baseline="0" noProof="0">
              <a:ln>
                <a:noFill/>
              </a:ln>
              <a:solidFill>
                <a:srgbClr val="38761D"/>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Activation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tRCD</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60.1%</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Restoration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tRAS</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64.2%</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Precharge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tRP</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46.4%</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Write-recovery latency (</a:t>
            </a:r>
            <a:r>
              <a:rPr kumimoji="0" lang="en" sz="1800" b="1" i="0" u="none" strike="noStrike" kern="0" cap="none" spc="0" normalizeH="0" baseline="0" noProof="0">
                <a:ln>
                  <a:noFill/>
                </a:ln>
                <a:solidFill>
                  <a:srgbClr val="000000"/>
                </a:solidFill>
                <a:effectLst/>
                <a:uLnTx/>
                <a:uFillTx/>
                <a:latin typeface="Cambria"/>
                <a:ea typeface="Cambria"/>
                <a:cs typeface="Cambria"/>
                <a:sym typeface="Cambria"/>
              </a:rPr>
              <a:t>tWR</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 by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35.2%</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p:txBody>
      </p:sp>
      <p:sp>
        <p:nvSpPr>
          <p:cNvPr id="334" name="Google Shape;334;p18"/>
          <p:cNvSpPr txBox="1"/>
          <p:nvPr/>
        </p:nvSpPr>
        <p:spPr>
          <a:xfrm>
            <a:off x="0" y="3431200"/>
            <a:ext cx="4766700" cy="2157300"/>
          </a:xfrm>
          <a:prstGeom prst="rect">
            <a:avLst/>
          </a:prstGeom>
          <a:noFill/>
          <a:ln>
            <a:noFill/>
          </a:ln>
        </p:spPr>
        <p:txBody>
          <a:bodyPr spcFirstLastPara="1" wrap="square" lIns="91425" tIns="45700" rIns="91425" bIns="45700" anchor="ctr" anchorCtr="0">
            <a:noAutofit/>
          </a:bodyPr>
          <a:lstStyle/>
          <a:p>
            <a:pPr marL="342900" marR="0" lvl="0" indent="-228600" algn="l" defTabSz="914400" rtl="0" eaLnBrk="1" fontAlgn="auto" latinLnBrk="0" hangingPunct="1">
              <a:lnSpc>
                <a:spcPct val="150000"/>
              </a:lnSpc>
              <a:spcBef>
                <a:spcPts val="0"/>
              </a:spcBef>
              <a:spcAft>
                <a:spcPts val="0"/>
              </a:spcAft>
              <a:buClr>
                <a:srgbClr val="000000"/>
              </a:buClr>
              <a:buSzPts val="1800"/>
              <a:buFont typeface="Arial"/>
              <a:buChar char="●"/>
              <a:tabLst/>
              <a:defRPr/>
            </a:pPr>
            <a:r>
              <a:rPr kumimoji="0" lang="en" sz="1800" b="1" i="0" u="sng" strike="noStrike" kern="0" cap="none" spc="0" normalizeH="0" baseline="0" noProof="0">
                <a:ln>
                  <a:noFill/>
                </a:ln>
                <a:solidFill>
                  <a:srgbClr val="000000"/>
                </a:solidFill>
                <a:effectLst/>
                <a:uLnTx/>
                <a:uFillTx/>
                <a:latin typeface="Cambria"/>
                <a:ea typeface="Cambria"/>
                <a:cs typeface="Cambria"/>
                <a:sym typeface="Cambria"/>
              </a:rPr>
              <a:t>System-level Benefits</a:t>
            </a: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a:t>
            </a:r>
            <a:r>
              <a:rPr kumimoji="0" lang="en" sz="1800" b="0" i="0" u="none" strike="noStrike" kern="0" cap="none" spc="0" normalizeH="0" baseline="0" noProof="0">
                <a:ln>
                  <a:noFill/>
                </a:ln>
                <a:solidFill>
                  <a:srgbClr val="38761D"/>
                </a:solidFill>
                <a:effectLst/>
                <a:uLnTx/>
                <a:uFillTx/>
                <a:latin typeface="Cambria"/>
                <a:ea typeface="Cambria"/>
                <a:cs typeface="Cambria"/>
                <a:sym typeface="Cambria"/>
              </a:rPr>
              <a:t> </a:t>
            </a:r>
            <a:endParaRPr kumimoji="0" sz="1800" b="0" i="0" u="none" strike="noStrike" kern="0" cap="none" spc="0" normalizeH="0" baseline="0" noProof="0">
              <a:ln>
                <a:noFill/>
              </a:ln>
              <a:solidFill>
                <a:srgbClr val="38761D"/>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Performance improvement: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18.6%</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DRAM energy reduction: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29.7%</a:t>
            </a:r>
            <a:endParaRPr kumimoji="0" sz="1800" b="1" i="0" u="none" strike="noStrike" kern="0" cap="none" spc="0" normalizeH="0" baseline="0" noProof="0">
              <a:ln>
                <a:noFill/>
              </a:ln>
              <a:solidFill>
                <a:srgbClr val="980000"/>
              </a:solidFill>
              <a:effectLst/>
              <a:uLnTx/>
              <a:uFillTx/>
              <a:latin typeface="Cambria"/>
              <a:ea typeface="Cambria"/>
              <a:cs typeface="Cambria"/>
              <a:sym typeface="Cambria"/>
            </a:endParaRPr>
          </a:p>
          <a:p>
            <a:pPr marL="628650" marR="0" lvl="1" indent="-342900" algn="l" defTabSz="914400" rtl="0" eaLnBrk="1" fontAlgn="auto" latinLnBrk="0" hangingPunct="1">
              <a:lnSpc>
                <a:spcPct val="115000"/>
              </a:lnSpc>
              <a:spcBef>
                <a:spcPts val="0"/>
              </a:spcBef>
              <a:spcAft>
                <a:spcPts val="0"/>
              </a:spcAft>
              <a:buClr>
                <a:srgbClr val="000000"/>
              </a:buClr>
              <a:buSzPts val="1800"/>
              <a:buFont typeface="Cambria"/>
              <a:buChar char="○"/>
              <a:tabLst/>
              <a:defRPr/>
            </a:pPr>
            <a:r>
              <a:rPr kumimoji="0" lang="en" sz="1800" b="0" i="0" u="none" strike="noStrike" kern="0" cap="none" spc="0" normalizeH="0" baseline="0" noProof="0">
                <a:ln>
                  <a:noFill/>
                </a:ln>
                <a:solidFill>
                  <a:srgbClr val="000000"/>
                </a:solidFill>
                <a:effectLst/>
                <a:uLnTx/>
                <a:uFillTx/>
                <a:latin typeface="Cambria"/>
                <a:ea typeface="Cambria"/>
                <a:cs typeface="Cambria"/>
                <a:sym typeface="Cambria"/>
              </a:rPr>
              <a:t>DRAM refresh energy reduction: </a:t>
            </a:r>
            <a:r>
              <a:rPr kumimoji="0" lang="en" sz="1800" b="1" i="0" u="none" strike="noStrike" kern="0" cap="none" spc="0" normalizeH="0" baseline="0" noProof="0">
                <a:ln>
                  <a:noFill/>
                </a:ln>
                <a:solidFill>
                  <a:srgbClr val="980000"/>
                </a:solidFill>
                <a:effectLst/>
                <a:uLnTx/>
                <a:uFillTx/>
                <a:latin typeface="Cambria"/>
                <a:ea typeface="Cambria"/>
                <a:cs typeface="Cambria"/>
                <a:sym typeface="Cambria"/>
              </a:rPr>
              <a:t>66.1%</a:t>
            </a:r>
            <a:endParaRPr kumimoji="0" sz="18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nvGrpSpPr>
          <p:cNvPr id="335" name="Google Shape;335;p18"/>
          <p:cNvGrpSpPr/>
          <p:nvPr/>
        </p:nvGrpSpPr>
        <p:grpSpPr>
          <a:xfrm>
            <a:off x="5140062" y="1495300"/>
            <a:ext cx="4033489" cy="2419800"/>
            <a:chOff x="5140061" y="638050"/>
            <a:chExt cx="4033489" cy="2419800"/>
          </a:xfrm>
        </p:grpSpPr>
        <p:pic>
          <p:nvPicPr>
            <p:cNvPr id="336" name="Google Shape;336;p18" title="Chart"/>
            <p:cNvPicPr preferRelativeResize="0"/>
            <p:nvPr/>
          </p:nvPicPr>
          <p:blipFill>
            <a:blip r:embed="rId4" cstate="screen">
              <a:alphaModFix/>
              <a:extLst>
                <a:ext uri="{28A0092B-C50C-407E-A947-70E740481C1C}">
                  <a14:useLocalDpi xmlns:a14="http://schemas.microsoft.com/office/drawing/2010/main"/>
                </a:ext>
              </a:extLst>
            </a:blip>
            <a:stretch>
              <a:fillRect/>
            </a:stretch>
          </p:blipFill>
          <p:spPr>
            <a:xfrm>
              <a:off x="5140061" y="638050"/>
              <a:ext cx="3397863" cy="2101012"/>
            </a:xfrm>
            <a:prstGeom prst="rect">
              <a:avLst/>
            </a:prstGeom>
            <a:noFill/>
            <a:ln>
              <a:noFill/>
            </a:ln>
          </p:spPr>
        </p:pic>
        <p:cxnSp>
          <p:nvCxnSpPr>
            <p:cNvPr id="337" name="Google Shape;337;p18"/>
            <p:cNvCxnSpPr/>
            <p:nvPr/>
          </p:nvCxnSpPr>
          <p:spPr>
            <a:xfrm>
              <a:off x="5810550" y="1075000"/>
              <a:ext cx="2619900" cy="0"/>
            </a:xfrm>
            <a:prstGeom prst="straightConnector1">
              <a:avLst/>
            </a:prstGeom>
            <a:noFill/>
            <a:ln w="19050" cap="flat" cmpd="sng">
              <a:solidFill>
                <a:srgbClr val="FF0000"/>
              </a:solidFill>
              <a:prstDash val="solid"/>
              <a:round/>
              <a:headEnd type="none" w="med" len="med"/>
              <a:tailEnd type="none" w="med" len="med"/>
            </a:ln>
          </p:spPr>
        </p:cxnSp>
        <p:grpSp>
          <p:nvGrpSpPr>
            <p:cNvPr id="338" name="Google Shape;338;p18"/>
            <p:cNvGrpSpPr/>
            <p:nvPr/>
          </p:nvGrpSpPr>
          <p:grpSpPr>
            <a:xfrm>
              <a:off x="5748821" y="2573950"/>
              <a:ext cx="1572704" cy="483900"/>
              <a:chOff x="494796" y="1712125"/>
              <a:chExt cx="1572704" cy="483900"/>
            </a:xfrm>
          </p:grpSpPr>
          <p:sp>
            <p:nvSpPr>
              <p:cNvPr id="339" name="Google Shape;339;p18"/>
              <p:cNvSpPr/>
              <p:nvPr/>
            </p:nvSpPr>
            <p:spPr>
              <a:xfrm>
                <a:off x="494796" y="1811725"/>
                <a:ext cx="151800" cy="151500"/>
              </a:xfrm>
              <a:prstGeom prst="rect">
                <a:avLst/>
              </a:prstGeom>
              <a:solidFill>
                <a:srgbClr val="4285F4"/>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 name="Google Shape;340;p18"/>
              <p:cNvSpPr txBox="1"/>
              <p:nvPr/>
            </p:nvSpPr>
            <p:spPr>
              <a:xfrm>
                <a:off x="686300" y="1712125"/>
                <a:ext cx="1381200" cy="483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200" b="0" i="0" u="none" strike="noStrike" kern="0" cap="none" spc="0" normalizeH="0" baseline="0" noProof="0">
                    <a:ln>
                      <a:noFill/>
                    </a:ln>
                    <a:solidFill>
                      <a:srgbClr val="000000"/>
                    </a:solidFill>
                    <a:effectLst/>
                    <a:uLnTx/>
                    <a:uFillTx/>
                    <a:latin typeface="Cambria"/>
                    <a:ea typeface="Cambria"/>
                    <a:cs typeface="Cambria"/>
                    <a:sym typeface="Cambria"/>
                  </a:rPr>
                  <a:t>Max-capacity</a:t>
                </a:r>
                <a:endParaRPr kumimoji="0" sz="12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grpSp>
          <p:nvGrpSpPr>
            <p:cNvPr id="341" name="Google Shape;341;p18"/>
            <p:cNvGrpSpPr/>
            <p:nvPr/>
          </p:nvGrpSpPr>
          <p:grpSpPr>
            <a:xfrm>
              <a:off x="7041147" y="2573950"/>
              <a:ext cx="2132403" cy="483900"/>
              <a:chOff x="487997" y="1712125"/>
              <a:chExt cx="2132403" cy="483900"/>
            </a:xfrm>
          </p:grpSpPr>
          <p:sp>
            <p:nvSpPr>
              <p:cNvPr id="342" name="Google Shape;342;p18"/>
              <p:cNvSpPr/>
              <p:nvPr/>
            </p:nvSpPr>
            <p:spPr>
              <a:xfrm>
                <a:off x="487997" y="1811725"/>
                <a:ext cx="158700" cy="158400"/>
              </a:xfrm>
              <a:prstGeom prst="rect">
                <a:avLst/>
              </a:prstGeom>
              <a:solidFill>
                <a:srgbClr val="34A85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 name="Google Shape;343;p18"/>
              <p:cNvSpPr txBox="1"/>
              <p:nvPr/>
            </p:nvSpPr>
            <p:spPr>
              <a:xfrm>
                <a:off x="686300" y="1712125"/>
                <a:ext cx="1934100" cy="483900"/>
              </a:xfrm>
              <a:prstGeom prst="rect">
                <a:avLst/>
              </a:prstGeom>
              <a:noFill/>
              <a:ln>
                <a:noFill/>
              </a:ln>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 sz="1200" b="0" i="0" u="none" strike="noStrike" kern="0" cap="none" spc="0" normalizeH="0" baseline="0" noProof="0">
                    <a:ln>
                      <a:noFill/>
                    </a:ln>
                    <a:solidFill>
                      <a:srgbClr val="000000"/>
                    </a:solidFill>
                    <a:effectLst/>
                    <a:uLnTx/>
                    <a:uFillTx/>
                    <a:latin typeface="Cambria"/>
                    <a:ea typeface="Cambria"/>
                    <a:cs typeface="Cambria"/>
                    <a:sym typeface="Cambria"/>
                  </a:rPr>
                  <a:t>High-performance</a:t>
                </a:r>
                <a:endParaRPr kumimoji="0" sz="1200" b="0" i="0" u="none" strike="noStrike" kern="0" cap="none" spc="0" normalizeH="0" baseline="0" noProof="0">
                  <a:ln>
                    <a:noFill/>
                  </a:ln>
                  <a:solidFill>
                    <a:srgbClr val="000000"/>
                  </a:solidFill>
                  <a:effectLst/>
                  <a:uLnTx/>
                  <a:uFillTx/>
                  <a:latin typeface="Cambria"/>
                  <a:ea typeface="Cambria"/>
                  <a:cs typeface="Cambria"/>
                  <a:sym typeface="Cambria"/>
                </a:endParaRPr>
              </a:p>
            </p:txBody>
          </p:sp>
        </p:grpSp>
      </p:grpSp>
      <p:sp>
        <p:nvSpPr>
          <p:cNvPr id="344" name="Google Shape;344;p18"/>
          <p:cNvSpPr txBox="1"/>
          <p:nvPr/>
        </p:nvSpPr>
        <p:spPr>
          <a:xfrm>
            <a:off x="4835375" y="3946275"/>
            <a:ext cx="4033500" cy="1317000"/>
          </a:xfrm>
          <a:prstGeom prst="rect">
            <a:avLst/>
          </a:prstGeom>
          <a:noFill/>
          <a:ln w="3810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 sz="1500" b="1" i="0" u="none" strike="noStrike" kern="0" cap="none" spc="0" normalizeH="0" baseline="0" noProof="0">
                <a:ln>
                  <a:noFill/>
                </a:ln>
                <a:solidFill>
                  <a:srgbClr val="0070C0"/>
                </a:solidFill>
                <a:effectLst/>
                <a:uLnTx/>
                <a:uFillTx/>
                <a:latin typeface="Cambria"/>
                <a:ea typeface="Cambria"/>
                <a:cs typeface="Cambria"/>
                <a:sym typeface="Cambria"/>
              </a:rPr>
              <a:t>We hope that CLR-DRAM can be exploited to develop more flexible systems that can adapt to the diverse and changing DRAM capacity and latency demands of workloads.</a:t>
            </a:r>
            <a:endParaRPr kumimoji="0" sz="1200" b="1" i="0" u="none" strike="noStrike" kern="0" cap="none" spc="0" normalizeH="0" baseline="0" noProof="0">
              <a:ln>
                <a:noFill/>
              </a:ln>
              <a:solidFill>
                <a:srgbClr val="0070C0"/>
              </a:solidFill>
              <a:effectLst/>
              <a:uLnTx/>
              <a:uFillTx/>
              <a:latin typeface="Cambria"/>
              <a:ea typeface="Cambria"/>
              <a:cs typeface="Cambria"/>
              <a:sym typeface="Cambria"/>
            </a:endParaRPr>
          </a:p>
        </p:txBody>
      </p:sp>
    </p:spTree>
    <p:extLst>
      <p:ext uri="{BB962C8B-B14F-4D97-AF65-F5344CB8AC3E}">
        <p14:creationId xmlns:p14="http://schemas.microsoft.com/office/powerpoint/2010/main" val="1548297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33"/>
                                        </p:tgtEl>
                                        <p:attrNameLst>
                                          <p:attrName>style.visibility</p:attrName>
                                        </p:attrNameLst>
                                      </p:cBhvr>
                                      <p:to>
                                        <p:strVal val="visible"/>
                                      </p:to>
                                    </p:set>
                                    <p:animEffect transition="in" filter="fade">
                                      <p:cBhvr>
                                        <p:cTn id="7" dur="1000"/>
                                        <p:tgtEl>
                                          <p:spTgt spid="333"/>
                                        </p:tgtEl>
                                      </p:cBhvr>
                                    </p:animEffect>
                                  </p:childTnLst>
                                </p:cTn>
                              </p:par>
                              <p:par>
                                <p:cTn id="8" presetID="10" presetClass="entr" presetSubtype="0" fill="hold" nodeType="withEffect">
                                  <p:stCondLst>
                                    <p:cond delay="0"/>
                                  </p:stCondLst>
                                  <p:childTnLst>
                                    <p:set>
                                      <p:cBhvr>
                                        <p:cTn id="9" dur="1" fill="hold">
                                          <p:stCondLst>
                                            <p:cond delay="0"/>
                                          </p:stCondLst>
                                        </p:cTn>
                                        <p:tgtEl>
                                          <p:spTgt spid="335"/>
                                        </p:tgtEl>
                                        <p:attrNameLst>
                                          <p:attrName>style.visibility</p:attrName>
                                        </p:attrNameLst>
                                      </p:cBhvr>
                                      <p:to>
                                        <p:strVal val="visible"/>
                                      </p:to>
                                    </p:set>
                                    <p:animEffect transition="in" filter="fade">
                                      <p:cBhvr>
                                        <p:cTn id="10" dur="1000"/>
                                        <p:tgtEl>
                                          <p:spTgt spid="33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34"/>
                                        </p:tgtEl>
                                        <p:attrNameLst>
                                          <p:attrName>style.visibility</p:attrName>
                                        </p:attrNameLst>
                                      </p:cBhvr>
                                      <p:to>
                                        <p:strVal val="visible"/>
                                      </p:to>
                                    </p:set>
                                    <p:animEffect transition="in" filter="fade">
                                      <p:cBhvr>
                                        <p:cTn id="15" dur="1000"/>
                                        <p:tgtEl>
                                          <p:spTgt spid="33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344"/>
                                        </p:tgtEl>
                                        <p:attrNameLst>
                                          <p:attrName>style.visibility</p:attrName>
                                        </p:attrNameLst>
                                      </p:cBhvr>
                                      <p:to>
                                        <p:strVal val="visible"/>
                                      </p:to>
                                    </p:set>
                                    <p:animEffect transition="in" filter="fade">
                                      <p:cBhvr>
                                        <p:cTn id="20" dur="1000"/>
                                        <p:tgtEl>
                                          <p:spTgt spid="3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E503BB-C474-3743-9AED-4F8E5978E0F9}"/>
              </a:ext>
            </a:extLst>
          </p:cNvPr>
          <p:cNvSpPr>
            <a:spLocks noGrp="1"/>
          </p:cNvSpPr>
          <p:nvPr>
            <p:ph type="title"/>
          </p:nvPr>
        </p:nvSpPr>
        <p:spPr>
          <a:xfrm>
            <a:off x="228600" y="152400"/>
            <a:ext cx="8915400" cy="1066800"/>
          </a:xfrm>
        </p:spPr>
        <p:txBody>
          <a:bodyPr/>
          <a:lstStyle/>
          <a:p>
            <a:r>
              <a:rPr lang="en-US" sz="3600" dirty="0"/>
              <a:t>More on CLR-DRAM</a:t>
            </a:r>
          </a:p>
        </p:txBody>
      </p:sp>
      <p:sp>
        <p:nvSpPr>
          <p:cNvPr id="3" name="Content Placeholder 2">
            <a:extLst>
              <a:ext uri="{FF2B5EF4-FFF2-40B4-BE49-F238E27FC236}">
                <a16:creationId xmlns:a16="http://schemas.microsoft.com/office/drawing/2014/main" id="{46338C27-AA63-F346-9B31-7ED0FA9A86DD}"/>
              </a:ext>
            </a:extLst>
          </p:cNvPr>
          <p:cNvSpPr>
            <a:spLocks noGrp="1"/>
          </p:cNvSpPr>
          <p:nvPr>
            <p:ph idx="1"/>
          </p:nvPr>
        </p:nvSpPr>
        <p:spPr/>
        <p:txBody>
          <a:bodyPr/>
          <a:lstStyle/>
          <a:p>
            <a:r>
              <a:rPr lang="en-US" sz="2200" dirty="0" err="1"/>
              <a:t>Haocong</a:t>
            </a:r>
            <a:r>
              <a:rPr lang="en-US" sz="2200" dirty="0"/>
              <a:t> Luo, Taha </a:t>
            </a:r>
            <a:r>
              <a:rPr lang="en-US" sz="2200" dirty="0" err="1"/>
              <a:t>Shahroodi</a:t>
            </a:r>
            <a:r>
              <a:rPr lang="en-US" sz="2200" dirty="0"/>
              <a:t>, Hasan Hassan, Minesh Patel, A. </a:t>
            </a:r>
            <a:r>
              <a:rPr lang="en-US" sz="2200" dirty="0" err="1"/>
              <a:t>Giray</a:t>
            </a:r>
            <a:r>
              <a:rPr lang="en-US" sz="2200" dirty="0"/>
              <a:t> </a:t>
            </a:r>
            <a:r>
              <a:rPr lang="en-US" sz="2200" dirty="0" err="1"/>
              <a:t>Yaglikci</a:t>
            </a:r>
            <a:r>
              <a:rPr lang="en-US" sz="2200" dirty="0"/>
              <a:t>, Lois </a:t>
            </a:r>
            <a:r>
              <a:rPr lang="en-US" sz="2200" dirty="0" err="1"/>
              <a:t>Orosa</a:t>
            </a:r>
            <a:r>
              <a:rPr lang="en-US" sz="2200" dirty="0"/>
              <a:t>, Jisung Park, and Onur Mutlu,</a:t>
            </a:r>
            <a:br>
              <a:rPr lang="en-US" sz="2200" dirty="0"/>
            </a:br>
            <a:r>
              <a:rPr lang="en-US" sz="2200" b="1" dirty="0">
                <a:hlinkClick r:id="rId2"/>
              </a:rPr>
              <a:t>"CLR-DRAM: A Low-Cost DRAM Architecture Enabling Dynamic Capacity-Latency Trade-Off"</a:t>
            </a:r>
            <a:br>
              <a:rPr lang="en-US" sz="2200" dirty="0"/>
            </a:br>
            <a:r>
              <a:rPr lang="en-US" sz="2200" i="1" dirty="0"/>
              <a:t>Proceedings of the </a:t>
            </a:r>
            <a:r>
              <a:rPr lang="en-US" sz="2200" i="1" dirty="0">
                <a:hlinkClick r:id="rId3"/>
              </a:rPr>
              <a:t>47th International Symposium on Computer Architecture</a:t>
            </a:r>
            <a:r>
              <a:rPr lang="en-US" sz="2200" i="1" dirty="0"/>
              <a:t> (</a:t>
            </a:r>
            <a:r>
              <a:rPr lang="en-US" sz="2200" b="1" i="1" dirty="0"/>
              <a:t>ISCA</a:t>
            </a:r>
            <a:r>
              <a:rPr lang="en-US" sz="2200" i="1" dirty="0"/>
              <a:t>)</a:t>
            </a:r>
            <a:r>
              <a:rPr lang="en-US" sz="2200" dirty="0"/>
              <a:t>, Valencia, Spain, June 2020.</a:t>
            </a:r>
            <a:br>
              <a:rPr lang="en-US" sz="2200" dirty="0"/>
            </a:br>
            <a:r>
              <a:rPr lang="en-US" sz="2200" dirty="0"/>
              <a:t>[</a:t>
            </a:r>
            <a:r>
              <a:rPr lang="en-US" sz="2200" dirty="0">
                <a:hlinkClick r:id="rId4"/>
              </a:rPr>
              <a:t>Slides (pptx)</a:t>
            </a:r>
            <a:r>
              <a:rPr lang="en-US" sz="2200" dirty="0"/>
              <a:t> </a:t>
            </a:r>
            <a:r>
              <a:rPr lang="en-US" sz="2200" dirty="0">
                <a:hlinkClick r:id="rId5"/>
              </a:rPr>
              <a:t>(pdf)</a:t>
            </a:r>
            <a:r>
              <a:rPr lang="en-US" sz="2200" dirty="0"/>
              <a:t>]</a:t>
            </a:r>
            <a:br>
              <a:rPr lang="en-US" sz="2200" dirty="0"/>
            </a:br>
            <a:r>
              <a:rPr lang="en-US" sz="2200" dirty="0"/>
              <a:t>[</a:t>
            </a:r>
            <a:r>
              <a:rPr lang="en-US" sz="2200" dirty="0">
                <a:hlinkClick r:id="rId6"/>
              </a:rPr>
              <a:t>Lightning Talk Slides (pptx)</a:t>
            </a:r>
            <a:r>
              <a:rPr lang="en-US" sz="2200" dirty="0"/>
              <a:t> </a:t>
            </a:r>
            <a:r>
              <a:rPr lang="en-US" sz="2200" dirty="0">
                <a:hlinkClick r:id="rId7"/>
              </a:rPr>
              <a:t>(pdf)</a:t>
            </a:r>
            <a:r>
              <a:rPr lang="en-US" sz="2200" dirty="0"/>
              <a:t>]</a:t>
            </a:r>
            <a:br>
              <a:rPr lang="en-US" sz="2200" dirty="0"/>
            </a:br>
            <a:r>
              <a:rPr lang="en-US" sz="2200" dirty="0"/>
              <a:t>[</a:t>
            </a:r>
            <a:r>
              <a:rPr lang="en-US" sz="2200" dirty="0">
                <a:hlinkClick r:id="rId8"/>
              </a:rPr>
              <a:t>Talk Video</a:t>
            </a:r>
            <a:r>
              <a:rPr lang="en-US" sz="2200" dirty="0"/>
              <a:t> (20 minutes)]</a:t>
            </a:r>
            <a:br>
              <a:rPr lang="en-US" sz="2200" dirty="0"/>
            </a:br>
            <a:r>
              <a:rPr lang="en-US" sz="2200" dirty="0"/>
              <a:t>[</a:t>
            </a:r>
            <a:r>
              <a:rPr lang="en-US" sz="2200" dirty="0">
                <a:hlinkClick r:id="rId9"/>
              </a:rPr>
              <a:t>Lightning Talk Video</a:t>
            </a:r>
            <a:r>
              <a:rPr lang="en-US" sz="2200" dirty="0"/>
              <a:t> (3 minutes)]</a:t>
            </a:r>
          </a:p>
          <a:p>
            <a:pPr marL="0" indent="0">
              <a:buNone/>
            </a:pPr>
            <a:endParaRPr lang="en-US" sz="2200" dirty="0"/>
          </a:p>
        </p:txBody>
      </p:sp>
      <p:sp>
        <p:nvSpPr>
          <p:cNvPr id="4" name="Slide Number Placeholder 3">
            <a:extLst>
              <a:ext uri="{FF2B5EF4-FFF2-40B4-BE49-F238E27FC236}">
                <a16:creationId xmlns:a16="http://schemas.microsoft.com/office/drawing/2014/main" id="{BE9F525C-1573-0943-86E0-ACEB4B8A310F}"/>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474</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D0F14FA1-CD5D-204C-A4F6-152CF334C6AE}"/>
              </a:ext>
            </a:extLst>
          </p:cNvPr>
          <p:cNvPicPr>
            <a:picLocks noChangeAspect="1"/>
          </p:cNvPicPr>
          <p:nvPr/>
        </p:nvPicPr>
        <p:blipFill>
          <a:blip r:embed="rId10"/>
          <a:stretch>
            <a:fillRect/>
          </a:stretch>
        </p:blipFill>
        <p:spPr>
          <a:xfrm>
            <a:off x="1330142" y="4692650"/>
            <a:ext cx="6489700" cy="1854200"/>
          </a:xfrm>
          <a:prstGeom prst="rect">
            <a:avLst/>
          </a:prstGeom>
        </p:spPr>
      </p:pic>
    </p:spTree>
    <p:extLst>
      <p:ext uri="{BB962C8B-B14F-4D97-AF65-F5344CB8AC3E}">
        <p14:creationId xmlns:p14="http://schemas.microsoft.com/office/powerpoint/2010/main" val="296617342"/>
      </p:ext>
    </p:extLst>
  </p:cSld>
  <p:clrMapOvr>
    <a:masterClrMapping/>
  </p:clrMapOvr>
  <p:transition/>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Reducing Refresh Latency</a:t>
            </a:r>
          </a:p>
        </p:txBody>
      </p:sp>
      <p:sp>
        <p:nvSpPr>
          <p:cNvPr id="3" name="Content Placeholder 2"/>
          <p:cNvSpPr>
            <a:spLocks noGrp="1"/>
          </p:cNvSpPr>
          <p:nvPr>
            <p:ph idx="1"/>
          </p:nvPr>
        </p:nvSpPr>
        <p:spPr>
          <a:xfrm>
            <a:off x="228600" y="980728"/>
            <a:ext cx="8915400" cy="5193723"/>
          </a:xfrm>
        </p:spPr>
        <p:txBody>
          <a:bodyPr/>
          <a:lstStyle/>
          <a:p>
            <a:r>
              <a:rPr lang="en-US" dirty="0"/>
              <a:t>Anup Das, Hasan Hassan, and Onur Mutlu,</a:t>
            </a:r>
            <a:br>
              <a:rPr lang="en-US" dirty="0"/>
            </a:br>
            <a:r>
              <a:rPr lang="en-US" b="1" dirty="0">
                <a:hlinkClick r:id="rId2"/>
              </a:rPr>
              <a:t>"VRL-DRAM: Improving DRAM Performance via Variable Refresh Latency"</a:t>
            </a:r>
            <a:br>
              <a:rPr lang="en-US" dirty="0"/>
            </a:br>
            <a:r>
              <a:rPr lang="en-US" i="1" dirty="0"/>
              <a:t>Proceedings of the </a:t>
            </a:r>
            <a:r>
              <a:rPr lang="en-US" i="1" dirty="0">
                <a:hlinkClick r:id="rId3"/>
              </a:rPr>
              <a:t>55th Design Automation Conference</a:t>
            </a:r>
            <a:r>
              <a:rPr lang="en-US" i="1" dirty="0"/>
              <a:t> (</a:t>
            </a:r>
            <a:r>
              <a:rPr lang="en-US" b="1" i="1" dirty="0"/>
              <a:t>DAC</a:t>
            </a:r>
            <a:r>
              <a:rPr lang="en-US" i="1" dirty="0"/>
              <a:t>)</a:t>
            </a:r>
            <a:r>
              <a:rPr lang="en-US" dirty="0"/>
              <a:t>, San Francisco, CA, USA, June 2018.</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475</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F6FB4DB5-F4F4-BB45-BE1E-975C9983FAD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717129"/>
            <a:ext cx="9144000" cy="2376167"/>
          </a:xfrm>
          <a:prstGeom prst="rect">
            <a:avLst/>
          </a:prstGeom>
        </p:spPr>
      </p:pic>
    </p:spTree>
    <p:extLst>
      <p:ext uri="{BB962C8B-B14F-4D97-AF65-F5344CB8AC3E}">
        <p14:creationId xmlns:p14="http://schemas.microsoft.com/office/powerpoint/2010/main" val="12808978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Parallelizing Refreshes and Accesses</a:t>
            </a:r>
          </a:p>
        </p:txBody>
      </p:sp>
      <p:sp>
        <p:nvSpPr>
          <p:cNvPr id="3" name="Content Placeholder 2"/>
          <p:cNvSpPr>
            <a:spLocks noGrp="1"/>
          </p:cNvSpPr>
          <p:nvPr>
            <p:ph idx="1"/>
          </p:nvPr>
        </p:nvSpPr>
        <p:spPr>
          <a:xfrm>
            <a:off x="228600" y="980728"/>
            <a:ext cx="8610600" cy="4876800"/>
          </a:xfrm>
        </p:spPr>
        <p:txBody>
          <a:bodyPr/>
          <a:lstStyle/>
          <a:p>
            <a:r>
              <a:rPr lang="en-US" sz="2000" dirty="0"/>
              <a:t>Kevin Chang, Donghyuk Lee, </a:t>
            </a:r>
            <a:r>
              <a:rPr lang="en-US" sz="2000" dirty="0" err="1"/>
              <a:t>Zeshan</a:t>
            </a:r>
            <a:r>
              <a:rPr lang="en-US" sz="2000" dirty="0"/>
              <a:t> </a:t>
            </a:r>
            <a:r>
              <a:rPr lang="en-US" sz="2000" dirty="0" err="1"/>
              <a:t>Chishti</a:t>
            </a:r>
            <a:r>
              <a:rPr lang="en-US" sz="2000" dirty="0"/>
              <a:t>, </a:t>
            </a:r>
            <a:r>
              <a:rPr lang="en-US" sz="2000" dirty="0" err="1"/>
              <a:t>Alaa</a:t>
            </a:r>
            <a:r>
              <a:rPr lang="en-US" sz="2000" dirty="0"/>
              <a:t> </a:t>
            </a:r>
            <a:r>
              <a:rPr lang="en-US" sz="2000" dirty="0" err="1"/>
              <a:t>Alameldeen</a:t>
            </a:r>
            <a:r>
              <a:rPr lang="en-US" sz="2000" dirty="0"/>
              <a:t>, Chris Wilkerson, Yoongu Kim, and Onur Mutlu,</a:t>
            </a:r>
            <a:br>
              <a:rPr lang="en-US" sz="2000" dirty="0"/>
            </a:br>
            <a:r>
              <a:rPr lang="en-US" sz="2000" b="1" dirty="0">
                <a:hlinkClick r:id="rId2"/>
              </a:rPr>
              <a:t>"Improving DRAM Performance by Parallelizing Refreshes with Accesses"</a:t>
            </a:r>
            <a:r>
              <a:rPr lang="en-US" sz="2000" dirty="0"/>
              <a:t> </a:t>
            </a:r>
            <a:br>
              <a:rPr lang="en-US" sz="2000" dirty="0"/>
            </a:br>
            <a:r>
              <a:rPr lang="en-US" sz="2000" i="1" dirty="0"/>
              <a:t>Proceedings of the </a:t>
            </a:r>
            <a:r>
              <a:rPr lang="en-US" sz="2000" i="1" dirty="0">
                <a:hlinkClick r:id="rId3"/>
              </a:rPr>
              <a:t>20th International Symposium on High-Performance Computer Architecture</a:t>
            </a:r>
            <a:r>
              <a:rPr lang="en-US" sz="2000" i="1" dirty="0"/>
              <a:t> (</a:t>
            </a:r>
            <a:r>
              <a:rPr lang="en-US" sz="2000" b="1" i="1" dirty="0"/>
              <a:t>HPCA</a:t>
            </a:r>
            <a:r>
              <a:rPr lang="en-US" sz="2000" i="1" dirty="0"/>
              <a:t>)</a:t>
            </a:r>
            <a:r>
              <a:rPr lang="en-US" sz="2000" dirty="0"/>
              <a:t>, Orlando, FL, February 2014. [</a:t>
            </a:r>
            <a:r>
              <a:rPr lang="en-US" sz="2000" dirty="0">
                <a:hlinkClick r:id="rId4"/>
              </a:rPr>
              <a:t>Summary</a:t>
            </a:r>
            <a:r>
              <a:rPr lang="en-US" sz="2000" dirty="0"/>
              <a:t>] [</a:t>
            </a:r>
            <a:r>
              <a:rPr lang="en-US" sz="2000" dirty="0">
                <a:hlinkClick r:id="rId5"/>
              </a:rPr>
              <a:t>Slides (pptx)</a:t>
            </a:r>
            <a:r>
              <a:rPr lang="en-US" sz="2000" dirty="0"/>
              <a:t> </a:t>
            </a:r>
            <a:r>
              <a:rPr lang="en-US" sz="2000" dirty="0">
                <a:hlinkClick r:id="rId6"/>
              </a:rPr>
              <a:t>(pdf)</a:t>
            </a:r>
            <a:r>
              <a:rPr lang="en-US" sz="2000" dirty="0"/>
              <a:t>] </a:t>
            </a:r>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7"/>
          <a:stretch>
            <a:fillRect/>
          </a:stretch>
        </p:blipFill>
        <p:spPr>
          <a:xfrm>
            <a:off x="-108520" y="3804590"/>
            <a:ext cx="9144000" cy="2576738"/>
          </a:xfrm>
          <a:prstGeom prst="rect">
            <a:avLst/>
          </a:prstGeom>
        </p:spPr>
      </p:pic>
    </p:spTree>
    <p:extLst>
      <p:ext uri="{BB962C8B-B14F-4D97-AF65-F5344CB8AC3E}">
        <p14:creationId xmlns:p14="http://schemas.microsoft.com/office/powerpoint/2010/main" val="353727719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Eliminating Refreshes</a:t>
            </a:r>
          </a:p>
        </p:txBody>
      </p:sp>
      <p:sp>
        <p:nvSpPr>
          <p:cNvPr id="3" name="Content Placeholder 2"/>
          <p:cNvSpPr>
            <a:spLocks noGrp="1"/>
          </p:cNvSpPr>
          <p:nvPr>
            <p:ph idx="1"/>
          </p:nvPr>
        </p:nvSpPr>
        <p:spPr>
          <a:xfrm>
            <a:off x="228600" y="1052736"/>
            <a:ext cx="8807896" cy="4876800"/>
          </a:xfrm>
        </p:spPr>
        <p:txBody>
          <a:bodyPr/>
          <a:lstStyle/>
          <a:p>
            <a:r>
              <a:rPr lang="en-US" dirty="0"/>
              <a:t>Jamie Liu, Ben </a:t>
            </a:r>
            <a:r>
              <a:rPr lang="en-US" dirty="0" err="1"/>
              <a:t>Jaiyen</a:t>
            </a:r>
            <a:r>
              <a:rPr lang="en-US" dirty="0"/>
              <a:t>, Richard </a:t>
            </a:r>
            <a:r>
              <a:rPr lang="en-US" dirty="0" err="1"/>
              <a:t>Veras</a:t>
            </a:r>
            <a:r>
              <a:rPr lang="en-US" dirty="0"/>
              <a:t>, and Onur Mutlu,</a:t>
            </a:r>
            <a:br>
              <a:rPr lang="en-US" dirty="0"/>
            </a:br>
            <a:r>
              <a:rPr lang="en-US" b="1" dirty="0">
                <a:hlinkClick r:id="rId2"/>
              </a:rPr>
              <a:t>"RAIDR: Retention-Aware Intelligent DRAM Refresh"</a:t>
            </a:r>
            <a:br>
              <a:rPr lang="en-US" dirty="0"/>
            </a:br>
            <a:r>
              <a:rPr lang="en-US" i="1" dirty="0"/>
              <a:t>Proceedings of the </a:t>
            </a:r>
            <a:r>
              <a:rPr lang="en-US" i="1" dirty="0">
                <a:hlinkClick r:id="rId3"/>
              </a:rPr>
              <a:t>39th International Symposium on Computer Architecture</a:t>
            </a:r>
            <a:r>
              <a:rPr lang="en-US" i="1" dirty="0"/>
              <a:t> (</a:t>
            </a:r>
            <a:r>
              <a:rPr lang="en-US" b="1" i="1" dirty="0"/>
              <a:t>ISCA</a:t>
            </a:r>
            <a:r>
              <a:rPr lang="en-US" i="1" dirty="0"/>
              <a:t>)</a:t>
            </a:r>
            <a:r>
              <a:rPr lang="en-US" dirty="0"/>
              <a:t>, Portland, OR, June 2012. </a:t>
            </a:r>
            <a:r>
              <a:rPr lang="en-US" dirty="0">
                <a:hlinkClick r:id="rId4"/>
              </a:rPr>
              <a:t>Slides (pdf)</a:t>
            </a:r>
            <a:endParaRPr lang="en-US" dirty="0"/>
          </a:p>
          <a:p>
            <a:endParaRPr lang="en-US"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p:cNvPicPr>
            <a:picLocks noChangeAspect="1"/>
          </p:cNvPicPr>
          <p:nvPr/>
        </p:nvPicPr>
        <p:blipFill>
          <a:blip r:embed="rId5"/>
          <a:stretch>
            <a:fillRect/>
          </a:stretch>
        </p:blipFill>
        <p:spPr>
          <a:xfrm>
            <a:off x="0" y="3977608"/>
            <a:ext cx="9144000" cy="1755648"/>
          </a:xfrm>
          <a:prstGeom prst="rect">
            <a:avLst/>
          </a:prstGeom>
        </p:spPr>
      </p:pic>
    </p:spTree>
    <p:extLst>
      <p:ext uri="{BB962C8B-B14F-4D97-AF65-F5344CB8AC3E}">
        <p14:creationId xmlns:p14="http://schemas.microsoft.com/office/powerpoint/2010/main" val="3108985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sz="3800" dirty="0"/>
              <a:t>Analysis of Latency-Voltage in DRAM Chips</a:t>
            </a:r>
          </a:p>
        </p:txBody>
      </p:sp>
      <p:sp>
        <p:nvSpPr>
          <p:cNvPr id="3" name="Content Placeholder 2"/>
          <p:cNvSpPr>
            <a:spLocks noGrp="1"/>
          </p:cNvSpPr>
          <p:nvPr>
            <p:ph idx="1"/>
          </p:nvPr>
        </p:nvSpPr>
        <p:spPr>
          <a:xfrm>
            <a:off x="228600" y="980728"/>
            <a:ext cx="8915400" cy="5193723"/>
          </a:xfrm>
        </p:spPr>
        <p:txBody>
          <a:bodyPr/>
          <a:lstStyle/>
          <a:p>
            <a:r>
              <a:rPr lang="en-US" sz="2000" dirty="0"/>
              <a:t>Kevin Chang, A. </a:t>
            </a:r>
            <a:r>
              <a:rPr lang="en-US" sz="2000" dirty="0" err="1"/>
              <a:t>Giray</a:t>
            </a:r>
            <a:r>
              <a:rPr lang="en-US" sz="2000" dirty="0"/>
              <a:t> </a:t>
            </a:r>
            <a:r>
              <a:rPr lang="en-US" sz="2000" dirty="0" err="1"/>
              <a:t>Yaglikci</a:t>
            </a:r>
            <a:r>
              <a:rPr lang="en-US" sz="2000" dirty="0"/>
              <a:t>, </a:t>
            </a:r>
            <a:r>
              <a:rPr lang="en-US" sz="2000" dirty="0" err="1"/>
              <a:t>Saugata</a:t>
            </a:r>
            <a:r>
              <a:rPr lang="en-US" sz="2000" dirty="0"/>
              <a:t> </a:t>
            </a:r>
            <a:r>
              <a:rPr lang="en-US" sz="2000" dirty="0" err="1"/>
              <a:t>Ghose</a:t>
            </a:r>
            <a:r>
              <a:rPr lang="en-US" sz="2000" dirty="0"/>
              <a:t>, </a:t>
            </a:r>
            <a:r>
              <a:rPr lang="en-US" sz="2000" dirty="0" err="1"/>
              <a:t>Aditya</a:t>
            </a:r>
            <a:r>
              <a:rPr lang="en-US" sz="2000" dirty="0"/>
              <a:t> </a:t>
            </a:r>
            <a:r>
              <a:rPr lang="en-US" sz="2000" dirty="0" err="1"/>
              <a:t>Agrawal</a:t>
            </a:r>
            <a:r>
              <a:rPr lang="en-US" sz="2000" dirty="0"/>
              <a:t>, </a:t>
            </a:r>
            <a:r>
              <a:rPr lang="en-US" sz="2000" dirty="0" err="1"/>
              <a:t>Niladrish</a:t>
            </a:r>
            <a:r>
              <a:rPr lang="en-US" sz="2000" dirty="0"/>
              <a:t> </a:t>
            </a:r>
            <a:r>
              <a:rPr lang="en-US" sz="2000" dirty="0" err="1"/>
              <a:t>Chatterjee</a:t>
            </a:r>
            <a:r>
              <a:rPr lang="en-US" sz="2000" dirty="0"/>
              <a:t>, </a:t>
            </a:r>
            <a:r>
              <a:rPr lang="en-US" sz="2000" dirty="0" err="1"/>
              <a:t>Abhijith</a:t>
            </a:r>
            <a:r>
              <a:rPr lang="en-US" sz="2000" dirty="0"/>
              <a:t> </a:t>
            </a:r>
            <a:r>
              <a:rPr lang="en-US" sz="2000" dirty="0" err="1"/>
              <a:t>Kashyap</a:t>
            </a:r>
            <a:r>
              <a:rPr lang="en-US" sz="2000" dirty="0"/>
              <a:t>, </a:t>
            </a:r>
            <a:r>
              <a:rPr lang="en-US" sz="2000" dirty="0" err="1"/>
              <a:t>Donghyuk</a:t>
            </a:r>
            <a:r>
              <a:rPr lang="en-US" sz="2000" dirty="0"/>
              <a:t> Lee, Mike O'Connor, Hasan Hassan, and Onur Mutlu,</a:t>
            </a:r>
            <a:br>
              <a:rPr lang="en-US" sz="2000" dirty="0"/>
            </a:br>
            <a:r>
              <a:rPr lang="en-US" sz="2000" b="1" dirty="0">
                <a:hlinkClick r:id="rId2"/>
              </a:rPr>
              <a:t>"Understanding Reduced-Voltage Operation in Modern DRAM Devices: Experimental Characterization, Analysis, and Mechanisms"</a:t>
            </a:r>
            <a:r>
              <a:rPr lang="en-US" sz="2000" dirty="0"/>
              <a:t> </a:t>
            </a:r>
            <a:br>
              <a:rPr lang="en-US" sz="2000" dirty="0"/>
            </a:br>
            <a:r>
              <a:rPr lang="en-US" sz="2000" i="1" dirty="0"/>
              <a:t>Proceedings of the </a:t>
            </a:r>
            <a:r>
              <a:rPr lang="en-US" sz="2000" i="1" dirty="0">
                <a:hlinkClick r:id="rId3"/>
              </a:rPr>
              <a:t>ACM International Conference on Measurement and Modeling of Computer Systems</a:t>
            </a:r>
            <a:r>
              <a:rPr lang="en-US" sz="2000" i="1" dirty="0"/>
              <a:t> (</a:t>
            </a:r>
            <a:r>
              <a:rPr lang="en-US" sz="2000" b="1" i="1" dirty="0"/>
              <a:t>SIGMETRICS</a:t>
            </a:r>
            <a:r>
              <a:rPr lang="en-US" sz="2000" i="1" dirty="0"/>
              <a:t>)</a:t>
            </a:r>
            <a:r>
              <a:rPr lang="en-US" sz="2000" dirty="0"/>
              <a:t>, Urbana-Champaign, IL, USA, June 2017.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478</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4372785"/>
            <a:ext cx="9144000" cy="1864527"/>
          </a:xfrm>
          <a:prstGeom prst="rect">
            <a:avLst/>
          </a:prstGeom>
        </p:spPr>
      </p:pic>
    </p:spTree>
    <p:extLst>
      <p:ext uri="{BB962C8B-B14F-4D97-AF65-F5344CB8AC3E}">
        <p14:creationId xmlns:p14="http://schemas.microsoft.com/office/powerpoint/2010/main" val="131239676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VAMPIRE DRAM Power Model</a:t>
            </a:r>
          </a:p>
        </p:txBody>
      </p:sp>
      <p:sp>
        <p:nvSpPr>
          <p:cNvPr id="3" name="Content Placeholder 2"/>
          <p:cNvSpPr>
            <a:spLocks noGrp="1"/>
          </p:cNvSpPr>
          <p:nvPr>
            <p:ph idx="1"/>
          </p:nvPr>
        </p:nvSpPr>
        <p:spPr/>
        <p:txBody>
          <a:bodyPr/>
          <a:lstStyle/>
          <a:p>
            <a:r>
              <a:rPr lang="en-US" sz="1600" dirty="0"/>
              <a:t>Saugata Ghose, A. </a:t>
            </a:r>
            <a:r>
              <a:rPr lang="en-US" sz="1600" dirty="0" err="1"/>
              <a:t>Giray</a:t>
            </a:r>
            <a:r>
              <a:rPr lang="en-US" sz="1600" dirty="0"/>
              <a:t> </a:t>
            </a:r>
            <a:r>
              <a:rPr lang="en-US" sz="1600" dirty="0" err="1"/>
              <a:t>Yaglikci</a:t>
            </a:r>
            <a:r>
              <a:rPr lang="en-US" sz="1600" dirty="0"/>
              <a:t>, Raghav Gupta, </a:t>
            </a:r>
            <a:r>
              <a:rPr lang="en-US" sz="1600" dirty="0" err="1"/>
              <a:t>Donghyuk</a:t>
            </a:r>
            <a:r>
              <a:rPr lang="en-US" sz="1600" dirty="0"/>
              <a:t> Lee, Kais </a:t>
            </a:r>
            <a:r>
              <a:rPr lang="en-US" sz="1600" dirty="0" err="1"/>
              <a:t>Kudrolli</a:t>
            </a:r>
            <a:r>
              <a:rPr lang="en-US" sz="1600" dirty="0"/>
              <a:t>, William X. Liu, Hasan Hassan, Kevin K. Chang, </a:t>
            </a:r>
            <a:r>
              <a:rPr lang="en-US" sz="1600" dirty="0" err="1"/>
              <a:t>Niladrish</a:t>
            </a:r>
            <a:r>
              <a:rPr lang="en-US" sz="1600" dirty="0"/>
              <a:t> Chatterjee, Aditya Agrawal, Mike O'Connor, and Onur Mutlu,</a:t>
            </a:r>
            <a:br>
              <a:rPr lang="en-US" sz="1600" dirty="0"/>
            </a:br>
            <a:r>
              <a:rPr lang="en-US" sz="1600" b="1" dirty="0">
                <a:hlinkClick r:id="rId2"/>
              </a:rPr>
              <a:t>"What Your DRAM Power Models Are Not Telling You: Lessons from a Detailed Experimental Study"</a:t>
            </a:r>
            <a:br>
              <a:rPr lang="en-US" sz="1600" dirty="0"/>
            </a:br>
            <a:r>
              <a:rPr lang="en-US" sz="1600" i="1" dirty="0"/>
              <a:t>Proceedings of the </a:t>
            </a:r>
            <a:r>
              <a:rPr lang="en-US" sz="1600" i="1" dirty="0">
                <a:hlinkClick r:id="rId3"/>
              </a:rPr>
              <a:t>ACM International Conference on Measurement and Modeling of Computer Systems</a:t>
            </a:r>
            <a:r>
              <a:rPr lang="en-US" sz="1600" i="1" dirty="0"/>
              <a:t> (</a:t>
            </a:r>
            <a:r>
              <a:rPr lang="en-US" sz="1600" b="1" i="1" dirty="0"/>
              <a:t>SIGMETRICS</a:t>
            </a:r>
            <a:r>
              <a:rPr lang="en-US" sz="1600" i="1" dirty="0"/>
              <a:t>)</a:t>
            </a:r>
            <a:r>
              <a:rPr lang="en-US" sz="1600" dirty="0"/>
              <a:t>, Irvine, CA, USA, June 2018.</a:t>
            </a:r>
            <a:br>
              <a:rPr lang="en-US" sz="1600" dirty="0"/>
            </a:br>
            <a:r>
              <a:rPr lang="en-US" sz="1600" dirty="0"/>
              <a:t>[</a:t>
            </a:r>
            <a:r>
              <a:rPr lang="en-US" sz="1600" dirty="0">
                <a:hlinkClick r:id="rId4"/>
              </a:rPr>
              <a:t>Abstract</a:t>
            </a:r>
            <a:r>
              <a:rPr lang="en-US" sz="1600" dirty="0"/>
              <a:t>]</a:t>
            </a:r>
            <a:br>
              <a:rPr lang="en-US" sz="1600" dirty="0"/>
            </a:br>
            <a:r>
              <a:rPr lang="en-US" sz="1600" dirty="0"/>
              <a:t>[</a:t>
            </a:r>
            <a:r>
              <a:rPr lang="en-US" sz="1600" dirty="0">
                <a:hlinkClick r:id="rId5"/>
              </a:rPr>
              <a:t>POMACS Journal Version (same content, different format)</a:t>
            </a:r>
            <a:r>
              <a:rPr lang="en-US" sz="1600" dirty="0"/>
              <a:t>]</a:t>
            </a:r>
            <a:br>
              <a:rPr lang="en-US" sz="1600" dirty="0"/>
            </a:br>
            <a:r>
              <a:rPr lang="en-US" sz="1600" dirty="0"/>
              <a:t>[</a:t>
            </a:r>
            <a:r>
              <a:rPr lang="en-US" sz="1600" dirty="0">
                <a:hlinkClick r:id="rId6"/>
              </a:rPr>
              <a:t>Slides (pptx)</a:t>
            </a:r>
            <a:r>
              <a:rPr lang="en-US" sz="1600" dirty="0"/>
              <a:t> </a:t>
            </a:r>
            <a:r>
              <a:rPr lang="en-US" sz="1600" dirty="0">
                <a:hlinkClick r:id="rId7"/>
              </a:rPr>
              <a:t>(pdf)</a:t>
            </a:r>
            <a:r>
              <a:rPr lang="en-US" sz="1600" dirty="0"/>
              <a:t>]</a:t>
            </a:r>
            <a:br>
              <a:rPr lang="en-US" sz="1600" dirty="0"/>
            </a:br>
            <a:r>
              <a:rPr lang="en-US" sz="1600" dirty="0"/>
              <a:t>[</a:t>
            </a:r>
            <a:r>
              <a:rPr lang="en-US" sz="1600" dirty="0">
                <a:hlinkClick r:id="rId8"/>
              </a:rPr>
              <a:t>VAMPIRE DRAM Power Model</a:t>
            </a:r>
            <a:r>
              <a:rPr lang="en-US" sz="1600" dirty="0"/>
              <a:t>]</a:t>
            </a:r>
          </a:p>
          <a:p>
            <a:pPr marL="0" indent="0">
              <a:buNone/>
            </a:pPr>
            <a:br>
              <a:rPr lang="en-US" sz="1600" dirty="0"/>
            </a:br>
            <a:endParaRPr lang="en-US" sz="16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479</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7" name="Picture 6">
            <a:extLst>
              <a:ext uri="{FF2B5EF4-FFF2-40B4-BE49-F238E27FC236}">
                <a16:creationId xmlns:a16="http://schemas.microsoft.com/office/drawing/2014/main" id="{25264329-3EB3-D04C-8267-5E1D7D5F7D6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0" y="4005064"/>
            <a:ext cx="9144000" cy="2425744"/>
          </a:xfrm>
          <a:prstGeom prst="rect">
            <a:avLst/>
          </a:prstGeom>
        </p:spPr>
      </p:pic>
    </p:spTree>
    <p:extLst>
      <p:ext uri="{BB962C8B-B14F-4D97-AF65-F5344CB8AC3E}">
        <p14:creationId xmlns:p14="http://schemas.microsoft.com/office/powerpoint/2010/main" val="407415843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 I</a:t>
            </a:r>
          </a:p>
        </p:txBody>
      </p:sp>
      <p:sp>
        <p:nvSpPr>
          <p:cNvPr id="3" name="Content Placeholder 2"/>
          <p:cNvSpPr>
            <a:spLocks noGrp="1"/>
          </p:cNvSpPr>
          <p:nvPr>
            <p:ph idx="1"/>
          </p:nvPr>
        </p:nvSpPr>
        <p:spPr>
          <a:xfrm>
            <a:off x="0" y="1680493"/>
            <a:ext cx="9144000" cy="2088232"/>
          </a:xfrm>
        </p:spPr>
        <p:txBody>
          <a:bodyPr/>
          <a:lstStyle/>
          <a:p>
            <a:pPr marL="0" indent="0" algn="ctr">
              <a:buNone/>
            </a:pPr>
            <a:r>
              <a:rPr lang="en-US" sz="6400" dirty="0">
                <a:solidFill>
                  <a:srgbClr val="FF0000"/>
                </a:solidFill>
              </a:rPr>
              <a:t>We Can Reduce</a:t>
            </a:r>
          </a:p>
          <a:p>
            <a:pPr marL="0" indent="0" algn="ctr">
              <a:buNone/>
            </a:pPr>
            <a:r>
              <a:rPr lang="en-US" sz="6400" dirty="0">
                <a:solidFill>
                  <a:srgbClr val="FF0000"/>
                </a:solidFill>
              </a:rPr>
              <a:t>Memory Latency</a:t>
            </a:r>
          </a:p>
          <a:p>
            <a:pPr marL="0" indent="0" algn="ctr">
              <a:buNone/>
            </a:pPr>
            <a:r>
              <a:rPr lang="en-US" sz="6400" dirty="0">
                <a:solidFill>
                  <a:srgbClr val="0432FF"/>
                </a:solidFill>
              </a:rPr>
              <a:t>with Change of Mindset</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4119857883"/>
      </p:ext>
    </p:extLst>
  </p:cSld>
  <p:clrMapOvr>
    <a:masterClrMapping/>
  </p:clrMapOvr>
  <p:transition/>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Takeaway II</a:t>
            </a:r>
          </a:p>
        </p:txBody>
      </p:sp>
      <p:sp>
        <p:nvSpPr>
          <p:cNvPr id="3" name="Content Placeholder 2"/>
          <p:cNvSpPr>
            <a:spLocks noGrp="1"/>
          </p:cNvSpPr>
          <p:nvPr>
            <p:ph idx="1"/>
          </p:nvPr>
        </p:nvSpPr>
        <p:spPr>
          <a:xfrm>
            <a:off x="0" y="1680493"/>
            <a:ext cx="9144000" cy="2088232"/>
          </a:xfrm>
        </p:spPr>
        <p:txBody>
          <a:bodyPr/>
          <a:lstStyle/>
          <a:p>
            <a:pPr marL="0" indent="0" algn="ctr">
              <a:buNone/>
            </a:pPr>
            <a:r>
              <a:rPr lang="en-US" sz="6400" dirty="0">
                <a:solidFill>
                  <a:srgbClr val="FF0000"/>
                </a:solidFill>
              </a:rPr>
              <a:t>Main Memory Needs </a:t>
            </a:r>
          </a:p>
          <a:p>
            <a:pPr marL="0" indent="0" algn="ctr">
              <a:buNone/>
            </a:pPr>
            <a:r>
              <a:rPr lang="en-US" sz="6400" dirty="0">
                <a:solidFill>
                  <a:srgbClr val="0432FF"/>
                </a:solidFill>
              </a:rPr>
              <a:t>Intelligent Controllers</a:t>
            </a:r>
          </a:p>
          <a:p>
            <a:pPr marL="0" indent="0" algn="ctr">
              <a:buNone/>
            </a:pPr>
            <a:r>
              <a:rPr lang="en-US" sz="6400" dirty="0">
                <a:solidFill>
                  <a:srgbClr val="0432FF"/>
                </a:solidFill>
              </a:rPr>
              <a:t>to Reduce Latency</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Tree>
    <p:extLst>
      <p:ext uri="{BB962C8B-B14F-4D97-AF65-F5344CB8AC3E}">
        <p14:creationId xmlns:p14="http://schemas.microsoft.com/office/powerpoint/2010/main" val="835066258"/>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TIMING" val="|28.5|1.1|0.7|1.2|0.5|13.7|1|5.9|1.2|10"/>
</p:tagLst>
</file>

<file path=ppt/tags/tag2.xml><?xml version="1.0" encoding="utf-8"?>
<p:tagLst xmlns:a="http://schemas.openxmlformats.org/drawingml/2006/main" xmlns:r="http://schemas.openxmlformats.org/officeDocument/2006/relationships" xmlns:p="http://schemas.openxmlformats.org/presentationml/2006/main">
  <p:tag name="TIMING" val="|6.8|4.7|6.4"/>
</p:tagLst>
</file>

<file path=ppt/tags/tag3.xml><?xml version="1.0" encoding="utf-8"?>
<p:tagLst xmlns:a="http://schemas.openxmlformats.org/drawingml/2006/main" xmlns:r="http://schemas.openxmlformats.org/officeDocument/2006/relationships" xmlns:p="http://schemas.openxmlformats.org/presentationml/2006/main">
  <p:tag name="TIMING" val="|0.7|8.6"/>
</p:tagLst>
</file>

<file path=ppt/tags/tag4.xml><?xml version="1.0" encoding="utf-8"?>
<p:tagLst xmlns:a="http://schemas.openxmlformats.org/drawingml/2006/main" xmlns:r="http://schemas.openxmlformats.org/officeDocument/2006/relationships" xmlns:p="http://schemas.openxmlformats.org/presentationml/2006/main">
  <p:tag name="TIMING" val="|19.9|10.3"/>
</p:tagLst>
</file>

<file path=ppt/tags/tag5.xml><?xml version="1.0" encoding="utf-8"?>
<p:tagLst xmlns:a="http://schemas.openxmlformats.org/drawingml/2006/main" xmlns:r="http://schemas.openxmlformats.org/officeDocument/2006/relationships" xmlns:p="http://schemas.openxmlformats.org/presentationml/2006/main">
  <p:tag name="TIMING" val="|8.4|5|6.7|4.9|9.2|10.8"/>
</p:tagLst>
</file>

<file path=ppt/tags/tag6.xml><?xml version="1.0" encoding="utf-8"?>
<p:tagLst xmlns:a="http://schemas.openxmlformats.org/drawingml/2006/main" xmlns:r="http://schemas.openxmlformats.org/officeDocument/2006/relationships" xmlns:p="http://schemas.openxmlformats.org/presentationml/2006/main">
  <p:tag name="TIMING" val="|6.4|6.4"/>
</p:tagLst>
</file>

<file path=ppt/theme/_rels/theme35.xml.rels><?xml version="1.0" encoding="UTF-8" standalone="yes"?>
<Relationships xmlns="http://schemas.openxmlformats.org/package/2006/relationships"><Relationship Id="rId1" Type="http://schemas.openxmlformats.org/officeDocument/2006/relationships/image" Target="../media/image8.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5.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1.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2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40.xml><?xml version="1.0" encoding="utf-8"?>
<a:theme xmlns:a="http://schemas.openxmlformats.org/drawingml/2006/main" name="7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9900"/>
      </a:accent5>
      <a:accent6>
        <a:srgbClr val="777777"/>
      </a:accent6>
      <a:hlink>
        <a:srgbClr val="0000FF"/>
      </a:hlink>
      <a:folHlink>
        <a:srgbClr val="800080"/>
      </a:folHlink>
    </a:clrScheme>
    <a:fontScheme name="Sesha">
      <a:majorFont>
        <a:latin typeface="Myriad Pro Cond"/>
        <a:ea typeface=""/>
        <a:cs typeface=""/>
      </a:majorFont>
      <a:minorFont>
        <a:latin typeface="Myriad Pro C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a:solidFill>
            <a:schemeClr val="accent2"/>
          </a:solidFill>
          <a:headEnd type="none" w="med" len="med"/>
          <a:tailEnd type="arrow" w="med" len="med"/>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1.xml><?xml version="1.0" encoding="utf-8"?>
<a:theme xmlns:a="http://schemas.openxmlformats.org/drawingml/2006/main" name="15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3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5.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47.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6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6.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8.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0.xml><?xml version="1.0" encoding="utf-8"?>
<a:theme xmlns:a="http://schemas.openxmlformats.org/drawingml/2006/main" name="99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2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6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24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8.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101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CMU-SAFARI">
  <a:themeElements>
    <a:clrScheme name="Custom 1">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1F497D"/>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CMU-SAFARI" id="{B15788EB-35F8-49D3-8BDF-2EB8D26A72D0}" vid="{7C2D58BB-235D-4341-930F-6DE16E8DC665}"/>
    </a:ext>
  </a:extLst>
</a:theme>
</file>

<file path=ppt/theme/theme72.xml><?xml version="1.0" encoding="utf-8"?>
<a:theme xmlns:a="http://schemas.openxmlformats.org/drawingml/2006/main" name="10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ＭＳ Ｐゴシック"/>
        <a:cs typeface=""/>
      </a:majorFont>
      <a:minorFont>
        <a:latin typeface="Tahoma"/>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1"/>
          </a:solidFill>
          <a:tailEnd type="none"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74.xml><?xml version="1.0" encoding="utf-8"?>
<a:theme xmlns:a="http://schemas.openxmlformats.org/drawingml/2006/main" name="21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5.xml><?xml version="1.0" encoding="utf-8"?>
<a:theme xmlns:a="http://schemas.openxmlformats.org/drawingml/2006/main" name="2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Custom 1">
      <a:majorFont>
        <a:latin typeface="Cambria"/>
        <a:ea typeface=""/>
        <a:cs typeface=""/>
      </a:majorFont>
      <a:minorFont>
        <a:latin typeface="Cambria"/>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7.xml><?xml version="1.0" encoding="utf-8"?>
<a:theme xmlns:a="http://schemas.openxmlformats.org/drawingml/2006/main" name="1_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8.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9.xml><?xml version="1.0" encoding="utf-8"?>
<a:theme xmlns:a="http://schemas.openxmlformats.org/drawingml/2006/main" name="6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3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2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2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3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3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103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3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4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10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3.xml><?xml version="1.0" encoding="utf-8"?>
<a:theme xmlns:a="http://schemas.openxmlformats.org/drawingml/2006/main" name="5_sesha-theme">
  <a:themeElements>
    <a:clrScheme name="Custom 1">
      <a:dk1>
        <a:sysClr val="windowText" lastClr="000000"/>
      </a:dk1>
      <a:lt1>
        <a:sysClr val="window" lastClr="FFFFFF"/>
      </a:lt1>
      <a:dk2>
        <a:srgbClr val="1F497D"/>
      </a:dk2>
      <a:lt2>
        <a:srgbClr val="EEECE1"/>
      </a:lt2>
      <a:accent1>
        <a:srgbClr val="FDC600"/>
      </a:accent1>
      <a:accent2>
        <a:srgbClr val="C00000"/>
      </a:accent2>
      <a:accent3>
        <a:srgbClr val="0061FF"/>
      </a:accent3>
      <a:accent4>
        <a:srgbClr val="3C3C3C"/>
      </a:accent4>
      <a:accent5>
        <a:srgbClr val="00B3B3"/>
      </a:accent5>
      <a:accent6>
        <a:srgbClr val="777777"/>
      </a:accent6>
      <a:hlink>
        <a:srgbClr val="0000FF"/>
      </a:hlink>
      <a:folHlink>
        <a:srgbClr val="800080"/>
      </a:folHlink>
    </a:clrScheme>
    <a:fontScheme name="Urban Pop">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ill Sans MT"/>
        <a:ea typeface=""/>
        <a:cs typeface=""/>
        <a:font script="Grek" typeface="Corbel"/>
        <a:font script="Cyrl" typeface="Corbel"/>
        <a:font script="Jpan" typeface="HGｺﾞｼｯｸE"/>
        <a:font script="Hang" typeface="HY엽서L"/>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z="3200" b="1" dirty="0" smtClean="0">
            <a:effectLst>
              <a:outerShdw blurRad="38100" dist="38100" dir="2700000" algn="tl">
                <a:srgbClr val="000000">
                  <a:alpha val="43137"/>
                </a:srgbClr>
              </a:outerShdw>
            </a:effectLst>
          </a:defRPr>
        </a:defPPr>
      </a:lstStyle>
      <a:style>
        <a:lnRef idx="2">
          <a:schemeClr val="accent1">
            <a:shade val="50000"/>
          </a:schemeClr>
        </a:lnRef>
        <a:fillRef idx="1">
          <a:schemeClr val="accent1"/>
        </a:fillRef>
        <a:effectRef idx="0">
          <a:schemeClr val="accent1"/>
        </a:effectRef>
        <a:fontRef idx="minor">
          <a:schemeClr val="lt1"/>
        </a:fontRef>
      </a:style>
    </a:spDef>
    <a:lnDef>
      <a:spPr>
        <a:ln w="25400">
          <a:solidFill>
            <a:schemeClr val="tx1">
              <a:lumMod val="75000"/>
              <a:lumOff val="25000"/>
            </a:schemeClr>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rtlCol="0">
        <a:spAutoFit/>
      </a:bodyPr>
      <a:lstStyle>
        <a:defPPr algn="ctr">
          <a:defRPr sz="2800" b="1" dirty="0" smtClean="0">
            <a:solidFill>
              <a:schemeClr val="tx1">
                <a:lumMod val="75000"/>
                <a:lumOff val="25000"/>
              </a:schemeClr>
            </a:solidFill>
          </a:defRPr>
        </a:defPPr>
      </a:lstStyle>
    </a:txDef>
  </a:objectDefaults>
  <a:extraClrSchemeLst/>
</a:theme>
</file>

<file path=ppt/theme/theme94.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7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6.xml><?xml version="1.0" encoding="utf-8"?>
<a:theme xmlns:a="http://schemas.openxmlformats.org/drawingml/2006/main" name="3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7.xml><?xml version="1.0" encoding="utf-8"?>
<a:theme xmlns:a="http://schemas.openxmlformats.org/drawingml/2006/main" name="9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8.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99.xml><?xml version="1.0" encoding="utf-8"?>
<a:theme xmlns:a="http://schemas.openxmlformats.org/drawingml/2006/main" name="10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0.xml><?xml version="1.0" encoding="utf-8"?>
<a:theme xmlns:a="http://schemas.openxmlformats.org/drawingml/2006/main" name="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11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3" id="{846AF6C8-510F-B843-927B-D228E6D21AE1}" vid="{401B834B-21C8-DD47-A919-8F9510F7175F}"/>
    </a:ext>
  </a:extLst>
</a:theme>
</file>

<file path=ppt/theme/theme10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225929</TotalTime>
  <Words>31720</Words>
  <Application>Microsoft Macintosh PowerPoint</Application>
  <PresentationFormat>On-screen Show (4:3)</PresentationFormat>
  <Paragraphs>4456</Paragraphs>
  <Slides>481</Slides>
  <Notes>82</Notes>
  <HiddenSlides>0</HiddenSlides>
  <MMClips>6</MMClips>
  <ScaleCrop>false</ScaleCrop>
  <HeadingPairs>
    <vt:vector size="8" baseType="variant">
      <vt:variant>
        <vt:lpstr>Fonts Used</vt:lpstr>
      </vt:variant>
      <vt:variant>
        <vt:i4>32</vt:i4>
      </vt:variant>
      <vt:variant>
        <vt:lpstr>Theme</vt:lpstr>
      </vt:variant>
      <vt:variant>
        <vt:i4>101</vt:i4>
      </vt:variant>
      <vt:variant>
        <vt:lpstr>Embedded OLE Servers</vt:lpstr>
      </vt:variant>
      <vt:variant>
        <vt:i4>1</vt:i4>
      </vt:variant>
      <vt:variant>
        <vt:lpstr>Slide Titles</vt:lpstr>
      </vt:variant>
      <vt:variant>
        <vt:i4>481</vt:i4>
      </vt:variant>
    </vt:vector>
  </HeadingPairs>
  <TitlesOfParts>
    <vt:vector size="615" baseType="lpstr">
      <vt:lpstr>Adobe Garamond Pro</vt:lpstr>
      <vt:lpstr>Adobe Garamond Pro Bold</vt:lpstr>
      <vt:lpstr>Arial</vt:lpstr>
      <vt:lpstr>Arial Narrow</vt:lpstr>
      <vt:lpstr>Calibri</vt:lpstr>
      <vt:lpstr>Calibri Light</vt:lpstr>
      <vt:lpstr>Cambria</vt:lpstr>
      <vt:lpstr>Cambria Math</vt:lpstr>
      <vt:lpstr>Candara</vt:lpstr>
      <vt:lpstr>Chalkduster</vt:lpstr>
      <vt:lpstr>Consolas</vt:lpstr>
      <vt:lpstr>Corbel</vt:lpstr>
      <vt:lpstr>Courier New</vt:lpstr>
      <vt:lpstr>europa</vt:lpstr>
      <vt:lpstr>Futura Medium</vt:lpstr>
      <vt:lpstr>Garamond</vt:lpstr>
      <vt:lpstr>Gill Sans</vt:lpstr>
      <vt:lpstr>Gill Sans MT</vt:lpstr>
      <vt:lpstr>Lato</vt:lpstr>
      <vt:lpstr>Lato Black</vt:lpstr>
      <vt:lpstr>Lucida Grande</vt:lpstr>
      <vt:lpstr>Myriad Pro Bold Cond</vt:lpstr>
      <vt:lpstr>Myriad Pro Cond</vt:lpstr>
      <vt:lpstr>Palatino Linotype</vt:lpstr>
      <vt:lpstr>Segoe UI</vt:lpstr>
      <vt:lpstr>Tahoma</vt:lpstr>
      <vt:lpstr>Times New Roman</vt:lpstr>
      <vt:lpstr>Whitney-Bold</vt:lpstr>
      <vt:lpstr>Whitney-Medium</vt:lpstr>
      <vt:lpstr>Whitney-Semibold SC</vt:lpstr>
      <vt:lpstr>Wingdings</vt:lpstr>
      <vt:lpstr>Zapf Dingbats</vt:lpstr>
      <vt:lpstr>Edge</vt:lpstr>
      <vt:lpstr>1_Edge</vt:lpstr>
      <vt:lpstr>3_Edge</vt:lpstr>
      <vt:lpstr>4_Edge</vt:lpstr>
      <vt:lpstr>6_Edge</vt:lpstr>
      <vt:lpstr>8_Edge</vt:lpstr>
      <vt:lpstr>2_Office Theme</vt:lpstr>
      <vt:lpstr>9_Edge</vt:lpstr>
      <vt:lpstr>17_Edge</vt:lpstr>
      <vt:lpstr>13_Edge</vt:lpstr>
      <vt:lpstr>23_Edge</vt:lpstr>
      <vt:lpstr>35_Edge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144_Edge</vt:lpstr>
      <vt:lpstr>148_Edge</vt:lpstr>
      <vt:lpstr>3_Metropolitan_bullet</vt:lpstr>
      <vt:lpstr>151_Edge</vt:lpstr>
      <vt:lpstr>152_Edge</vt:lpstr>
      <vt:lpstr>154_Edge</vt:lpstr>
      <vt:lpstr>4_Office Theme</vt:lpstr>
      <vt:lpstr>Title &amp; Bullets</vt:lpstr>
      <vt:lpstr>27_Office Theme</vt:lpstr>
      <vt:lpstr>156_Edge</vt:lpstr>
      <vt:lpstr>159_Edge</vt:lpstr>
      <vt:lpstr>safari</vt:lpstr>
      <vt:lpstr>7_sesha-theme</vt:lpstr>
      <vt:lpstr>153_Edge</vt:lpstr>
      <vt:lpstr>5_Edge</vt:lpstr>
      <vt:lpstr>7_Edge</vt:lpstr>
      <vt:lpstr>3_sesha-theme</vt:lpstr>
      <vt:lpstr>18_Edge</vt:lpstr>
      <vt:lpstr>4_sesha-theme</vt:lpstr>
      <vt:lpstr>19_Edge</vt:lpstr>
      <vt:lpstr>10_Edge</vt:lpstr>
      <vt:lpstr>60_Edge</vt:lpstr>
      <vt:lpstr>11_Edge</vt:lpstr>
      <vt:lpstr>12_Edge</vt:lpstr>
      <vt:lpstr>14_Edge</vt:lpstr>
      <vt:lpstr>2_Edge</vt:lpstr>
      <vt:lpstr>40_Edge</vt:lpstr>
      <vt:lpstr>Simple Light</vt:lpstr>
      <vt:lpstr>15_Edge</vt:lpstr>
      <vt:lpstr>19_Office Theme</vt:lpstr>
      <vt:lpstr>16_Edge</vt:lpstr>
      <vt:lpstr>Office Theme</vt:lpstr>
      <vt:lpstr>99_Edge</vt:lpstr>
      <vt:lpstr>137_Edge</vt:lpstr>
      <vt:lpstr>24_Edge</vt:lpstr>
      <vt:lpstr>155_Edge</vt:lpstr>
      <vt:lpstr>25_Edge</vt:lpstr>
      <vt:lpstr>62_Edge</vt:lpstr>
      <vt:lpstr>28_Edge</vt:lpstr>
      <vt:lpstr>24_Office Theme</vt:lpstr>
      <vt:lpstr>29_Edge</vt:lpstr>
      <vt:lpstr>41_Edge</vt:lpstr>
      <vt:lpstr>101_Edge</vt:lpstr>
      <vt:lpstr>CMU-SAFARI</vt:lpstr>
      <vt:lpstr>102_Edge</vt:lpstr>
      <vt:lpstr>5_Office Theme</vt:lpstr>
      <vt:lpstr>21_Office Theme</vt:lpstr>
      <vt:lpstr>22_Edge</vt:lpstr>
      <vt:lpstr>1_Office Theme</vt:lpstr>
      <vt:lpstr>1_Simple Light</vt:lpstr>
      <vt:lpstr>6_Office Theme</vt:lpstr>
      <vt:lpstr>68_Edge</vt:lpstr>
      <vt:lpstr>31_Edge</vt:lpstr>
      <vt:lpstr>20_Edge</vt:lpstr>
      <vt:lpstr>21_Edge</vt:lpstr>
      <vt:lpstr>26_Edge</vt:lpstr>
      <vt:lpstr>27_Edge</vt:lpstr>
      <vt:lpstr>32_Edge</vt:lpstr>
      <vt:lpstr>33_Edge</vt:lpstr>
      <vt:lpstr>103_Edge</vt:lpstr>
      <vt:lpstr>34_Edge</vt:lpstr>
      <vt:lpstr>42_Edge</vt:lpstr>
      <vt:lpstr>104_Edge</vt:lpstr>
      <vt:lpstr>36_Edge</vt:lpstr>
      <vt:lpstr>8_Office Theme</vt:lpstr>
      <vt:lpstr>5_sesha-theme</vt:lpstr>
      <vt:lpstr>157_Edge</vt:lpstr>
      <vt:lpstr>7_Office Theme</vt:lpstr>
      <vt:lpstr>3_Office Theme</vt:lpstr>
      <vt:lpstr>9_Office Theme</vt:lpstr>
      <vt:lpstr>Metropolitan_bullet</vt:lpstr>
      <vt:lpstr>10_Office Theme</vt:lpstr>
      <vt:lpstr>37_Edge</vt:lpstr>
      <vt:lpstr>11_Office Theme</vt:lpstr>
      <vt:lpstr>Visio</vt:lpstr>
      <vt:lpstr>Memory-Centric Computing</vt:lpstr>
      <vt:lpstr>Brief Self Introduction</vt:lpstr>
      <vt:lpstr>Current Research Mission</vt:lpstr>
      <vt:lpstr>Four Key Current Directions</vt:lpstr>
      <vt:lpstr>The Transformation Hierarchy</vt:lpstr>
      <vt:lpstr>Axiom</vt:lpstr>
      <vt:lpstr>Current Research Mission &amp; Major Topics</vt:lpstr>
      <vt:lpstr>PowerPoint Presentation</vt:lpstr>
      <vt:lpstr>SAFARI Newsletter January 2021 Edition</vt:lpstr>
      <vt:lpstr>A Talk on Impactful Research &amp; Teaching</vt:lpstr>
      <vt:lpstr>Principle: Teaching and Research</vt:lpstr>
      <vt:lpstr>Principle: Insight and Ideas</vt:lpstr>
      <vt:lpstr>Principle: Learning and Scholarship</vt:lpstr>
      <vt:lpstr>Principle: Good Mindset, Goals &amp; Focus</vt:lpstr>
      <vt:lpstr>PowerPoint Presentation</vt:lpstr>
      <vt:lpstr>Online Courses &amp; Lectures</vt:lpstr>
      <vt:lpstr>DDCA (Spring 2021)</vt:lpstr>
      <vt:lpstr>Comp Arch (Fall 2020)</vt:lpstr>
      <vt:lpstr>Comp Arch (Current)</vt:lpstr>
      <vt:lpstr>Seminar (Spring’21)</vt:lpstr>
      <vt:lpstr>Seminar (Current)</vt:lpstr>
      <vt:lpstr>Hands-On Projects &amp; Seminars Courses </vt:lpstr>
      <vt:lpstr>SAFARI Live Seminars</vt:lpstr>
      <vt:lpstr>Upcoming SAFARI Live Seminar: Oct 27</vt:lpstr>
      <vt:lpstr>Open-Source Artifacts</vt:lpstr>
      <vt:lpstr>Open Source Tools: SAFARI GitHub</vt:lpstr>
      <vt:lpstr>Research &amp; Teaching: Some Overview Talks</vt:lpstr>
      <vt:lpstr>An Interview on Research and Education</vt:lpstr>
      <vt:lpstr>More Thoughts and Suggestions</vt:lpstr>
      <vt:lpstr>More Thoughts and Suggestions (II)</vt:lpstr>
      <vt:lpstr>A Talk on Impactful Research &amp; Teaching</vt:lpstr>
      <vt:lpstr>Highly Recommended Reading</vt:lpstr>
      <vt:lpstr>Suggested Reading on Mindset &amp; More</vt:lpstr>
      <vt:lpstr>Memory-Centric     Computing Systems</vt:lpstr>
      <vt:lpstr>The Problem</vt:lpstr>
      <vt:lpstr>Data is Key for AI, ML, Genomics, …</vt:lpstr>
      <vt:lpstr>Data is Key for Future Workloads</vt:lpstr>
      <vt:lpstr>Data Overwhelms Modern Machines </vt:lpstr>
      <vt:lpstr>PowerPoint Presentation</vt:lpstr>
      <vt:lpstr>PowerPoint Presentation</vt:lpstr>
      <vt:lpstr>Data is Key for Future Workloads</vt:lpstr>
      <vt:lpstr>PowerPoint Presentation</vt:lpstr>
      <vt:lpstr>New Genome Sequencing Technologies</vt:lpstr>
      <vt:lpstr>New Genome Sequencing Technologies</vt:lpstr>
      <vt:lpstr>Accelerating Genome Analysis</vt:lpstr>
      <vt:lpstr>GenASM Framework [MICRO 2020]</vt:lpstr>
      <vt:lpstr>Future of Genome Sequencing &amp; Analysis</vt:lpstr>
      <vt:lpstr>Detailed Lectures on Genome Analysis</vt:lpstr>
      <vt:lpstr>More on Fast &amp; Efficient Genome Analysis …</vt:lpstr>
      <vt:lpstr>Data Overwhelms Modern Machines …</vt:lpstr>
      <vt:lpstr>A Computing System</vt:lpstr>
      <vt:lpstr>Perils of Processor-Centric Design</vt:lpstr>
      <vt:lpstr>PowerPoint Presentation</vt:lpstr>
      <vt:lpstr>PowerPoint Presentation</vt:lpstr>
      <vt:lpstr>Axiom</vt:lpstr>
      <vt:lpstr>How to Handle Data Well</vt:lpstr>
      <vt:lpstr>Corollaries: Architectures Today …</vt:lpstr>
      <vt:lpstr>Fundamentally Better Architectures</vt:lpstr>
      <vt:lpstr>We Need to Revisit the Entire Stack</vt:lpstr>
      <vt:lpstr>Data-Centric (Memory-Centric) Architectures</vt:lpstr>
      <vt:lpstr>Data-Centric Architectures: Properties</vt:lpstr>
      <vt:lpstr>PIM Review and Open Problems</vt:lpstr>
      <vt:lpstr>PowerPoint Presentation</vt:lpstr>
      <vt:lpstr>PowerPoint Presentation</vt:lpstr>
      <vt:lpstr>Processing Data           Where It Makes Sense</vt:lpstr>
      <vt:lpstr>Processing in/near Memory: An Old Idea</vt:lpstr>
      <vt:lpstr>Processing in/near Memory: An Old Idea</vt:lpstr>
      <vt:lpstr>Why In-Memory Computation Today?</vt:lpstr>
      <vt:lpstr>Why In-Memory Computation Today?</vt:lpstr>
      <vt:lpstr>Memory Scaling Issues Were Real</vt:lpstr>
      <vt:lpstr>As Memory Scales, It Becomes Unreliable</vt:lpstr>
      <vt:lpstr>Large-Scale Failure Analysis of DRAM Chips</vt:lpstr>
      <vt:lpstr>Infrastructures to Understand Such Issues</vt:lpstr>
      <vt:lpstr>Infrastructures to Understand Such Issues</vt:lpstr>
      <vt:lpstr>SoftMC: Open Source DRAM Infrastructure</vt:lpstr>
      <vt:lpstr>SoftMC</vt:lpstr>
      <vt:lpstr>A Curious Discovery [Kim et al., ISCA 2014]</vt:lpstr>
      <vt:lpstr>The Story of RowHammer </vt:lpstr>
      <vt:lpstr>Modern DRAM is Prone to Disturbance Errors</vt:lpstr>
      <vt:lpstr>Most DRAM Modules Are Vulnerable</vt:lpstr>
      <vt:lpstr>Recent DRAM Is More Vulnerable</vt:lpstr>
      <vt:lpstr>One Can Take Over an Otherwise-Secure System</vt:lpstr>
      <vt:lpstr>More Security Implications (I)</vt:lpstr>
      <vt:lpstr>More Security Implications (II)</vt:lpstr>
      <vt:lpstr>More Security Implications (VII)</vt:lpstr>
      <vt:lpstr>More Security Implications (VIII)</vt:lpstr>
      <vt:lpstr>Memory Scaling Issues Are Real</vt:lpstr>
      <vt:lpstr>Memory Scaling Issues Are Real</vt:lpstr>
      <vt:lpstr>The Push from Circuits and Devices</vt:lpstr>
      <vt:lpstr>RowHammer in 2020 (I)</vt:lpstr>
      <vt:lpstr>Key Takeaways from 1580 Chips</vt:lpstr>
      <vt:lpstr>RowHammer in 2020 (II)</vt:lpstr>
      <vt:lpstr>RowHammer in 2020 (III)</vt:lpstr>
      <vt:lpstr>BlockHammer Solution in 2021</vt:lpstr>
      <vt:lpstr>Two Upcoming RowHammer Papers at MICRO 2021</vt:lpstr>
      <vt:lpstr>Two Upcoming RowHammer Papers at MICRO 2021</vt:lpstr>
      <vt:lpstr>Key Takeaways in 2021</vt:lpstr>
      <vt:lpstr>Detailed Lectures on RowHammer</vt:lpstr>
      <vt:lpstr>The Story of RowHammer Lecture …</vt:lpstr>
      <vt:lpstr>PowerPoint Presentation</vt:lpstr>
      <vt:lpstr>The Push from Circuits and Devices</vt:lpstr>
      <vt:lpstr>How Reliable/Secure/Safe is This Bridge?</vt:lpstr>
      <vt:lpstr>Collapse of the “Galloping Gertie” (1940)</vt:lpstr>
      <vt:lpstr>Another Example (1994)</vt:lpstr>
      <vt:lpstr>Yet Another Example (2007)</vt:lpstr>
      <vt:lpstr>A More Recent Example (2018)</vt:lpstr>
      <vt:lpstr>How Safe &amp; Secure Is This Platform?</vt:lpstr>
      <vt:lpstr>How Safe &amp; Secure Is This Platform?</vt:lpstr>
      <vt:lpstr>Challenge and Opportunity for Future</vt:lpstr>
      <vt:lpstr>Solution Direction: Principled Designs</vt:lpstr>
      <vt:lpstr>The Push from Circuits and Devices</vt:lpstr>
      <vt:lpstr>The Takeaway, Again</vt:lpstr>
      <vt:lpstr>Data Retention in Memory [Liu et al., ISCA 2013]</vt:lpstr>
      <vt:lpstr>More on DRAM Refresh (I)</vt:lpstr>
      <vt:lpstr>More on DRAM Refresh (II)</vt:lpstr>
      <vt:lpstr>More on DRAM Refresh (III)</vt:lpstr>
      <vt:lpstr>More on DRAM Refresh (IV)</vt:lpstr>
      <vt:lpstr>More on DRAM Refresh (V)</vt:lpstr>
      <vt:lpstr>More on DRAM Refresh (VI)</vt:lpstr>
      <vt:lpstr>More on DRAM Refresh (VII)</vt:lpstr>
      <vt:lpstr>More on DRAM Refresh (VIII)</vt:lpstr>
      <vt:lpstr>More on DRAM Refresh (IX)</vt:lpstr>
      <vt:lpstr>More on DRAM Refresh (X)</vt:lpstr>
      <vt:lpstr>More on DRAM Refresh &amp; Data Retention</vt:lpstr>
      <vt:lpstr>The Push from Circuits and Devices</vt:lpstr>
      <vt:lpstr>An Example Intelligent Controller</vt:lpstr>
      <vt:lpstr>Industry Is Writing Papers About It, Too</vt:lpstr>
      <vt:lpstr>Call for Intelligent Memory Controllers</vt:lpstr>
      <vt:lpstr>Promising Direction: Hybrid Memory Systems</vt:lpstr>
      <vt:lpstr>The Push from Circuits and Devices</vt:lpstr>
      <vt:lpstr>Why In-Memory Computation Today?</vt:lpstr>
      <vt:lpstr>Three Key Systems Trends</vt:lpstr>
      <vt:lpstr>Do We Want This?</vt:lpstr>
      <vt:lpstr>Or This?</vt:lpstr>
      <vt:lpstr>Challenge and Opportunity for Future</vt:lpstr>
      <vt:lpstr>The Problem</vt:lpstr>
      <vt:lpstr>The Problem</vt:lpstr>
      <vt:lpstr>A Computing System</vt:lpstr>
      <vt:lpstr>A Computing System</vt:lpstr>
      <vt:lpstr>Today’s Computing Systems</vt:lpstr>
      <vt:lpstr>Yet …</vt:lpstr>
      <vt:lpstr>The Performance Perspective</vt:lpstr>
      <vt:lpstr>The Performance Perspective (Today)</vt:lpstr>
      <vt:lpstr>The Performance Perspective (Today)</vt:lpstr>
      <vt:lpstr>Perils of Processor-Centric Design</vt:lpstr>
      <vt:lpstr>Perils of Processor-Centric Design</vt:lpstr>
      <vt:lpstr>The Energy Perspective</vt:lpstr>
      <vt:lpstr>Data Movement vs. Computation Energy</vt:lpstr>
      <vt:lpstr>Data Movement vs. Computation Energy</vt:lpstr>
      <vt:lpstr>Energy Waste in Mobile Devices</vt:lpstr>
      <vt:lpstr>We Do Not Want to Move Data!</vt:lpstr>
      <vt:lpstr>We Need A Paradigm Shift To …</vt:lpstr>
      <vt:lpstr>Goal: Processing Inside Memory</vt:lpstr>
      <vt:lpstr>PIM Review and Open Problems</vt:lpstr>
      <vt:lpstr>PowerPoint Presentation</vt:lpstr>
      <vt:lpstr>PowerPoint Presentation</vt:lpstr>
      <vt:lpstr>Processing in Memory:   Two Approaches</vt:lpstr>
      <vt:lpstr>Approach 1: Processing Using Memory</vt:lpstr>
      <vt:lpstr>Starting Simple: Data Copy and Initialization</vt:lpstr>
      <vt:lpstr>Today’s Systems: Bulk Data Copy</vt:lpstr>
      <vt:lpstr>Future Systems: In-Memory Copy</vt:lpstr>
      <vt:lpstr>RowClone: In-DRAM Row Copy</vt:lpstr>
      <vt:lpstr>RowClone: Latency and Energy Savings</vt:lpstr>
      <vt:lpstr>More on RowClone</vt:lpstr>
      <vt:lpstr>Lecture on RowClone &amp; Processing using DRAM</vt:lpstr>
      <vt:lpstr>RowClone Extensions and Follow-Up Work</vt:lpstr>
      <vt:lpstr>LISA: Increasing Connectivity in DRAM</vt:lpstr>
      <vt:lpstr>FIGARO: Fine-Grained In-DRAM Copy</vt:lpstr>
      <vt:lpstr>Network-On-Memory: Fast Inter-Bank Copy</vt:lpstr>
      <vt:lpstr>Mindset: Memory as an Accelerator</vt:lpstr>
      <vt:lpstr>(Truly) In-Memory Computation </vt:lpstr>
      <vt:lpstr>In-DRAM AND/OR: Triple Row Activation</vt:lpstr>
      <vt:lpstr>In-DRAM Bulk Bitwise AND/OR Operation</vt:lpstr>
      <vt:lpstr>In-DRAM NOT: Dual Contact Cell</vt:lpstr>
      <vt:lpstr>Ambit vs. DDR3: Performance and Energy</vt:lpstr>
      <vt:lpstr>Bulk Bitwise Operations in Workloads</vt:lpstr>
      <vt:lpstr>Performance: Bitmap Index on Ambit</vt:lpstr>
      <vt:lpstr>Performance: BitWeaving on Ambit</vt:lpstr>
      <vt:lpstr>In-DRAM Bulk Bitwise AND/OR</vt:lpstr>
      <vt:lpstr>Ambit: Bulk-Bitwise in-DRAM Computation</vt:lpstr>
      <vt:lpstr>In-DRAM Bulk Bitwise Execution Paradigm</vt:lpstr>
      <vt:lpstr>SIMDRAM Framework</vt:lpstr>
      <vt:lpstr>SIMDRAM Key Idea  </vt:lpstr>
      <vt:lpstr>SIMDRAM Framework: Overview </vt:lpstr>
      <vt:lpstr>SIMDRAM Key Results</vt:lpstr>
      <vt:lpstr>SIMDRAM Conclusion</vt:lpstr>
      <vt:lpstr>SIMDRAM: A Framework for Bit-Serial SIMD Processing using DRAM</vt:lpstr>
      <vt:lpstr>In-DRAM Physical Unclonable Functions</vt:lpstr>
      <vt:lpstr>In-DRAM True Random Number Generation</vt:lpstr>
      <vt:lpstr>In-DRAM True Random Number Generation</vt:lpstr>
      <vt:lpstr>RowClone &amp; Bitwise Ops in Real DRAM Chips</vt:lpstr>
      <vt:lpstr>Pinatubo: RowClone and Bitwise Ops in PCM</vt:lpstr>
      <vt:lpstr>Pinatubo: RowClone and Bitwise Ops in PCM</vt:lpstr>
      <vt:lpstr>In-Memory Crossbar Array Operations</vt:lpstr>
      <vt:lpstr>In-Memory Crossbar Computation</vt:lpstr>
      <vt:lpstr>In-Memory Crossbar Computation</vt:lpstr>
      <vt:lpstr>Required Peripheral Circuitry</vt:lpstr>
      <vt:lpstr>An Example of 2D Convolution</vt:lpstr>
      <vt:lpstr>Mapping Computation onto the Crossbar</vt:lpstr>
      <vt:lpstr>An Overview of NVM-Based PIM System</vt:lpstr>
      <vt:lpstr>Example Readings on NVM-Based PIM </vt:lpstr>
      <vt:lpstr>Processing in Memory:   Two Approaches</vt:lpstr>
      <vt:lpstr>Opportunity: 3D-Stacked Logic+Memory</vt:lpstr>
      <vt:lpstr>DRAM Landscape (circa 2015)</vt:lpstr>
      <vt:lpstr>Two Key Questions in Processing Near Memory</vt:lpstr>
      <vt:lpstr>Graph Processing</vt:lpstr>
      <vt:lpstr>Key Bottlenecks in Graph Processing</vt:lpstr>
      <vt:lpstr>Tesseract System for Graph Processing</vt:lpstr>
      <vt:lpstr>Tesseract System for Graph Processing</vt:lpstr>
      <vt:lpstr>Tesseract System for Graph Processing</vt:lpstr>
      <vt:lpstr>Evaluated Systems</vt:lpstr>
      <vt:lpstr>Tesseract Graph Processing Performance</vt:lpstr>
      <vt:lpstr>Tesseract Graph Processing Performance</vt:lpstr>
      <vt:lpstr>Tesseract Graph Processing System Energy</vt:lpstr>
      <vt:lpstr>More on Tesseract</vt:lpstr>
      <vt:lpstr>Two Key Questions in Processing Near Memory</vt:lpstr>
      <vt:lpstr>PIM on Mobile Devices</vt:lpstr>
      <vt:lpstr>Google Workloads  for Consumer Devices: Mitigating Data Movement Bottlenecks</vt:lpstr>
      <vt:lpstr>Consumer Devices</vt:lpstr>
      <vt:lpstr>Four Important Workloads</vt:lpstr>
      <vt:lpstr>Energy Cost of Data Movement</vt:lpstr>
      <vt:lpstr>Using PIM to Reduce Data Movement</vt:lpstr>
      <vt:lpstr>Workload Analysis</vt:lpstr>
      <vt:lpstr>TensorFlow Mobile</vt:lpstr>
      <vt:lpstr>Packing</vt:lpstr>
      <vt:lpstr>Quantization</vt:lpstr>
      <vt:lpstr>Normalized Energy </vt:lpstr>
      <vt:lpstr>Normalized Runtime</vt:lpstr>
      <vt:lpstr>More on PIM for Mobile Devices</vt:lpstr>
      <vt:lpstr>Truly Distributed GPU Processing with PIM?</vt:lpstr>
      <vt:lpstr>Accelerating GPU Execution with PIM (I)</vt:lpstr>
      <vt:lpstr>Accelerating GPU Execution with PIM (II)</vt:lpstr>
      <vt:lpstr>Accelerating Linked Data Structures</vt:lpstr>
      <vt:lpstr>Accelerating Dependent Cache Misses</vt:lpstr>
      <vt:lpstr>Accelerating Runahead Execution </vt:lpstr>
      <vt:lpstr>Accelerating Climate Modeling</vt:lpstr>
      <vt:lpstr>Accelerating Approximate String Matching</vt:lpstr>
      <vt:lpstr>Accelerating Time Series Analysis</vt:lpstr>
      <vt:lpstr>Accelerating Neural Network Inference</vt:lpstr>
      <vt:lpstr>Google Neural Network Models for Edge Devices:  Analyzing and Mitigating  Machine Learning Inference Bottlenecks</vt:lpstr>
      <vt:lpstr>Executive Summary</vt:lpstr>
      <vt:lpstr>FPGA-based Processing Near Memory</vt:lpstr>
      <vt:lpstr>We Need to Revisit the Entire Stack</vt:lpstr>
      <vt:lpstr>Two Key Questions in Processing Near Memory</vt:lpstr>
      <vt:lpstr>PEI: Simple Processing in Memory</vt:lpstr>
      <vt:lpstr>PEI: PIM-Enabled Instructions (Ideas)</vt:lpstr>
      <vt:lpstr>PEI: PIM-Enabled Instructions (Example)</vt:lpstr>
      <vt:lpstr>PEI: Initial Evaluation Results</vt:lpstr>
      <vt:lpstr>PEI Performance Delta: Large Data Sets</vt:lpstr>
      <vt:lpstr>PEI Energy Consumption</vt:lpstr>
      <vt:lpstr>Simpler PIM: PIM-Enabled Instructions</vt:lpstr>
      <vt:lpstr>Processing in Memory:   Two Approaches</vt:lpstr>
      <vt:lpstr>Eliminating the Adoption Barriers</vt:lpstr>
      <vt:lpstr>Potential Barriers to Adoption of PIM</vt:lpstr>
      <vt:lpstr>We Need to Revisit the Entire Stack</vt:lpstr>
      <vt:lpstr>PIM Review and Open Problems</vt:lpstr>
      <vt:lpstr>PowerPoint Presentation</vt:lpstr>
      <vt:lpstr>PowerPoint Presentation</vt:lpstr>
      <vt:lpstr>PIM Review and Open Problems (II)</vt:lpstr>
      <vt:lpstr>UPMEM Processing-in-DRAM Engine (2019)</vt:lpstr>
      <vt:lpstr>UPMEM Memory Modules</vt:lpstr>
      <vt:lpstr>2,560-DPU Processing-in-Memory System</vt:lpstr>
      <vt:lpstr>More on the UPMEM PIM System</vt:lpstr>
      <vt:lpstr>Experimental Analysis of the UPMEM PIM Engine</vt:lpstr>
      <vt:lpstr>PrIM Benchmarks: Application Domains</vt:lpstr>
      <vt:lpstr>PrIM Benchmarks are Open Source</vt:lpstr>
      <vt:lpstr>Key Takeaway 1</vt:lpstr>
      <vt:lpstr>Key Takeaway 2</vt:lpstr>
      <vt:lpstr>Key Takeaway 3</vt:lpstr>
      <vt:lpstr>Key Takeaway 4</vt:lpstr>
      <vt:lpstr>More on UPMEM System &amp; Analysis</vt:lpstr>
      <vt:lpstr>Understanding a Modern PIM Architecture</vt:lpstr>
      <vt:lpstr>More on Analysis of the UPMEM PIM Engine</vt:lpstr>
      <vt:lpstr>More on Analysis of the UPMEM PIM Engine</vt:lpstr>
      <vt:lpstr>FPGA-based Processing Near Memory</vt:lpstr>
      <vt:lpstr>DAMOV Analysis Methodology &amp; Workloads</vt:lpstr>
      <vt:lpstr>When to Employ Near-Data Processing? </vt:lpstr>
      <vt:lpstr>Key Approach</vt:lpstr>
      <vt:lpstr>Methodology Overview</vt:lpstr>
      <vt:lpstr>Step 1: Application Profiling </vt:lpstr>
      <vt:lpstr>Step 3: Memory Bottleneck Analysis</vt:lpstr>
      <vt:lpstr>DAMOV is Open Source</vt:lpstr>
      <vt:lpstr>DAMOV is Open Source</vt:lpstr>
      <vt:lpstr>More on DAMOV Analysis Methodology &amp; Workloads</vt:lpstr>
      <vt:lpstr>More on DAMOV</vt:lpstr>
      <vt:lpstr>Samsung Function-in-Memory DRAM (2021)</vt:lpstr>
      <vt:lpstr>Samsung Function-in-Memory DRAM (2021)</vt:lpstr>
      <vt:lpstr>Samsung Function-in-Memory DRAM (2021)</vt:lpstr>
      <vt:lpstr>Samsung Function-in-Memory DRAM (2021)</vt:lpstr>
      <vt:lpstr>Samsung Function-in-Memory DRAM (2021)</vt:lpstr>
      <vt:lpstr>Samsung AxDIMM (2021)</vt:lpstr>
      <vt:lpstr>Detailed Lectures on PIM (I)</vt:lpstr>
      <vt:lpstr>Detailed Lectures on PIM (II)</vt:lpstr>
      <vt:lpstr>A Longer &amp; Detailed Tutorial on PIM</vt:lpstr>
      <vt:lpstr>A Tutorial on PIM</vt:lpstr>
      <vt:lpstr>A Recent Short Talk on PIM</vt:lpstr>
      <vt:lpstr>Challenge and Opportunity for Future</vt:lpstr>
      <vt:lpstr>Challenge and Opportunity for Future</vt:lpstr>
      <vt:lpstr>Challenge and Opportunity for Future</vt:lpstr>
      <vt:lpstr>Key Challenge 1: Code Mapping</vt:lpstr>
      <vt:lpstr>Key Challenge 2: Data Mapping</vt:lpstr>
      <vt:lpstr>How to Do the Code and Data Mapping?</vt:lpstr>
      <vt:lpstr>How to Schedule Code? (I)</vt:lpstr>
      <vt:lpstr>How to Schedule Code? (II)</vt:lpstr>
      <vt:lpstr>How to Schedule Code? (III)</vt:lpstr>
      <vt:lpstr>How to Maintain Coherence? (I)</vt:lpstr>
      <vt:lpstr>How to Maintain Coherence? (II)</vt:lpstr>
      <vt:lpstr>How to Support Synchronization?</vt:lpstr>
      <vt:lpstr>How to Support Virtual Memory?</vt:lpstr>
      <vt:lpstr>How to Design Data Structures for PIM?</vt:lpstr>
      <vt:lpstr>Simulation Infrastructures for PIM</vt:lpstr>
      <vt:lpstr>Performance &amp; Energy Models for PIM</vt:lpstr>
      <vt:lpstr>Challenge and Opportunity for Future</vt:lpstr>
      <vt:lpstr>Challenge and Opportunity for Future</vt:lpstr>
      <vt:lpstr>Challenge and Opportunity for Future</vt:lpstr>
      <vt:lpstr>What We Have Less Time For</vt:lpstr>
      <vt:lpstr>Challenge and Opportunity for Future</vt:lpstr>
      <vt:lpstr>Challenge and Opportunity for Future</vt:lpstr>
      <vt:lpstr>More Info in This Longer Tutorial…</vt:lpstr>
      <vt:lpstr>A Tutorial on PIM</vt:lpstr>
      <vt:lpstr>A Recent Short Talk on PIM</vt:lpstr>
      <vt:lpstr>Data-Driven Architectures</vt:lpstr>
      <vt:lpstr>Corollaries: Architectures Today …</vt:lpstr>
      <vt:lpstr>Exploiting Data to Design             Intelligent Architectures</vt:lpstr>
      <vt:lpstr>System Architecture Design Today</vt:lpstr>
      <vt:lpstr>An Intelligent Architecture</vt:lpstr>
      <vt:lpstr>Self-Optimizing  Memory Controllers</vt:lpstr>
      <vt:lpstr>Memory Controller</vt:lpstr>
      <vt:lpstr>Why are Memory Controllers Difficult to Design?</vt:lpstr>
      <vt:lpstr>Many Memory Timing Constraints</vt:lpstr>
      <vt:lpstr>Many Memory Timing Constraints</vt:lpstr>
      <vt:lpstr>Memory Controller Design Is Becoming More Difficult</vt:lpstr>
      <vt:lpstr>Reality and Dream</vt:lpstr>
      <vt:lpstr>Self-Optimizing DRAM Controllers</vt:lpstr>
      <vt:lpstr>Self-Optimizing DRAM Controllers</vt:lpstr>
      <vt:lpstr>Self-Optimizing DRAM Controllers</vt:lpstr>
      <vt:lpstr>Self-Optimizing DRAM Controllers</vt:lpstr>
      <vt:lpstr>States, Actions, Rewards</vt:lpstr>
      <vt:lpstr>Performance Results</vt:lpstr>
      <vt:lpstr>Self Optimizing DRAM Controllers</vt:lpstr>
      <vt:lpstr>More on Self-Optimizing DRAM Controllers</vt:lpstr>
      <vt:lpstr>Self-Optimizing Memory Prefetchers</vt:lpstr>
      <vt:lpstr>PowerPoint Presentation</vt:lpstr>
      <vt:lpstr>Our Goal</vt:lpstr>
      <vt:lpstr>Our Proposal</vt:lpstr>
      <vt:lpstr>Basics of Reinforcement Learning (RL)</vt:lpstr>
      <vt:lpstr>Formulating Prefetching as RL</vt:lpstr>
      <vt:lpstr>Pythia Overview</vt:lpstr>
      <vt:lpstr>Evaluation Methodology</vt:lpstr>
      <vt:lpstr>Performance with Varying Core Count</vt:lpstr>
      <vt:lpstr>Performance with Varying Core Count</vt:lpstr>
      <vt:lpstr>Performance with Varying DRAM Bandwidth</vt:lpstr>
      <vt:lpstr>Performance with Varying DRAM Bandwidth</vt:lpstr>
      <vt:lpstr>Pythia’s Overhead</vt:lpstr>
      <vt:lpstr>More in the Paper</vt:lpstr>
      <vt:lpstr>Pythia is Open Source</vt:lpstr>
      <vt:lpstr>PowerPoint Presentation</vt:lpstr>
      <vt:lpstr>Self-Optimizing Memory Prefetchers</vt:lpstr>
      <vt:lpstr>An Intelligent Architecture</vt:lpstr>
      <vt:lpstr>Challenge and Opportunity for Future</vt:lpstr>
      <vt:lpstr>Data-Aware Architectures</vt:lpstr>
      <vt:lpstr>Corollaries: Architectures Today …</vt:lpstr>
      <vt:lpstr>Data-Aware Architectures</vt:lpstr>
      <vt:lpstr>One Problem: Limited Expressiveness</vt:lpstr>
      <vt:lpstr>A Solution: More Expressive Interfaces</vt:lpstr>
      <vt:lpstr>Expressive (Memory) Interfaces</vt:lpstr>
      <vt:lpstr>X-MeM Aids Many Optimizations</vt:lpstr>
      <vt:lpstr>Expressive (Memory) Interfaces for GPUs</vt:lpstr>
      <vt:lpstr>An Example: Hybrid Memory Management</vt:lpstr>
      <vt:lpstr>An Example: Heterogeneous-Reliability Memory</vt:lpstr>
      <vt:lpstr>Exploiting Memory Error Tolerance  with Hybrid Memory Systems</vt:lpstr>
      <vt:lpstr>Heterogeneous-Reliability Memory</vt:lpstr>
      <vt:lpstr>More on Heterogeneous-Reliability Memory</vt:lpstr>
      <vt:lpstr>Another Example: EDEN for DNNs</vt:lpstr>
      <vt:lpstr>PowerPoint Presentation</vt:lpstr>
      <vt:lpstr>EDEN: Data-Aware Efficient DNN Inference</vt:lpstr>
      <vt:lpstr>SMASH: SW/HW Indexing Acceleration</vt:lpstr>
      <vt:lpstr>Data-Aware Virtual Memory Framework</vt:lpstr>
      <vt:lpstr>SW/HW Climate Modeling Accelerator</vt:lpstr>
      <vt:lpstr>HW/SW Time Series Analysis Accelerator</vt:lpstr>
      <vt:lpstr>FPGA-based Processing Near Memory</vt:lpstr>
      <vt:lpstr>Accelerating Linked Data Structures</vt:lpstr>
      <vt:lpstr>Accelerating Approximate String Matching</vt:lpstr>
      <vt:lpstr>Accelerating Genome Analysis [IEEE MICRO 2020]</vt:lpstr>
      <vt:lpstr>Challenge and Opportunity for Future</vt:lpstr>
      <vt:lpstr>Concluding Remarks</vt:lpstr>
      <vt:lpstr>Recap: Corollaries: Architectures Today …</vt:lpstr>
      <vt:lpstr>Concluding Remarks</vt:lpstr>
      <vt:lpstr>Fundamentally Better Architectures</vt:lpstr>
      <vt:lpstr>PowerPoint Presentation</vt:lpstr>
      <vt:lpstr>We Need to Revisit the Entire Stack</vt:lpstr>
      <vt:lpstr>We Need to Exploit Good Principles</vt:lpstr>
      <vt:lpstr>PIM Review and Open Problems</vt:lpstr>
      <vt:lpstr>PowerPoint Presentation</vt:lpstr>
      <vt:lpstr>PowerPoint Presentation</vt:lpstr>
      <vt:lpstr>PIM Review and Open Problems (II)</vt:lpstr>
      <vt:lpstr>A Longer Tutorial Version of This Talk</vt:lpstr>
      <vt:lpstr>A Tutorial on PIM</vt:lpstr>
      <vt:lpstr>A Recent Short Talk on PIM</vt:lpstr>
      <vt:lpstr>Detailed Lectures on PIM (I)</vt:lpstr>
      <vt:lpstr>Detailed Lectures on PIM (II)</vt:lpstr>
      <vt:lpstr>Funding Acknowledgments</vt:lpstr>
      <vt:lpstr>Acknowledgments</vt:lpstr>
      <vt:lpstr>PowerPoint Presentation</vt:lpstr>
      <vt:lpstr>SAFARI Newsletter April 2020 Edition</vt:lpstr>
      <vt:lpstr>SAFARI Newsletter January 2021 Edition</vt:lpstr>
      <vt:lpstr>Referenced Papers, Talks, Artifacts</vt:lpstr>
      <vt:lpstr>Memory-Centric Computing</vt:lpstr>
      <vt:lpstr>Backup Slides</vt:lpstr>
      <vt:lpstr>A Quote from A Famous Architect</vt:lpstr>
      <vt:lpstr>Precedent-Based Design?</vt:lpstr>
      <vt:lpstr>Principled Design</vt:lpstr>
      <vt:lpstr>PowerPoint Presentation</vt:lpstr>
      <vt:lpstr>The Overarching Principle</vt:lpstr>
      <vt:lpstr>Another Example: Precedent-Based Design</vt:lpstr>
      <vt:lpstr>Principled Design</vt:lpstr>
      <vt:lpstr>Another Principled Design</vt:lpstr>
      <vt:lpstr>Another Principled Design</vt:lpstr>
      <vt:lpstr>Principle Applied to Another Structure</vt:lpstr>
      <vt:lpstr>The Overarching Principle</vt:lpstr>
      <vt:lpstr>Overarching Principles for Computing?</vt:lpstr>
      <vt:lpstr>Readings, Videos, Reference Materials</vt:lpstr>
      <vt:lpstr>List of References (Incomplete but Hopefully Useful)</vt:lpstr>
      <vt:lpstr>Overview Readings (I)</vt:lpstr>
      <vt:lpstr>Overview Readings (II)</vt:lpstr>
      <vt:lpstr>Overview Readings (III)</vt:lpstr>
      <vt:lpstr>Accelerated Memory Course (~6.5 hours)</vt:lpstr>
      <vt:lpstr>Longer Memory Course (~18 hours)</vt:lpstr>
      <vt:lpstr>All Referenced Works Can Be Found At</vt:lpstr>
      <vt:lpstr>Low-Latency Memory</vt:lpstr>
      <vt:lpstr>Workload-DRAM Interaction Analysis</vt:lpstr>
      <vt:lpstr>Why Study Workload–DRAM Interactions?</vt:lpstr>
      <vt:lpstr>Modern DRAM Types: Comparison to DDR3</vt:lpstr>
      <vt:lpstr>4. Need for Lower Access Latency: Performance</vt:lpstr>
      <vt:lpstr>Key Takeaways</vt:lpstr>
      <vt:lpstr>Conclusion</vt:lpstr>
      <vt:lpstr>The Memory Latency Problem</vt:lpstr>
      <vt:lpstr>Retrospective: Conventional Latency Tolerance Techniques</vt:lpstr>
      <vt:lpstr>Two Major Sources of Latency Inefficiency</vt:lpstr>
      <vt:lpstr>Why is Memory Latency High?</vt:lpstr>
      <vt:lpstr>Adaptive-Latency DRAM</vt:lpstr>
      <vt:lpstr>Infrastructures to Understand Such Issues</vt:lpstr>
      <vt:lpstr>SoftMC: Open Source DRAM Infrastructure</vt:lpstr>
      <vt:lpstr>SoftMC</vt:lpstr>
      <vt:lpstr>PowerPoint Presentation</vt:lpstr>
      <vt:lpstr>PowerPoint Presentation</vt:lpstr>
      <vt:lpstr>Reducing Latency Also Reduces Energy</vt:lpstr>
      <vt:lpstr>More on Adaptive-Latency DRAM</vt:lpstr>
      <vt:lpstr>Tackling the Fixed Latency Mindset</vt:lpstr>
      <vt:lpstr>Analysis of Latency Variation in DRAM Chips</vt:lpstr>
      <vt:lpstr>Design-Induced Latency Variation in DRAM</vt:lpstr>
      <vt:lpstr>Solar-DRAM: Exploiting Spatial Variation</vt:lpstr>
      <vt:lpstr>DRAM Latency PUFs</vt:lpstr>
      <vt:lpstr>DRAM Latency True Random Number Generator</vt:lpstr>
      <vt:lpstr>ChargeCache: Exploiting Access Patterns</vt:lpstr>
      <vt:lpstr>Exploiting Subarray Level Parallelism</vt:lpstr>
      <vt:lpstr>Tiered-Latency DRAM</vt:lpstr>
      <vt:lpstr>LISA: Low-cost Inter-linked Subarrays</vt:lpstr>
      <vt:lpstr>The CROW Substrate for DRAM</vt:lpstr>
      <vt:lpstr>CROW: The Copy Row Substrate [ISCA 2019]</vt:lpstr>
      <vt:lpstr>Challenges of DRAM Scaling</vt:lpstr>
      <vt:lpstr>Conventional DRAM</vt:lpstr>
      <vt:lpstr>Copy Row DRAM (CROW)</vt:lpstr>
      <vt:lpstr>Use Cases of CROW</vt:lpstr>
      <vt:lpstr>Key Results</vt:lpstr>
      <vt:lpstr>More on CROW</vt:lpstr>
      <vt:lpstr>CLR-DRAM: Capacity-Latency Reconfigurability</vt:lpstr>
      <vt:lpstr>CLR-DRAM: Capacity-Latency Reconfigurable DRAM [ISCA 2020]</vt:lpstr>
      <vt:lpstr>PowerPoint Presentation</vt:lpstr>
      <vt:lpstr>PowerPoint Presentation</vt:lpstr>
      <vt:lpstr>PowerPoint Presentation</vt:lpstr>
      <vt:lpstr>PowerPoint Presentation</vt:lpstr>
      <vt:lpstr>PowerPoint Presentation</vt:lpstr>
      <vt:lpstr>More on CLR-DRAM</vt:lpstr>
      <vt:lpstr>Reducing Refresh Latency</vt:lpstr>
      <vt:lpstr>Parallelizing Refreshes and Accesses</vt:lpstr>
      <vt:lpstr>Eliminating Refreshes</vt:lpstr>
      <vt:lpstr>Analysis of Latency-Voltage in DRAM Chips</vt:lpstr>
      <vt:lpstr>VAMPIRE DRAM Power Model</vt:lpstr>
      <vt:lpstr>Takeaway I</vt:lpstr>
      <vt:lpstr>Takeaway II</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Mutlu  Onur</cp:lastModifiedBy>
  <cp:revision>2967</cp:revision>
  <cp:lastPrinted>2017-12-05T03:30:35Z</cp:lastPrinted>
  <dcterms:created xsi:type="dcterms:W3CDTF">2010-10-08T20:41:54Z</dcterms:created>
  <dcterms:modified xsi:type="dcterms:W3CDTF">2021-10-27T16:51:53Z</dcterms:modified>
</cp:coreProperties>
</file>